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05" r:id="rId2"/>
    <p:sldId id="310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2" r:id="rId15"/>
    <p:sldId id="294" r:id="rId16"/>
    <p:sldId id="302" r:id="rId17"/>
    <p:sldId id="306" r:id="rId18"/>
    <p:sldId id="307" r:id="rId19"/>
    <p:sldId id="308" r:id="rId20"/>
    <p:sldId id="309" r:id="rId21"/>
    <p:sldId id="311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C5EB0635-7BD5-4AB7-98E8-57E6E157BF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4505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AD321-52F8-4577-9C64-EEB231A71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5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AD321-52F8-4577-9C64-EEB231A71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69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AD321-52F8-4577-9C64-EEB231A71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30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AD321-52F8-4577-9C64-EEB231A71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29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AD321-52F8-4577-9C64-EEB231A71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5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AD321-52F8-4577-9C64-EEB231A71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8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96705-ABEC-4304-963D-297E25961C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13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46E2-0205-4C79-80A0-BE4228EA41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31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924B5270-EAB2-478C-9866-F354F77F0D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5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CF6EAF34-6B46-41C0-936C-EBF10E69F2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3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A1A6-8E23-477B-A50F-3A2DF1E5A3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F23BF-00EB-4120-AA2D-A4DCC66E9E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7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F6FAF-0062-4C97-8536-0A499735CD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2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E60EC-D38A-41A7-9230-1F41133CB0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5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F2727-EE18-434F-926F-2DAF5E1827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EC804-D092-45BF-8805-94A0BE3B3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1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892AD321-52F8-4577-9C64-EEB231A71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41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37DB311-BD73-4EAF-A65F-9009DD31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895600"/>
            <a:ext cx="6947127" cy="82126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sz="4400" b="1" dirty="0">
                <a:solidFill>
                  <a:schemeClr val="accent4">
                    <a:lumMod val="75000"/>
                  </a:schemeClr>
                </a:solidFill>
              </a:rPr>
              <a:t>Control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C8D67-5990-470E-BB16-F982BB1FD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748341"/>
            <a:ext cx="5762563" cy="1364531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Decisive making in C++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06284-8AF5-4BC2-9167-FF96ACAF2444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0" y="495300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3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2BBDE-D330-4BCB-A2E2-0E9E820EC3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2D44B95-E228-4FCE-97C7-DC691A9B3842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7995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6AA2C7E-B436-4A71-B4BA-B4EBD7172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7552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rgbClr val="C00000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 sz="3600" noProof="1">
                <a:solidFill>
                  <a:srgbClr val="C00000"/>
                </a:solidFill>
              </a:rPr>
              <a:t> </a:t>
            </a:r>
            <a:r>
              <a:rPr lang="en-US" altLang="en-US" sz="3600" noProof="1">
                <a:solidFill>
                  <a:schemeClr val="tx2"/>
                </a:solidFill>
              </a:rPr>
              <a:t>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211819D-968B-4DA4-BB44-C789E69C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954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Performs action if condition 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if/else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Different actions if conditions true or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Pseudocode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dirty="0"/>
              <a:t>if student’s grade is greater than or equal to 60</a:t>
            </a:r>
            <a:br>
              <a:rPr lang="en-US" altLang="en-US" i="1" dirty="0"/>
            </a:br>
            <a:r>
              <a:rPr lang="en-US" altLang="en-US" i="1" dirty="0"/>
              <a:t>print “Passed”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dirty="0"/>
              <a:t>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dirty="0"/>
              <a:t>	print “Failed”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C++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if ( grade &gt;= 60 ) 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"Passed";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"Failed";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4DF6DF1A-8211-4288-BB46-8620F15E9D6C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4572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FBB08986-94AD-446D-9CAF-75A7AAFD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rgbClr val="C00000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 sz="3600" noProof="1">
                <a:solidFill>
                  <a:srgbClr val="C00000"/>
                </a:solidFill>
              </a:rPr>
              <a:t> </a:t>
            </a:r>
            <a:r>
              <a:rPr lang="en-US" altLang="en-US" sz="3600" noProof="1">
                <a:solidFill>
                  <a:schemeClr val="tx2"/>
                </a:solidFill>
              </a:rPr>
              <a:t>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7B53B690-1202-49FC-9796-9E6E2E9B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845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Ternary conditional operator (</a:t>
            </a:r>
            <a:r>
              <a:rPr lang="en-US" altLang="en-US" sz="2400" b="1" dirty="0">
                <a:latin typeface="Courier New" panose="02070309020205020404" pitchFamily="49" charset="0"/>
              </a:rPr>
              <a:t>?: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Three arguments (condition, value if </a:t>
            </a:r>
            <a:r>
              <a:rPr lang="en-US" altLang="en-US" sz="2400" b="1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value if </a:t>
            </a:r>
            <a:r>
              <a:rPr lang="en-US" altLang="en-US" sz="2400" b="1" dirty="0">
                <a:latin typeface="Courier New" panose="02070309020205020404" pitchFamily="49" charset="0"/>
              </a:rPr>
              <a:t>false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Code could be written: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( grade &gt;= 60 ? </a:t>
            </a:r>
            <a:r>
              <a:rPr lang="en-US" altLang="en-US" sz="2400" b="1" dirty="0"/>
              <a:t>“</a:t>
            </a:r>
            <a:r>
              <a:rPr lang="en-US" altLang="en-US" sz="2400" b="1" dirty="0">
                <a:latin typeface="Courier New" panose="02070309020205020404" pitchFamily="49" charset="0"/>
              </a:rPr>
              <a:t>Passed</a:t>
            </a:r>
            <a:r>
              <a:rPr lang="en-US" altLang="en-US" sz="2400" b="1" dirty="0"/>
              <a:t>”</a:t>
            </a:r>
            <a:r>
              <a:rPr lang="en-US" altLang="en-US" sz="2400" b="1" dirty="0">
                <a:latin typeface="Courier New" panose="02070309020205020404" pitchFamily="49" charset="0"/>
              </a:rPr>
              <a:t> : </a:t>
            </a:r>
            <a:r>
              <a:rPr lang="en-US" altLang="en-US" sz="2400" b="1" dirty="0"/>
              <a:t>“</a:t>
            </a:r>
            <a:r>
              <a:rPr lang="en-US" altLang="en-US" sz="2400" b="1" dirty="0">
                <a:latin typeface="Courier New" panose="02070309020205020404" pitchFamily="49" charset="0"/>
              </a:rPr>
              <a:t>Failed</a:t>
            </a:r>
            <a:r>
              <a:rPr lang="en-US" altLang="en-US" sz="2400" b="1" dirty="0"/>
              <a:t>”</a:t>
            </a:r>
            <a:r>
              <a:rPr lang="en-US" altLang="en-US" sz="2400" b="1" dirty="0">
                <a:latin typeface="Courier New" panose="02070309020205020404" pitchFamily="49" charset="0"/>
              </a:rPr>
              <a:t> );</a:t>
            </a:r>
          </a:p>
          <a:p>
            <a:pPr eaLnBrk="1" hangingPunct="1"/>
            <a:endParaRPr lang="en-US" altLang="en-US" sz="2000" dirty="0"/>
          </a:p>
        </p:txBody>
      </p:sp>
      <p:grpSp>
        <p:nvGrpSpPr>
          <p:cNvPr id="12292" name="Group 1028">
            <a:extLst>
              <a:ext uri="{FF2B5EF4-FFF2-40B4-BE49-F238E27FC236}">
                <a16:creationId xmlns:a16="http://schemas.microsoft.com/office/drawing/2014/main" id="{596B5D03-ACFB-4CD3-9EBA-CB079BFDB4D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57600"/>
            <a:ext cx="6324600" cy="793750"/>
            <a:chOff x="1344" y="1852"/>
            <a:chExt cx="3504" cy="500"/>
          </a:xfrm>
        </p:grpSpPr>
        <p:sp>
          <p:nvSpPr>
            <p:cNvPr id="12293" name="Text Box 1029">
              <a:extLst>
                <a:ext uri="{FF2B5EF4-FFF2-40B4-BE49-F238E27FC236}">
                  <a16:creationId xmlns:a16="http://schemas.microsoft.com/office/drawing/2014/main" id="{B54B2108-3C12-42E2-A5E2-91F657A03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Helvetica" panose="020B0604020202020204" pitchFamily="34" charset="0"/>
                </a:rPr>
                <a:t>Condition</a:t>
              </a:r>
            </a:p>
          </p:txBody>
        </p:sp>
        <p:sp>
          <p:nvSpPr>
            <p:cNvPr id="12294" name="Text Box 1030">
              <a:extLst>
                <a:ext uri="{FF2B5EF4-FFF2-40B4-BE49-F238E27FC236}">
                  <a16:creationId xmlns:a16="http://schemas.microsoft.com/office/drawing/2014/main" id="{B6C62512-BB0B-4CF1-BDBB-A503F2C1B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Value if true</a:t>
              </a:r>
            </a:p>
          </p:txBody>
        </p:sp>
        <p:sp>
          <p:nvSpPr>
            <p:cNvPr id="12295" name="Text Box 1031">
              <a:extLst>
                <a:ext uri="{FF2B5EF4-FFF2-40B4-BE49-F238E27FC236}">
                  <a16:creationId xmlns:a16="http://schemas.microsoft.com/office/drawing/2014/main" id="{8F2E879E-4576-43B8-8681-2F06E7F70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Value if false</a:t>
              </a:r>
            </a:p>
          </p:txBody>
        </p:sp>
        <p:sp>
          <p:nvSpPr>
            <p:cNvPr id="12296" name="Line 1032">
              <a:extLst>
                <a:ext uri="{FF2B5EF4-FFF2-40B4-BE49-F238E27FC236}">
                  <a16:creationId xmlns:a16="http://schemas.microsoft.com/office/drawing/2014/main" id="{B463D470-DC59-4875-B7CA-25043FE18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8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7" name="Line 1033">
              <a:extLst>
                <a:ext uri="{FF2B5EF4-FFF2-40B4-BE49-F238E27FC236}">
                  <a16:creationId xmlns:a16="http://schemas.microsoft.com/office/drawing/2014/main" id="{9EA68DD0-8073-4410-AE93-DF2FDFD7A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8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8" name="Line 1034">
              <a:extLst>
                <a:ext uri="{FF2B5EF4-FFF2-40B4-BE49-F238E27FC236}">
                  <a16:creationId xmlns:a16="http://schemas.microsoft.com/office/drawing/2014/main" id="{E3D08C5A-7983-42F7-AEF3-DD8FF78A1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8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11C1E8-A238-4D00-BAB4-76A4F3352C5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3048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E6E1DE8-C38A-422B-B8B6-241BF896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rgbClr val="C00000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 sz="3600" noProof="1">
                <a:solidFill>
                  <a:srgbClr val="C00000"/>
                </a:solidFill>
              </a:rPr>
              <a:t> </a:t>
            </a:r>
            <a:r>
              <a:rPr lang="en-US" altLang="en-US" sz="3600" noProof="1">
                <a:solidFill>
                  <a:schemeClr val="tx2"/>
                </a:solidFill>
              </a:rPr>
              <a:t>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2B733E2-8940-4936-98D3-2A3F3EDF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3716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Nested </a:t>
            </a:r>
            <a:r>
              <a:rPr lang="en-US" altLang="en-US" sz="2000" b="1" dirty="0">
                <a:latin typeface="Courier New" panose="02070309020205020404" pitchFamily="49" charset="0"/>
              </a:rPr>
              <a:t>if/else</a:t>
            </a:r>
            <a:r>
              <a:rPr lang="en-US" altLang="en-US" sz="2000" dirty="0"/>
              <a:t> structures</a:t>
            </a:r>
          </a:p>
          <a:p>
            <a:pPr lvl="1" eaLnBrk="1" hangingPunct="1"/>
            <a:r>
              <a:rPr lang="en-US" altLang="en-US" sz="2000" dirty="0"/>
              <a:t>One inside another, test for multiple cases </a:t>
            </a:r>
          </a:p>
          <a:p>
            <a:pPr lvl="1" eaLnBrk="1" hangingPunct="1"/>
            <a:r>
              <a:rPr lang="en-US" altLang="en-US" sz="2000" dirty="0"/>
              <a:t>Once condition met, other statements skipped</a:t>
            </a:r>
          </a:p>
          <a:p>
            <a:pPr lvl="1" eaLnBrk="1" hangingPunct="1">
              <a:buFontTx/>
              <a:buNone/>
            </a:pPr>
            <a:r>
              <a:rPr lang="en-US" altLang="en-US" sz="2000" i="1" dirty="0"/>
              <a:t>if student’s grade is greater than or equal to 90</a:t>
            </a:r>
            <a:br>
              <a:rPr lang="en-US" altLang="en-US" sz="2000" i="1" dirty="0"/>
            </a:br>
            <a:r>
              <a:rPr lang="en-US" altLang="en-US" sz="2000" i="1" dirty="0"/>
              <a:t>   Print “A”</a:t>
            </a:r>
          </a:p>
          <a:p>
            <a:pPr lvl="1" eaLnBrk="1" hangingPunct="1">
              <a:buFontTx/>
              <a:buNone/>
            </a:pPr>
            <a:r>
              <a:rPr lang="en-US" altLang="en-US" sz="2000" i="1" dirty="0"/>
              <a:t>else </a:t>
            </a:r>
            <a:br>
              <a:rPr lang="en-US" altLang="en-US" sz="2000" i="1" dirty="0"/>
            </a:br>
            <a:r>
              <a:rPr lang="en-US" altLang="en-US" sz="2000" i="1" dirty="0"/>
              <a:t>   if student’s grade is greater than or equal to 80</a:t>
            </a:r>
            <a:br>
              <a:rPr lang="en-US" altLang="en-US" sz="2000" i="1" dirty="0"/>
            </a:br>
            <a:r>
              <a:rPr lang="en-US" altLang="en-US" sz="2000" i="1" dirty="0"/>
              <a:t>	   Print “B”</a:t>
            </a:r>
            <a:br>
              <a:rPr lang="en-US" altLang="en-US" sz="2000" i="1" dirty="0"/>
            </a:br>
            <a:r>
              <a:rPr lang="en-US" altLang="en-US" sz="2000" i="1" dirty="0"/>
              <a:t>	else </a:t>
            </a:r>
            <a:br>
              <a:rPr lang="en-US" altLang="en-US" sz="2000" i="1" dirty="0"/>
            </a:br>
            <a:r>
              <a:rPr lang="en-US" altLang="en-US" sz="2000" i="1" dirty="0"/>
              <a:t>      if student’s grade is greater than or equal to 70 </a:t>
            </a:r>
            <a:br>
              <a:rPr lang="en-US" altLang="en-US" sz="2000" i="1" dirty="0"/>
            </a:br>
            <a:r>
              <a:rPr lang="en-US" altLang="en-US" sz="2000" i="1" dirty="0"/>
              <a:t>	      Print “C”</a:t>
            </a:r>
            <a:br>
              <a:rPr lang="en-US" altLang="en-US" sz="2000" i="1" dirty="0"/>
            </a:br>
            <a:r>
              <a:rPr lang="en-US" altLang="en-US" sz="2000" i="1" dirty="0"/>
              <a:t>	   else </a:t>
            </a:r>
            <a:br>
              <a:rPr lang="en-US" altLang="en-US" sz="2000" i="1" dirty="0"/>
            </a:br>
            <a:r>
              <a:rPr lang="en-US" altLang="en-US" sz="2000" i="1" dirty="0"/>
              <a:t>	      if student’s grade is greater than or equal to 60 </a:t>
            </a:r>
            <a:br>
              <a:rPr lang="en-US" altLang="en-US" sz="2000" i="1" dirty="0"/>
            </a:br>
            <a:r>
              <a:rPr lang="en-US" altLang="en-US" sz="2000" i="1" dirty="0"/>
              <a:t>	         Print “D”</a:t>
            </a:r>
            <a:br>
              <a:rPr lang="en-US" altLang="en-US" sz="2000" i="1" dirty="0"/>
            </a:br>
            <a:r>
              <a:rPr lang="en-US" altLang="en-US" sz="2000" i="1" dirty="0"/>
              <a:t>         else</a:t>
            </a:r>
          </a:p>
          <a:p>
            <a:pPr lvl="2" eaLnBrk="1" hangingPunct="1">
              <a:buFontTx/>
              <a:buNone/>
            </a:pPr>
            <a:r>
              <a:rPr lang="en-US" altLang="en-US" sz="2000" i="1" dirty="0"/>
              <a:t>                Print “F”</a:t>
            </a:r>
            <a:endParaRPr lang="en-US" altLang="en-US" sz="2000" dirty="0"/>
          </a:p>
          <a:p>
            <a:pPr lvl="1" eaLnBrk="1" hangingPunct="1">
              <a:buFontTx/>
              <a:buNone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D715C3-6B0E-4B53-9C83-59D844400316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57809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813AA93-931F-4FC0-8627-13643657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 smtClean="0">
                <a:solidFill>
                  <a:srgbClr val="C00000"/>
                </a:solidFill>
                <a:latin typeface="Courier New" panose="02070309020205020404" pitchFamily="49" charset="0"/>
              </a:rPr>
              <a:t>if/else if</a:t>
            </a:r>
            <a:r>
              <a:rPr lang="en-US" altLang="en-US" sz="3600" noProof="1" smtClean="0">
                <a:solidFill>
                  <a:srgbClr val="C00000"/>
                </a:solidFill>
              </a:rPr>
              <a:t> </a:t>
            </a:r>
            <a:r>
              <a:rPr lang="en-US" altLang="en-US" sz="3600" noProof="1">
                <a:solidFill>
                  <a:schemeClr val="tx2"/>
                </a:solidFill>
              </a:rPr>
              <a:t>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F809878-6B67-4BDD-A438-D35ADA90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76400"/>
            <a:ext cx="751067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en-US" sz="2400" dirty="0"/>
              <a:t>Example</a:t>
            </a:r>
            <a:r>
              <a:rPr lang="en-US" altLang="en-US" sz="2400" b="1" dirty="0">
                <a:latin typeface="Courier" pitchFamily="49" charset="0"/>
              </a:rPr>
              <a:t>	</a:t>
            </a: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US" altLang="en-US" sz="2400" b="1" dirty="0">
                <a:latin typeface="Courier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if ( grade &gt;= 90 )       // 90 and above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"A";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else if ( grade &gt;= 80 )  // 80-89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"B";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else if ( grade &gt;= 70 )  // 70-79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"C";  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else if ( grade &gt;= 60 )  // 60-69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"D";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else                     // less than 60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"F";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A7E7C4-658C-4730-AE58-8B22CEC47620}"/>
              </a:ext>
            </a:extLst>
          </p:cNvPr>
          <p:cNvSpPr txBox="1">
            <a:spLocks noChangeArrowheads="1"/>
          </p:cNvSpPr>
          <p:nvPr/>
        </p:nvSpPr>
        <p:spPr>
          <a:xfrm>
            <a:off x="1216817" y="228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15B573E-16D9-4AD2-8BD1-438AA495C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rgbClr val="C00000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 sz="3600" noProof="1">
                <a:solidFill>
                  <a:srgbClr val="C00000"/>
                </a:solidFill>
              </a:rPr>
              <a:t> </a:t>
            </a:r>
            <a:r>
              <a:rPr lang="en-US" altLang="en-US" sz="3600" noProof="1">
                <a:solidFill>
                  <a:schemeClr val="tx2"/>
                </a:solidFill>
              </a:rPr>
              <a:t>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33E5619-F9A2-4ED3-9BFB-B691A92B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99" y="15240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</a:rPr>
              <a:t>Compound statement</a:t>
            </a:r>
          </a:p>
          <a:p>
            <a:pPr lvl="1" eaLnBrk="1" hangingPunct="1"/>
            <a:r>
              <a:rPr lang="en-US" altLang="en-US" sz="2000" dirty="0"/>
              <a:t>Set of statements within a pair of braces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latin typeface="Courier New" panose="02070309020205020404" pitchFamily="49" charset="0"/>
              </a:rPr>
              <a:t>if ( grade &gt;= 60 )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"Passed.\n";	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else {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"Failed.\n";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"You must take this course again.\n";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} </a:t>
            </a:r>
          </a:p>
          <a:p>
            <a:pPr lvl="1" eaLnBrk="1" hangingPunct="1"/>
            <a:r>
              <a:rPr lang="en-US" altLang="en-US" sz="2000" dirty="0"/>
              <a:t>Without braces,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"You must take this course again.\n";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always executed</a:t>
            </a:r>
          </a:p>
          <a:p>
            <a:pPr eaLnBrk="1" hangingPunct="1"/>
            <a:r>
              <a:rPr lang="en-US" altLang="en-US" sz="2000" dirty="0">
                <a:solidFill>
                  <a:srgbClr val="C00000"/>
                </a:solidFill>
              </a:rPr>
              <a:t>Block</a:t>
            </a:r>
          </a:p>
          <a:p>
            <a:pPr lvl="1" eaLnBrk="1" hangingPunct="1"/>
            <a:r>
              <a:rPr lang="en-US" altLang="en-US" sz="2000" dirty="0"/>
              <a:t>Set of statements within braces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6B78414-DD51-4CA9-B872-8EE2C3DBFE87}"/>
              </a:ext>
            </a:extLst>
          </p:cNvPr>
          <p:cNvSpPr txBox="1">
            <a:spLocks noChangeArrowheads="1"/>
          </p:cNvSpPr>
          <p:nvPr/>
        </p:nvSpPr>
        <p:spPr>
          <a:xfrm>
            <a:off x="1263926" y="26173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7CB356E-453E-4ABE-8FA8-5772CFBC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926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rgbClr val="C00000"/>
                </a:solidFill>
              </a:rPr>
              <a:t>switch</a:t>
            </a:r>
            <a:r>
              <a:rPr lang="en-US" altLang="en-US" sz="3600" noProof="1">
                <a:solidFill>
                  <a:schemeClr val="tx2"/>
                </a:solidFill>
              </a:rPr>
              <a:t> </a:t>
            </a:r>
            <a:r>
              <a:rPr lang="en-US" altLang="en-US" sz="3600" noProof="1">
                <a:solidFill>
                  <a:srgbClr val="C00000"/>
                </a:solidFill>
              </a:rPr>
              <a:t>Multiple</a:t>
            </a:r>
            <a:r>
              <a:rPr lang="en-US" altLang="en-US" sz="3600" noProof="1">
                <a:solidFill>
                  <a:schemeClr val="tx2"/>
                </a:solidFill>
              </a:rPr>
              <a:t>-Selection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8B1C06E-596A-41D4-AD15-4CDBD9CBD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876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dirty="0"/>
              <a:t>      </a:t>
            </a:r>
            <a:r>
              <a:rPr lang="en-US" altLang="en-US" sz="1600" dirty="0"/>
              <a:t>Test variable for multiple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Series of </a:t>
            </a:r>
            <a:r>
              <a:rPr lang="en-US" altLang="en-US" sz="1600" b="1" dirty="0">
                <a:latin typeface="Courier New" panose="02070309020205020404" pitchFamily="49" charset="0"/>
              </a:rPr>
              <a:t>case</a:t>
            </a:r>
            <a:r>
              <a:rPr lang="en-US" altLang="en-US" sz="1600" dirty="0"/>
              <a:t> labels and optional </a:t>
            </a:r>
            <a:r>
              <a:rPr lang="en-US" altLang="en-US" sz="1600" b="1" dirty="0">
                <a:latin typeface="Courier New" panose="02070309020205020404" pitchFamily="49" charset="0"/>
              </a:rPr>
              <a:t>default</a:t>
            </a:r>
            <a:r>
              <a:rPr lang="en-US" altLang="en-US" sz="1600" dirty="0"/>
              <a:t> case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variable ) {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value1:        // taken if variable == value1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statements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       	    // necessary to exit switch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value2: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case value3:	   // taken if variable == value2 or == value3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statements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default:        // taken if variable matches no other cases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statements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	 break;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}</a:t>
            </a:r>
            <a:endParaRPr lang="en-US" altLang="en-US" sz="1600" dirty="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98EFC79-6279-481E-B809-E81DF98C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7350"/>
            <a:ext cx="548640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7B0DE7D-17D0-41C0-93B9-162FF21FC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8475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/>
            </a:r>
            <a:br>
              <a:rPr lang="en-US" altLang="en-US" sz="1400"/>
            </a:b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4">
            <a:extLst>
              <a:ext uri="{FF2B5EF4-FFF2-40B4-BE49-F238E27FC236}">
                <a16:creationId xmlns:a16="http://schemas.microsoft.com/office/drawing/2014/main" id="{AF100E27-B86A-4968-A6FF-82FEFB3C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85800"/>
            <a:ext cx="7772400" cy="5715000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000" dirty="0"/>
              <a:t>The following rules apply to a </a:t>
            </a:r>
            <a:r>
              <a:rPr lang="en-US" altLang="en-US" sz="2000" b="1" dirty="0"/>
              <a:t>switch</a:t>
            </a:r>
            <a:r>
              <a:rPr lang="en-US" altLang="en-US" sz="2000" dirty="0"/>
              <a:t> statement −</a:t>
            </a:r>
          </a:p>
          <a:p>
            <a:pPr eaLnBrk="1" hangingPunct="1"/>
            <a:r>
              <a:rPr lang="en-US" altLang="en-US" sz="2000" dirty="0"/>
              <a:t>The variable used in a switch statement can only be integers, </a:t>
            </a:r>
            <a:r>
              <a:rPr lang="en-US" altLang="en-US" sz="2000" dirty="0" err="1"/>
              <a:t>convertable</a:t>
            </a:r>
            <a:r>
              <a:rPr lang="en-US" altLang="en-US" sz="2000" dirty="0"/>
              <a:t> integers (byte, short, char), strings and </a:t>
            </a:r>
            <a:r>
              <a:rPr lang="en-US" altLang="en-US" sz="2000" dirty="0" err="1"/>
              <a:t>enums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000" dirty="0"/>
              <a:t>You can have any number of case statements within a switch. Each case is followed by the value to be compared to and a colon.</a:t>
            </a:r>
          </a:p>
          <a:p>
            <a:pPr eaLnBrk="1" hangingPunct="1"/>
            <a:r>
              <a:rPr lang="en-US" altLang="en-US" sz="2000" dirty="0"/>
              <a:t>The value for a case must be the same data type as the variable in the switch and it must be a constant or a literal.</a:t>
            </a:r>
          </a:p>
          <a:p>
            <a:pPr eaLnBrk="1" hangingPunct="1"/>
            <a:r>
              <a:rPr lang="en-US" altLang="en-US" sz="2000" dirty="0"/>
              <a:t>When the variable being switched on is equal to a case, the statements following that case will execute until a </a:t>
            </a:r>
            <a:r>
              <a:rPr lang="en-US" altLang="en-US" sz="2000" i="1" dirty="0"/>
              <a:t>break</a:t>
            </a:r>
            <a:r>
              <a:rPr lang="en-US" altLang="en-US" sz="2000" dirty="0"/>
              <a:t> statement is reached.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96B334A-82DD-4DC4-B2EF-8CA7DEB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When a </a:t>
            </a: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</a:rPr>
              <a:t>break</a:t>
            </a:r>
            <a:r>
              <a:rPr lang="en-US" altLang="en-US" sz="2000" dirty="0"/>
              <a:t> statement is reached, the switch terminates, and the flow of control jumps to the next line following the switch statement.</a:t>
            </a:r>
          </a:p>
          <a:p>
            <a:pPr eaLnBrk="1" hangingPunct="1"/>
            <a:r>
              <a:rPr lang="en-US" altLang="en-US" sz="2000" dirty="0"/>
              <a:t>Not every case needs to contain a break. If no break appears, the flow of control will </a:t>
            </a:r>
            <a:r>
              <a:rPr lang="en-US" altLang="en-US" sz="2000" i="1" dirty="0"/>
              <a:t>fall through </a:t>
            </a:r>
            <a:r>
              <a:rPr lang="en-US" altLang="en-US" sz="2000" dirty="0"/>
              <a:t>to subsequent cases until a break is reached.</a:t>
            </a:r>
          </a:p>
          <a:p>
            <a:pPr eaLnBrk="1" hangingPunct="1"/>
            <a:r>
              <a:rPr lang="en-US" altLang="en-US" sz="2000" dirty="0"/>
              <a:t>A </a:t>
            </a:r>
            <a:r>
              <a:rPr lang="en-US" altLang="en-US" sz="2000" i="1" dirty="0"/>
              <a:t>switch</a:t>
            </a:r>
            <a:r>
              <a:rPr lang="en-US" altLang="en-US" sz="2000" dirty="0"/>
              <a:t> statement can have an optional default case, which must appear at the end of the switch. The default case can be used for performing a task when none of the cases is true. No break is needed in the default case.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CBD2694-E098-4E06-BC2E-75968E396261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58" name="Title 1">
            <a:extLst>
              <a:ext uri="{FF2B5EF4-FFF2-40B4-BE49-F238E27FC236}">
                <a16:creationId xmlns:a16="http://schemas.microsoft.com/office/drawing/2014/main" id="{28294CE5-EB52-487E-852F-9F8DB633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Flow Chart</a:t>
            </a:r>
          </a:p>
        </p:txBody>
      </p:sp>
      <p:pic>
        <p:nvPicPr>
          <p:cNvPr id="19459" name="Content Placeholder 7">
            <a:extLst>
              <a:ext uri="{FF2B5EF4-FFF2-40B4-BE49-F238E27FC236}">
                <a16:creationId xmlns:a16="http://schemas.microsoft.com/office/drawing/2014/main" id="{3A93E84D-A044-4263-A3D8-504CDB1A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728" y="2133600"/>
            <a:ext cx="3419475" cy="44958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EA6E-1727-46AE-AE1F-AA286A18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19200"/>
            <a:ext cx="7772400" cy="5410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100" dirty="0"/>
              <a:t>public class Test {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// char grade = </a:t>
            </a:r>
            <a:r>
              <a:rPr lang="en-US" sz="2000" dirty="0" err="1"/>
              <a:t>args</a:t>
            </a:r>
            <a:r>
              <a:rPr lang="en-US" sz="2000" dirty="0"/>
              <a:t>[0].</a:t>
            </a:r>
            <a:r>
              <a:rPr lang="en-US" sz="2000" dirty="0" err="1"/>
              <a:t>charAt</a:t>
            </a:r>
            <a:r>
              <a:rPr lang="en-US" sz="2000" dirty="0"/>
              <a:t>(0);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char grade = 'C';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switch(grade) {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   case 'A' :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("Excellent!"); 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      break;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case 'B' :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   case 'C' :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("Well done");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44AF-E817-4D5E-A311-055A7B0E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 this chapter we will learn the conditional statement such as if statement and switch case which is used to control different action for different decision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26F2F2-B139-43E4-9BFB-265F44885FF0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Description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77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EE2B0B1-151C-4C80-809D-A5B35BBD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71500"/>
            <a:ext cx="7772400" cy="5715000"/>
          </a:xfrm>
        </p:spPr>
        <p:txBody>
          <a:bodyPr>
            <a:normAutofit/>
          </a:bodyPr>
          <a:lstStyle/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break;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case 'D' :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("You passed");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   case 'F' :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("Better try again");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      break;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   default :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("Invalid grade");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}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("Your grade is " + grade);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   }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2000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If condition statement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Flow chart for if condition statement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Compound statement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If-else statement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If-else if statement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Switch statement and its flow chart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1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912B188-DB0A-4162-8630-7A1E8285B529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7620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0535EC0C-93C7-4912-81E1-8E5545DE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85800"/>
            <a:ext cx="464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chemeClr val="tx2"/>
                </a:solidFill>
              </a:rPr>
              <a:t>Control Structures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829C86-1A95-4132-8796-65A0EEFD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845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Sequential execution</a:t>
            </a:r>
          </a:p>
          <a:p>
            <a:pPr lvl="1" eaLnBrk="1" hangingPunct="1"/>
            <a:r>
              <a:rPr lang="en-US" altLang="en-US" sz="2000" dirty="0"/>
              <a:t>Statements executed in order</a:t>
            </a:r>
          </a:p>
          <a:p>
            <a:pPr eaLnBrk="1" hangingPunct="1"/>
            <a:r>
              <a:rPr lang="en-US" altLang="en-US" sz="2400" dirty="0"/>
              <a:t>Transfer of control</a:t>
            </a:r>
          </a:p>
          <a:p>
            <a:pPr lvl="1" eaLnBrk="1" hangingPunct="1"/>
            <a:r>
              <a:rPr lang="en-US" altLang="en-US" sz="2000" dirty="0"/>
              <a:t>Next statement executed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next one in sequence</a:t>
            </a:r>
          </a:p>
          <a:p>
            <a:pPr eaLnBrk="1" hangingPunct="1"/>
            <a:r>
              <a:rPr lang="en-US" altLang="en-US" sz="2400" dirty="0"/>
              <a:t>3 control structures (Bohm and </a:t>
            </a:r>
            <a:r>
              <a:rPr lang="en-US" altLang="en-US" sz="2400" dirty="0" err="1"/>
              <a:t>Jacopini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000" dirty="0"/>
              <a:t>Sequence structure</a:t>
            </a:r>
          </a:p>
          <a:p>
            <a:pPr lvl="2" eaLnBrk="1" hangingPunct="1"/>
            <a:r>
              <a:rPr lang="en-US" altLang="en-US" sz="2000" dirty="0"/>
              <a:t>Programs executed sequentially by default</a:t>
            </a:r>
          </a:p>
          <a:p>
            <a:pPr lvl="1" eaLnBrk="1" hangingPunct="1"/>
            <a:r>
              <a:rPr lang="en-US" altLang="en-US" sz="2400" dirty="0"/>
              <a:t>Selection structures</a:t>
            </a:r>
          </a:p>
          <a:p>
            <a:pPr lvl="2" eaLnBrk="1" hangingPunct="1"/>
            <a:r>
              <a:rPr lang="en-US" altLang="en-US" sz="2000" b="1" dirty="0">
                <a:latin typeface="Courier New" panose="02070309020205020404" pitchFamily="49" charset="0"/>
              </a:rPr>
              <a:t>if</a:t>
            </a:r>
            <a:r>
              <a:rPr lang="en-US" altLang="en-US" sz="2000" dirty="0"/>
              <a:t>, </a:t>
            </a:r>
            <a:r>
              <a:rPr lang="en-US" altLang="en-US" sz="2000" b="1" dirty="0">
                <a:latin typeface="Courier New" panose="02070309020205020404" pitchFamily="49" charset="0"/>
              </a:rPr>
              <a:t>if/else</a:t>
            </a:r>
            <a:r>
              <a:rPr lang="en-US" altLang="en-US" sz="2000" dirty="0"/>
              <a:t>, </a:t>
            </a:r>
            <a:r>
              <a:rPr lang="en-US" altLang="en-US" sz="2000" b="1" dirty="0">
                <a:latin typeface="Courier New" panose="02070309020205020404" pitchFamily="49" charset="0"/>
              </a:rPr>
              <a:t>switch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400" dirty="0"/>
              <a:t>Repetition structures</a:t>
            </a:r>
          </a:p>
          <a:p>
            <a:pPr lvl="2" eaLnBrk="1" hangingPunct="1"/>
            <a:r>
              <a:rPr lang="en-US" altLang="en-US" sz="2000" b="1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/>
              <a:t>, </a:t>
            </a:r>
            <a:r>
              <a:rPr lang="en-US" altLang="en-US" sz="2000" b="1" dirty="0">
                <a:latin typeface="Courier New" panose="02070309020205020404" pitchFamily="49" charset="0"/>
              </a:rPr>
              <a:t>do/while</a:t>
            </a:r>
            <a:r>
              <a:rPr lang="en-US" altLang="en-US" sz="2000" dirty="0"/>
              <a:t>, </a:t>
            </a:r>
            <a:r>
              <a:rPr lang="en-US" altLang="en-US" sz="2000" b="1" dirty="0">
                <a:latin typeface="Courier New" panose="02070309020205020404" pitchFamily="49" charset="0"/>
              </a:rPr>
              <a:t>for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77FAF59-D020-4B4D-81E0-A76A43938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6C768AC-61CE-49BC-A130-B38F0E193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C++ keywords</a:t>
            </a:r>
          </a:p>
          <a:p>
            <a:pPr lvl="1" eaLnBrk="1" hangingPunct="1"/>
            <a:r>
              <a:rPr lang="en-US" altLang="en-US" sz="2000" dirty="0"/>
              <a:t>Cannot be used as identifiers or variable names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634302B0-87C7-440C-ADDE-50A1696EE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38189"/>
              </p:ext>
            </p:extLst>
          </p:nvPr>
        </p:nvGraphicFramePr>
        <p:xfrm>
          <a:off x="1371600" y="2336800"/>
          <a:ext cx="7848600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3" imgW="7418832" imgH="5664708" progId="Word.Document.8">
                  <p:embed/>
                </p:oleObj>
              </mc:Choice>
              <mc:Fallback>
                <p:oleObj name="Document" r:id="rId3" imgW="7418832" imgH="56647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36800"/>
                        <a:ext cx="7848600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040CD36-906D-4419-AA48-C464F8F269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2794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en-US" sz="3600" noProof="1">
                <a:solidFill>
                  <a:schemeClr val="tx2"/>
                </a:solidFill>
              </a:rPr>
              <a:t>Control Structures</a:t>
            </a:r>
            <a:endParaRPr lang="en-US" altLang="en-US" sz="3600" dirty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91313D-80BE-45AB-B88E-CC4BFF3EA1EC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46" name="Rectangle 1026">
            <a:extLst>
              <a:ext uri="{FF2B5EF4-FFF2-40B4-BE49-F238E27FC236}">
                <a16:creationId xmlns:a16="http://schemas.microsoft.com/office/drawing/2014/main" id="{2CB80762-2DC9-4A96-A497-02CB750F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914400"/>
            <a:ext cx="464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chemeClr val="tx2"/>
                </a:solidFill>
              </a:rPr>
              <a:t>Control Structures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18B0BE0B-730E-41D5-95AE-E00C8146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Flowchart</a:t>
            </a:r>
          </a:p>
          <a:p>
            <a:pPr lvl="1" eaLnBrk="1" hangingPunct="1"/>
            <a:r>
              <a:rPr lang="en-US" altLang="en-US" sz="2400" dirty="0"/>
              <a:t>Graphical representation of an algorithm</a:t>
            </a:r>
          </a:p>
          <a:p>
            <a:pPr lvl="1" eaLnBrk="1" hangingPunct="1"/>
            <a:r>
              <a:rPr lang="en-US" altLang="en-US" sz="2400" dirty="0"/>
              <a:t>Special-purpose symbols connected by arrows (flowlines)</a:t>
            </a:r>
          </a:p>
          <a:p>
            <a:pPr lvl="1" eaLnBrk="1" hangingPunct="1"/>
            <a:r>
              <a:rPr lang="en-US" altLang="en-US" sz="2400" dirty="0"/>
              <a:t>Rectangle symbol (action symbol)</a:t>
            </a:r>
          </a:p>
          <a:p>
            <a:pPr lvl="2" eaLnBrk="1" hangingPunct="1"/>
            <a:r>
              <a:rPr lang="en-US" altLang="en-US" dirty="0"/>
              <a:t>Any type of action</a:t>
            </a:r>
          </a:p>
          <a:p>
            <a:pPr lvl="1" eaLnBrk="1" hangingPunct="1"/>
            <a:r>
              <a:rPr lang="en-US" altLang="en-US" sz="2400" dirty="0"/>
              <a:t>Oval symbol</a:t>
            </a:r>
          </a:p>
          <a:p>
            <a:pPr lvl="2" eaLnBrk="1" hangingPunct="1"/>
            <a:r>
              <a:rPr lang="en-US" altLang="en-US" dirty="0"/>
              <a:t>Beginning or end of a program, or a section of code (circles)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1EFB006-7F1D-4DDD-9312-3D9D944C6C71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DFEB251-FC7B-4C42-891B-E1496745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854765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chemeClr val="tx2"/>
                </a:solidFill>
              </a:rPr>
              <a:t>Control Structures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pic>
        <p:nvPicPr>
          <p:cNvPr id="7171" name="Picture 3" descr="02_01">
            <a:extLst>
              <a:ext uri="{FF2B5EF4-FFF2-40B4-BE49-F238E27FC236}">
                <a16:creationId xmlns:a16="http://schemas.microsoft.com/office/drawing/2014/main" id="{5E46BB05-0776-40A5-8ED5-8E1D21F2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69" y="2362199"/>
            <a:ext cx="7267556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F32FBF-8437-43B7-86B9-60145F9B1597}"/>
              </a:ext>
            </a:extLst>
          </p:cNvPr>
          <p:cNvSpPr txBox="1">
            <a:spLocks noChangeArrowheads="1"/>
          </p:cNvSpPr>
          <p:nvPr/>
        </p:nvSpPr>
        <p:spPr>
          <a:xfrm>
            <a:off x="1178718" y="3048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5E520F-D653-4838-A48A-6FFFB138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99" y="168965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600" noProof="1">
                <a:solidFill>
                  <a:srgbClr val="C00000"/>
                </a:solidFill>
              </a:rPr>
              <a:t>if</a:t>
            </a:r>
            <a:r>
              <a:rPr lang="en-US" altLang="en-US" sz="3600" noProof="1">
                <a:solidFill>
                  <a:schemeClr val="tx2"/>
                </a:solidFill>
              </a:rPr>
              <a:t> 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0159FE-DFE6-4566-A824-388A1BBB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7800"/>
            <a:ext cx="7239000" cy="502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100" dirty="0"/>
          </a:p>
          <a:p>
            <a:pPr eaLnBrk="1" hangingPunct="1"/>
            <a:r>
              <a:rPr lang="en-US" altLang="en-US" sz="2000" dirty="0"/>
              <a:t>Selection structure</a:t>
            </a:r>
          </a:p>
          <a:p>
            <a:pPr lvl="1" eaLnBrk="1" hangingPunct="1"/>
            <a:r>
              <a:rPr lang="en-US" altLang="en-US" sz="2000" dirty="0"/>
              <a:t>Choose among alternative courses of action</a:t>
            </a:r>
          </a:p>
          <a:p>
            <a:pPr lvl="1" eaLnBrk="1" hangingPunct="1"/>
            <a:r>
              <a:rPr lang="en-US" altLang="en-US" sz="2000" dirty="0"/>
              <a:t>Pseudocode example: </a:t>
            </a:r>
          </a:p>
          <a:p>
            <a:pPr lvl="3" eaLnBrk="1" hangingPunct="1">
              <a:buFontTx/>
              <a:buNone/>
            </a:pPr>
            <a:r>
              <a:rPr lang="en-US" altLang="en-US" i="1" dirty="0"/>
              <a:t>If student’s grade is greater than or equal to 60</a:t>
            </a:r>
          </a:p>
          <a:p>
            <a:pPr lvl="3" eaLnBrk="1" hangingPunct="1">
              <a:buFontTx/>
              <a:buNone/>
            </a:pPr>
            <a:r>
              <a:rPr lang="en-US" altLang="en-US" i="1" dirty="0"/>
              <a:t>	Print “Passed”</a:t>
            </a:r>
          </a:p>
          <a:p>
            <a:pPr lvl="1" eaLnBrk="1" hangingPunct="1"/>
            <a:r>
              <a:rPr lang="en-US" altLang="en-US" sz="2000" dirty="0"/>
              <a:t>If the condition is 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true</a:t>
            </a:r>
          </a:p>
          <a:p>
            <a:pPr lvl="2" eaLnBrk="1" hangingPunct="1"/>
            <a:r>
              <a:rPr lang="en-US" altLang="en-US" sz="2000" dirty="0"/>
              <a:t>Print statement executed, program continues to next statement</a:t>
            </a:r>
          </a:p>
          <a:p>
            <a:pPr lvl="1" eaLnBrk="1" hangingPunct="1"/>
            <a:r>
              <a:rPr lang="en-US" altLang="en-US" sz="2000" dirty="0"/>
              <a:t>If the condition is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</a:p>
          <a:p>
            <a:pPr lvl="2" eaLnBrk="1" hangingPunct="1"/>
            <a:r>
              <a:rPr lang="en-US" altLang="en-US" sz="2000" dirty="0"/>
              <a:t>Print statement ignored, program continues</a:t>
            </a:r>
          </a:p>
          <a:p>
            <a:pPr lvl="1" eaLnBrk="1" hangingPunct="1"/>
            <a:r>
              <a:rPr lang="en-US" altLang="en-US" sz="2000" dirty="0"/>
              <a:t>Indenting makes programs easier to read</a:t>
            </a:r>
          </a:p>
          <a:p>
            <a:pPr lvl="2" eaLnBrk="1" hangingPunct="1"/>
            <a:r>
              <a:rPr lang="en-US" altLang="en-US" sz="2000" dirty="0"/>
              <a:t>C++ ignores whitespace characters (tabs, spaces,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DDA5E01-3668-45B2-9B5F-3C5BA7ECD58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37541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704790B-FF1E-495A-9130-76D7D5F8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3779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noProof="1">
                <a:solidFill>
                  <a:schemeClr val="tx2"/>
                </a:solidFill>
              </a:rPr>
              <a:t>	</a:t>
            </a:r>
            <a:r>
              <a:rPr lang="en-US" altLang="en-US" sz="3600" noProof="1">
                <a:solidFill>
                  <a:srgbClr val="C00000"/>
                </a:solidFill>
              </a:rPr>
              <a:t>if</a:t>
            </a:r>
            <a:r>
              <a:rPr lang="en-US" altLang="en-US" sz="3600" noProof="1">
                <a:solidFill>
                  <a:schemeClr val="tx2"/>
                </a:solidFill>
              </a:rPr>
              <a:t> 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D328E8-2F65-4FFB-A6EB-5D15AACF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339" y="1589847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Translation into C++</a:t>
            </a:r>
          </a:p>
          <a:p>
            <a:pPr lvl="3" eaLnBrk="1" hangingPunct="1">
              <a:buFontTx/>
              <a:buNone/>
            </a:pPr>
            <a:r>
              <a:rPr lang="en-US" altLang="en-US" i="1" dirty="0"/>
              <a:t>If student’s grade is greater than or equal to 60</a:t>
            </a:r>
          </a:p>
          <a:p>
            <a:pPr lvl="3" eaLnBrk="1" hangingPunct="1">
              <a:buFontTx/>
              <a:buNone/>
            </a:pPr>
            <a:r>
              <a:rPr lang="en-US" altLang="en-US" i="1" dirty="0"/>
              <a:t>	Print “Passed”</a:t>
            </a:r>
            <a:br>
              <a:rPr lang="en-US" altLang="en-US" i="1" dirty="0"/>
            </a:br>
            <a:endParaRPr lang="en-US" altLang="en-US" i="1" dirty="0"/>
          </a:p>
          <a:p>
            <a:pPr lvl="3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if ( grade &gt;= 60 ) </a:t>
            </a:r>
            <a:b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 &lt;&lt; "Passed"; </a:t>
            </a:r>
          </a:p>
          <a:p>
            <a:pPr eaLnBrk="1" hangingPunct="1"/>
            <a:r>
              <a:rPr lang="en-US" altLang="en-US" sz="2000" dirty="0"/>
              <a:t>Diamond symbol (decision symbol)</a:t>
            </a:r>
          </a:p>
          <a:p>
            <a:pPr lvl="1" eaLnBrk="1" hangingPunct="1"/>
            <a:r>
              <a:rPr lang="en-US" altLang="en-US" sz="2000" dirty="0"/>
              <a:t>Indicates decision is to be made</a:t>
            </a:r>
          </a:p>
          <a:p>
            <a:pPr lvl="1" eaLnBrk="1" hangingPunct="1"/>
            <a:r>
              <a:rPr lang="en-US" altLang="en-US" sz="2000" dirty="0"/>
              <a:t>Contains an expression that can be true or false</a:t>
            </a:r>
          </a:p>
          <a:p>
            <a:pPr lvl="2" eaLnBrk="1" hangingPunct="1"/>
            <a:r>
              <a:rPr lang="en-US" altLang="en-US" sz="2000" dirty="0"/>
              <a:t>Test condition, follow path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if</a:t>
            </a:r>
            <a:r>
              <a:rPr lang="en-US" altLang="en-US" sz="2000" dirty="0"/>
              <a:t> structure </a:t>
            </a:r>
          </a:p>
          <a:p>
            <a:pPr lvl="1" eaLnBrk="1" hangingPunct="1"/>
            <a:r>
              <a:rPr lang="en-US" altLang="en-US" sz="2000" dirty="0"/>
              <a:t>Single-entry/single-exit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B80DD00-A472-4EDC-BE48-6F9DECA64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DE2F8E0-841C-44DF-8024-BBFC488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 </a:t>
            </a:r>
            <a:endParaRPr lang="en-US" altLang="en-US" sz="1200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420B3BD-DB9A-4965-B6A2-46267FC661F0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6020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42" name="Picture 2" descr="02_03">
            <a:extLst>
              <a:ext uri="{FF2B5EF4-FFF2-40B4-BE49-F238E27FC236}">
                <a16:creationId xmlns:a16="http://schemas.microsoft.com/office/drawing/2014/main" id="{89674BC4-6F3B-4CC3-BABE-49A61D47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48417"/>
            <a:ext cx="80010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>
            <a:extLst>
              <a:ext uri="{FF2B5EF4-FFF2-40B4-BE49-F238E27FC236}">
                <a16:creationId xmlns:a16="http://schemas.microsoft.com/office/drawing/2014/main" id="{8B3E37D2-B3D6-4C31-9BBC-DAE570F2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7807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noProof="1">
                <a:solidFill>
                  <a:srgbClr val="C00000"/>
                </a:solidFill>
              </a:rPr>
              <a:t>if</a:t>
            </a:r>
            <a:r>
              <a:rPr lang="en-US" altLang="en-US" sz="3600" noProof="1">
                <a:solidFill>
                  <a:schemeClr val="tx2"/>
                </a:solidFill>
              </a:rPr>
              <a:t> Selection Structure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899727B-6CDE-4A0D-813B-41FA9226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04812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Flowchart of pseudocode statement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F05C1B44-8F7C-4819-A442-2B2220CB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343400"/>
            <a:ext cx="2667000" cy="2301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A decision can be made on any expression. 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zero -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nonzero -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3 - 4</a:t>
            </a:r>
            <a:r>
              <a:rPr lang="en-US" altLang="en-US" sz="1800" dirty="0">
                <a:solidFill>
                  <a:srgbClr val="000000"/>
                </a:solidFill>
              </a:rPr>
              <a:t> is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311</TotalTime>
  <Words>1173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Corbel</vt:lpstr>
      <vt:lpstr>Courier</vt:lpstr>
      <vt:lpstr>Courier New</vt:lpstr>
      <vt:lpstr>Helvetica</vt:lpstr>
      <vt:lpstr>Symbol</vt:lpstr>
      <vt:lpstr>Times New Roman</vt:lpstr>
      <vt:lpstr>Parallax</vt:lpstr>
      <vt:lpstr>Document</vt:lpstr>
      <vt:lpstr>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</vt:lpstr>
      <vt:lpstr>PowerPoint Presentation</vt:lpstr>
      <vt:lpstr>PowerPoint Presentation</vt:lpstr>
      <vt:lpstr>Summary</vt:lpstr>
      <vt:lpstr>PowerPoint Presentation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mdkhaj</cp:lastModifiedBy>
  <cp:revision>25</cp:revision>
  <cp:lastPrinted>1601-01-01T00:00:00Z</cp:lastPrinted>
  <dcterms:created xsi:type="dcterms:W3CDTF">2004-07-08T08:57:50Z</dcterms:created>
  <dcterms:modified xsi:type="dcterms:W3CDTF">2020-03-25T13:36:12Z</dcterms:modified>
</cp:coreProperties>
</file>