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302" r:id="rId2"/>
    <p:sldId id="303" r:id="rId3"/>
    <p:sldId id="257" r:id="rId4"/>
    <p:sldId id="268" r:id="rId5"/>
    <p:sldId id="269" r:id="rId6"/>
    <p:sldId id="270" r:id="rId7"/>
    <p:sldId id="271" r:id="rId8"/>
    <p:sldId id="307" r:id="rId9"/>
    <p:sldId id="272" r:id="rId10"/>
    <p:sldId id="273" r:id="rId11"/>
    <p:sldId id="274" r:id="rId12"/>
    <p:sldId id="275" r:id="rId13"/>
    <p:sldId id="276" r:id="rId14"/>
    <p:sldId id="304" r:id="rId15"/>
    <p:sldId id="277" r:id="rId16"/>
    <p:sldId id="278" r:id="rId17"/>
    <p:sldId id="279" r:id="rId18"/>
    <p:sldId id="280" r:id="rId19"/>
    <p:sldId id="306" r:id="rId20"/>
    <p:sldId id="281" r:id="rId21"/>
    <p:sldId id="282" r:id="rId22"/>
    <p:sldId id="283" r:id="rId23"/>
    <p:sldId id="284" r:id="rId24"/>
    <p:sldId id="285" r:id="rId25"/>
    <p:sldId id="286" r:id="rId26"/>
    <p:sldId id="30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BDD8E5A-979D-4913-A7D0-7E8C37AEBED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52731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785D-0525-4803-AF32-3F50E881CF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80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785D-0525-4803-AF32-3F50E881CF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55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785D-0525-4803-AF32-3F50E881CF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0339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785D-0525-4803-AF32-3F50E881CF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369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785D-0525-4803-AF32-3F50E881CF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766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785D-0525-4803-AF32-3F50E881CF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348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5709-594D-4CE2-BFEF-468259A1831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3178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F218-982B-404C-B03D-02D74B745DA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17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4D188D7B-75AF-4ACB-99A5-CB14F0C7890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73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94F33295-4599-4949-9ABF-37773C1EF5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192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1CF89-A434-4362-AC55-07D3BCB24C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35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CD0A-6481-40A1-93C2-A315FE170D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89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D181-342C-4704-9A01-70005A07A6B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6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7013-8E26-4243-96F4-CD61B13A457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86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6FE9-9841-4980-8205-20C28F89F5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58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CA95-EFAD-4106-9675-8695FB6CE75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36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23785D-0525-4803-AF32-3F50E881CF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13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Repetitive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3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990600" y="76200"/>
            <a:ext cx="7696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4000" noProof="1">
                <a:solidFill>
                  <a:schemeClr val="tx2"/>
                </a:solidFill>
              </a:rPr>
              <a:t>Formulating Algorithms (Sentinel-Controlled Repetition</a:t>
            </a:r>
            <a:r>
              <a:rPr lang="en-US" altLang="en-US" sz="4400" noProof="1">
                <a:solidFill>
                  <a:schemeClr val="tx2"/>
                </a:solidFill>
              </a:rPr>
              <a:t>)</a:t>
            </a:r>
            <a:endParaRPr lang="en-US" altLang="en-US" sz="4400" dirty="0">
              <a:solidFill>
                <a:schemeClr val="tx2"/>
              </a:solidFill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3200"/>
              <a:t>Many programs have three phases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800"/>
              <a:t>Initialization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/>
              <a:t>Initializes the program variables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800"/>
              <a:t>Processing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/>
              <a:t>Input data, adjusts program variables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800"/>
              <a:t>Termination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/>
              <a:t>Calculate and print the final results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800"/>
              <a:t>Helps break up programs for top-down refinement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endParaRPr lang="en-US" altLang="en-US" sz="3200" i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7086600" y="152400"/>
            <a:ext cx="2057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tx2"/>
                </a:solidFill>
              </a:rPr>
              <a:t>fig02_09.cpp</a:t>
            </a:r>
            <a:br>
              <a:rPr lang="en-US" altLang="en-US" sz="1600">
                <a:solidFill>
                  <a:schemeClr val="tx2"/>
                </a:solidFill>
              </a:rPr>
            </a:br>
            <a:r>
              <a:rPr lang="en-US" altLang="en-US" sz="1600">
                <a:solidFill>
                  <a:schemeClr val="tx2"/>
                </a:solidFill>
              </a:rPr>
              <a:t>(1 of 3)</a:t>
            </a:r>
            <a:br>
              <a:rPr lang="en-US" altLang="en-US" sz="1600">
                <a:solidFill>
                  <a:schemeClr val="tx2"/>
                </a:solidFill>
              </a:rPr>
            </a:br>
            <a:r>
              <a:rPr lang="en-US" altLang="en-US" sz="1600">
                <a:solidFill>
                  <a:schemeClr val="tx2"/>
                </a:solidFill>
              </a:rPr>
              <a:t/>
            </a:r>
            <a:br>
              <a:rPr lang="en-US" altLang="en-US" sz="1600">
                <a:solidFill>
                  <a:schemeClr val="tx2"/>
                </a:solidFill>
              </a:rPr>
            </a:b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295400" y="838200"/>
            <a:ext cx="7010400" cy="563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Fig. 2.9: fig02_09.cpp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Class average program with sentinel-controlled repetition.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  </a:t>
            </a:r>
            <a:r>
              <a:rPr lang="en-US" altLang="en-US" sz="1600" dirty="0">
                <a:solidFill>
                  <a:srgbClr val="0000FF"/>
                </a:solidFill>
                <a:cs typeface="Courier New" panose="02070309020205020404" pitchFamily="49" charset="0"/>
              </a:rPr>
              <a:t>#include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&lt;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iostream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 </a:t>
            </a:r>
            <a:r>
              <a:rPr lang="en-US" altLang="en-US" sz="1600" dirty="0">
                <a:solidFill>
                  <a:srgbClr val="0000FF"/>
                </a:solidFill>
                <a:cs typeface="Courier New" panose="02070309020205020404" pitchFamily="49" charset="0"/>
              </a:rPr>
              <a:t>#include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&lt;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iomanip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&gt;     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parameterized stream manipulators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 using namespace </a:t>
            </a:r>
            <a:r>
              <a:rPr lang="en-US" altLang="en-US" sz="1600" dirty="0" err="1">
                <a:solidFill>
                  <a:srgbClr val="5F5F5F"/>
                </a:solidFill>
                <a:latin typeface="AvantGarde" pitchFamily="34" charset="0"/>
              </a:rPr>
              <a:t>std</a:t>
            </a: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;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                                   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sets numeric output precision    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function main begins program execution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main()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total;      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sum of grades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;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 // number of grades entered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grade;      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grade value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>
                <a:solidFill>
                  <a:srgbClr val="0000FF"/>
                </a:solidFill>
                <a:cs typeface="Courier New" panose="02070309020205020404" pitchFamily="49" charset="0"/>
              </a:rPr>
              <a:t>double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average; 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number with decimal point for average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 // initialization phase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total = </a:t>
            </a:r>
            <a:r>
              <a:rPr lang="en-US" altLang="en-US" sz="1600" dirty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;      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initialize total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sz="1600" dirty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initialize loop counter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endParaRPr lang="en-US" altLang="en-US" sz="1600" dirty="0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2362200" y="2971800"/>
            <a:ext cx="5779994" cy="1752600"/>
            <a:chOff x="1152" y="384"/>
            <a:chExt cx="3216" cy="720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2544" y="384"/>
              <a:ext cx="1824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dirty="0"/>
                <a:t>Data type </a:t>
              </a:r>
              <a:r>
                <a:rPr lang="en-US" alt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altLang="en-US" sz="1600" dirty="0"/>
                <a:t> used to represent decimal numbers.</a:t>
              </a:r>
              <a:endParaRPr lang="en-US" altLang="en-US" sz="1600" dirty="0">
                <a:cs typeface="Courier New" panose="02070309020205020404" pitchFamily="49" charset="0"/>
              </a:endParaRPr>
            </a:p>
          </p:txBody>
        </p:sp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 flipH="1">
              <a:off x="1152" y="624"/>
              <a:ext cx="13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7086600" y="152400"/>
            <a:ext cx="2057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tx2"/>
                </a:solidFill>
              </a:rPr>
              <a:t>fig02_09.cpp</a:t>
            </a:r>
            <a:br>
              <a:rPr lang="en-US" altLang="en-US" sz="1600">
                <a:solidFill>
                  <a:schemeClr val="tx2"/>
                </a:solidFill>
              </a:rPr>
            </a:br>
            <a:r>
              <a:rPr lang="en-US" altLang="en-US" sz="1600">
                <a:solidFill>
                  <a:schemeClr val="tx2"/>
                </a:solidFill>
              </a:rPr>
              <a:t>(2 of 3)</a:t>
            </a:r>
            <a:br>
              <a:rPr lang="en-US" altLang="en-US" sz="1600">
                <a:solidFill>
                  <a:schemeClr val="tx2"/>
                </a:solidFill>
              </a:rPr>
            </a:br>
            <a:r>
              <a:rPr lang="en-US" altLang="en-US" sz="1600">
                <a:solidFill>
                  <a:schemeClr val="tx2"/>
                </a:solidFill>
              </a:rPr>
              <a:t/>
            </a:r>
            <a:br>
              <a:rPr lang="en-US" altLang="en-US" sz="1600">
                <a:solidFill>
                  <a:schemeClr val="tx2"/>
                </a:solidFill>
              </a:rPr>
            </a:b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104900" y="533400"/>
            <a:ext cx="7010400" cy="5257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 smtClean="0">
                <a:solidFill>
                  <a:srgbClr val="5F5F5F"/>
                </a:solidFill>
                <a:latin typeface="AvantGarde" pitchFamily="34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processing phase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28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get first grade from user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29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&lt;&lt; </a:t>
            </a:r>
            <a:r>
              <a:rPr lang="en-US" altLang="en-US" sz="1600" dirty="0">
                <a:solidFill>
                  <a:srgbClr val="0099FF"/>
                </a:solidFill>
                <a:cs typeface="Courier New" panose="02070309020205020404" pitchFamily="49" charset="0"/>
              </a:rPr>
              <a:t>"Enter grade, -1 to end: "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prompt for input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30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cin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&gt;&gt; grade;                     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read grade from user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 smtClean="0">
                <a:solidFill>
                  <a:srgbClr val="5F5F5F"/>
                </a:solidFill>
                <a:latin typeface="AvantGarde" pitchFamily="34" charset="0"/>
              </a:rPr>
              <a:t>31    </a:t>
            </a:r>
            <a:r>
              <a:rPr lang="en-US" alt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loop until sentinel value read from user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33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>
                <a:solidFill>
                  <a:srgbClr val="0000FF"/>
                </a:solidFill>
                <a:cs typeface="Courier New" panose="02070309020205020404" pitchFamily="49" charset="0"/>
              </a:rPr>
              <a:t>while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( grade != </a:t>
            </a:r>
            <a:r>
              <a:rPr lang="en-US" altLang="en-US" sz="1600" dirty="0">
                <a:solidFill>
                  <a:srgbClr val="0099FF"/>
                </a:solidFill>
                <a:cs typeface="Courier New" panose="02070309020205020404" pitchFamily="49" charset="0"/>
              </a:rPr>
              <a:t>-1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) {                  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34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total = total + grade;         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add grade to total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35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+ </a:t>
            </a:r>
            <a:r>
              <a:rPr lang="en-US" altLang="en-US" sz="1600" dirty="0">
                <a:solidFill>
                  <a:srgbClr val="0099FF"/>
                </a:solidFill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increment counter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   </a:t>
            </a:r>
            <a:r>
              <a:rPr lang="en-US" altLang="en-US" sz="16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alt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&lt;&lt; </a:t>
            </a:r>
            <a:r>
              <a:rPr lang="en-US" altLang="en-US" sz="1600" dirty="0">
                <a:solidFill>
                  <a:srgbClr val="0099FF"/>
                </a:solidFill>
                <a:cs typeface="Courier New" panose="02070309020205020404" pitchFamily="49" charset="0"/>
              </a:rPr>
              <a:t>"Enter grade, -1 to end: "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prompt for input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38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cin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&gt;&gt; grade;                     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read next grade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39    </a:t>
            </a:r>
            <a:r>
              <a:rPr lang="en-US" altLang="en-US" sz="1600" dirty="0" smtClean="0">
                <a:solidFill>
                  <a:srgbClr val="5F5F5F"/>
                </a:solidFill>
                <a:latin typeface="AvantGarde" pitchFamily="34" charset="0"/>
              </a:rPr>
              <a:t>40    </a:t>
            </a:r>
            <a:r>
              <a:rPr lang="en-US" alt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}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end </a:t>
            </a:r>
            <a:r>
              <a:rPr lang="en-US" altLang="en-US" sz="1600" dirty="0" smtClean="0">
                <a:solidFill>
                  <a:srgbClr val="008000"/>
                </a:solidFill>
                <a:cs typeface="Courier New" panose="02070309020205020404" pitchFamily="49" charset="0"/>
              </a:rPr>
              <a:t>while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42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termination phase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43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if user entered at least one grade ...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44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>
                <a:solidFill>
                  <a:srgbClr val="0000FF"/>
                </a:solidFill>
                <a:cs typeface="Courier New" panose="02070309020205020404" pitchFamily="49" charset="0"/>
              </a:rPr>
              <a:t>if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(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!= </a:t>
            </a:r>
            <a:r>
              <a:rPr lang="en-US" altLang="en-US" sz="1600" dirty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) {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45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calculate average of all grades entered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47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average = </a:t>
            </a:r>
            <a:r>
              <a:rPr lang="en-US" altLang="en-US" sz="1600" dirty="0" err="1">
                <a:solidFill>
                  <a:srgbClr val="0000FF"/>
                </a:solidFill>
                <a:cs typeface="Courier New" panose="02070309020205020404" pitchFamily="49" charset="0"/>
              </a:rPr>
              <a:t>static_cast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&lt; </a:t>
            </a:r>
            <a:r>
              <a:rPr lang="en-US" altLang="en-US" sz="1600" dirty="0">
                <a:solidFill>
                  <a:srgbClr val="0000FF"/>
                </a:solidFill>
                <a:cs typeface="Courier New" panose="02070309020205020404" pitchFamily="49" charset="0"/>
              </a:rPr>
              <a:t>double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&gt;( total ) /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 smtClean="0">
                <a:solidFill>
                  <a:srgbClr val="5F5F5F"/>
                </a:solidFill>
                <a:latin typeface="AvantGarde" pitchFamily="34" charset="0"/>
              </a:rPr>
              <a:t>    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endParaRPr lang="en-US" altLang="en-US" sz="1600" dirty="0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078941" y="2209800"/>
            <a:ext cx="5029200" cy="3013075"/>
            <a:chOff x="1584" y="1008"/>
            <a:chExt cx="3168" cy="1968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1584" y="1008"/>
              <a:ext cx="3168" cy="1296"/>
              <a:chOff x="1008" y="144"/>
              <a:chExt cx="3168" cy="1296"/>
            </a:xfrm>
          </p:grpSpPr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 flipH="1">
                <a:off x="2112" y="672"/>
                <a:ext cx="33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1008" y="144"/>
                <a:ext cx="3168" cy="1296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static_cast</a:t>
                </a:r>
                <a:r>
                  <a:rPr lang="en-US" alt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&lt;double&gt;()</a:t>
                </a:r>
                <a:r>
                  <a:rPr lang="en-US" altLang="en-US" sz="1600" dirty="0"/>
                  <a:t> treats </a:t>
                </a:r>
                <a:r>
                  <a:rPr lang="en-US" altLang="en-US" sz="1600" b="1" dirty="0">
                    <a:latin typeface="Courier New" panose="02070309020205020404" pitchFamily="49" charset="0"/>
                  </a:rPr>
                  <a:t>total</a:t>
                </a:r>
                <a:r>
                  <a:rPr lang="en-US" altLang="en-US" sz="1600" dirty="0"/>
                  <a:t> as a </a:t>
                </a:r>
                <a:r>
                  <a:rPr lang="en-US" altLang="en-US" sz="1600" b="1" dirty="0">
                    <a:latin typeface="Courier New" panose="02070309020205020404" pitchFamily="49" charset="0"/>
                  </a:rPr>
                  <a:t>double</a:t>
                </a:r>
                <a:r>
                  <a:rPr lang="en-US" altLang="en-US" sz="1600" dirty="0"/>
                  <a:t> temporarily (casting).</a:t>
                </a:r>
              </a:p>
              <a:p>
                <a:endParaRPr lang="en-US" altLang="en-US" sz="1600" dirty="0"/>
              </a:p>
              <a:p>
                <a:r>
                  <a:rPr lang="en-US" altLang="en-US" sz="1600" dirty="0"/>
                  <a:t>Required because dividing two integers truncates the remainder.</a:t>
                </a:r>
              </a:p>
              <a:p>
                <a:endParaRPr lang="en-US" altLang="en-US" sz="1600" dirty="0"/>
              </a:p>
              <a:p>
                <a:r>
                  <a:rPr lang="en-US" altLang="en-US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gradeCounter</a:t>
                </a:r>
                <a:r>
                  <a:rPr lang="en-US" altLang="en-US" sz="1600" dirty="0"/>
                  <a:t> is an </a:t>
                </a:r>
                <a:r>
                  <a:rPr lang="en-US" altLang="en-US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en-US" sz="1600" dirty="0"/>
                  <a:t>, but it gets </a:t>
                </a:r>
                <a:r>
                  <a:rPr lang="en-US" altLang="en-US" sz="1600" i="1" dirty="0"/>
                  <a:t>promoted</a:t>
                </a:r>
                <a:r>
                  <a:rPr lang="en-US" altLang="en-US" sz="1600" dirty="0"/>
                  <a:t> to </a:t>
                </a:r>
                <a:r>
                  <a:rPr lang="en-US" alt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double</a:t>
                </a:r>
                <a:r>
                  <a:rPr lang="en-US" altLang="en-US" sz="1600" dirty="0">
                    <a:cs typeface="Courier New" panose="02070309020205020404" pitchFamily="49" charset="0"/>
                  </a:rPr>
                  <a:t>.</a:t>
                </a:r>
              </a:p>
            </p:txBody>
          </p:sp>
        </p:grp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1728" y="2304"/>
              <a:ext cx="67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7086600" y="152400"/>
            <a:ext cx="2057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1600" dirty="0">
                <a:solidFill>
                  <a:schemeClr val="tx2"/>
                </a:solidFill>
              </a:rPr>
              <a:t>fig02_09.cpp</a:t>
            </a:r>
            <a:br>
              <a:rPr lang="en-US" altLang="en-US" sz="1600" dirty="0">
                <a:solidFill>
                  <a:schemeClr val="tx2"/>
                </a:solidFill>
              </a:rPr>
            </a:br>
            <a:r>
              <a:rPr lang="en-US" altLang="en-US" sz="1600" dirty="0">
                <a:solidFill>
                  <a:schemeClr val="tx2"/>
                </a:solidFill>
              </a:rPr>
              <a:t>(3 of 3)</a:t>
            </a:r>
            <a:br>
              <a:rPr lang="en-US" altLang="en-US" sz="1600" dirty="0">
                <a:solidFill>
                  <a:schemeClr val="tx2"/>
                </a:solidFill>
              </a:rPr>
            </a:br>
            <a:r>
              <a:rPr lang="en-US" altLang="en-US" sz="1600" dirty="0">
                <a:solidFill>
                  <a:schemeClr val="tx2"/>
                </a:solidFill>
              </a:rPr>
              <a:t/>
            </a:r>
            <a:br>
              <a:rPr lang="en-US" altLang="en-US" sz="1600" dirty="0">
                <a:solidFill>
                  <a:schemeClr val="tx2"/>
                </a:solidFill>
              </a:rPr>
            </a:br>
            <a:r>
              <a:rPr lang="en-US" altLang="en-US" sz="1600" dirty="0">
                <a:solidFill>
                  <a:schemeClr val="tx2"/>
                </a:solidFill>
              </a:rPr>
              <a:t>fig02_09.cpp</a:t>
            </a:r>
            <a:br>
              <a:rPr lang="en-US" altLang="en-US" sz="1600" dirty="0">
                <a:solidFill>
                  <a:schemeClr val="tx2"/>
                </a:solidFill>
              </a:rPr>
            </a:br>
            <a:r>
              <a:rPr lang="en-US" altLang="en-US" sz="1600" dirty="0">
                <a:solidFill>
                  <a:schemeClr val="tx2"/>
                </a:solidFill>
              </a:rPr>
              <a:t>output (1 of </a:t>
            </a:r>
            <a:r>
              <a:rPr lang="en-US" altLang="en-US" sz="1600" dirty="0" smtClean="0">
                <a:solidFill>
                  <a:schemeClr val="tx2"/>
                </a:solidFill>
              </a:rPr>
              <a:t>1</a:t>
            </a:r>
            <a:r>
              <a:rPr lang="en-US" altLang="en-US" sz="1600" dirty="0">
                <a:solidFill>
                  <a:schemeClr val="tx2"/>
                </a:solidFill>
              </a:rPr>
              <a:t/>
            </a:r>
            <a:br>
              <a:rPr lang="en-US" altLang="en-US" sz="1600" dirty="0">
                <a:solidFill>
                  <a:schemeClr val="tx2"/>
                </a:solidFill>
              </a:rPr>
            </a:br>
            <a:r>
              <a:rPr lang="en-US" altLang="en-US" sz="1600" dirty="0">
                <a:solidFill>
                  <a:schemeClr val="tx2"/>
                </a:solidFill>
              </a:rPr>
              <a:t/>
            </a:r>
            <a:br>
              <a:rPr lang="en-US" altLang="en-US" sz="1600" dirty="0">
                <a:solidFill>
                  <a:schemeClr val="tx2"/>
                </a:solidFill>
              </a:rPr>
            </a:br>
            <a:endParaRPr lang="en-US" altLang="en-US" sz="1600" dirty="0">
              <a:solidFill>
                <a:schemeClr val="tx2"/>
              </a:solidFill>
            </a:endParaRP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1278031" y="152400"/>
            <a:ext cx="701040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48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endParaRPr lang="en-US" altLang="en-US" sz="1600" dirty="0" smtClean="0">
              <a:solidFill>
                <a:srgbClr val="5F5F5F"/>
              </a:solidFill>
              <a:latin typeface="AvantGarde" pitchFamily="34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 smtClean="0">
                <a:solidFill>
                  <a:srgbClr val="5F5F5F"/>
                </a:solidFill>
                <a:latin typeface="AvantGarde" pitchFamily="34" charset="0"/>
              </a:rPr>
              <a:t>49    </a:t>
            </a:r>
            <a:r>
              <a:rPr lang="en-US" alt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display average </a:t>
            </a:r>
            <a:r>
              <a:rPr lang="en-US" altLang="en-US" sz="1600" dirty="0" smtClean="0">
                <a:solidFill>
                  <a:srgbClr val="008000"/>
                </a:solidFill>
                <a:cs typeface="Courier New" panose="02070309020205020404" pitchFamily="49" charset="0"/>
              </a:rPr>
              <a:t>with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two digits of precision</a:t>
            </a:r>
          </a:p>
          <a:p>
            <a:pPr lvl="2">
              <a:spcBef>
                <a:spcPct val="20000"/>
              </a:spcBef>
            </a:pPr>
            <a:r>
              <a:rPr lang="en-US" altLang="en-US" sz="1600" dirty="0" err="1"/>
              <a:t>cout.setf</a:t>
            </a:r>
            <a:r>
              <a:rPr lang="en-US" altLang="en-US" sz="1600" dirty="0"/>
              <a:t> (</a:t>
            </a:r>
            <a:r>
              <a:rPr lang="en-US" altLang="en-US" sz="1600" dirty="0" err="1"/>
              <a:t>ios</a:t>
            </a:r>
            <a:r>
              <a:rPr lang="en-US" altLang="en-US" sz="1600" dirty="0"/>
              <a:t>::fixed);</a:t>
            </a:r>
          </a:p>
          <a:p>
            <a:pPr lvl="2">
              <a:spcBef>
                <a:spcPct val="20000"/>
              </a:spcBef>
            </a:pPr>
            <a:r>
              <a:rPr lang="en-US" altLang="en-US" sz="1600" dirty="0" err="1"/>
              <a:t>cout.setf</a:t>
            </a:r>
            <a:r>
              <a:rPr lang="en-US" altLang="en-US" sz="1600" dirty="0"/>
              <a:t>(</a:t>
            </a:r>
            <a:r>
              <a:rPr lang="en-US" altLang="en-US" sz="1600" dirty="0" err="1"/>
              <a:t>ios</a:t>
            </a:r>
            <a:r>
              <a:rPr lang="en-US" altLang="en-US" sz="1600" dirty="0"/>
              <a:t>::</a:t>
            </a:r>
            <a:r>
              <a:rPr lang="en-US" altLang="en-US" sz="1600" dirty="0" err="1"/>
              <a:t>showpoint</a:t>
            </a:r>
            <a:r>
              <a:rPr lang="en-US" altLang="en-US" sz="1600" dirty="0"/>
              <a:t>);</a:t>
            </a:r>
          </a:p>
          <a:p>
            <a:pPr lvl="2">
              <a:spcBef>
                <a:spcPct val="20000"/>
              </a:spcBef>
            </a:pPr>
            <a:r>
              <a:rPr lang="en-US" altLang="en-US" sz="1600" dirty="0" err="1"/>
              <a:t>cout.precision</a:t>
            </a:r>
            <a:r>
              <a:rPr lang="en-US" altLang="en-US" sz="1600" dirty="0"/>
              <a:t>(2);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50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&lt;&lt; </a:t>
            </a:r>
            <a:r>
              <a:rPr lang="en-US" altLang="en-US" sz="1600" dirty="0">
                <a:solidFill>
                  <a:srgbClr val="0099FF"/>
                </a:solidFill>
                <a:cs typeface="Courier New" panose="02070309020205020404" pitchFamily="49" charset="0"/>
              </a:rPr>
              <a:t>"Class average is "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&lt;&lt;average &lt;&lt;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endl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 marL="0" indent="0">
              <a:spcBef>
                <a:spcPct val="20000"/>
              </a:spcBef>
              <a:buClr>
                <a:schemeClr val="tx2"/>
              </a:buClr>
              <a:buSzPct val="90000"/>
            </a:pPr>
            <a:r>
              <a:rPr lang="en-US" altLang="en-US" sz="1600" dirty="0" smtClean="0">
                <a:solidFill>
                  <a:srgbClr val="5F5F5F"/>
                </a:solidFill>
                <a:latin typeface="AvantGarde" pitchFamily="34" charset="0"/>
              </a:rPr>
              <a:t>   </a:t>
            </a:r>
            <a:endParaRPr lang="en-US" altLang="en-US" sz="1600" dirty="0" smtClean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endParaRPr lang="en-US" altLang="en-US" sz="1600" dirty="0"/>
          </a:p>
        </p:txBody>
      </p:sp>
      <p:grpSp>
        <p:nvGrpSpPr>
          <p:cNvPr id="50190" name="Group 14"/>
          <p:cNvGrpSpPr>
            <a:grpSpLocks/>
          </p:cNvGrpSpPr>
          <p:nvPr/>
        </p:nvGrpSpPr>
        <p:grpSpPr bwMode="auto">
          <a:xfrm>
            <a:off x="3451225" y="1971673"/>
            <a:ext cx="5114925" cy="1988969"/>
            <a:chOff x="2352" y="3360"/>
            <a:chExt cx="3222" cy="1049"/>
          </a:xfrm>
        </p:grpSpPr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2886" y="3841"/>
              <a:ext cx="2688" cy="56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setprecision</a:t>
              </a:r>
              <a:r>
                <a:rPr lang="en-US" alt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(2)</a:t>
              </a:r>
              <a:r>
                <a:rPr lang="en-US" altLang="en-US" sz="1600" dirty="0"/>
                <a:t>prints two digits past decimal point (rounded to fit precision).</a:t>
              </a:r>
            </a:p>
            <a:p>
              <a:r>
                <a:rPr lang="en-US" altLang="en-US" sz="1600" dirty="0" smtClean="0"/>
                <a:t>Programs </a:t>
              </a:r>
              <a:r>
                <a:rPr lang="en-US" altLang="en-US" sz="1600" dirty="0"/>
                <a:t>that use this must include </a:t>
              </a:r>
              <a:r>
                <a:rPr lang="en-US" alt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alt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iomanip</a:t>
              </a:r>
              <a:r>
                <a:rPr lang="en-US" alt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 flipH="1" flipV="1">
              <a:off x="2352" y="3360"/>
              <a:ext cx="1234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0193" name="Group 17"/>
          <p:cNvGrpSpPr>
            <a:grpSpLocks/>
          </p:cNvGrpSpPr>
          <p:nvPr/>
        </p:nvGrpSpPr>
        <p:grpSpPr bwMode="auto">
          <a:xfrm>
            <a:off x="1515316" y="1447799"/>
            <a:ext cx="2667000" cy="2839403"/>
            <a:chOff x="822" y="2112"/>
            <a:chExt cx="1680" cy="1824"/>
          </a:xfrm>
        </p:grpSpPr>
        <p:sp>
          <p:nvSpPr>
            <p:cNvPr id="50194" name="Text Box 18"/>
            <p:cNvSpPr txBox="1">
              <a:spLocks noChangeArrowheads="1"/>
            </p:cNvSpPr>
            <p:nvPr/>
          </p:nvSpPr>
          <p:spPr bwMode="auto">
            <a:xfrm>
              <a:off x="822" y="2928"/>
              <a:ext cx="1680" cy="100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fixed</a:t>
              </a:r>
              <a:r>
                <a:rPr lang="en-US" altLang="en-US" sz="1600" dirty="0"/>
                <a:t> forces output to print in fixed point format (not scientific notation). Also, forces trailing zeros and decimal point to print.</a:t>
              </a:r>
              <a:br>
                <a:rPr lang="en-US" altLang="en-US" sz="1600" dirty="0"/>
              </a:br>
              <a:r>
                <a:rPr lang="en-US" altLang="en-US" sz="1600" dirty="0" smtClean="0"/>
                <a:t>Include 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&lt;</a:t>
              </a:r>
              <a:r>
                <a:rPr lang="en-US" altLang="en-US" sz="1600" b="1" dirty="0" err="1">
                  <a:latin typeface="Courier New" panose="02070309020205020404" pitchFamily="49" charset="0"/>
                </a:rPr>
                <a:t>iostream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 flipV="1">
              <a:off x="1632" y="2112"/>
              <a:ext cx="19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9200" y="493059"/>
            <a:ext cx="7772400" cy="2514600"/>
          </a:xfrm>
        </p:spPr>
        <p:txBody>
          <a:bodyPr>
            <a:normAutofit fontScale="90000"/>
          </a:bodyPr>
          <a:lstStyle/>
          <a:p>
            <a:pPr lvl="0">
              <a:spcBef>
                <a:spcPct val="20000"/>
              </a:spcBef>
              <a:buClr>
                <a:srgbClr val="6600CC"/>
              </a:buClr>
              <a:buSzPct val="90000"/>
            </a:pP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Courier New" panose="02070309020205020404" pitchFamily="49" charset="0"/>
              </a:rPr>
              <a:t/>
            </a:r>
            <a:b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Courier New" panose="02070309020205020404" pitchFamily="49" charset="0"/>
              </a:rPr>
              <a:t/>
            </a:r>
            <a:b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Courier New" panose="02070309020205020404" pitchFamily="49" charset="0"/>
              </a:rPr>
              <a:t>} </a:t>
            </a:r>
            <a:r>
              <a:rPr lang="en-US" altLang="en-US" sz="1600" dirty="0">
                <a:solidFill>
                  <a:srgbClr val="008000"/>
                </a:solidFill>
                <a:latin typeface="Times New Roman" panose="02020603050405020304" pitchFamily="18" charset="0"/>
                <a:ea typeface="+mn-ea"/>
                <a:cs typeface="Courier New" panose="02070309020205020404" pitchFamily="49" charset="0"/>
              </a:rPr>
              <a:t>// end if part of if/else</a:t>
            </a:r>
            <a:r>
              <a:rPr lang="en-US" altLang="en-US" sz="1600" dirty="0">
                <a:solidFill>
                  <a:srgbClr val="000000"/>
                </a:solidFill>
                <a:latin typeface="Courier" pitchFamily="49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" pitchFamily="49" charset="0"/>
                <a:ea typeface="+mn-ea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  <a:ea typeface="+mn-ea"/>
                <a:cs typeface="Times New Roman" panose="02020603050405020304" pitchFamily="18" charset="0"/>
              </a:rPr>
              <a:t>54    </a:t>
            </a:r>
            <a:r>
              <a:rPr lang="en-US" altLang="en-US" sz="1600" dirty="0">
                <a:solidFill>
                  <a:srgbClr val="000000"/>
                </a:solidFill>
                <a:latin typeface="Courier" pitchFamily="49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" pitchFamily="49" charset="0"/>
                <a:ea typeface="+mn-ea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  <a:ea typeface="+mn-ea"/>
                <a:cs typeface="Times New Roman" panose="02020603050405020304" pitchFamily="18" charset="0"/>
              </a:rPr>
              <a:t>55   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en-US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Courier New" panose="02070309020205020404" pitchFamily="49" charset="0"/>
              </a:rPr>
              <a:t>else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8000"/>
                </a:solidFill>
                <a:latin typeface="Times New Roman" panose="02020603050405020304" pitchFamily="18" charset="0"/>
                <a:ea typeface="+mn-ea"/>
                <a:cs typeface="Courier New" panose="02070309020205020404" pitchFamily="49" charset="0"/>
              </a:rPr>
              <a:t>// if no grades were entered, output appropriate message</a:t>
            </a:r>
            <a:r>
              <a:rPr lang="en-US" altLang="en-US" sz="1600" dirty="0">
                <a:solidFill>
                  <a:srgbClr val="000000"/>
                </a:solidFill>
                <a:latin typeface="Courier" pitchFamily="49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" pitchFamily="49" charset="0"/>
                <a:ea typeface="+mn-ea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  <a:ea typeface="+mn-ea"/>
                <a:cs typeface="Times New Roman" panose="02020603050405020304" pitchFamily="18" charset="0"/>
              </a:rPr>
              <a:t>56   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Courier New" panose="02070309020205020404" pitchFamily="49" charset="0"/>
              </a:rPr>
              <a:t>cout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Courier New" panose="02070309020205020404" pitchFamily="49" charset="0"/>
              </a:rPr>
              <a:t> &lt;&lt; </a:t>
            </a:r>
            <a:r>
              <a:rPr lang="en-US" altLang="en-US" sz="1600" dirty="0">
                <a:solidFill>
                  <a:srgbClr val="0099FF"/>
                </a:solidFill>
                <a:latin typeface="Times New Roman" panose="02020603050405020304" pitchFamily="18" charset="0"/>
                <a:ea typeface="+mn-ea"/>
                <a:cs typeface="Courier New" panose="02070309020205020404" pitchFamily="49" charset="0"/>
              </a:rPr>
              <a:t>"No grades were entered"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Courier New" panose="02070309020205020404" pitchFamily="49" charset="0"/>
              </a:rPr>
              <a:t>&lt;&lt; </a:t>
            </a:r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Courier New" panose="02070309020205020404" pitchFamily="49" charset="0"/>
              </a:rPr>
              <a:t>endl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Courier New" panose="02070309020205020404" pitchFamily="49" charset="0"/>
              </a:rPr>
              <a:t>;</a:t>
            </a:r>
            <a:r>
              <a:rPr lang="en-US" altLang="en-US" sz="1600" dirty="0">
                <a:solidFill>
                  <a:srgbClr val="000000"/>
                </a:solidFill>
                <a:latin typeface="Courier" pitchFamily="49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" pitchFamily="49" charset="0"/>
                <a:ea typeface="+mn-ea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  <a:ea typeface="+mn-ea"/>
                <a:cs typeface="Times New Roman" panose="02020603050405020304" pitchFamily="18" charset="0"/>
              </a:rPr>
              <a:t>57    </a:t>
            </a:r>
            <a:r>
              <a:rPr lang="en-US" altLang="en-US" sz="1600" dirty="0">
                <a:solidFill>
                  <a:srgbClr val="000000"/>
                </a:solidFill>
                <a:latin typeface="Courier" pitchFamily="49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" pitchFamily="49" charset="0"/>
                <a:ea typeface="+mn-ea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  <a:ea typeface="+mn-ea"/>
                <a:cs typeface="Times New Roman" panose="02020603050405020304" pitchFamily="18" charset="0"/>
              </a:rPr>
              <a:t>58   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en-US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Courier New" panose="02070309020205020404" pitchFamily="49" charset="0"/>
              </a:rPr>
              <a:t>return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99FF"/>
                </a:solidFill>
                <a:latin typeface="Times New Roman" panose="02020603050405020304" pitchFamily="18" charset="0"/>
                <a:ea typeface="+mn-ea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Courier New" panose="02070309020205020404" pitchFamily="49" charset="0"/>
              </a:rPr>
              <a:t>;   </a:t>
            </a:r>
            <a:r>
              <a:rPr lang="en-US" altLang="en-US" sz="1600" dirty="0">
                <a:solidFill>
                  <a:srgbClr val="008000"/>
                </a:solidFill>
                <a:latin typeface="Times New Roman" panose="02020603050405020304" pitchFamily="18" charset="0"/>
                <a:ea typeface="+mn-ea"/>
                <a:cs typeface="Courier New" panose="02070309020205020404" pitchFamily="49" charset="0"/>
              </a:rPr>
              <a:t>// indicate program ended successfully</a:t>
            </a:r>
            <a:r>
              <a:rPr lang="en-US" altLang="en-US" sz="1600" dirty="0">
                <a:solidFill>
                  <a:srgbClr val="000000"/>
                </a:solidFill>
                <a:latin typeface="Courier" pitchFamily="49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" pitchFamily="49" charset="0"/>
                <a:ea typeface="+mn-ea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  <a:ea typeface="+mn-ea"/>
                <a:cs typeface="Times New Roman" panose="02020603050405020304" pitchFamily="18" charset="0"/>
              </a:rPr>
              <a:t>59    </a:t>
            </a:r>
            <a:r>
              <a:rPr lang="en-US" altLang="en-US" sz="1600" dirty="0">
                <a:solidFill>
                  <a:srgbClr val="000000"/>
                </a:solidFill>
                <a:latin typeface="Courier" pitchFamily="49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" pitchFamily="49" charset="0"/>
                <a:ea typeface="+mn-ea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  <a:ea typeface="+mn-ea"/>
                <a:cs typeface="Times New Roman" panose="02020603050405020304" pitchFamily="18" charset="0"/>
              </a:rPr>
              <a:t>60   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Courier New" panose="02070309020205020404" pitchFamily="49" charset="0"/>
              </a:rPr>
              <a:t>} </a:t>
            </a:r>
            <a:r>
              <a:rPr lang="en-US" altLang="en-US" sz="1600" dirty="0">
                <a:solidFill>
                  <a:srgbClr val="008000"/>
                </a:solidFill>
                <a:latin typeface="Times New Roman" panose="02020603050405020304" pitchFamily="18" charset="0"/>
                <a:ea typeface="+mn-ea"/>
                <a:cs typeface="Courier New" panose="02070309020205020404" pitchFamily="49" charset="0"/>
              </a:rPr>
              <a:t>// end function main</a:t>
            </a:r>
            <a:r>
              <a:rPr lang="en-US" altLang="en-US" sz="1600" dirty="0">
                <a:solidFill>
                  <a:srgbClr val="000000"/>
                </a:solidFill>
                <a:latin typeface="Courier" pitchFamily="49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" pitchFamily="49" charset="0"/>
                <a:ea typeface="+mn-ea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" pitchFamily="49" charset="0"/>
              </a:rPr>
            </a:b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idx="1"/>
          </p:nvPr>
        </p:nvSpPr>
        <p:spPr bwMode="auto">
          <a:xfrm>
            <a:off x="1219200" y="2971800"/>
            <a:ext cx="7772400" cy="3124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normAutofit fontScale="77500" lnSpcReduction="20000"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Enter grade, -1 to end: 75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Enter grade, -1 to end: 94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Enter grade, -1 to end: 97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Enter grade, -1 to end: 88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Enter grade, -1 to end: 70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Enter grade, -1 to end: 64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Enter grade, -1 to end: 83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Enter grade, -1 to end: 89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Enter grade, -1 to end: -1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Class average is 82.50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29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685800" y="-2286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4400" dirty="0">
                <a:solidFill>
                  <a:schemeClr val="tx2"/>
                </a:solidFill>
              </a:rPr>
              <a:t>Nested Control Structures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dirty="0"/>
              <a:t>Problem statement</a:t>
            </a:r>
          </a:p>
          <a:p>
            <a:pPr lvl="1">
              <a:spcBef>
                <a:spcPct val="20000"/>
              </a:spcBef>
            </a:pPr>
            <a:r>
              <a:rPr lang="en-US" altLang="en-US" dirty="0"/>
              <a:t>    </a:t>
            </a:r>
            <a:r>
              <a:rPr lang="en-US" altLang="en-US" i="1" dirty="0"/>
              <a:t>A college has a list of test results (1 = pass, 2 = fail) for 10 students.  Write a program that analyzes the results.  If more than 8 students pass, print "Raise Tuition".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dirty="0"/>
              <a:t>Notice that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Program processes 10 results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dirty="0"/>
              <a:t>Fixed number, use counter-controlled loop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Two counters can be used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dirty="0"/>
              <a:t>One counts number that passed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dirty="0"/>
              <a:t>Another counts number that fail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Each test result is 1 or 2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dirty="0"/>
              <a:t>If not 1, assume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7086600" y="152400"/>
            <a:ext cx="2057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1600" dirty="0">
                <a:solidFill>
                  <a:schemeClr val="tx2"/>
                </a:solidFill>
              </a:rPr>
              <a:t/>
            </a:r>
            <a:br>
              <a:rPr lang="en-US" altLang="en-US" sz="1600" dirty="0">
                <a:solidFill>
                  <a:schemeClr val="tx2"/>
                </a:solidFill>
              </a:rPr>
            </a:br>
            <a:r>
              <a:rPr lang="en-US" altLang="en-US" sz="1600" dirty="0">
                <a:solidFill>
                  <a:schemeClr val="tx2"/>
                </a:solidFill>
              </a:rPr>
              <a:t/>
            </a:r>
            <a:br>
              <a:rPr lang="en-US" altLang="en-US" sz="1600" dirty="0">
                <a:solidFill>
                  <a:schemeClr val="tx2"/>
                </a:solidFill>
              </a:rPr>
            </a:br>
            <a:endParaRPr lang="en-US" altLang="en-US" sz="1600" dirty="0">
              <a:solidFill>
                <a:schemeClr val="tx2"/>
              </a:solidFill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1524000" y="457200"/>
            <a:ext cx="70104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1   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Fig. 2.11: fig02_11.cpp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2   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Analysis of examination results</a:t>
            </a:r>
            <a:r>
              <a:rPr lang="en-US" altLang="en-US" sz="1600" dirty="0" smtClean="0">
                <a:solidFill>
                  <a:srgbClr val="008000"/>
                </a:solidFill>
                <a:cs typeface="Courier New" panose="02070309020205020404" pitchFamily="49" charset="0"/>
              </a:rPr>
              <a:t>.                     </a:t>
            </a:r>
            <a:r>
              <a:rPr lang="en-US" altLang="en-US" sz="1600" dirty="0">
                <a:solidFill>
                  <a:schemeClr val="tx2"/>
                </a:solidFill>
              </a:rPr>
              <a:t>fig02_11.cpp</a:t>
            </a:r>
            <a:br>
              <a:rPr lang="en-US" altLang="en-US" sz="1600" dirty="0">
                <a:solidFill>
                  <a:schemeClr val="tx2"/>
                </a:solidFill>
              </a:rPr>
            </a:br>
            <a:r>
              <a:rPr lang="en-US" altLang="en-US" sz="1600" dirty="0" smtClean="0">
                <a:solidFill>
                  <a:schemeClr val="tx2"/>
                </a:solidFill>
              </a:rPr>
              <a:t>                                                                                        (</a:t>
            </a:r>
            <a:r>
              <a:rPr lang="en-US" altLang="en-US" sz="1600" dirty="0">
                <a:solidFill>
                  <a:schemeClr val="tx2"/>
                </a:solidFill>
              </a:rPr>
              <a:t>1 of 2)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3      </a:t>
            </a:r>
            <a:r>
              <a:rPr lang="en-US" altLang="en-US" sz="1600" dirty="0">
                <a:solidFill>
                  <a:srgbClr val="0000FF"/>
                </a:solidFill>
                <a:cs typeface="Courier New" panose="02070309020205020404" pitchFamily="49" charset="0"/>
              </a:rPr>
              <a:t>#include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&lt;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iostream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4      using namespace </a:t>
            </a:r>
            <a:r>
              <a:rPr lang="en-US" altLang="en-US" sz="1600" dirty="0" err="1">
                <a:solidFill>
                  <a:srgbClr val="5F5F5F"/>
                </a:solidFill>
                <a:latin typeface="AvantGarde" pitchFamily="34" charset="0"/>
              </a:rPr>
              <a:t>std</a:t>
            </a: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;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5   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function main begins program execution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10    </a:t>
            </a:r>
            <a:r>
              <a:rPr lang="en-US" altLang="en-US" sz="1600" dirty="0" err="1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main()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11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12 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   // initialize variables in declarations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13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passes = </a:t>
            </a:r>
            <a:r>
              <a:rPr lang="en-US" altLang="en-US" sz="1600" dirty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;        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number of passes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14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failures = </a:t>
            </a:r>
            <a:r>
              <a:rPr lang="en-US" altLang="en-US" sz="1600" dirty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;      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number of failures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15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studentCounter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sz="1600" dirty="0">
                <a:solidFill>
                  <a:srgbClr val="0099FF"/>
                </a:solidFill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;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student counter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16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result;            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one exam result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process 10 students using counter-controlled loop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19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>
                <a:solidFill>
                  <a:srgbClr val="0000FF"/>
                </a:solidFill>
                <a:cs typeface="Courier New" panose="02070309020205020404" pitchFamily="49" charset="0"/>
              </a:rPr>
              <a:t>while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(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studentCounter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&lt;= </a:t>
            </a:r>
            <a:r>
              <a:rPr lang="en-US" altLang="en-US" sz="1600" dirty="0">
                <a:solidFill>
                  <a:srgbClr val="0099FF"/>
                </a:solidFill>
                <a:cs typeface="Courier New" panose="02070309020205020404" pitchFamily="49" charset="0"/>
              </a:rPr>
              <a:t>10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) {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 smtClean="0">
                <a:solidFill>
                  <a:srgbClr val="008000"/>
                </a:solidFill>
                <a:cs typeface="Courier New" panose="02070309020205020404" pitchFamily="49" charset="0"/>
              </a:rPr>
              <a:t>     //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prompt user for input and obtain value from user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22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&lt;&lt; </a:t>
            </a:r>
            <a:r>
              <a:rPr lang="en-US" altLang="en-US" sz="1600" dirty="0">
                <a:solidFill>
                  <a:srgbClr val="0099FF"/>
                </a:solidFill>
                <a:cs typeface="Courier New" panose="02070309020205020404" pitchFamily="49" charset="0"/>
              </a:rPr>
              <a:t>"Enter result (1 = pass, 2 = fail): "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23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cin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&gt;&gt; result;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24    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7086600" y="76200"/>
            <a:ext cx="2057400" cy="480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tx2"/>
                </a:solidFill>
              </a:rPr>
              <a:t>fig02_11.cpp</a:t>
            </a:r>
            <a:br>
              <a:rPr lang="en-US" altLang="en-US" sz="1600">
                <a:solidFill>
                  <a:schemeClr val="tx2"/>
                </a:solidFill>
              </a:rPr>
            </a:br>
            <a:r>
              <a:rPr lang="en-US" altLang="en-US" sz="1600">
                <a:solidFill>
                  <a:schemeClr val="tx2"/>
                </a:solidFill>
              </a:rPr>
              <a:t>(2 of 2)</a:t>
            </a:r>
            <a:br>
              <a:rPr lang="en-US" altLang="en-US" sz="1600">
                <a:solidFill>
                  <a:schemeClr val="tx2"/>
                </a:solidFill>
              </a:rPr>
            </a:br>
            <a:r>
              <a:rPr lang="en-US" altLang="en-US" sz="1600">
                <a:solidFill>
                  <a:schemeClr val="tx2"/>
                </a:solidFill>
              </a:rPr>
              <a:t/>
            </a:r>
            <a:br>
              <a:rPr lang="en-US" altLang="en-US" sz="1600">
                <a:solidFill>
                  <a:schemeClr val="tx2"/>
                </a:solidFill>
              </a:rPr>
            </a:b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676400" y="685800"/>
            <a:ext cx="7010400" cy="533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25 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      // if result 1, increment passes; if/else nested in while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26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sz="1600" dirty="0">
                <a:solidFill>
                  <a:srgbClr val="0000FF"/>
                </a:solidFill>
                <a:cs typeface="Courier New" panose="02070309020205020404" pitchFamily="49" charset="0"/>
              </a:rPr>
              <a:t>if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( result == </a:t>
            </a:r>
            <a:r>
              <a:rPr lang="en-US" altLang="en-US" sz="1600" dirty="0">
                <a:solidFill>
                  <a:srgbClr val="0099FF"/>
                </a:solidFill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)     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if/else nested in while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27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   passes = passes + </a:t>
            </a:r>
            <a:r>
              <a:rPr lang="en-US" altLang="en-US" sz="1600" dirty="0">
                <a:solidFill>
                  <a:srgbClr val="0099FF"/>
                </a:solidFill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;                             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 smtClean="0">
                <a:solidFill>
                  <a:srgbClr val="5F5F5F"/>
                </a:solidFill>
                <a:latin typeface="AvantGarde" pitchFamily="34" charset="0"/>
              </a:rPr>
              <a:t>29    </a:t>
            </a:r>
            <a:r>
              <a:rPr lang="en-US" alt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sz="1600" dirty="0">
                <a:solidFill>
                  <a:srgbClr val="0000FF"/>
                </a:solidFill>
                <a:cs typeface="Courier New" panose="02070309020205020404" pitchFamily="49" charset="0"/>
              </a:rPr>
              <a:t>else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if result not 1, increment failures        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30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   failures = failures + </a:t>
            </a:r>
            <a:r>
              <a:rPr lang="en-US" altLang="en-US" sz="1600" dirty="0">
                <a:solidFill>
                  <a:srgbClr val="0099FF"/>
                </a:solidFill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;                         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increment </a:t>
            </a:r>
            <a:r>
              <a:rPr lang="en-US" altLang="en-US" sz="1600" dirty="0" err="1">
                <a:solidFill>
                  <a:srgbClr val="008000"/>
                </a:solidFill>
                <a:cs typeface="Courier New" panose="02070309020205020404" pitchFamily="49" charset="0"/>
              </a:rPr>
              <a:t>studentCounter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 so loop eventually terminates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33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studentCounter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studentCounter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+ </a:t>
            </a:r>
            <a:r>
              <a:rPr lang="en-US" altLang="en-US" sz="1600" dirty="0">
                <a:solidFill>
                  <a:srgbClr val="0099FF"/>
                </a:solidFill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; 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 smtClean="0">
                <a:solidFill>
                  <a:srgbClr val="5F5F5F"/>
                </a:solidFill>
                <a:latin typeface="AvantGarde" pitchFamily="34" charset="0"/>
              </a:rPr>
              <a:t>35    </a:t>
            </a:r>
            <a:r>
              <a:rPr lang="en-US" alt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}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end while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36    </a:t>
            </a:r>
            <a:r>
              <a:rPr lang="en-US" altLang="en-US" sz="1600" dirty="0" smtClean="0">
                <a:solidFill>
                  <a:srgbClr val="5F5F5F"/>
                </a:solidFill>
                <a:latin typeface="AvantGarde" pitchFamily="34" charset="0"/>
              </a:rPr>
              <a:t>37    </a:t>
            </a:r>
            <a:r>
              <a:rPr lang="en-US" altLang="en-US" sz="1600" dirty="0" smtClean="0">
                <a:solidFill>
                  <a:srgbClr val="008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termination phase; display number of passes and failures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38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&lt;&lt; </a:t>
            </a:r>
            <a:r>
              <a:rPr lang="en-US" altLang="en-US" sz="1600" dirty="0">
                <a:solidFill>
                  <a:srgbClr val="0099FF"/>
                </a:solidFill>
                <a:cs typeface="Courier New" panose="02070309020205020404" pitchFamily="49" charset="0"/>
              </a:rPr>
              <a:t>"Passed "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&lt;&lt; passes &lt;&lt;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endl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39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&lt;&lt; </a:t>
            </a:r>
            <a:r>
              <a:rPr lang="en-US" altLang="en-US" sz="1600" dirty="0">
                <a:solidFill>
                  <a:srgbClr val="0099FF"/>
                </a:solidFill>
                <a:cs typeface="Courier New" panose="02070309020205020404" pitchFamily="49" charset="0"/>
              </a:rPr>
              <a:t>"Failed "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&lt;&lt; failures &lt;&lt;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endl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40    </a:t>
            </a:r>
            <a:r>
              <a:rPr lang="en-US" altLang="en-US" sz="1600" dirty="0" smtClean="0">
                <a:solidFill>
                  <a:srgbClr val="5F5F5F"/>
                </a:solidFill>
                <a:latin typeface="AvantGarde" pitchFamily="34" charset="0"/>
              </a:rPr>
              <a:t>41    </a:t>
            </a:r>
            <a:r>
              <a:rPr lang="en-US" altLang="en-US" sz="1600" dirty="0" smtClean="0">
                <a:solidFill>
                  <a:srgbClr val="008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if more than eight students passed, print "raise tuition"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42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>
                <a:solidFill>
                  <a:srgbClr val="0000FF"/>
                </a:solidFill>
                <a:cs typeface="Courier New" panose="02070309020205020404" pitchFamily="49" charset="0"/>
              </a:rPr>
              <a:t>if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( passes &gt; </a:t>
            </a:r>
            <a:r>
              <a:rPr lang="en-US" altLang="en-US" sz="1600" dirty="0">
                <a:solidFill>
                  <a:srgbClr val="0099FF"/>
                </a:solidFill>
                <a:cs typeface="Courier New" panose="02070309020205020404" pitchFamily="49" charset="0"/>
              </a:rPr>
              <a:t>8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)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43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&lt;&lt; </a:t>
            </a:r>
            <a:r>
              <a:rPr lang="en-US" altLang="en-US" sz="1600" dirty="0">
                <a:solidFill>
                  <a:srgbClr val="0099FF"/>
                </a:solidFill>
                <a:cs typeface="Courier New" panose="02070309020205020404" pitchFamily="49" charset="0"/>
              </a:rPr>
              <a:t>"Raise tuition "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&lt;&lt;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endl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; 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44    </a:t>
            </a:r>
            <a:r>
              <a:rPr lang="en-US" altLang="en-US" sz="1600" dirty="0" smtClean="0">
                <a:solidFill>
                  <a:srgbClr val="5F5F5F"/>
                </a:solidFill>
                <a:latin typeface="AvantGarde" pitchFamily="34" charset="0"/>
              </a:rPr>
              <a:t>45    </a:t>
            </a:r>
            <a:r>
              <a:rPr lang="en-US" alt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>
                <a:solidFill>
                  <a:srgbClr val="0000FF"/>
                </a:solidFill>
                <a:cs typeface="Courier New" panose="02070309020205020404" pitchFamily="49" charset="0"/>
              </a:rPr>
              <a:t>return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;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successful termination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46    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47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}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end function main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7086600" y="-76200"/>
            <a:ext cx="2057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tx2"/>
                </a:solidFill>
              </a:rPr>
              <a:t>fig02_11.cpp</a:t>
            </a:r>
            <a:br>
              <a:rPr lang="en-US" altLang="en-US" sz="1600">
                <a:solidFill>
                  <a:schemeClr val="tx2"/>
                </a:solidFill>
              </a:rPr>
            </a:br>
            <a:r>
              <a:rPr lang="en-US" altLang="en-US" sz="1600">
                <a:solidFill>
                  <a:schemeClr val="tx2"/>
                </a:solidFill>
              </a:rPr>
              <a:t>output (1 of 1)</a:t>
            </a:r>
            <a:br>
              <a:rPr lang="en-US" altLang="en-US" sz="1600">
                <a:solidFill>
                  <a:schemeClr val="tx2"/>
                </a:solidFill>
              </a:rPr>
            </a:br>
            <a:r>
              <a:rPr lang="en-US" altLang="en-US" sz="1600">
                <a:solidFill>
                  <a:schemeClr val="tx2"/>
                </a:solidFill>
              </a:rPr>
              <a:t/>
            </a:r>
            <a:br>
              <a:rPr lang="en-US" altLang="en-US" sz="1600">
                <a:solidFill>
                  <a:schemeClr val="tx2"/>
                </a:solidFill>
              </a:rPr>
            </a:b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676400" y="762000"/>
            <a:ext cx="7010400" cy="5791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Enter result (1 = pass, 2 = fail): 1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Enter result (1 = pass, 2 = fail): 2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Enter result (1 = pass, 2 = fail): 2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Enter result (1 = pass, 2 = fail): 1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Enter result (1 = pass, 2 = fail): 1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Enter result (1 = pass, 2 = fail): 1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Enter result (1 = pass, 2 = fail): 2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Enter result (1 = pass, 2 = fail): 1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Enter result (1 = pass, 2 = fail): 1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Enter result (1 = pass, 2 = fail): 2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Passed 6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Failed 4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508" y="1147481"/>
            <a:ext cx="3011685" cy="3404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6699805" cy="449366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6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304800"/>
            <a:ext cx="3352800" cy="12065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Description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In this chapter we will learn how to use the repetition condition such as while loop for counter controlled and sentinel controlled repetition in our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685800" y="-2286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4400" noProof="1">
                <a:solidFill>
                  <a:schemeClr val="tx2"/>
                </a:solidFill>
              </a:rPr>
              <a:t>Assignment Operators</a:t>
            </a: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685800" y="4572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3200"/>
              <a:t>Assignment expression abbreviations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800"/>
              <a:t>Addition assignment operator</a:t>
            </a:r>
          </a:p>
          <a:p>
            <a:pPr lvl="2"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 c = c + 3;</a:t>
            </a:r>
            <a:r>
              <a:rPr lang="en-US" altLang="en-US"/>
              <a:t> abbreviated to </a:t>
            </a:r>
            <a:br>
              <a:rPr lang="en-US" altLang="en-US"/>
            </a:br>
            <a:r>
              <a:rPr lang="en-US" altLang="en-US" b="1">
                <a:latin typeface="Courier New" panose="02070309020205020404" pitchFamily="49" charset="0"/>
              </a:rPr>
              <a:t>c += 3;</a:t>
            </a:r>
            <a:r>
              <a:rPr lang="en-US" altLang="en-US"/>
              <a:t>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3200"/>
              <a:t>Statements of the form</a:t>
            </a:r>
          </a:p>
          <a:p>
            <a:pPr lvl="2"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variable = variable operator expression;</a:t>
            </a:r>
          </a:p>
          <a:p>
            <a:pPr lvl="1">
              <a:spcBef>
                <a:spcPct val="20000"/>
              </a:spcBef>
            </a:pPr>
            <a:r>
              <a:rPr lang="en-US" altLang="en-US" sz="2800"/>
              <a:t>can be rewritten as</a:t>
            </a:r>
          </a:p>
          <a:p>
            <a:pPr lvl="2"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variable operator= expression;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3200"/>
              <a:t>Other assignment operators</a:t>
            </a:r>
          </a:p>
          <a:p>
            <a:pPr lvl="3">
              <a:spcBef>
                <a:spcPct val="2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d -= 4     (d = d - 4)</a:t>
            </a:r>
          </a:p>
          <a:p>
            <a:pPr lvl="3">
              <a:spcBef>
                <a:spcPct val="2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e *= 5     (e = e * 5)</a:t>
            </a:r>
          </a:p>
          <a:p>
            <a:pPr lvl="3">
              <a:spcBef>
                <a:spcPct val="2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f /= 3     (f = f / 3)</a:t>
            </a:r>
          </a:p>
          <a:p>
            <a:pPr lvl="3">
              <a:spcBef>
                <a:spcPct val="2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g %= 9     (g = g % 9) </a:t>
            </a: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2286000" y="2984500"/>
            <a:ext cx="4572000" cy="889000"/>
            <a:chOff x="0" y="0"/>
            <a:chExt cx="2880" cy="560"/>
          </a:xfrm>
        </p:grpSpPr>
        <p:sp>
          <p:nvSpPr>
            <p:cNvPr id="55301" name="Rectangle 5"/>
            <p:cNvSpPr>
              <a:spLocks noChangeArrowheads="1" noTextEdit="1"/>
            </p:cNvSpPr>
            <p:nvPr/>
          </p:nvSpPr>
          <p:spPr bwMode="auto">
            <a:xfrm>
              <a:off x="0" y="0"/>
              <a:ext cx="720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302" name="Rectangle 6"/>
            <p:cNvSpPr>
              <a:spLocks noChangeArrowheads="1" noTextEdit="1"/>
            </p:cNvSpPr>
            <p:nvPr/>
          </p:nvSpPr>
          <p:spPr bwMode="auto">
            <a:xfrm>
              <a:off x="720" y="0"/>
              <a:ext cx="720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303" name="Rectangle 7"/>
            <p:cNvSpPr>
              <a:spLocks noChangeArrowheads="1" noTextEdit="1"/>
            </p:cNvSpPr>
            <p:nvPr/>
          </p:nvSpPr>
          <p:spPr bwMode="auto">
            <a:xfrm>
              <a:off x="1440" y="0"/>
              <a:ext cx="720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304" name="Rectangle 8"/>
            <p:cNvSpPr>
              <a:spLocks noChangeArrowheads="1" noTextEdit="1"/>
            </p:cNvSpPr>
            <p:nvPr/>
          </p:nvSpPr>
          <p:spPr bwMode="auto">
            <a:xfrm>
              <a:off x="2160" y="0"/>
              <a:ext cx="720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305" name="Rectangle 9"/>
            <p:cNvSpPr>
              <a:spLocks noChangeArrowheads="1" noTextEdit="1"/>
            </p:cNvSpPr>
            <p:nvPr/>
          </p:nvSpPr>
          <p:spPr bwMode="auto">
            <a:xfrm>
              <a:off x="0" y="112"/>
              <a:ext cx="720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306" name="Rectangle 10"/>
            <p:cNvSpPr>
              <a:spLocks noChangeArrowheads="1" noTextEdit="1"/>
            </p:cNvSpPr>
            <p:nvPr/>
          </p:nvSpPr>
          <p:spPr bwMode="auto">
            <a:xfrm>
              <a:off x="720" y="112"/>
              <a:ext cx="720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307" name="Rectangle 11"/>
            <p:cNvSpPr>
              <a:spLocks noChangeArrowheads="1" noTextEdit="1"/>
            </p:cNvSpPr>
            <p:nvPr/>
          </p:nvSpPr>
          <p:spPr bwMode="auto">
            <a:xfrm>
              <a:off x="1440" y="112"/>
              <a:ext cx="720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308" name="Rectangle 12"/>
            <p:cNvSpPr>
              <a:spLocks noChangeArrowheads="1" noTextEdit="1"/>
            </p:cNvSpPr>
            <p:nvPr/>
          </p:nvSpPr>
          <p:spPr bwMode="auto">
            <a:xfrm>
              <a:off x="2160" y="112"/>
              <a:ext cx="720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309" name="Rectangle 13"/>
            <p:cNvSpPr>
              <a:spLocks noChangeArrowheads="1" noTextEdit="1"/>
            </p:cNvSpPr>
            <p:nvPr/>
          </p:nvSpPr>
          <p:spPr bwMode="auto">
            <a:xfrm>
              <a:off x="0" y="224"/>
              <a:ext cx="720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310" name="Rectangle 14"/>
            <p:cNvSpPr>
              <a:spLocks noChangeArrowheads="1" noTextEdit="1"/>
            </p:cNvSpPr>
            <p:nvPr/>
          </p:nvSpPr>
          <p:spPr bwMode="auto">
            <a:xfrm>
              <a:off x="720" y="224"/>
              <a:ext cx="720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311" name="Rectangle 15"/>
            <p:cNvSpPr>
              <a:spLocks noChangeArrowheads="1" noTextEdit="1"/>
            </p:cNvSpPr>
            <p:nvPr/>
          </p:nvSpPr>
          <p:spPr bwMode="auto">
            <a:xfrm>
              <a:off x="1440" y="224"/>
              <a:ext cx="720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312" name="Rectangle 16"/>
            <p:cNvSpPr>
              <a:spLocks noChangeArrowheads="1" noTextEdit="1"/>
            </p:cNvSpPr>
            <p:nvPr/>
          </p:nvSpPr>
          <p:spPr bwMode="auto">
            <a:xfrm>
              <a:off x="2160" y="224"/>
              <a:ext cx="720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313" name="Rectangle 17"/>
            <p:cNvSpPr>
              <a:spLocks noChangeArrowheads="1" noTextEdit="1"/>
            </p:cNvSpPr>
            <p:nvPr/>
          </p:nvSpPr>
          <p:spPr bwMode="auto">
            <a:xfrm>
              <a:off x="0" y="336"/>
              <a:ext cx="720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314" name="Rectangle 18"/>
            <p:cNvSpPr>
              <a:spLocks noChangeArrowheads="1" noTextEdit="1"/>
            </p:cNvSpPr>
            <p:nvPr/>
          </p:nvSpPr>
          <p:spPr bwMode="auto">
            <a:xfrm>
              <a:off x="720" y="336"/>
              <a:ext cx="720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315" name="Rectangle 19"/>
            <p:cNvSpPr>
              <a:spLocks noChangeArrowheads="1" noTextEdit="1"/>
            </p:cNvSpPr>
            <p:nvPr/>
          </p:nvSpPr>
          <p:spPr bwMode="auto">
            <a:xfrm>
              <a:off x="1440" y="336"/>
              <a:ext cx="720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316" name="Rectangle 20"/>
            <p:cNvSpPr>
              <a:spLocks noChangeArrowheads="1" noTextEdit="1"/>
            </p:cNvSpPr>
            <p:nvPr/>
          </p:nvSpPr>
          <p:spPr bwMode="auto">
            <a:xfrm>
              <a:off x="2160" y="336"/>
              <a:ext cx="720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 noChangeArrowheads="1" noTextEdit="1"/>
            </p:cNvSpPr>
            <p:nvPr/>
          </p:nvSpPr>
          <p:spPr bwMode="auto">
            <a:xfrm>
              <a:off x="0" y="448"/>
              <a:ext cx="720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318" name="Rectangle 22"/>
            <p:cNvSpPr>
              <a:spLocks noChangeArrowheads="1" noTextEdit="1"/>
            </p:cNvSpPr>
            <p:nvPr/>
          </p:nvSpPr>
          <p:spPr bwMode="auto">
            <a:xfrm>
              <a:off x="720" y="448"/>
              <a:ext cx="720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319" name="Rectangle 23"/>
            <p:cNvSpPr>
              <a:spLocks noChangeArrowheads="1" noTextEdit="1"/>
            </p:cNvSpPr>
            <p:nvPr/>
          </p:nvSpPr>
          <p:spPr bwMode="auto">
            <a:xfrm>
              <a:off x="1440" y="448"/>
              <a:ext cx="720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320" name="Rectangle 24"/>
            <p:cNvSpPr>
              <a:spLocks noChangeArrowheads="1" noTextEdit="1"/>
            </p:cNvSpPr>
            <p:nvPr/>
          </p:nvSpPr>
          <p:spPr bwMode="auto">
            <a:xfrm>
              <a:off x="2160" y="448"/>
              <a:ext cx="720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noProof="1">
                <a:solidFill>
                  <a:schemeClr val="tx2"/>
                </a:solidFill>
              </a:rPr>
              <a:t>Increment and Decrement Operators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04800" y="914400"/>
            <a:ext cx="8305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/>
              <a:t>Increment operator (</a:t>
            </a:r>
            <a:r>
              <a:rPr lang="en-US" altLang="en-US" b="1">
                <a:latin typeface="Courier New" panose="02070309020205020404" pitchFamily="49" charset="0"/>
              </a:rPr>
              <a:t>++</a:t>
            </a:r>
            <a:r>
              <a:rPr lang="en-US" altLang="en-US"/>
              <a:t>) - can be used instead of </a:t>
            </a:r>
            <a:r>
              <a:rPr lang="en-US" altLang="en-US" b="1">
                <a:latin typeface="Courier New" panose="02070309020205020404" pitchFamily="49" charset="0"/>
              </a:rPr>
              <a:t>c += 1</a:t>
            </a:r>
            <a:endParaRPr lang="en-US" altLang="en-US"/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/>
              <a:t>Decrement operator (</a:t>
            </a:r>
            <a:r>
              <a:rPr lang="en-US" altLang="en-US" b="1">
                <a:latin typeface="Courier New" panose="02070309020205020404" pitchFamily="49" charset="0"/>
              </a:rPr>
              <a:t>--</a:t>
            </a:r>
            <a:r>
              <a:rPr lang="en-US" altLang="en-US"/>
              <a:t>) - can be used instead of </a:t>
            </a:r>
            <a:r>
              <a:rPr lang="en-US" altLang="en-US" b="1">
                <a:latin typeface="Courier New" panose="02070309020205020404" pitchFamily="49" charset="0"/>
              </a:rPr>
              <a:t>c -= 1</a:t>
            </a:r>
            <a:endParaRPr lang="en-US" altLang="en-US"/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/>
              <a:t>Preincrement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/>
              <a:t>When the operator is used before the variable (</a:t>
            </a:r>
            <a:r>
              <a:rPr lang="en-US" altLang="en-US" b="1">
                <a:latin typeface="Courier New" panose="02070309020205020404" pitchFamily="49" charset="0"/>
              </a:rPr>
              <a:t>++c</a:t>
            </a:r>
            <a:r>
              <a:rPr lang="en-US" altLang="en-US"/>
              <a:t> or </a:t>
            </a:r>
            <a:r>
              <a:rPr lang="en-US" altLang="en-US" b="1"/>
              <a:t>–</a:t>
            </a:r>
            <a:r>
              <a:rPr lang="en-US" altLang="en-US" b="1">
                <a:latin typeface="Courier New" panose="02070309020205020404" pitchFamily="49" charset="0"/>
              </a:rPr>
              <a:t>c</a:t>
            </a:r>
            <a:r>
              <a:rPr lang="en-US" altLang="en-US"/>
              <a:t>)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/>
              <a:t>Variable is changed, then the expression it is in is evaluated.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/>
              <a:t>Posincrement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/>
              <a:t>When the operator is used after the variable (</a:t>
            </a:r>
            <a:r>
              <a:rPr lang="en-US" altLang="en-US" b="1">
                <a:latin typeface="Courier New" panose="02070309020205020404" pitchFamily="49" charset="0"/>
              </a:rPr>
              <a:t>c++</a:t>
            </a:r>
            <a:r>
              <a:rPr lang="en-US" altLang="en-US"/>
              <a:t> or </a:t>
            </a:r>
            <a:r>
              <a:rPr lang="en-US" altLang="en-US" b="1">
                <a:latin typeface="Courier New" panose="02070309020205020404" pitchFamily="49" charset="0"/>
              </a:rPr>
              <a:t>c--</a:t>
            </a:r>
            <a:r>
              <a:rPr lang="en-US" altLang="en-US"/>
              <a:t>)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/>
              <a:t>Expression the variable is in executes, then the variable is changed.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4400" noProof="1">
                <a:solidFill>
                  <a:schemeClr val="tx2"/>
                </a:solidFill>
              </a:rPr>
              <a:t>Increment and Decrement Operators</a:t>
            </a: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3200"/>
              <a:t>Increment operator (</a:t>
            </a:r>
            <a:r>
              <a:rPr lang="en-US" altLang="en-US" sz="3200" b="1">
                <a:latin typeface="Courier New" panose="02070309020205020404" pitchFamily="49" charset="0"/>
              </a:rPr>
              <a:t>++</a:t>
            </a:r>
            <a:r>
              <a:rPr lang="en-US" altLang="en-US" sz="3200"/>
              <a:t>)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800"/>
              <a:t>Increment variable by one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800" b="1">
                <a:latin typeface="Courier New" panose="02070309020205020404" pitchFamily="49" charset="0"/>
              </a:rPr>
              <a:t>c++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/>
              <a:t>Same as </a:t>
            </a:r>
            <a:r>
              <a:rPr lang="en-US" altLang="en-US" b="1">
                <a:latin typeface="Courier New" panose="02070309020205020404" pitchFamily="49" charset="0"/>
              </a:rPr>
              <a:t>c += 1</a:t>
            </a:r>
            <a:endParaRPr lang="en-US" altLang="en-US"/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3200"/>
              <a:t>Decrement operator (</a:t>
            </a:r>
            <a:r>
              <a:rPr lang="en-US" altLang="en-US" sz="3200" b="1">
                <a:latin typeface="Courier New" panose="02070309020205020404" pitchFamily="49" charset="0"/>
              </a:rPr>
              <a:t>--</a:t>
            </a:r>
            <a:r>
              <a:rPr lang="en-US" altLang="en-US" sz="3200"/>
              <a:t>) similar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800"/>
              <a:t>Decrement variable by one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800" b="1">
                <a:latin typeface="Courier New" panose="02070309020205020404" pitchFamily="49" charset="0"/>
              </a:rPr>
              <a:t>c--</a:t>
            </a:r>
            <a:endParaRPr lang="en-US" altLang="en-US" sz="2800"/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4400" noProof="1">
                <a:solidFill>
                  <a:schemeClr val="tx2"/>
                </a:solidFill>
              </a:rPr>
              <a:t>Increment and Decrement Operators</a:t>
            </a: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3200"/>
              <a:t>Preincrement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800"/>
              <a:t>Variable changed before used in expression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/>
              <a:t>Operator before variable (</a:t>
            </a:r>
            <a:r>
              <a:rPr lang="en-US" altLang="en-US" b="1">
                <a:latin typeface="Courier New" panose="02070309020205020404" pitchFamily="49" charset="0"/>
              </a:rPr>
              <a:t>++c</a:t>
            </a:r>
            <a:r>
              <a:rPr lang="en-US" altLang="en-US"/>
              <a:t> or </a:t>
            </a:r>
            <a:r>
              <a:rPr lang="en-US" altLang="en-US" b="1">
                <a:latin typeface="Courier New" panose="02070309020205020404" pitchFamily="49" charset="0"/>
              </a:rPr>
              <a:t>--c</a:t>
            </a:r>
            <a:r>
              <a:rPr lang="en-US" altLang="en-US"/>
              <a:t>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3200"/>
              <a:t>Postincrement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800"/>
              <a:t>Incremented changed after expression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/>
              <a:t>Operator after variable (</a:t>
            </a:r>
            <a:r>
              <a:rPr lang="en-US" altLang="en-US" b="1">
                <a:latin typeface="Courier New" panose="02070309020205020404" pitchFamily="49" charset="0"/>
              </a:rPr>
              <a:t>c++, c--</a:t>
            </a:r>
            <a:r>
              <a:rPr lang="en-US" altLang="en-US"/>
              <a:t>)</a:t>
            </a:r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4400" noProof="1">
                <a:solidFill>
                  <a:schemeClr val="tx2"/>
                </a:solidFill>
              </a:rPr>
              <a:t>Essentials of Counter-Controlled Repetition</a:t>
            </a: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3200"/>
              <a:t>Counter-controlled repetition requires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800"/>
              <a:t>Name of control variable/loop counter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800"/>
              <a:t>Initial value of control variable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800"/>
              <a:t>Condition to test for final value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800"/>
              <a:t>Increment/decrement to modify control variable when looping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371600" y="533400"/>
            <a:ext cx="7010400" cy="563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1   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Fig. 2.16: </a:t>
            </a:r>
            <a:r>
              <a:rPr lang="en-US" altLang="en-US" sz="1600" dirty="0" smtClean="0">
                <a:solidFill>
                  <a:srgbClr val="008000"/>
                </a:solidFill>
                <a:cs typeface="Courier New" panose="02070309020205020404" pitchFamily="49" charset="0"/>
              </a:rPr>
              <a:t>fig02_16.cpp (1 of 1)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2   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Counter-controlled repetition.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3      </a:t>
            </a:r>
            <a:r>
              <a:rPr lang="en-US" altLang="en-US" sz="1600" dirty="0">
                <a:solidFill>
                  <a:srgbClr val="0000FF"/>
                </a:solidFill>
                <a:cs typeface="Courier New" panose="02070309020205020404" pitchFamily="49" charset="0"/>
              </a:rPr>
              <a:t>#include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&lt;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iostream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4      using namespace </a:t>
            </a:r>
            <a:r>
              <a:rPr lang="en-US" altLang="en-US" sz="1600" dirty="0" err="1">
                <a:solidFill>
                  <a:srgbClr val="5F5F5F"/>
                </a:solidFill>
                <a:latin typeface="AvantGarde" pitchFamily="34" charset="0"/>
              </a:rPr>
              <a:t>std</a:t>
            </a: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;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5   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function main begins program execution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9      </a:t>
            </a:r>
            <a:r>
              <a:rPr lang="en-US" altLang="en-US" sz="1600" dirty="0" err="1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main()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10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11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counter = </a:t>
            </a:r>
            <a:r>
              <a:rPr lang="en-US" altLang="en-US" sz="1600" dirty="0">
                <a:solidFill>
                  <a:srgbClr val="0099FF"/>
                </a:solidFill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;          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initialization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12    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13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>
                <a:solidFill>
                  <a:srgbClr val="0000FF"/>
                </a:solidFill>
                <a:cs typeface="Courier New" panose="02070309020205020404" pitchFamily="49" charset="0"/>
              </a:rPr>
              <a:t>while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( counter &lt;= </a:t>
            </a:r>
            <a:r>
              <a:rPr lang="en-US" altLang="en-US" sz="1600" dirty="0">
                <a:solidFill>
                  <a:srgbClr val="0099FF"/>
                </a:solidFill>
                <a:cs typeface="Courier New" panose="02070309020205020404" pitchFamily="49" charset="0"/>
              </a:rPr>
              <a:t>10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) { 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repetition condition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14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&lt;&lt; counter &lt;&lt;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endl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display counter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15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++counter;           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  // increment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16    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17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}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end while 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18    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19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>
                <a:solidFill>
                  <a:srgbClr val="0000FF"/>
                </a:solidFill>
                <a:cs typeface="Courier New" panose="02070309020205020404" pitchFamily="49" charset="0"/>
              </a:rPr>
              <a:t>return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;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indicate successful termination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20    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21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}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end function main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>
                <a:solidFill>
                  <a:srgbClr val="0070C0"/>
                </a:solidFill>
              </a:rPr>
              <a:t>Summary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362200"/>
            <a:ext cx="7772400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Understanding the repetitive statement such as while loop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Counter-controlled loop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Sentinel-controlled loop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Increment and decrement operator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Difference between pre-increment </a:t>
            </a:r>
            <a:r>
              <a:rPr lang="en-US" smtClean="0">
                <a:solidFill>
                  <a:srgbClr val="0070C0"/>
                </a:solidFill>
              </a:rPr>
              <a:t>and post-increment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1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4400" noProof="1">
                <a:solidFill>
                  <a:schemeClr val="tx2"/>
                </a:solidFill>
              </a:rPr>
              <a:t>Control Structures</a:t>
            </a: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85800" y="11430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3200"/>
              <a:t>C++ keywords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800"/>
              <a:t>Cannot be used as identifiers or variable names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endParaRPr lang="en-US" altLang="en-US" sz="3200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914400" y="2336800"/>
          <a:ext cx="7453313" cy="566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0" name="Document" r:id="rId3" imgW="7418880" imgH="5664600" progId="Word.Document.8">
                  <p:embed/>
                </p:oleObj>
              </mc:Choice>
              <mc:Fallback>
                <p:oleObj name="Document" r:id="rId3" imgW="7418880" imgH="56646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36800"/>
                        <a:ext cx="7453313" cy="566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85800" y="-3048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4400" noProof="1">
                <a:solidFill>
                  <a:schemeClr val="tx2"/>
                </a:solidFill>
              </a:rPr>
              <a:t>while Repetition Structure</a:t>
            </a: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685800" y="6858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3200"/>
              <a:t>Repetition structure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800"/>
              <a:t>Action repeated while some condition remains true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800"/>
              <a:t>Psuedocode</a:t>
            </a:r>
          </a:p>
          <a:p>
            <a:pPr lvl="2">
              <a:spcBef>
                <a:spcPct val="20000"/>
              </a:spcBef>
            </a:pPr>
            <a:r>
              <a:rPr lang="en-US" altLang="en-US" i="1"/>
              <a:t>while there are more items on my shopping list</a:t>
            </a:r>
          </a:p>
          <a:p>
            <a:pPr lvl="2">
              <a:spcBef>
                <a:spcPct val="20000"/>
              </a:spcBef>
            </a:pPr>
            <a:r>
              <a:rPr lang="en-US" altLang="en-US" i="1"/>
              <a:t>   Purchase next item and cross it off my list</a:t>
            </a:r>
            <a:r>
              <a:rPr lang="en-US" altLang="en-US"/>
              <a:t>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800" b="1">
                <a:latin typeface="Courier New" panose="02070309020205020404" pitchFamily="49" charset="0"/>
              </a:rPr>
              <a:t>while</a:t>
            </a:r>
            <a:r>
              <a:rPr lang="en-US" altLang="en-US" sz="2800"/>
              <a:t> loop repeated until condition becomes false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3200"/>
              <a:t>Example</a:t>
            </a:r>
          </a:p>
          <a:p>
            <a:pPr lvl="3">
              <a:spcBef>
                <a:spcPct val="2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int product = 2;</a:t>
            </a:r>
          </a:p>
          <a:p>
            <a:pPr lvl="3">
              <a:spcBef>
                <a:spcPct val="2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while ( product &lt;= 1000 )</a:t>
            </a:r>
          </a:p>
          <a:p>
            <a:pPr lvl="3">
              <a:spcBef>
                <a:spcPct val="2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   product = 2 * product;</a:t>
            </a:r>
            <a:endParaRPr lang="en-US" altLang="en-US" sz="200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2184400"/>
            <a:ext cx="5486400" cy="138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3262313"/>
            <a:ext cx="54864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/>
              <a:t> </a:t>
            </a:r>
          </a:p>
          <a:p>
            <a:pPr eaLnBrk="0" hangingPunct="0"/>
            <a:endParaRPr lang="en-US" alt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3567113"/>
            <a:ext cx="91440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/>
            </a:r>
            <a:br>
              <a:rPr lang="en-US" altLang="en-US" sz="1400"/>
            </a:b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4400" noProof="1">
                <a:solidFill>
                  <a:schemeClr val="tx2"/>
                </a:solidFill>
              </a:rPr>
              <a:t>Formulating Algorithms (Counter-Controlled Repetition)</a:t>
            </a: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3200" dirty="0"/>
              <a:t>Counter-controlled repetition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800" dirty="0"/>
              <a:t>Loop repeated until counter reaches certain value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3200" dirty="0"/>
              <a:t>Definite repetition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800" dirty="0"/>
              <a:t>Number of repetitions known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3200" dirty="0"/>
              <a:t>Example</a:t>
            </a:r>
          </a:p>
          <a:p>
            <a:pPr lvl="1">
              <a:spcBef>
                <a:spcPct val="20000"/>
              </a:spcBef>
            </a:pPr>
            <a:r>
              <a:rPr lang="en-US" altLang="en-US" sz="2800" i="1" dirty="0"/>
              <a:t>    A class of ten students took a quiz. The grades (integers in the range 0 to 100) for this quiz are available to you. Determine the class average on the quiz.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tx2"/>
                </a:solidFill>
              </a:rPr>
              <a:t>fig02_07.cpp</a:t>
            </a:r>
            <a:br>
              <a:rPr lang="en-US" altLang="en-US" sz="1600">
                <a:solidFill>
                  <a:schemeClr val="tx2"/>
                </a:solidFill>
              </a:rPr>
            </a:br>
            <a:r>
              <a:rPr lang="en-US" altLang="en-US" sz="1600">
                <a:solidFill>
                  <a:schemeClr val="tx2"/>
                </a:solidFill>
              </a:rPr>
              <a:t>(1 of 2)</a:t>
            </a:r>
            <a:br>
              <a:rPr lang="en-US" altLang="en-US" sz="1600">
                <a:solidFill>
                  <a:schemeClr val="tx2"/>
                </a:solidFill>
              </a:rPr>
            </a:br>
            <a:r>
              <a:rPr lang="en-US" altLang="en-US" sz="1600">
                <a:solidFill>
                  <a:schemeClr val="tx2"/>
                </a:solidFill>
              </a:rPr>
              <a:t/>
            </a:r>
            <a:br>
              <a:rPr lang="en-US" altLang="en-US" sz="1600">
                <a:solidFill>
                  <a:schemeClr val="tx2"/>
                </a:solidFill>
              </a:rPr>
            </a:b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676400" y="1600200"/>
            <a:ext cx="70104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  </a:t>
            </a:r>
            <a:r>
              <a:rPr lang="en-US" altLang="en-US" sz="1600" dirty="0">
                <a:solidFill>
                  <a:srgbClr val="008000"/>
                </a:solidFill>
              </a:rPr>
              <a:t>// Fig. 2.7: fig02_07.cpp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  </a:t>
            </a:r>
            <a:r>
              <a:rPr lang="en-US" altLang="en-US" sz="1600" dirty="0">
                <a:solidFill>
                  <a:srgbClr val="008000"/>
                </a:solidFill>
              </a:rPr>
              <a:t>// Class average program with counter-controlled repetition.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  </a:t>
            </a:r>
            <a:r>
              <a:rPr lang="en-US" altLang="en-US" sz="1600" dirty="0">
                <a:solidFill>
                  <a:srgbClr val="0000FF"/>
                </a:solidFill>
              </a:rPr>
              <a:t>#include</a:t>
            </a:r>
            <a:r>
              <a:rPr lang="en-US" altLang="en-US" sz="1600" dirty="0">
                <a:solidFill>
                  <a:srgbClr val="000000"/>
                </a:solidFill>
              </a:rPr>
              <a:t> &lt;</a:t>
            </a:r>
            <a:r>
              <a:rPr lang="en-US" altLang="en-US" sz="1600" dirty="0" err="1">
                <a:solidFill>
                  <a:srgbClr val="000000"/>
                </a:solidFill>
              </a:rPr>
              <a:t>iostream</a:t>
            </a:r>
            <a:r>
              <a:rPr lang="en-US" altLang="en-US" sz="1600" dirty="0">
                <a:solidFill>
                  <a:srgbClr val="000000"/>
                </a:solidFill>
              </a:rPr>
              <a:t>&gt;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 using namespace </a:t>
            </a:r>
            <a:r>
              <a:rPr lang="en-US" altLang="en-US" sz="1600" dirty="0" err="1">
                <a:solidFill>
                  <a:srgbClr val="5F5F5F"/>
                </a:solidFill>
                <a:latin typeface="AvantGarde" pitchFamily="34" charset="0"/>
              </a:rPr>
              <a:t>std</a:t>
            </a: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; 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  </a:t>
            </a:r>
            <a:r>
              <a:rPr lang="en-US" altLang="en-US" sz="1600" dirty="0">
                <a:solidFill>
                  <a:srgbClr val="008000"/>
                </a:solidFill>
              </a:rPr>
              <a:t>// function main begins program execution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</a:t>
            </a:r>
            <a:r>
              <a:rPr lang="en-US" altLang="en-US" sz="1600" dirty="0" err="1">
                <a:solidFill>
                  <a:srgbClr val="0000FF"/>
                </a:solidFill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</a:rPr>
              <a:t> main()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</a:rPr>
              <a:t>{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</a:rPr>
              <a:t>   </a:t>
            </a:r>
            <a:r>
              <a:rPr lang="en-US" altLang="en-US" sz="1600" dirty="0" err="1">
                <a:solidFill>
                  <a:srgbClr val="0000FF"/>
                </a:solidFill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</a:rPr>
              <a:t> total;        </a:t>
            </a:r>
            <a:r>
              <a:rPr lang="en-US" altLang="en-US" sz="1600" dirty="0">
                <a:solidFill>
                  <a:srgbClr val="008000"/>
                </a:solidFill>
              </a:rPr>
              <a:t>// sum of grades input by user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</a:rPr>
              <a:t>   </a:t>
            </a:r>
            <a:r>
              <a:rPr lang="en-US" altLang="en-US" sz="1600" dirty="0" err="1">
                <a:solidFill>
                  <a:srgbClr val="0000FF"/>
                </a:solidFill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</a:rPr>
              <a:t>gradeCounter</a:t>
            </a:r>
            <a:r>
              <a:rPr lang="en-US" altLang="en-US" sz="1600" dirty="0">
                <a:solidFill>
                  <a:srgbClr val="000000"/>
                </a:solidFill>
              </a:rPr>
              <a:t>; </a:t>
            </a:r>
            <a:r>
              <a:rPr lang="en-US" altLang="en-US" sz="1600" dirty="0">
                <a:solidFill>
                  <a:srgbClr val="008000"/>
                </a:solidFill>
              </a:rPr>
              <a:t>// number of grade to be entered next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</a:rPr>
              <a:t>   </a:t>
            </a:r>
            <a:r>
              <a:rPr lang="en-US" altLang="en-US" sz="1600" dirty="0" err="1">
                <a:solidFill>
                  <a:srgbClr val="0000FF"/>
                </a:solidFill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</a:rPr>
              <a:t> grade;        </a:t>
            </a:r>
            <a:r>
              <a:rPr lang="en-US" altLang="en-US" sz="1600" dirty="0">
                <a:solidFill>
                  <a:srgbClr val="008000"/>
                </a:solidFill>
              </a:rPr>
              <a:t>// grade value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</a:rPr>
              <a:t>   </a:t>
            </a:r>
            <a:r>
              <a:rPr lang="en-US" altLang="en-US" sz="1600" dirty="0" err="1">
                <a:solidFill>
                  <a:srgbClr val="0000FF"/>
                </a:solidFill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</a:rPr>
              <a:t> average;      </a:t>
            </a:r>
            <a:r>
              <a:rPr lang="en-US" altLang="en-US" sz="1600" dirty="0">
                <a:solidFill>
                  <a:srgbClr val="008000"/>
                </a:solidFill>
              </a:rPr>
              <a:t>// average of grades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</a:rPr>
              <a:t>   </a:t>
            </a:r>
            <a:r>
              <a:rPr lang="en-US" altLang="en-US" sz="1600" dirty="0">
                <a:solidFill>
                  <a:srgbClr val="008000"/>
                </a:solidFill>
              </a:rPr>
              <a:t>// initialization phase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</a:rPr>
              <a:t>   total = </a:t>
            </a:r>
            <a:r>
              <a:rPr lang="en-US" altLang="en-US" sz="1600" dirty="0">
                <a:solidFill>
                  <a:srgbClr val="0099FF"/>
                </a:solidFill>
              </a:rPr>
              <a:t>0</a:t>
            </a:r>
            <a:r>
              <a:rPr lang="en-US" altLang="en-US" sz="1600" dirty="0">
                <a:solidFill>
                  <a:srgbClr val="000000"/>
                </a:solidFill>
              </a:rPr>
              <a:t>;          </a:t>
            </a:r>
            <a:r>
              <a:rPr lang="en-US" altLang="en-US" sz="1600" dirty="0">
                <a:solidFill>
                  <a:srgbClr val="008000"/>
                </a:solidFill>
              </a:rPr>
              <a:t>// initialize total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</a:rPr>
              <a:t>gradeCounter</a:t>
            </a:r>
            <a:r>
              <a:rPr lang="en-US" altLang="en-US" sz="1600" dirty="0">
                <a:solidFill>
                  <a:srgbClr val="000000"/>
                </a:solidFill>
              </a:rPr>
              <a:t> = </a:t>
            </a:r>
            <a:r>
              <a:rPr lang="en-US" altLang="en-US" sz="1600" dirty="0">
                <a:solidFill>
                  <a:srgbClr val="0099FF"/>
                </a:solidFill>
              </a:rPr>
              <a:t>1</a:t>
            </a:r>
            <a:r>
              <a:rPr lang="en-US" altLang="en-US" sz="1600" dirty="0">
                <a:solidFill>
                  <a:srgbClr val="000000"/>
                </a:solidFill>
              </a:rPr>
              <a:t>;  </a:t>
            </a:r>
            <a:r>
              <a:rPr lang="en-US" altLang="en-US" sz="1600" dirty="0">
                <a:solidFill>
                  <a:srgbClr val="008000"/>
                </a:solidFill>
              </a:rPr>
              <a:t> // initialize loop counter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7086600" y="228600"/>
            <a:ext cx="2057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1600" dirty="0">
                <a:solidFill>
                  <a:schemeClr val="tx2"/>
                </a:solidFill>
              </a:rPr>
              <a:t>fig02_07.cpp</a:t>
            </a:r>
            <a:br>
              <a:rPr lang="en-US" altLang="en-US" sz="1600" dirty="0">
                <a:solidFill>
                  <a:schemeClr val="tx2"/>
                </a:solidFill>
              </a:rPr>
            </a:br>
            <a:r>
              <a:rPr lang="en-US" altLang="en-US" sz="1600" dirty="0">
                <a:solidFill>
                  <a:schemeClr val="tx2"/>
                </a:solidFill>
              </a:rPr>
              <a:t>(2 of 2)</a:t>
            </a:r>
            <a:br>
              <a:rPr lang="en-US" altLang="en-US" sz="1600" dirty="0">
                <a:solidFill>
                  <a:schemeClr val="tx2"/>
                </a:solidFill>
              </a:rPr>
            </a:br>
            <a:r>
              <a:rPr lang="en-US" altLang="en-US" sz="1600" dirty="0">
                <a:solidFill>
                  <a:schemeClr val="tx2"/>
                </a:solidFill>
              </a:rPr>
              <a:t/>
            </a:r>
            <a:br>
              <a:rPr lang="en-US" altLang="en-US" sz="1600" dirty="0">
                <a:solidFill>
                  <a:schemeClr val="tx2"/>
                </a:solidFill>
              </a:rPr>
            </a:br>
            <a:endParaRPr lang="en-US" altLang="en-US" sz="1600" dirty="0">
              <a:solidFill>
                <a:schemeClr val="tx2"/>
              </a:solidFill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510553" y="990600"/>
            <a:ext cx="7010400" cy="5257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   // processing phase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>
                <a:solidFill>
                  <a:srgbClr val="0000FF"/>
                </a:solidFill>
                <a:cs typeface="Courier New" panose="02070309020205020404" pitchFamily="49" charset="0"/>
              </a:rPr>
              <a:t>while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(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&lt;= </a:t>
            </a:r>
            <a:r>
              <a:rPr lang="en-US" altLang="en-US" sz="1600" dirty="0">
                <a:solidFill>
                  <a:srgbClr val="0099FF"/>
                </a:solidFill>
                <a:cs typeface="Courier New" panose="02070309020205020404" pitchFamily="49" charset="0"/>
              </a:rPr>
              <a:t>10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) {   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 // loop 10 times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&lt;&lt; </a:t>
            </a:r>
            <a:r>
              <a:rPr lang="en-US" altLang="en-US" sz="1600" dirty="0">
                <a:solidFill>
                  <a:srgbClr val="0099FF"/>
                </a:solidFill>
                <a:cs typeface="Courier New" panose="02070309020205020404" pitchFamily="49" charset="0"/>
              </a:rPr>
              <a:t>"Enter grade: "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;       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prompt for input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cin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&gt;&gt; grade;                  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read grade from user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total = total + grade;         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add grade to total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+ </a:t>
            </a:r>
            <a:r>
              <a:rPr lang="en-US" altLang="en-US" sz="1600" dirty="0">
                <a:solidFill>
                  <a:srgbClr val="0099FF"/>
                </a:solidFill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increment counter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}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termination phase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average = total / </a:t>
            </a:r>
            <a:r>
              <a:rPr lang="en-US" altLang="en-US" sz="1600" dirty="0">
                <a:solidFill>
                  <a:srgbClr val="0099FF"/>
                </a:solidFill>
                <a:cs typeface="Courier New" panose="02070309020205020404" pitchFamily="49" charset="0"/>
              </a:rPr>
              <a:t>10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;             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integer division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</a:t>
            </a:r>
            <a:r>
              <a:rPr lang="en-US" altLang="en-US" sz="1600" dirty="0" err="1"/>
              <a:t>cout.setf</a:t>
            </a:r>
            <a:r>
              <a:rPr lang="en-US" altLang="en-US" sz="1600" dirty="0"/>
              <a:t> (</a:t>
            </a:r>
            <a:r>
              <a:rPr lang="en-US" altLang="en-US" sz="1600" dirty="0" err="1"/>
              <a:t>ios</a:t>
            </a:r>
            <a:r>
              <a:rPr lang="en-US" altLang="en-US" sz="1600" dirty="0"/>
              <a:t>::fixed)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/>
              <a:t>    </a:t>
            </a:r>
            <a:r>
              <a:rPr lang="en-US" altLang="en-US" sz="1600" dirty="0" err="1"/>
              <a:t>cout.setf</a:t>
            </a:r>
            <a:r>
              <a:rPr lang="en-US" altLang="en-US" sz="1600" dirty="0"/>
              <a:t>(</a:t>
            </a:r>
            <a:r>
              <a:rPr lang="en-US" altLang="en-US" sz="1600" dirty="0" err="1"/>
              <a:t>ios</a:t>
            </a:r>
            <a:r>
              <a:rPr lang="en-US" altLang="en-US" sz="1600" dirty="0"/>
              <a:t>::</a:t>
            </a:r>
            <a:r>
              <a:rPr lang="en-US" altLang="en-US" sz="1600" dirty="0" err="1"/>
              <a:t>showpoint</a:t>
            </a:r>
            <a:r>
              <a:rPr lang="en-US" altLang="en-US" sz="1600" dirty="0"/>
              <a:t>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/>
              <a:t>    </a:t>
            </a:r>
            <a:r>
              <a:rPr lang="en-US" altLang="en-US" sz="1600" dirty="0" err="1"/>
              <a:t>cout.precision</a:t>
            </a:r>
            <a:r>
              <a:rPr lang="en-US" altLang="en-US" sz="1600" dirty="0"/>
              <a:t>(2);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display result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&lt;&lt; </a:t>
            </a:r>
            <a:r>
              <a:rPr lang="en-US" altLang="en-US" sz="1600" dirty="0">
                <a:solidFill>
                  <a:srgbClr val="0099FF"/>
                </a:solidFill>
                <a:cs typeface="Courier New" panose="02070309020205020404" pitchFamily="49" charset="0"/>
              </a:rPr>
              <a:t>"Class average is "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&lt;&lt; average &lt;&lt;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endl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600" dirty="0">
                <a:solidFill>
                  <a:srgbClr val="0000FF"/>
                </a:solidFill>
                <a:cs typeface="Courier New" panose="02070309020205020404" pitchFamily="49" charset="0"/>
              </a:rPr>
              <a:t>return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;  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indicate program ended successfully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rgbClr val="5F5F5F"/>
                </a:solidFill>
                <a:latin typeface="AvantGarde" pitchFamily="34" charset="0"/>
              </a:rPr>
              <a:t>       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} </a:t>
            </a:r>
            <a:r>
              <a:rPr lang="en-US" altLang="en-US" sz="1600" dirty="0">
                <a:solidFill>
                  <a:srgbClr val="008000"/>
                </a:solidFill>
                <a:cs typeface="Courier New" panose="02070309020205020404" pitchFamily="49" charset="0"/>
              </a:rPr>
              <a:t>// end function main</a:t>
            </a:r>
            <a:endParaRPr lang="en-US" altLang="en-US" sz="1600" dirty="0">
              <a:solidFill>
                <a:srgbClr val="000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endParaRPr lang="en-US" altLang="en-US" sz="1600" dirty="0"/>
          </a:p>
        </p:txBody>
      </p:sp>
      <p:grpSp>
        <p:nvGrpSpPr>
          <p:cNvPr id="45061" name="Group 5"/>
          <p:cNvGrpSpPr>
            <a:grpSpLocks/>
          </p:cNvGrpSpPr>
          <p:nvPr/>
        </p:nvGrpSpPr>
        <p:grpSpPr bwMode="auto">
          <a:xfrm>
            <a:off x="3733800" y="2470150"/>
            <a:ext cx="3962400" cy="2298700"/>
            <a:chOff x="1296" y="1008"/>
            <a:chExt cx="2496" cy="1448"/>
          </a:xfrm>
        </p:grpSpPr>
        <p:sp>
          <p:nvSpPr>
            <p:cNvPr id="45062" name="Text Box 6"/>
            <p:cNvSpPr txBox="1">
              <a:spLocks noChangeArrowheads="1"/>
            </p:cNvSpPr>
            <p:nvPr/>
          </p:nvSpPr>
          <p:spPr bwMode="auto">
            <a:xfrm>
              <a:off x="1872" y="1776"/>
              <a:ext cx="1920" cy="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1600">
                  <a:solidFill>
                    <a:srgbClr val="000000"/>
                  </a:solidFill>
                </a:rPr>
                <a:t>The counter gets incremented each time the loop executes.  Eventually, the counter causes the loop to end.</a:t>
              </a:r>
              <a:endParaRPr lang="en-US" altLang="en-US" sz="1600"/>
            </a:p>
          </p:txBody>
        </p:sp>
        <p:sp>
          <p:nvSpPr>
            <p:cNvPr id="45063" name="Line 7"/>
            <p:cNvSpPr>
              <a:spLocks noChangeShapeType="1"/>
            </p:cNvSpPr>
            <p:nvPr/>
          </p:nvSpPr>
          <p:spPr bwMode="auto">
            <a:xfrm flipH="1" flipV="1">
              <a:off x="1296" y="1008"/>
              <a:ext cx="57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905000" y="533400"/>
            <a:ext cx="7010400" cy="5410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1600" smtClean="0">
                <a:solidFill>
                  <a:srgbClr val="000000"/>
                </a:solidFill>
                <a:cs typeface="Courier New" panose="02070309020205020404" pitchFamily="49" charset="0"/>
              </a:rPr>
              <a:t>Enter grade: 98</a:t>
            </a:r>
            <a:endParaRPr lang="en-US" altLang="en-US" sz="1600" smtClean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altLang="en-US" sz="1600" smtClean="0">
                <a:solidFill>
                  <a:srgbClr val="000000"/>
                </a:solidFill>
                <a:cs typeface="Courier New" panose="02070309020205020404" pitchFamily="49" charset="0"/>
              </a:rPr>
              <a:t>Enter grade: 76</a:t>
            </a:r>
            <a:endParaRPr lang="en-US" altLang="en-US" sz="1600" smtClean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altLang="en-US" sz="1600" smtClean="0">
                <a:solidFill>
                  <a:srgbClr val="000000"/>
                </a:solidFill>
                <a:cs typeface="Courier New" panose="02070309020205020404" pitchFamily="49" charset="0"/>
              </a:rPr>
              <a:t>Enter grade: 71</a:t>
            </a:r>
            <a:endParaRPr lang="en-US" altLang="en-US" sz="1600" smtClean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altLang="en-US" sz="1600" smtClean="0">
                <a:solidFill>
                  <a:srgbClr val="000000"/>
                </a:solidFill>
                <a:cs typeface="Courier New" panose="02070309020205020404" pitchFamily="49" charset="0"/>
              </a:rPr>
              <a:t>Enter grade: 87</a:t>
            </a:r>
            <a:endParaRPr lang="en-US" altLang="en-US" sz="1600" smtClean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altLang="en-US" sz="1600" smtClean="0">
                <a:solidFill>
                  <a:srgbClr val="000000"/>
                </a:solidFill>
                <a:cs typeface="Courier New" panose="02070309020205020404" pitchFamily="49" charset="0"/>
              </a:rPr>
              <a:t>Enter grade: 83</a:t>
            </a:r>
            <a:endParaRPr lang="en-US" altLang="en-US" sz="1600" smtClean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altLang="en-US" sz="1600" smtClean="0">
                <a:solidFill>
                  <a:srgbClr val="000000"/>
                </a:solidFill>
                <a:cs typeface="Courier New" panose="02070309020205020404" pitchFamily="49" charset="0"/>
              </a:rPr>
              <a:t>Enter grade: 90</a:t>
            </a:r>
            <a:endParaRPr lang="en-US" altLang="en-US" sz="1600" smtClean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altLang="en-US" sz="1600" smtClean="0">
                <a:solidFill>
                  <a:srgbClr val="000000"/>
                </a:solidFill>
                <a:cs typeface="Courier New" panose="02070309020205020404" pitchFamily="49" charset="0"/>
              </a:rPr>
              <a:t>Enter grade: 57</a:t>
            </a:r>
            <a:endParaRPr lang="en-US" altLang="en-US" sz="1600" smtClean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altLang="en-US" sz="1600" smtClean="0">
                <a:solidFill>
                  <a:srgbClr val="000000"/>
                </a:solidFill>
                <a:cs typeface="Courier New" panose="02070309020205020404" pitchFamily="49" charset="0"/>
              </a:rPr>
              <a:t>Enter grade: 79</a:t>
            </a:r>
            <a:endParaRPr lang="en-US" altLang="en-US" sz="1600" smtClean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altLang="en-US" sz="1600" smtClean="0">
                <a:solidFill>
                  <a:srgbClr val="000000"/>
                </a:solidFill>
                <a:cs typeface="Courier New" panose="02070309020205020404" pitchFamily="49" charset="0"/>
              </a:rPr>
              <a:t>Enter grade: 82</a:t>
            </a:r>
            <a:endParaRPr lang="en-US" altLang="en-US" sz="1600" smtClean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altLang="en-US" sz="1600" smtClean="0">
                <a:solidFill>
                  <a:srgbClr val="000000"/>
                </a:solidFill>
                <a:cs typeface="Courier New" panose="02070309020205020404" pitchFamily="49" charset="0"/>
              </a:rPr>
              <a:t>Enter grade: 94</a:t>
            </a:r>
            <a:endParaRPr lang="en-US" altLang="en-US" sz="1600" smtClean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altLang="en-US" sz="1600" smtClean="0">
                <a:solidFill>
                  <a:srgbClr val="000000"/>
                </a:solidFill>
                <a:cs typeface="Courier New" panose="02070309020205020404" pitchFamily="49" charset="0"/>
              </a:rPr>
              <a:t>Class average is 81</a:t>
            </a:r>
            <a:endParaRPr lang="en-US" altLang="en-US" sz="1600" smtClean="0">
              <a:solidFill>
                <a:srgbClr val="000000"/>
              </a:solidFill>
              <a:latin typeface="Courier" pitchFamily="49" charset="0"/>
            </a:endParaRPr>
          </a:p>
          <a:p>
            <a:endParaRPr lang="en-US" altLang="en-US" sz="1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086600" y="228600"/>
            <a:ext cx="2057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en-US" altLang="en-US" sz="1600" dirty="0" smtClean="0">
              <a:solidFill>
                <a:schemeClr val="tx2"/>
              </a:solidFill>
            </a:endParaRPr>
          </a:p>
          <a:p>
            <a:endParaRPr lang="en-US" altLang="en-US" sz="1600" dirty="0">
              <a:solidFill>
                <a:schemeClr val="tx2"/>
              </a:solidFill>
            </a:endParaRPr>
          </a:p>
          <a:p>
            <a:r>
              <a:rPr lang="en-US" altLang="en-US" sz="1600" dirty="0" smtClean="0">
                <a:solidFill>
                  <a:schemeClr val="tx2"/>
                </a:solidFill>
              </a:rPr>
              <a:t>fig02_07.cpp</a:t>
            </a:r>
            <a:r>
              <a:rPr lang="en-US" altLang="en-US" sz="1600" dirty="0">
                <a:solidFill>
                  <a:schemeClr val="tx2"/>
                </a:solidFill>
              </a:rPr>
              <a:t/>
            </a:r>
            <a:br>
              <a:rPr lang="en-US" altLang="en-US" sz="1600" dirty="0">
                <a:solidFill>
                  <a:schemeClr val="tx2"/>
                </a:solidFill>
              </a:rPr>
            </a:br>
            <a:r>
              <a:rPr lang="en-US" altLang="en-US" sz="1600" dirty="0" smtClean="0">
                <a:solidFill>
                  <a:schemeClr val="tx2"/>
                </a:solidFill>
              </a:rPr>
              <a:t>Output</a:t>
            </a:r>
            <a:r>
              <a:rPr lang="en-US" altLang="en-US" sz="1600" dirty="0">
                <a:solidFill>
                  <a:schemeClr val="tx2"/>
                </a:solidFill>
              </a:rPr>
              <a:t/>
            </a:r>
            <a:br>
              <a:rPr lang="en-US" altLang="en-US" sz="1600" dirty="0">
                <a:solidFill>
                  <a:schemeClr val="tx2"/>
                </a:solidFill>
              </a:rPr>
            </a:br>
            <a:endParaRPr lang="en-US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39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066800" y="76200"/>
            <a:ext cx="7391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noProof="1">
                <a:solidFill>
                  <a:schemeClr val="tx2"/>
                </a:solidFill>
              </a:rPr>
              <a:t>Formulating Algorithms (Sentinel-Controlled Repetition)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914400" y="1219200"/>
            <a:ext cx="7543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dirty="0"/>
              <a:t>Suppose problem becomes:  </a:t>
            </a:r>
          </a:p>
          <a:p>
            <a:pPr lvl="1">
              <a:spcBef>
                <a:spcPct val="20000"/>
              </a:spcBef>
            </a:pPr>
            <a:r>
              <a:rPr lang="en-US" altLang="en-US" dirty="0"/>
              <a:t>	</a:t>
            </a:r>
            <a:r>
              <a:rPr lang="en-US" altLang="en-US" i="1" dirty="0"/>
              <a:t>Develop a class-averaging program that will process an arbitrary number of grades each time the program is run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Unknown number of students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How will program know when to end?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dirty="0"/>
              <a:t>Sentinel value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Indicates “end of data entry”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Loop ends when sentinel input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Sentinel chosen so it cannot be confused with regular input 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dirty="0"/>
              <a:t>-1 in this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184</TotalTime>
  <Words>2057</Words>
  <Application>Microsoft Office PowerPoint</Application>
  <PresentationFormat>On-screen Show (4:3)</PresentationFormat>
  <Paragraphs>288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AvantGarde</vt:lpstr>
      <vt:lpstr>Corbel</vt:lpstr>
      <vt:lpstr>Courier</vt:lpstr>
      <vt:lpstr>Courier New</vt:lpstr>
      <vt:lpstr>Symbol</vt:lpstr>
      <vt:lpstr>Times New Roman</vt:lpstr>
      <vt:lpstr>Parallax</vt:lpstr>
      <vt:lpstr>Document</vt:lpstr>
      <vt:lpstr>Repetitive structures</vt:lpstr>
      <vt:lpstr>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} // end if part of if/else 54     55       else // if no grades were entered, output appropriate message 56          cout &lt;&lt; "No grades were entered" &lt;&lt; endl; 57     58       return 0;   // indicate program ended successfully 59     60    } // end function main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Summary</vt:lpstr>
    </vt:vector>
  </TitlesOfParts>
  <Company>ksu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mwakil</dc:creator>
  <cp:lastModifiedBy>mdkhaj</cp:lastModifiedBy>
  <cp:revision>18</cp:revision>
  <cp:lastPrinted>1601-01-01T00:00:00Z</cp:lastPrinted>
  <dcterms:created xsi:type="dcterms:W3CDTF">2004-07-08T08:57:50Z</dcterms:created>
  <dcterms:modified xsi:type="dcterms:W3CDTF">2020-03-25T13:45:29Z</dcterms:modified>
</cp:coreProperties>
</file>