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305" r:id="rId2"/>
    <p:sldId id="306" r:id="rId3"/>
    <p:sldId id="287" r:id="rId4"/>
    <p:sldId id="288" r:id="rId5"/>
    <p:sldId id="289" r:id="rId6"/>
    <p:sldId id="290" r:id="rId7"/>
    <p:sldId id="291" r:id="rId8"/>
    <p:sldId id="292" r:id="rId9"/>
    <p:sldId id="293" r:id="rId10"/>
    <p:sldId id="295" r:id="rId11"/>
    <p:sldId id="296" r:id="rId12"/>
    <p:sldId id="297" r:id="rId13"/>
    <p:sldId id="298" r:id="rId14"/>
    <p:sldId id="299" r:id="rId15"/>
    <p:sldId id="300" r:id="rId16"/>
    <p:sldId id="301" r:id="rId17"/>
    <p:sldId id="308" r:id="rId18"/>
    <p:sldId id="30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1" d="100"/>
          <a:sy n="71" d="100"/>
        </p:scale>
        <p:origin x="7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US" altLang="en-US"/>
          </a:p>
        </p:txBody>
      </p:sp>
      <p:sp>
        <p:nvSpPr>
          <p:cNvPr id="5" name="Footer Placeholder 4"/>
          <p:cNvSpPr>
            <a:spLocks noGrp="1"/>
          </p:cNvSpPr>
          <p:nvPr>
            <p:ph type="ftr" sz="quarter" idx="11"/>
          </p:nvPr>
        </p:nvSpPr>
        <p:spPr>
          <a:xfrm>
            <a:off x="3623733" y="6117336"/>
            <a:ext cx="3609438" cy="365125"/>
          </a:xfrm>
        </p:spPr>
        <p:txBody>
          <a:bodyPr/>
          <a:lstStyle/>
          <a:p>
            <a:endParaRPr lang="en-US" altLang="en-US"/>
          </a:p>
        </p:txBody>
      </p:sp>
      <p:sp>
        <p:nvSpPr>
          <p:cNvPr id="6" name="Slide Number Placeholder 5"/>
          <p:cNvSpPr>
            <a:spLocks noGrp="1"/>
          </p:cNvSpPr>
          <p:nvPr>
            <p:ph type="sldNum" sz="quarter" idx="12"/>
          </p:nvPr>
        </p:nvSpPr>
        <p:spPr>
          <a:xfrm>
            <a:off x="8275320" y="6117336"/>
            <a:ext cx="411480" cy="365125"/>
          </a:xfrm>
        </p:spPr>
        <p:txBody>
          <a:bodyPr/>
          <a:lstStyle/>
          <a:p>
            <a:fld id="{56CB0866-2254-4D73-8177-8E4AE354EA27}" type="slidenum">
              <a:rPr lang="en-US" altLang="en-US" smtClean="0"/>
              <a:pPr/>
              <a:t>‹#›</a:t>
            </a:fld>
            <a:endParaRPr lang="en-US"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78089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15BA46A-08AE-4E67-B595-25DA2F25B190}" type="slidenum">
              <a:rPr lang="en-US" altLang="en-US" smtClean="0"/>
              <a:pPr/>
              <a:t>‹#›</a:t>
            </a:fld>
            <a:endParaRPr lang="en-US" altLang="en-US"/>
          </a:p>
        </p:txBody>
      </p:sp>
    </p:spTree>
    <p:extLst>
      <p:ext uri="{BB962C8B-B14F-4D97-AF65-F5344CB8AC3E}">
        <p14:creationId xmlns:p14="http://schemas.microsoft.com/office/powerpoint/2010/main" val="414083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15BA46A-08AE-4E67-B595-25DA2F25B190}" type="slidenum">
              <a:rPr lang="en-US" altLang="en-US" smtClean="0"/>
              <a:pPr/>
              <a:t>‹#›</a:t>
            </a:fld>
            <a:endParaRPr lang="en-US" altLang="en-US"/>
          </a:p>
        </p:txBody>
      </p:sp>
    </p:spTree>
    <p:extLst>
      <p:ext uri="{BB962C8B-B14F-4D97-AF65-F5344CB8AC3E}">
        <p14:creationId xmlns:p14="http://schemas.microsoft.com/office/powerpoint/2010/main" val="422248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15BA46A-08AE-4E67-B595-25DA2F25B190}" type="slidenum">
              <a:rPr lang="en-US" altLang="en-US" smtClean="0"/>
              <a:pPr/>
              <a:t>‹#›</a:t>
            </a:fld>
            <a:endParaRPr lang="en-US" altLang="en-US"/>
          </a:p>
        </p:txBody>
      </p:sp>
    </p:spTree>
    <p:extLst>
      <p:ext uri="{BB962C8B-B14F-4D97-AF65-F5344CB8AC3E}">
        <p14:creationId xmlns:p14="http://schemas.microsoft.com/office/powerpoint/2010/main" val="1686634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15BA46A-08AE-4E67-B595-25DA2F25B190}" type="slidenum">
              <a:rPr lang="en-US" altLang="en-US" smtClean="0"/>
              <a:pPr/>
              <a:t>‹#›</a:t>
            </a:fld>
            <a:endParaRPr lang="en-US" altLang="en-US"/>
          </a:p>
        </p:txBody>
      </p:sp>
    </p:spTree>
    <p:extLst>
      <p:ext uri="{BB962C8B-B14F-4D97-AF65-F5344CB8AC3E}">
        <p14:creationId xmlns:p14="http://schemas.microsoft.com/office/powerpoint/2010/main" val="236931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15BA46A-08AE-4E67-B595-25DA2F25B190}" type="slidenum">
              <a:rPr lang="en-US" altLang="en-US" smtClean="0"/>
              <a:pPr/>
              <a:t>‹#›</a:t>
            </a:fld>
            <a:endParaRPr lang="en-US" altLang="en-US"/>
          </a:p>
        </p:txBody>
      </p:sp>
    </p:spTree>
    <p:extLst>
      <p:ext uri="{BB962C8B-B14F-4D97-AF65-F5344CB8AC3E}">
        <p14:creationId xmlns:p14="http://schemas.microsoft.com/office/powerpoint/2010/main" val="576949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15BA46A-08AE-4E67-B595-25DA2F25B190}" type="slidenum">
              <a:rPr lang="en-US" altLang="en-US" smtClean="0"/>
              <a:pPr/>
              <a:t>‹#›</a:t>
            </a:fld>
            <a:endParaRPr lang="en-US" altLang="en-US"/>
          </a:p>
        </p:txBody>
      </p:sp>
    </p:spTree>
    <p:extLst>
      <p:ext uri="{BB962C8B-B14F-4D97-AF65-F5344CB8AC3E}">
        <p14:creationId xmlns:p14="http://schemas.microsoft.com/office/powerpoint/2010/main" val="3160330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B3A594A-14AE-4F06-9482-C346F6EB652D}" type="slidenum">
              <a:rPr lang="en-US" altLang="en-US" smtClean="0"/>
              <a:pPr/>
              <a:t>‹#›</a:t>
            </a:fld>
            <a:endParaRPr lang="en-US" altLang="en-US"/>
          </a:p>
        </p:txBody>
      </p:sp>
    </p:spTree>
    <p:extLst>
      <p:ext uri="{BB962C8B-B14F-4D97-AF65-F5344CB8AC3E}">
        <p14:creationId xmlns:p14="http://schemas.microsoft.com/office/powerpoint/2010/main" val="306619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845E5F9-7238-4C26-A07B-4C9BFACDF6CD}" type="slidenum">
              <a:rPr lang="en-US" altLang="en-US" smtClean="0"/>
              <a:pPr/>
              <a:t>‹#›</a:t>
            </a:fld>
            <a:endParaRPr lang="en-US" altLang="en-US"/>
          </a:p>
        </p:txBody>
      </p:sp>
    </p:spTree>
    <p:extLst>
      <p:ext uri="{BB962C8B-B14F-4D97-AF65-F5344CB8AC3E}">
        <p14:creationId xmlns:p14="http://schemas.microsoft.com/office/powerpoint/2010/main" val="73042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US" altLang="en-US"/>
          </a:p>
        </p:txBody>
      </p:sp>
      <p:sp>
        <p:nvSpPr>
          <p:cNvPr id="5" name="Footer Placeholder 4"/>
          <p:cNvSpPr>
            <a:spLocks noGrp="1"/>
          </p:cNvSpPr>
          <p:nvPr>
            <p:ph type="ftr" sz="quarter" idx="11"/>
          </p:nvPr>
        </p:nvSpPr>
        <p:spPr>
          <a:xfrm>
            <a:off x="1972647" y="6108173"/>
            <a:ext cx="5314517" cy="365125"/>
          </a:xfrm>
        </p:spPr>
        <p:txBody>
          <a:bodyPr/>
          <a:lstStyle/>
          <a:p>
            <a:endParaRPr lang="en-US" altLang="en-US"/>
          </a:p>
        </p:txBody>
      </p:sp>
      <p:sp>
        <p:nvSpPr>
          <p:cNvPr id="6" name="Slide Number Placeholder 5"/>
          <p:cNvSpPr>
            <a:spLocks noGrp="1"/>
          </p:cNvSpPr>
          <p:nvPr>
            <p:ph type="sldNum" sz="quarter" idx="12"/>
          </p:nvPr>
        </p:nvSpPr>
        <p:spPr>
          <a:xfrm>
            <a:off x="8258967" y="6108173"/>
            <a:ext cx="427833" cy="365125"/>
          </a:xfrm>
        </p:spPr>
        <p:txBody>
          <a:bodyPr/>
          <a:lstStyle/>
          <a:p>
            <a:fld id="{B9CCDEB9-A834-4121-9BE1-03193B5E0867}" type="slidenum">
              <a:rPr lang="en-US" altLang="en-US" smtClean="0"/>
              <a:pPr/>
              <a:t>‹#›</a:t>
            </a:fld>
            <a:endParaRPr lang="en-US" altLang="en-US"/>
          </a:p>
        </p:txBody>
      </p:sp>
    </p:spTree>
    <p:extLst>
      <p:ext uri="{BB962C8B-B14F-4D97-AF65-F5344CB8AC3E}">
        <p14:creationId xmlns:p14="http://schemas.microsoft.com/office/powerpoint/2010/main" val="235126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a:xfrm>
            <a:off x="8273317" y="6116070"/>
            <a:ext cx="413483" cy="365125"/>
          </a:xfrm>
        </p:spPr>
        <p:txBody>
          <a:bodyPr/>
          <a:lstStyle/>
          <a:p>
            <a:fld id="{C2DF8FDD-55AD-4FF0-860C-60DE9868EEB4}" type="slidenum">
              <a:rPr lang="en-US" altLang="en-US" smtClean="0"/>
              <a:pPr/>
              <a:t>‹#›</a:t>
            </a:fld>
            <a:endParaRPr lang="en-US" altLang="en-US"/>
          </a:p>
        </p:txBody>
      </p:sp>
    </p:spTree>
    <p:extLst>
      <p:ext uri="{BB962C8B-B14F-4D97-AF65-F5344CB8AC3E}">
        <p14:creationId xmlns:p14="http://schemas.microsoft.com/office/powerpoint/2010/main" val="159031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F6958C8-5616-47D3-A631-99D0E9E429B9}" type="slidenum">
              <a:rPr lang="en-US" altLang="en-US" smtClean="0"/>
              <a:pPr/>
              <a:t>‹#›</a:t>
            </a:fld>
            <a:endParaRPr lang="en-US" altLang="en-US"/>
          </a:p>
        </p:txBody>
      </p:sp>
    </p:spTree>
    <p:extLst>
      <p:ext uri="{BB962C8B-B14F-4D97-AF65-F5344CB8AC3E}">
        <p14:creationId xmlns:p14="http://schemas.microsoft.com/office/powerpoint/2010/main" val="138697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DF45DD3-16F4-4674-9354-DC2F836ACC07}" type="slidenum">
              <a:rPr lang="en-US" altLang="en-US" smtClean="0"/>
              <a:pPr/>
              <a:t>‹#›</a:t>
            </a:fld>
            <a:endParaRPr lang="en-US" altLang="en-US"/>
          </a:p>
        </p:txBody>
      </p:sp>
    </p:spTree>
    <p:extLst>
      <p:ext uri="{BB962C8B-B14F-4D97-AF65-F5344CB8AC3E}">
        <p14:creationId xmlns:p14="http://schemas.microsoft.com/office/powerpoint/2010/main" val="30273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63A3904-08FB-4C9A-BE34-CD1735044FD0}" type="slidenum">
              <a:rPr lang="en-US" altLang="en-US" smtClean="0"/>
              <a:pPr/>
              <a:t>‹#›</a:t>
            </a:fld>
            <a:endParaRPr lang="en-US" altLang="en-US"/>
          </a:p>
        </p:txBody>
      </p:sp>
    </p:spTree>
    <p:extLst>
      <p:ext uri="{BB962C8B-B14F-4D97-AF65-F5344CB8AC3E}">
        <p14:creationId xmlns:p14="http://schemas.microsoft.com/office/powerpoint/2010/main" val="344688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4D00968C-9860-438F-B023-605796152FC8}" type="slidenum">
              <a:rPr lang="en-US" altLang="en-US" smtClean="0"/>
              <a:pPr/>
              <a:t>‹#›</a:t>
            </a:fld>
            <a:endParaRPr lang="en-US" altLang="en-US"/>
          </a:p>
        </p:txBody>
      </p:sp>
    </p:spTree>
    <p:extLst>
      <p:ext uri="{BB962C8B-B14F-4D97-AF65-F5344CB8AC3E}">
        <p14:creationId xmlns:p14="http://schemas.microsoft.com/office/powerpoint/2010/main" val="385018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429DCD-5CED-4687-837E-120EE26C58B8}" type="slidenum">
              <a:rPr lang="en-US" altLang="en-US" smtClean="0"/>
              <a:pPr/>
              <a:t>‹#›</a:t>
            </a:fld>
            <a:endParaRPr lang="en-US" altLang="en-US"/>
          </a:p>
        </p:txBody>
      </p:sp>
    </p:spTree>
    <p:extLst>
      <p:ext uri="{BB962C8B-B14F-4D97-AF65-F5344CB8AC3E}">
        <p14:creationId xmlns:p14="http://schemas.microsoft.com/office/powerpoint/2010/main" val="422522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1B3CEF4-F67D-4C75-ACBA-166BBCB3A2AF}" type="slidenum">
              <a:rPr lang="en-US" altLang="en-US" smtClean="0"/>
              <a:pPr/>
              <a:t>‹#›</a:t>
            </a:fld>
            <a:endParaRPr lang="en-US" altLang="en-US"/>
          </a:p>
        </p:txBody>
      </p:sp>
    </p:spTree>
    <p:extLst>
      <p:ext uri="{BB962C8B-B14F-4D97-AF65-F5344CB8AC3E}">
        <p14:creationId xmlns:p14="http://schemas.microsoft.com/office/powerpoint/2010/main" val="101968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5BA46A-08AE-4E67-B595-25DA2F25B190}" type="slidenum">
              <a:rPr lang="en-US" altLang="en-US" smtClean="0"/>
              <a:pPr/>
              <a:t>‹#›</a:t>
            </a:fld>
            <a:endParaRPr lang="en-US" altLang="en-US"/>
          </a:p>
        </p:txBody>
      </p:sp>
    </p:spTree>
    <p:extLst>
      <p:ext uri="{BB962C8B-B14F-4D97-AF65-F5344CB8AC3E}">
        <p14:creationId xmlns:p14="http://schemas.microsoft.com/office/powerpoint/2010/main" val="25417980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86000"/>
            <a:ext cx="7620000" cy="1447799"/>
          </a:xfrm>
        </p:spPr>
        <p:txBody>
          <a:bodyPr/>
          <a:lstStyle/>
          <a:p>
            <a:r>
              <a:rPr lang="en-US" dirty="0" smtClean="0">
                <a:solidFill>
                  <a:srgbClr val="0070C0"/>
                </a:solidFill>
              </a:rPr>
              <a:t>Repetitive Control – Part2</a:t>
            </a:r>
            <a:endParaRPr lang="en-US" dirty="0">
              <a:solidFill>
                <a:srgbClr val="0070C0"/>
              </a:solidFill>
            </a:endParaRPr>
          </a:p>
        </p:txBody>
      </p:sp>
    </p:spTree>
    <p:extLst>
      <p:ext uri="{BB962C8B-B14F-4D97-AF65-F5344CB8AC3E}">
        <p14:creationId xmlns:p14="http://schemas.microsoft.com/office/powerpoint/2010/main" val="331619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85800" y="76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4400" noProof="1">
                <a:solidFill>
                  <a:schemeClr val="tx2"/>
                </a:solidFill>
              </a:rPr>
              <a:t>do/while Repetition Structure</a:t>
            </a:r>
            <a:endParaRPr lang="en-US" altLang="en-US" sz="4400">
              <a:solidFill>
                <a:schemeClr val="tx2"/>
              </a:solidFill>
            </a:endParaRPr>
          </a:p>
        </p:txBody>
      </p:sp>
      <p:sp>
        <p:nvSpPr>
          <p:cNvPr id="69635" name="Rectangle 3"/>
          <p:cNvSpPr>
            <a:spLocks noChangeArrowheads="1"/>
          </p:cNvSpPr>
          <p:nvPr/>
        </p:nvSpPr>
        <p:spPr bwMode="auto">
          <a:xfrm>
            <a:off x="685800" y="1219200"/>
            <a:ext cx="777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3200"/>
              <a:t>Similar to </a:t>
            </a:r>
            <a:r>
              <a:rPr lang="en-US" altLang="en-US" sz="3200" b="1">
                <a:latin typeface="Courier New" panose="02070309020205020404" pitchFamily="49" charset="0"/>
              </a:rPr>
              <a:t>while</a:t>
            </a:r>
            <a:r>
              <a:rPr lang="en-US" altLang="en-US" sz="3200"/>
              <a:t> structure</a:t>
            </a:r>
          </a:p>
          <a:p>
            <a:pPr lvl="1">
              <a:spcBef>
                <a:spcPct val="20000"/>
              </a:spcBef>
              <a:buFontTx/>
              <a:buChar char="–"/>
            </a:pPr>
            <a:r>
              <a:rPr lang="en-US" altLang="en-US" sz="2800"/>
              <a:t>Makes loop continuation test at end, not beginning</a:t>
            </a:r>
          </a:p>
          <a:p>
            <a:pPr lvl="1">
              <a:spcBef>
                <a:spcPct val="20000"/>
              </a:spcBef>
              <a:buFontTx/>
              <a:buChar char="–"/>
            </a:pPr>
            <a:r>
              <a:rPr lang="en-US" altLang="en-US" sz="2800"/>
              <a:t>Loop body executes at least once</a:t>
            </a:r>
          </a:p>
          <a:p>
            <a:pPr>
              <a:spcBef>
                <a:spcPct val="20000"/>
              </a:spcBef>
              <a:buClr>
                <a:schemeClr val="tx2"/>
              </a:buClr>
              <a:buSzPct val="90000"/>
              <a:buFont typeface="Symbol" panose="05050102010706020507" pitchFamily="18" charset="2"/>
              <a:buChar char="¨"/>
            </a:pPr>
            <a:r>
              <a:rPr lang="en-US" altLang="en-US" sz="3200"/>
              <a:t>Format</a:t>
            </a:r>
          </a:p>
          <a:p>
            <a:pPr lvl="2">
              <a:spcBef>
                <a:spcPct val="20000"/>
              </a:spcBef>
            </a:pPr>
            <a:r>
              <a:rPr lang="en-US" altLang="en-US" b="1">
                <a:latin typeface="Courier New" panose="02070309020205020404" pitchFamily="49" charset="0"/>
              </a:rPr>
              <a:t>do {</a:t>
            </a:r>
          </a:p>
          <a:p>
            <a:pPr lvl="2">
              <a:spcBef>
                <a:spcPct val="20000"/>
              </a:spcBef>
            </a:pPr>
            <a:r>
              <a:rPr lang="en-US" altLang="en-US" b="1">
                <a:latin typeface="Courier New" panose="02070309020205020404" pitchFamily="49" charset="0"/>
              </a:rPr>
              <a:t>   statement</a:t>
            </a:r>
          </a:p>
          <a:p>
            <a:pPr lvl="2">
              <a:spcBef>
                <a:spcPct val="20000"/>
              </a:spcBef>
            </a:pPr>
            <a:r>
              <a:rPr lang="en-US" altLang="en-US" b="1">
                <a:latin typeface="Courier New" panose="02070309020205020404" pitchFamily="49" charset="0"/>
              </a:rPr>
              <a:t>} while ( condition );</a:t>
            </a:r>
          </a:p>
          <a:p>
            <a:pPr>
              <a:spcBef>
                <a:spcPct val="20000"/>
              </a:spcBef>
              <a:buClr>
                <a:schemeClr val="tx2"/>
              </a:buClr>
              <a:buSzPct val="90000"/>
              <a:buFont typeface="Symbol" panose="05050102010706020507" pitchFamily="18" charset="2"/>
              <a:buChar char="¨"/>
            </a:pPr>
            <a:endParaRPr lang="en-US" altLang="en-US" sz="32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7086600" y="838200"/>
            <a:ext cx="2057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1600">
                <a:solidFill>
                  <a:schemeClr val="tx2"/>
                </a:solidFill>
              </a:rPr>
              <a:t>fig02_24.cpp</a:t>
            </a:r>
            <a:br>
              <a:rPr lang="en-US" altLang="en-US" sz="1600">
                <a:solidFill>
                  <a:schemeClr val="tx2"/>
                </a:solidFill>
              </a:rPr>
            </a:br>
            <a:r>
              <a:rPr lang="en-US" altLang="en-US" sz="1600">
                <a:solidFill>
                  <a:schemeClr val="tx2"/>
                </a:solidFill>
              </a:rPr>
              <a:t>(1 of 1)</a:t>
            </a:r>
            <a:br>
              <a:rPr lang="en-US" altLang="en-US" sz="1600">
                <a:solidFill>
                  <a:schemeClr val="tx2"/>
                </a:solidFill>
              </a:rPr>
            </a:br>
            <a:r>
              <a:rPr lang="en-US" altLang="en-US" sz="1600">
                <a:solidFill>
                  <a:schemeClr val="tx2"/>
                </a:solidFill>
              </a:rPr>
              <a:t/>
            </a:r>
            <a:br>
              <a:rPr lang="en-US" altLang="en-US" sz="1600">
                <a:solidFill>
                  <a:schemeClr val="tx2"/>
                </a:solidFill>
              </a:rPr>
            </a:br>
            <a:r>
              <a:rPr lang="en-US" altLang="en-US" sz="1600">
                <a:solidFill>
                  <a:schemeClr val="tx2"/>
                </a:solidFill>
              </a:rPr>
              <a:t>fig02_24.cpp</a:t>
            </a:r>
            <a:br>
              <a:rPr lang="en-US" altLang="en-US" sz="1600">
                <a:solidFill>
                  <a:schemeClr val="tx2"/>
                </a:solidFill>
              </a:rPr>
            </a:br>
            <a:r>
              <a:rPr lang="en-US" altLang="en-US" sz="1600">
                <a:solidFill>
                  <a:schemeClr val="tx2"/>
                </a:solidFill>
              </a:rPr>
              <a:t>output (1 of 1)</a:t>
            </a:r>
            <a:br>
              <a:rPr lang="en-US" altLang="en-US" sz="1600">
                <a:solidFill>
                  <a:schemeClr val="tx2"/>
                </a:solidFill>
              </a:rPr>
            </a:br>
            <a:r>
              <a:rPr lang="en-US" altLang="en-US" sz="1600">
                <a:solidFill>
                  <a:schemeClr val="tx2"/>
                </a:solidFill>
              </a:rPr>
              <a:t/>
            </a:r>
            <a:br>
              <a:rPr lang="en-US" altLang="en-US" sz="1600">
                <a:solidFill>
                  <a:schemeClr val="tx2"/>
                </a:solidFill>
              </a:rPr>
            </a:br>
            <a:endParaRPr lang="en-US" altLang="en-US" sz="1600">
              <a:solidFill>
                <a:schemeClr val="tx2"/>
              </a:solidFill>
            </a:endParaRPr>
          </a:p>
        </p:txBody>
      </p:sp>
      <p:sp>
        <p:nvSpPr>
          <p:cNvPr id="70659" name="Rectangle 3"/>
          <p:cNvSpPr>
            <a:spLocks noChangeArrowheads="1"/>
          </p:cNvSpPr>
          <p:nvPr/>
        </p:nvSpPr>
        <p:spPr bwMode="auto">
          <a:xfrm>
            <a:off x="0" y="0"/>
            <a:ext cx="7010400" cy="487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      </a:t>
            </a:r>
            <a:r>
              <a:rPr lang="en-US" altLang="en-US" sz="1600">
                <a:solidFill>
                  <a:srgbClr val="008000"/>
                </a:solidFill>
                <a:cs typeface="Courier New" panose="02070309020205020404" pitchFamily="49" charset="0"/>
              </a:rPr>
              <a:t>// Fig. 2.24: fig02_24.cpp</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      </a:t>
            </a:r>
            <a:r>
              <a:rPr lang="en-US" altLang="en-US" sz="1600">
                <a:solidFill>
                  <a:srgbClr val="008000"/>
                </a:solidFill>
                <a:cs typeface="Courier New" panose="02070309020205020404" pitchFamily="49" charset="0"/>
              </a:rPr>
              <a:t>// Using the do/while repetition structure.</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      </a:t>
            </a:r>
            <a:r>
              <a:rPr lang="en-US" altLang="en-US" sz="1600">
                <a:solidFill>
                  <a:srgbClr val="0000FF"/>
                </a:solidFill>
                <a:cs typeface="Courier New" panose="02070309020205020404" pitchFamily="49" charset="0"/>
              </a:rPr>
              <a:t>#include</a:t>
            </a:r>
            <a:r>
              <a:rPr lang="en-US" altLang="en-US" sz="1600">
                <a:solidFill>
                  <a:srgbClr val="000000"/>
                </a:solidFill>
                <a:cs typeface="Courier New" panose="02070309020205020404" pitchFamily="49" charset="0"/>
              </a:rPr>
              <a:t> &lt;iostream&gt;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4      using namespace std;</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8      </a:t>
            </a:r>
            <a:r>
              <a:rPr lang="en-US" altLang="en-US" sz="1600">
                <a:solidFill>
                  <a:srgbClr val="008000"/>
                </a:solidFill>
                <a:cs typeface="Courier New" panose="02070309020205020404" pitchFamily="49" charset="0"/>
              </a:rPr>
              <a:t>// function main begins program execution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9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main()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10    </a:t>
            </a:r>
            <a:r>
              <a:rPr lang="en-US" altLang="en-US" sz="1600">
                <a:solidFill>
                  <a:srgbClr val="000000"/>
                </a:solidFill>
                <a:cs typeface="Courier New" panose="02070309020205020404" pitchFamily="49" charset="0"/>
              </a:rPr>
              <a: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11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counter = </a:t>
            </a:r>
            <a:r>
              <a:rPr lang="en-US" altLang="en-US" sz="1600">
                <a:solidFill>
                  <a:srgbClr val="0099FF"/>
                </a:solidFill>
                <a:cs typeface="Courier New" panose="02070309020205020404" pitchFamily="49" charset="0"/>
              </a:rPr>
              <a:t>1</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 initialize counter</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12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13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do</a:t>
            </a:r>
            <a:r>
              <a:rPr lang="en-US" altLang="en-US" sz="1600">
                <a:solidFill>
                  <a:srgbClr val="000000"/>
                </a:solidFill>
                <a:cs typeface="Courier New" panose="02070309020205020404" pitchFamily="49" charset="0"/>
              </a:rPr>
              <a:t> {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14    </a:t>
            </a:r>
            <a:r>
              <a:rPr lang="en-US" altLang="en-US" sz="1600">
                <a:solidFill>
                  <a:srgbClr val="000000"/>
                </a:solidFill>
                <a:cs typeface="Courier New" panose="02070309020205020404" pitchFamily="49" charset="0"/>
              </a:rPr>
              <a:t>      cout &lt;&lt; counter &lt;&lt; </a:t>
            </a:r>
            <a:r>
              <a:rPr lang="en-US" altLang="en-US" sz="1600">
                <a:solidFill>
                  <a:srgbClr val="0099FF"/>
                </a:solidFill>
                <a:cs typeface="Courier New" panose="02070309020205020404" pitchFamily="49" charset="0"/>
              </a:rPr>
              <a:t>"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display counter</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15    </a:t>
            </a:r>
            <a:r>
              <a:rPr lang="en-US" altLang="en-US" sz="1600">
                <a:solidFill>
                  <a:srgbClr val="000000"/>
                </a:solidFill>
                <a:cs typeface="Courier New" panose="02070309020205020404" pitchFamily="49" charset="0"/>
              </a:rPr>
              <a:t>   } </a:t>
            </a:r>
            <a:r>
              <a:rPr lang="en-US" altLang="en-US" sz="1600">
                <a:solidFill>
                  <a:srgbClr val="0000FF"/>
                </a:solidFill>
                <a:cs typeface="Courier New" panose="02070309020205020404" pitchFamily="49" charset="0"/>
              </a:rPr>
              <a:t>while</a:t>
            </a:r>
            <a:r>
              <a:rPr lang="en-US" altLang="en-US" sz="1600">
                <a:solidFill>
                  <a:srgbClr val="000000"/>
                </a:solidFill>
                <a:cs typeface="Courier New" panose="02070309020205020404" pitchFamily="49" charset="0"/>
              </a:rPr>
              <a:t> ( ++counter &lt;= </a:t>
            </a:r>
            <a:r>
              <a:rPr lang="en-US" altLang="en-US" sz="1600">
                <a:solidFill>
                  <a:srgbClr val="0099FF"/>
                </a:solidFill>
                <a:cs typeface="Courier New" panose="02070309020205020404" pitchFamily="49" charset="0"/>
              </a:rPr>
              <a:t>10</a:t>
            </a:r>
            <a:r>
              <a:rPr lang="en-US" altLang="en-US" sz="1600">
                <a:solidFill>
                  <a:srgbClr val="000000"/>
                </a:solidFill>
                <a:cs typeface="Courier New" panose="02070309020205020404" pitchFamily="49" charset="0"/>
              </a:rPr>
              <a:t> );  </a:t>
            </a:r>
            <a:r>
              <a:rPr lang="en-US" altLang="en-US" sz="1600">
                <a:solidFill>
                  <a:srgbClr val="008000"/>
                </a:solidFill>
                <a:cs typeface="Courier New" panose="02070309020205020404" pitchFamily="49" charset="0"/>
              </a:rPr>
              <a:t>// end do/while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16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17    </a:t>
            </a:r>
            <a:r>
              <a:rPr lang="en-US" altLang="en-US" sz="1600">
                <a:solidFill>
                  <a:srgbClr val="000000"/>
                </a:solidFill>
                <a:cs typeface="Courier New" panose="02070309020205020404" pitchFamily="49" charset="0"/>
              </a:rPr>
              <a:t>   cout &lt;&lt; endl;</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18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19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return</a:t>
            </a:r>
            <a:r>
              <a:rPr lang="en-US" altLang="en-US" sz="1600">
                <a:solidFill>
                  <a:srgbClr val="000000"/>
                </a:solidFill>
                <a:cs typeface="Courier New" panose="02070309020205020404" pitchFamily="49" charset="0"/>
              </a:rPr>
              <a:t> </a:t>
            </a:r>
            <a:r>
              <a:rPr lang="en-US" altLang="en-US" sz="1600">
                <a:solidFill>
                  <a:srgbClr val="0099FF"/>
                </a:solidFill>
                <a:cs typeface="Courier New" panose="02070309020205020404" pitchFamily="49" charset="0"/>
              </a:rPr>
              <a:t>0</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indicate successful termination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20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21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end function main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endParaRPr lang="en-US" altLang="en-US" sz="1600"/>
          </a:p>
        </p:txBody>
      </p:sp>
      <p:sp>
        <p:nvSpPr>
          <p:cNvPr id="70660" name="Rectangle 4"/>
          <p:cNvSpPr>
            <a:spLocks noChangeArrowheads="1"/>
          </p:cNvSpPr>
          <p:nvPr/>
        </p:nvSpPr>
        <p:spPr bwMode="auto">
          <a:xfrm>
            <a:off x="0" y="4876800"/>
            <a:ext cx="7010400" cy="5334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r>
              <a:rPr lang="en-US" altLang="en-US" sz="1600">
                <a:solidFill>
                  <a:srgbClr val="000000"/>
                </a:solidFill>
                <a:cs typeface="Courier New" panose="02070309020205020404" pitchFamily="49" charset="0"/>
              </a:rPr>
              <a:t>1  2  3  4  5  6  7  8  9  10</a:t>
            </a:r>
            <a:endParaRPr lang="en-US" altLang="en-US" sz="1600">
              <a:solidFill>
                <a:srgbClr val="000000"/>
              </a:solidFill>
              <a:latin typeface="Courier" pitchFamily="49" charset="0"/>
            </a:endParaRPr>
          </a:p>
          <a:p>
            <a:endParaRPr lang="en-US" altLang="en-US" sz="1600"/>
          </a:p>
        </p:txBody>
      </p:sp>
      <p:grpSp>
        <p:nvGrpSpPr>
          <p:cNvPr id="70661" name="Group 5"/>
          <p:cNvGrpSpPr>
            <a:grpSpLocks/>
          </p:cNvGrpSpPr>
          <p:nvPr/>
        </p:nvGrpSpPr>
        <p:grpSpPr bwMode="auto">
          <a:xfrm>
            <a:off x="1828800" y="2438400"/>
            <a:ext cx="4114800" cy="838200"/>
            <a:chOff x="1152" y="1536"/>
            <a:chExt cx="2592" cy="528"/>
          </a:xfrm>
        </p:grpSpPr>
        <p:sp>
          <p:nvSpPr>
            <p:cNvPr id="70662" name="Text Box 6"/>
            <p:cNvSpPr txBox="1">
              <a:spLocks noChangeArrowheads="1"/>
            </p:cNvSpPr>
            <p:nvPr/>
          </p:nvSpPr>
          <p:spPr bwMode="auto">
            <a:xfrm>
              <a:off x="2064" y="1536"/>
              <a:ext cx="1680" cy="37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a:t>Notice the preincrement in loop-continuation test.</a:t>
              </a:r>
            </a:p>
          </p:txBody>
        </p:sp>
        <p:sp>
          <p:nvSpPr>
            <p:cNvPr id="70663" name="Line 7"/>
            <p:cNvSpPr>
              <a:spLocks noChangeShapeType="1"/>
            </p:cNvSpPr>
            <p:nvPr/>
          </p:nvSpPr>
          <p:spPr bwMode="auto">
            <a:xfrm flipH="1">
              <a:off x="1152" y="1632"/>
              <a:ext cx="91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0661"/>
                                        </p:tgtEl>
                                        <p:attrNameLst>
                                          <p:attrName>style.visibility</p:attrName>
                                        </p:attrNameLst>
                                      </p:cBhvr>
                                      <p:to>
                                        <p:strVal val="visible"/>
                                      </p:to>
                                    </p:set>
                                  </p:childTnLst>
                                  <p:subTnLst>
                                    <p:set>
                                      <p:cBhvr override="childStyle">
                                        <p:cTn dur="1" fill="hold" display="0" masterRel="nextClick" afterEffect="1"/>
                                        <p:tgtEl>
                                          <p:spTgt spid="706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85800" y="76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4400" noProof="1">
                <a:solidFill>
                  <a:schemeClr val="tx2"/>
                </a:solidFill>
              </a:rPr>
              <a:t>break and continue Statements</a:t>
            </a:r>
            <a:endParaRPr lang="en-US" altLang="en-US" sz="4400">
              <a:solidFill>
                <a:schemeClr val="tx2"/>
              </a:solidFill>
            </a:endParaRPr>
          </a:p>
        </p:txBody>
      </p:sp>
      <p:sp>
        <p:nvSpPr>
          <p:cNvPr id="71683" name="Rectangle 3"/>
          <p:cNvSpPr>
            <a:spLocks noChangeArrowheads="1"/>
          </p:cNvSpPr>
          <p:nvPr/>
        </p:nvSpPr>
        <p:spPr bwMode="auto">
          <a:xfrm>
            <a:off x="685800" y="1219200"/>
            <a:ext cx="777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3200" b="1">
                <a:latin typeface="Courier New" panose="02070309020205020404" pitchFamily="49" charset="0"/>
              </a:rPr>
              <a:t>break</a:t>
            </a:r>
            <a:r>
              <a:rPr lang="en-US" altLang="en-US" sz="3200"/>
              <a:t> statement</a:t>
            </a:r>
          </a:p>
          <a:p>
            <a:pPr lvl="1">
              <a:spcBef>
                <a:spcPct val="20000"/>
              </a:spcBef>
              <a:buFontTx/>
              <a:buChar char="–"/>
            </a:pPr>
            <a:r>
              <a:rPr lang="en-US" altLang="en-US" sz="2800"/>
              <a:t>Immediate exit from </a:t>
            </a:r>
            <a:r>
              <a:rPr lang="en-US" altLang="en-US" sz="2800" b="1">
                <a:latin typeface="Courier New" panose="02070309020205020404" pitchFamily="49" charset="0"/>
              </a:rPr>
              <a:t>while</a:t>
            </a:r>
            <a:r>
              <a:rPr lang="en-US" altLang="en-US" sz="2800"/>
              <a:t>, </a:t>
            </a:r>
            <a:r>
              <a:rPr lang="en-US" altLang="en-US" sz="2800" b="1">
                <a:latin typeface="Courier New" panose="02070309020205020404" pitchFamily="49" charset="0"/>
              </a:rPr>
              <a:t>for</a:t>
            </a:r>
            <a:r>
              <a:rPr lang="en-US" altLang="en-US" sz="2800"/>
              <a:t>, </a:t>
            </a:r>
            <a:r>
              <a:rPr lang="en-US" altLang="en-US" sz="2800" b="1">
                <a:latin typeface="Courier New" panose="02070309020205020404" pitchFamily="49" charset="0"/>
              </a:rPr>
              <a:t>do/while</a:t>
            </a:r>
            <a:r>
              <a:rPr lang="en-US" altLang="en-US" sz="2800"/>
              <a:t>, </a:t>
            </a:r>
            <a:r>
              <a:rPr lang="en-US" altLang="en-US" sz="2800" b="1">
                <a:latin typeface="Courier New" panose="02070309020205020404" pitchFamily="49" charset="0"/>
              </a:rPr>
              <a:t>switch</a:t>
            </a:r>
          </a:p>
          <a:p>
            <a:pPr lvl="1">
              <a:spcBef>
                <a:spcPct val="20000"/>
              </a:spcBef>
              <a:buFontTx/>
              <a:buChar char="–"/>
            </a:pPr>
            <a:r>
              <a:rPr lang="en-US" altLang="en-US" sz="2800"/>
              <a:t>Program continues with first statement after structure</a:t>
            </a:r>
            <a:endParaRPr lang="en-US" altLang="en-US" sz="2800" b="1">
              <a:latin typeface="Courier New" panose="02070309020205020404" pitchFamily="49" charset="0"/>
            </a:endParaRPr>
          </a:p>
          <a:p>
            <a:pPr>
              <a:spcBef>
                <a:spcPct val="20000"/>
              </a:spcBef>
              <a:buClr>
                <a:schemeClr val="tx2"/>
              </a:buClr>
              <a:buSzPct val="90000"/>
              <a:buFont typeface="Symbol" panose="05050102010706020507" pitchFamily="18" charset="2"/>
              <a:buChar char="¨"/>
            </a:pPr>
            <a:r>
              <a:rPr lang="en-US" altLang="en-US" sz="3200"/>
              <a:t>Common uses</a:t>
            </a:r>
          </a:p>
          <a:p>
            <a:pPr lvl="1">
              <a:spcBef>
                <a:spcPct val="20000"/>
              </a:spcBef>
              <a:buFontTx/>
              <a:buChar char="–"/>
            </a:pPr>
            <a:r>
              <a:rPr lang="en-US" altLang="en-US" sz="2800"/>
              <a:t>Escape early from a loop</a:t>
            </a:r>
          </a:p>
          <a:p>
            <a:pPr lvl="1">
              <a:spcBef>
                <a:spcPct val="20000"/>
              </a:spcBef>
              <a:buFontTx/>
              <a:buChar char="–"/>
            </a:pPr>
            <a:r>
              <a:rPr lang="en-US" altLang="en-US" sz="2800"/>
              <a:t>Skip the remainder of </a:t>
            </a:r>
            <a:r>
              <a:rPr lang="en-US" altLang="en-US" sz="2800" b="1">
                <a:latin typeface="Courier New" panose="02070309020205020404" pitchFamily="49" charset="0"/>
              </a:rPr>
              <a:t>switch</a:t>
            </a:r>
            <a:endParaRPr lang="en-US" altLang="en-US" sz="2800"/>
          </a:p>
          <a:p>
            <a:pPr lvl="1">
              <a:spcBef>
                <a:spcPct val="20000"/>
              </a:spcBef>
              <a:buFontTx/>
              <a:buChar char="–"/>
            </a:pPr>
            <a:endParaRPr lang="en-US" altLang="en-US" sz="28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1485900" y="304800"/>
            <a:ext cx="7010400" cy="5638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1      </a:t>
            </a:r>
            <a:r>
              <a:rPr lang="en-US" altLang="en-US" sz="1600" dirty="0">
                <a:solidFill>
                  <a:srgbClr val="008000"/>
                </a:solidFill>
                <a:cs typeface="Courier New" panose="02070309020205020404" pitchFamily="49" charset="0"/>
              </a:rPr>
              <a:t>// Fig. 2.26: fig02_26.cpp</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      </a:t>
            </a:r>
            <a:r>
              <a:rPr lang="en-US" altLang="en-US" sz="1600" dirty="0">
                <a:solidFill>
                  <a:srgbClr val="008000"/>
                </a:solidFill>
                <a:cs typeface="Courier New" panose="02070309020205020404" pitchFamily="49" charset="0"/>
              </a:rPr>
              <a:t>// Using the break statement in a for structure.</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3      </a:t>
            </a:r>
            <a:r>
              <a:rPr lang="en-US" altLang="en-US" sz="1600" dirty="0">
                <a:solidFill>
                  <a:srgbClr val="0000FF"/>
                </a:solidFill>
                <a:cs typeface="Courier New" panose="02070309020205020404" pitchFamily="49" charset="0"/>
              </a:rPr>
              <a:t>#include</a:t>
            </a:r>
            <a:r>
              <a:rPr lang="en-US" altLang="en-US" sz="1600" dirty="0">
                <a:solidFill>
                  <a:srgbClr val="000000"/>
                </a:solidFill>
                <a:cs typeface="Courier New" panose="02070309020205020404" pitchFamily="49" charset="0"/>
              </a:rPr>
              <a:t> &lt;</a:t>
            </a:r>
            <a:r>
              <a:rPr lang="en-US" altLang="en-US" sz="1600" dirty="0" err="1">
                <a:solidFill>
                  <a:srgbClr val="000000"/>
                </a:solidFill>
                <a:cs typeface="Courier New" panose="02070309020205020404" pitchFamily="49" charset="0"/>
              </a:rPr>
              <a:t>iostream</a:t>
            </a:r>
            <a:r>
              <a:rPr lang="en-US" altLang="en-US" sz="1600" dirty="0">
                <a:solidFill>
                  <a:srgbClr val="000000"/>
                </a:solidFill>
                <a:cs typeface="Courier New" panose="02070309020205020404" pitchFamily="49" charset="0"/>
              </a:rPr>
              <a:t>&gt;</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smtClean="0">
                <a:solidFill>
                  <a:srgbClr val="5F5F5F"/>
                </a:solidFill>
                <a:latin typeface="AvantGarde" pitchFamily="34" charset="0"/>
              </a:rPr>
              <a:t>9      </a:t>
            </a:r>
            <a:r>
              <a:rPr lang="en-US" altLang="en-US" sz="1600" dirty="0" err="1">
                <a:solidFill>
                  <a:srgbClr val="0000FF"/>
                </a:solidFill>
                <a:cs typeface="Courier New" panose="02070309020205020404" pitchFamily="49" charset="0"/>
              </a:rPr>
              <a:t>int</a:t>
            </a:r>
            <a:r>
              <a:rPr lang="en-US" altLang="en-US" sz="1600" dirty="0">
                <a:solidFill>
                  <a:srgbClr val="000000"/>
                </a:solidFill>
                <a:cs typeface="Courier New" panose="02070309020205020404" pitchFamily="49" charset="0"/>
              </a:rPr>
              <a:t> main</a:t>
            </a:r>
            <a:r>
              <a:rPr lang="en-US" altLang="en-US" sz="1600" dirty="0" smtClean="0">
                <a:solidFill>
                  <a:srgbClr val="000000"/>
                </a:solidFill>
                <a:cs typeface="Courier New" panose="02070309020205020404" pitchFamily="49" charset="0"/>
              </a:rPr>
              <a:t>() </a:t>
            </a:r>
            <a:r>
              <a:rPr lang="en-US" altLang="en-US" sz="1600" dirty="0">
                <a:solidFill>
                  <a:srgbClr val="008000"/>
                </a:solidFill>
                <a:cs typeface="Courier New" panose="02070309020205020404" pitchFamily="49" charset="0"/>
              </a:rPr>
              <a:t>// function main begins program execution</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smtClean="0">
                <a:solidFill>
                  <a:srgbClr val="5F5F5F"/>
                </a:solidFill>
                <a:latin typeface="AvantGarde" pitchFamily="34" charset="0"/>
              </a:rPr>
              <a:t>10    </a:t>
            </a:r>
            <a:r>
              <a:rPr lang="en-US" altLang="en-US" sz="1600" dirty="0">
                <a:solidFill>
                  <a:srgbClr val="000000"/>
                </a:solidFill>
                <a:cs typeface="Courier New" panose="02070309020205020404" pitchFamily="49" charset="0"/>
              </a:rPr>
              <a:t>{</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smtClean="0">
                <a:solidFill>
                  <a:srgbClr val="5F5F5F"/>
                </a:solidFill>
                <a:latin typeface="AvantGarde" pitchFamily="34" charset="0"/>
              </a:rPr>
              <a:t>11    </a:t>
            </a:r>
            <a:r>
              <a:rPr lang="en-US" altLang="en-US" sz="1600" dirty="0" smtClean="0">
                <a:solidFill>
                  <a:srgbClr val="000000"/>
                </a:solidFill>
                <a:cs typeface="Courier New" panose="02070309020205020404" pitchFamily="49" charset="0"/>
              </a:rPr>
              <a:t>   </a:t>
            </a:r>
            <a:r>
              <a:rPr lang="en-US" altLang="en-US" sz="1600" dirty="0" err="1">
                <a:solidFill>
                  <a:srgbClr val="0000FF"/>
                </a:solidFill>
                <a:cs typeface="Courier New" panose="02070309020205020404" pitchFamily="49" charset="0"/>
              </a:rPr>
              <a:t>int</a:t>
            </a:r>
            <a:r>
              <a:rPr lang="en-US" altLang="en-US" sz="1600" dirty="0">
                <a:solidFill>
                  <a:srgbClr val="000000"/>
                </a:solidFill>
                <a:cs typeface="Courier New" panose="02070309020205020404" pitchFamily="49" charset="0"/>
              </a:rPr>
              <a:t> x;  </a:t>
            </a:r>
            <a:r>
              <a:rPr lang="en-US" altLang="en-US" sz="1600" dirty="0">
                <a:solidFill>
                  <a:srgbClr val="008000"/>
                </a:solidFill>
                <a:cs typeface="Courier New" panose="02070309020205020404" pitchFamily="49" charset="0"/>
              </a:rPr>
              <a:t>// x declared here so it can be used after the loop</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smtClean="0">
                <a:solidFill>
                  <a:srgbClr val="5F5F5F"/>
                </a:solidFill>
                <a:latin typeface="AvantGarde" pitchFamily="34" charset="0"/>
              </a:rPr>
              <a:t>13    </a:t>
            </a:r>
            <a:r>
              <a:rPr lang="en-US" altLang="en-US" sz="1600" dirty="0" smtClean="0">
                <a:solidFill>
                  <a:srgbClr val="008000"/>
                </a:solidFill>
                <a:cs typeface="Courier New" panose="02070309020205020404" pitchFamily="49" charset="0"/>
              </a:rPr>
              <a:t>   </a:t>
            </a:r>
            <a:r>
              <a:rPr lang="en-US" altLang="en-US" sz="1600" dirty="0">
                <a:solidFill>
                  <a:srgbClr val="008000"/>
                </a:solidFill>
                <a:cs typeface="Courier New" panose="02070309020205020404" pitchFamily="49" charset="0"/>
              </a:rPr>
              <a:t>// loop 10 times</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15    </a:t>
            </a:r>
            <a:r>
              <a:rPr lang="en-US" altLang="en-US" sz="1600" dirty="0">
                <a:solidFill>
                  <a:srgbClr val="000000"/>
                </a:solidFill>
                <a:cs typeface="Courier New" panose="02070309020205020404" pitchFamily="49" charset="0"/>
              </a:rPr>
              <a:t>   </a:t>
            </a:r>
            <a:r>
              <a:rPr lang="en-US" altLang="en-US" sz="1600" dirty="0">
                <a:solidFill>
                  <a:srgbClr val="0000FF"/>
                </a:solidFill>
                <a:cs typeface="Courier New" panose="02070309020205020404" pitchFamily="49" charset="0"/>
              </a:rPr>
              <a:t>for</a:t>
            </a:r>
            <a:r>
              <a:rPr lang="en-US" altLang="en-US" sz="1600" dirty="0">
                <a:solidFill>
                  <a:srgbClr val="000000"/>
                </a:solidFill>
                <a:cs typeface="Courier New" panose="02070309020205020404" pitchFamily="49" charset="0"/>
              </a:rPr>
              <a:t> ( x = </a:t>
            </a:r>
            <a:r>
              <a:rPr lang="en-US" altLang="en-US" sz="1600" dirty="0">
                <a:solidFill>
                  <a:srgbClr val="0099FF"/>
                </a:solidFill>
                <a:cs typeface="Courier New" panose="02070309020205020404" pitchFamily="49" charset="0"/>
              </a:rPr>
              <a:t>1</a:t>
            </a:r>
            <a:r>
              <a:rPr lang="en-US" altLang="en-US" sz="1600" dirty="0">
                <a:solidFill>
                  <a:srgbClr val="000000"/>
                </a:solidFill>
                <a:cs typeface="Courier New" panose="02070309020205020404" pitchFamily="49" charset="0"/>
              </a:rPr>
              <a:t>; x &lt;= </a:t>
            </a:r>
            <a:r>
              <a:rPr lang="en-US" altLang="en-US" sz="1600" dirty="0">
                <a:solidFill>
                  <a:srgbClr val="0099FF"/>
                </a:solidFill>
                <a:cs typeface="Courier New" panose="02070309020205020404" pitchFamily="49" charset="0"/>
              </a:rPr>
              <a:t>10</a:t>
            </a:r>
            <a:r>
              <a:rPr lang="en-US" altLang="en-US" sz="1600" dirty="0">
                <a:solidFill>
                  <a:srgbClr val="000000"/>
                </a:solidFill>
                <a:cs typeface="Courier New" panose="02070309020205020404" pitchFamily="49" charset="0"/>
              </a:rPr>
              <a:t>; x++ )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16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17    </a:t>
            </a:r>
            <a:r>
              <a:rPr lang="en-US" altLang="en-US" sz="1600" dirty="0">
                <a:solidFill>
                  <a:srgbClr val="008000"/>
                </a:solidFill>
                <a:cs typeface="Courier New" panose="02070309020205020404" pitchFamily="49" charset="0"/>
              </a:rPr>
              <a:t>      // if x is 5, terminate loop</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18    </a:t>
            </a:r>
            <a:r>
              <a:rPr lang="en-US" altLang="en-US" sz="1600" dirty="0">
                <a:solidFill>
                  <a:srgbClr val="000000"/>
                </a:solidFill>
                <a:cs typeface="Courier New" panose="02070309020205020404" pitchFamily="49" charset="0"/>
              </a:rPr>
              <a:t>      </a:t>
            </a:r>
            <a:r>
              <a:rPr lang="en-US" altLang="en-US" sz="1600" dirty="0">
                <a:solidFill>
                  <a:srgbClr val="0000FF"/>
                </a:solidFill>
                <a:cs typeface="Courier New" panose="02070309020205020404" pitchFamily="49" charset="0"/>
              </a:rPr>
              <a:t>if</a:t>
            </a:r>
            <a:r>
              <a:rPr lang="en-US" altLang="en-US" sz="1600" dirty="0">
                <a:solidFill>
                  <a:srgbClr val="000000"/>
                </a:solidFill>
                <a:cs typeface="Courier New" panose="02070309020205020404" pitchFamily="49" charset="0"/>
              </a:rPr>
              <a:t> ( x == </a:t>
            </a:r>
            <a:r>
              <a:rPr lang="en-US" altLang="en-US" sz="1600" dirty="0">
                <a:solidFill>
                  <a:srgbClr val="0099FF"/>
                </a:solidFill>
                <a:cs typeface="Courier New" panose="02070309020205020404" pitchFamily="49" charset="0"/>
              </a:rPr>
              <a:t>5</a:t>
            </a:r>
            <a:r>
              <a:rPr lang="en-US" altLang="en-US" sz="1600" dirty="0">
                <a:solidFill>
                  <a:srgbClr val="000000"/>
                </a:solidFill>
                <a:cs typeface="Courier New" panose="02070309020205020404" pitchFamily="49" charset="0"/>
              </a:rPr>
              <a:t>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19    </a:t>
            </a:r>
            <a:r>
              <a:rPr lang="en-US" altLang="en-US" sz="1600" dirty="0">
                <a:solidFill>
                  <a:srgbClr val="000000"/>
                </a:solidFill>
                <a:cs typeface="Courier New" panose="02070309020205020404" pitchFamily="49" charset="0"/>
              </a:rPr>
              <a:t>         </a:t>
            </a:r>
            <a:r>
              <a:rPr lang="en-US" altLang="en-US" sz="1600" dirty="0">
                <a:solidFill>
                  <a:srgbClr val="0000FF"/>
                </a:solidFill>
                <a:cs typeface="Courier New" panose="02070309020205020404" pitchFamily="49" charset="0"/>
              </a:rPr>
              <a:t>break</a:t>
            </a:r>
            <a:r>
              <a:rPr lang="en-US" altLang="en-US" sz="1600" dirty="0">
                <a:solidFill>
                  <a:srgbClr val="000000"/>
                </a:solidFill>
                <a:cs typeface="Courier New" panose="02070309020205020404" pitchFamily="49" charset="0"/>
              </a:rPr>
              <a:t>;          </a:t>
            </a:r>
            <a:r>
              <a:rPr lang="en-US" altLang="en-US" sz="1600" dirty="0">
                <a:solidFill>
                  <a:srgbClr val="008000"/>
                </a:solidFill>
                <a:cs typeface="Courier New" panose="02070309020205020404" pitchFamily="49" charset="0"/>
              </a:rPr>
              <a:t> // break loop only if x is 5</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20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21    </a:t>
            </a:r>
            <a:r>
              <a:rPr lang="en-US" altLang="en-US" sz="1600" dirty="0">
                <a:solidFill>
                  <a:srgbClr val="000000"/>
                </a:solidFill>
                <a:cs typeface="Courier New" panose="02070309020205020404" pitchFamily="49" charset="0"/>
              </a:rPr>
              <a:t>      </a:t>
            </a:r>
            <a:r>
              <a:rPr lang="en-US" altLang="en-US" sz="1600" dirty="0" err="1">
                <a:solidFill>
                  <a:srgbClr val="000000"/>
                </a:solidFill>
                <a:cs typeface="Courier New" panose="02070309020205020404" pitchFamily="49" charset="0"/>
              </a:rPr>
              <a:t>cout</a:t>
            </a:r>
            <a:r>
              <a:rPr lang="en-US" altLang="en-US" sz="1600" dirty="0">
                <a:solidFill>
                  <a:srgbClr val="000000"/>
                </a:solidFill>
                <a:cs typeface="Courier New" panose="02070309020205020404" pitchFamily="49" charset="0"/>
              </a:rPr>
              <a:t> &lt;&lt; x &lt;&lt;</a:t>
            </a:r>
            <a:r>
              <a:rPr lang="en-US" altLang="en-US" sz="1600" dirty="0">
                <a:solidFill>
                  <a:srgbClr val="0099FF"/>
                </a:solidFill>
                <a:cs typeface="Courier New" panose="02070309020205020404" pitchFamily="49" charset="0"/>
              </a:rPr>
              <a:t> " "</a:t>
            </a:r>
            <a:r>
              <a:rPr lang="en-US" altLang="en-US" sz="1600" dirty="0">
                <a:solidFill>
                  <a:srgbClr val="000000"/>
                </a:solidFill>
                <a:cs typeface="Courier New" panose="02070309020205020404" pitchFamily="49" charset="0"/>
              </a:rPr>
              <a:t>;   </a:t>
            </a:r>
            <a:r>
              <a:rPr lang="en-US" altLang="en-US" sz="1600" dirty="0">
                <a:solidFill>
                  <a:srgbClr val="008000"/>
                </a:solidFill>
                <a:cs typeface="Courier New" panose="02070309020205020404" pitchFamily="49" charset="0"/>
              </a:rPr>
              <a:t>// display value of x</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22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23    </a:t>
            </a:r>
            <a:r>
              <a:rPr lang="en-US" altLang="en-US" sz="1600" dirty="0">
                <a:solidFill>
                  <a:srgbClr val="000000"/>
                </a:solidFill>
                <a:cs typeface="Courier New" panose="02070309020205020404" pitchFamily="49" charset="0"/>
              </a:rPr>
              <a:t>   } </a:t>
            </a:r>
            <a:r>
              <a:rPr lang="en-US" altLang="en-US" sz="1600" dirty="0">
                <a:solidFill>
                  <a:srgbClr val="008000"/>
                </a:solidFill>
                <a:cs typeface="Courier New" panose="02070309020205020404" pitchFamily="49" charset="0"/>
              </a:rPr>
              <a:t>// end for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24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25    </a:t>
            </a:r>
            <a:r>
              <a:rPr lang="en-US" altLang="en-US" sz="1600" dirty="0">
                <a:solidFill>
                  <a:srgbClr val="000000"/>
                </a:solidFill>
                <a:cs typeface="Courier New" panose="02070309020205020404" pitchFamily="49" charset="0"/>
              </a:rPr>
              <a:t>   </a:t>
            </a:r>
            <a:r>
              <a:rPr lang="en-US" altLang="en-US" sz="1600" dirty="0" err="1">
                <a:solidFill>
                  <a:srgbClr val="000000"/>
                </a:solidFill>
                <a:cs typeface="Courier New" panose="02070309020205020404" pitchFamily="49" charset="0"/>
              </a:rPr>
              <a:t>cout</a:t>
            </a:r>
            <a:r>
              <a:rPr lang="en-US" altLang="en-US" sz="1600" dirty="0">
                <a:solidFill>
                  <a:srgbClr val="000000"/>
                </a:solidFill>
                <a:cs typeface="Courier New" panose="02070309020205020404" pitchFamily="49" charset="0"/>
              </a:rPr>
              <a:t> &lt;&lt; </a:t>
            </a:r>
            <a:r>
              <a:rPr lang="en-US" altLang="en-US" sz="1600" dirty="0">
                <a:solidFill>
                  <a:srgbClr val="0099FF"/>
                </a:solidFill>
                <a:cs typeface="Courier New" panose="02070309020205020404" pitchFamily="49" charset="0"/>
              </a:rPr>
              <a:t>"\</a:t>
            </a:r>
            <a:r>
              <a:rPr lang="en-US" altLang="en-US" sz="1600" dirty="0" err="1">
                <a:solidFill>
                  <a:srgbClr val="0099FF"/>
                </a:solidFill>
                <a:cs typeface="Courier New" panose="02070309020205020404" pitchFamily="49" charset="0"/>
              </a:rPr>
              <a:t>nBroke</a:t>
            </a:r>
            <a:r>
              <a:rPr lang="en-US" altLang="en-US" sz="1600" dirty="0">
                <a:solidFill>
                  <a:srgbClr val="0099FF"/>
                </a:solidFill>
                <a:cs typeface="Courier New" panose="02070309020205020404" pitchFamily="49" charset="0"/>
              </a:rPr>
              <a:t> out of loop when x became "</a:t>
            </a:r>
            <a:r>
              <a:rPr lang="en-US" altLang="en-US" sz="1600" dirty="0">
                <a:solidFill>
                  <a:srgbClr val="000000"/>
                </a:solidFill>
                <a:cs typeface="Courier New" panose="02070309020205020404" pitchFamily="49" charset="0"/>
              </a:rPr>
              <a:t> &lt;&lt; x &lt;&lt; </a:t>
            </a:r>
            <a:r>
              <a:rPr lang="en-US" altLang="en-US" sz="1600" dirty="0" err="1">
                <a:solidFill>
                  <a:srgbClr val="000000"/>
                </a:solidFill>
                <a:cs typeface="Courier New" panose="02070309020205020404" pitchFamily="49" charset="0"/>
              </a:rPr>
              <a:t>endl</a:t>
            </a:r>
            <a:r>
              <a:rPr lang="en-US" altLang="en-US" sz="1600" dirty="0">
                <a:solidFill>
                  <a:srgbClr val="000000"/>
                </a:solidFill>
                <a:cs typeface="Courier New" panose="02070309020205020404" pitchFamily="49" charset="0"/>
              </a:rPr>
              <a:t>;</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endParaRPr lang="en-US" altLang="en-US" sz="1600" dirty="0"/>
          </a:p>
        </p:txBody>
      </p:sp>
      <p:grpSp>
        <p:nvGrpSpPr>
          <p:cNvPr id="72708" name="Group 4"/>
          <p:cNvGrpSpPr>
            <a:grpSpLocks/>
          </p:cNvGrpSpPr>
          <p:nvPr/>
        </p:nvGrpSpPr>
        <p:grpSpPr bwMode="auto">
          <a:xfrm>
            <a:off x="3276394" y="2971800"/>
            <a:ext cx="5029406" cy="990600"/>
            <a:chOff x="1889" y="1968"/>
            <a:chExt cx="2095" cy="528"/>
          </a:xfrm>
        </p:grpSpPr>
        <p:sp>
          <p:nvSpPr>
            <p:cNvPr id="72709" name="Text Box 5"/>
            <p:cNvSpPr txBox="1">
              <a:spLocks noChangeArrowheads="1"/>
            </p:cNvSpPr>
            <p:nvPr/>
          </p:nvSpPr>
          <p:spPr bwMode="auto">
            <a:xfrm>
              <a:off x="2714" y="1968"/>
              <a:ext cx="1270" cy="31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600" dirty="0"/>
                <a:t>Exits </a:t>
              </a:r>
              <a:r>
                <a:rPr lang="en-US" altLang="en-US" sz="1600" b="1" dirty="0">
                  <a:latin typeface="Courier New" panose="02070309020205020404" pitchFamily="49" charset="0"/>
                </a:rPr>
                <a:t>for</a:t>
              </a:r>
              <a:r>
                <a:rPr lang="en-US" altLang="en-US" sz="1600" dirty="0"/>
                <a:t> structure when </a:t>
              </a:r>
              <a:r>
                <a:rPr lang="en-US" altLang="en-US" sz="1600" b="1" dirty="0">
                  <a:latin typeface="Courier New" panose="02070309020205020404" pitchFamily="49" charset="0"/>
                </a:rPr>
                <a:t>break</a:t>
              </a:r>
              <a:r>
                <a:rPr lang="en-US" altLang="en-US" sz="1600" dirty="0"/>
                <a:t> executed.</a:t>
              </a:r>
            </a:p>
          </p:txBody>
        </p:sp>
        <p:sp>
          <p:nvSpPr>
            <p:cNvPr id="72710" name="Line 6"/>
            <p:cNvSpPr>
              <a:spLocks noChangeShapeType="1"/>
            </p:cNvSpPr>
            <p:nvPr/>
          </p:nvSpPr>
          <p:spPr bwMode="auto">
            <a:xfrm flipH="1">
              <a:off x="1889" y="2212"/>
              <a:ext cx="825" cy="2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2708"/>
                                        </p:tgtEl>
                                        <p:attrNameLst>
                                          <p:attrName>style.visibility</p:attrName>
                                        </p:attrNameLst>
                                      </p:cBhvr>
                                      <p:to>
                                        <p:strVal val="visible"/>
                                      </p:to>
                                    </p:set>
                                  </p:childTnLst>
                                  <p:subTnLst>
                                    <p:set>
                                      <p:cBhvr override="childStyle">
                                        <p:cTn dur="1" fill="hold" display="0" masterRel="nextClick" afterEffect="1"/>
                                        <p:tgtEl>
                                          <p:spTgt spid="7270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7086600" y="838200"/>
            <a:ext cx="2057400" cy="4800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1600">
                <a:solidFill>
                  <a:schemeClr val="tx2"/>
                </a:solidFill>
              </a:rPr>
              <a:t>fig02_26.cpp</a:t>
            </a:r>
            <a:br>
              <a:rPr lang="en-US" altLang="en-US" sz="1600">
                <a:solidFill>
                  <a:schemeClr val="tx2"/>
                </a:solidFill>
              </a:rPr>
            </a:br>
            <a:r>
              <a:rPr lang="en-US" altLang="en-US" sz="1600">
                <a:solidFill>
                  <a:schemeClr val="tx2"/>
                </a:solidFill>
              </a:rPr>
              <a:t>(2 of 2)</a:t>
            </a:r>
            <a:br>
              <a:rPr lang="en-US" altLang="en-US" sz="1600">
                <a:solidFill>
                  <a:schemeClr val="tx2"/>
                </a:solidFill>
              </a:rPr>
            </a:br>
            <a:r>
              <a:rPr lang="en-US" altLang="en-US" sz="1600">
                <a:solidFill>
                  <a:schemeClr val="tx2"/>
                </a:solidFill>
              </a:rPr>
              <a:t/>
            </a:r>
            <a:br>
              <a:rPr lang="en-US" altLang="en-US" sz="1600">
                <a:solidFill>
                  <a:schemeClr val="tx2"/>
                </a:solidFill>
              </a:rPr>
            </a:br>
            <a:r>
              <a:rPr lang="en-US" altLang="en-US" sz="1600">
                <a:solidFill>
                  <a:schemeClr val="tx2"/>
                </a:solidFill>
              </a:rPr>
              <a:t>fig02_26.cpp</a:t>
            </a:r>
            <a:br>
              <a:rPr lang="en-US" altLang="en-US" sz="1600">
                <a:solidFill>
                  <a:schemeClr val="tx2"/>
                </a:solidFill>
              </a:rPr>
            </a:br>
            <a:r>
              <a:rPr lang="en-US" altLang="en-US" sz="1600">
                <a:solidFill>
                  <a:schemeClr val="tx2"/>
                </a:solidFill>
              </a:rPr>
              <a:t>output (1 of 1)</a:t>
            </a:r>
            <a:br>
              <a:rPr lang="en-US" altLang="en-US" sz="1600">
                <a:solidFill>
                  <a:schemeClr val="tx2"/>
                </a:solidFill>
              </a:rPr>
            </a:br>
            <a:r>
              <a:rPr lang="en-US" altLang="en-US" sz="1600">
                <a:solidFill>
                  <a:schemeClr val="tx2"/>
                </a:solidFill>
              </a:rPr>
              <a:t/>
            </a:r>
            <a:br>
              <a:rPr lang="en-US" altLang="en-US" sz="1600">
                <a:solidFill>
                  <a:schemeClr val="tx2"/>
                </a:solidFill>
              </a:rPr>
            </a:br>
            <a:endParaRPr lang="en-US" altLang="en-US" sz="1600">
              <a:solidFill>
                <a:schemeClr val="tx2"/>
              </a:solidFill>
            </a:endParaRPr>
          </a:p>
        </p:txBody>
      </p:sp>
      <p:sp>
        <p:nvSpPr>
          <p:cNvPr id="73731" name="Rectangle 3"/>
          <p:cNvSpPr>
            <a:spLocks noChangeArrowheads="1"/>
          </p:cNvSpPr>
          <p:nvPr/>
        </p:nvSpPr>
        <p:spPr bwMode="auto">
          <a:xfrm rot="10800000" flipV="1">
            <a:off x="1169356" y="1393188"/>
            <a:ext cx="5917244" cy="13774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26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27    </a:t>
            </a:r>
            <a:r>
              <a:rPr lang="en-US" altLang="en-US" sz="1600" dirty="0">
                <a:solidFill>
                  <a:srgbClr val="000000"/>
                </a:solidFill>
                <a:cs typeface="Courier New" panose="02070309020205020404" pitchFamily="49" charset="0"/>
              </a:rPr>
              <a:t>   </a:t>
            </a:r>
            <a:r>
              <a:rPr lang="en-US" altLang="en-US" sz="1600" dirty="0">
                <a:solidFill>
                  <a:srgbClr val="0000FF"/>
                </a:solidFill>
                <a:cs typeface="Courier New" panose="02070309020205020404" pitchFamily="49" charset="0"/>
              </a:rPr>
              <a:t>return</a:t>
            </a:r>
            <a:r>
              <a:rPr lang="en-US" altLang="en-US" sz="1600" dirty="0">
                <a:solidFill>
                  <a:srgbClr val="000000"/>
                </a:solidFill>
                <a:cs typeface="Courier New" panose="02070309020205020404" pitchFamily="49" charset="0"/>
              </a:rPr>
              <a:t> </a:t>
            </a:r>
            <a:r>
              <a:rPr lang="en-US" altLang="en-US" sz="1600" dirty="0">
                <a:solidFill>
                  <a:srgbClr val="0099FF"/>
                </a:solidFill>
                <a:cs typeface="Courier New" panose="02070309020205020404" pitchFamily="49" charset="0"/>
              </a:rPr>
              <a:t>0</a:t>
            </a:r>
            <a:r>
              <a:rPr lang="en-US" altLang="en-US" sz="1600" dirty="0">
                <a:solidFill>
                  <a:srgbClr val="000000"/>
                </a:solidFill>
                <a:cs typeface="Courier New" panose="02070309020205020404" pitchFamily="49" charset="0"/>
              </a:rPr>
              <a:t>;   </a:t>
            </a:r>
            <a:r>
              <a:rPr lang="en-US" altLang="en-US" sz="1600" dirty="0">
                <a:solidFill>
                  <a:srgbClr val="008000"/>
                </a:solidFill>
                <a:cs typeface="Courier New" panose="02070309020205020404" pitchFamily="49" charset="0"/>
              </a:rPr>
              <a:t>// indicate successful termination</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28    </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dirty="0">
                <a:solidFill>
                  <a:srgbClr val="5F5F5F"/>
                </a:solidFill>
                <a:latin typeface="AvantGarde" pitchFamily="34" charset="0"/>
              </a:rPr>
              <a:t>29    </a:t>
            </a:r>
            <a:r>
              <a:rPr lang="en-US" altLang="en-US" sz="1600" dirty="0">
                <a:solidFill>
                  <a:srgbClr val="000000"/>
                </a:solidFill>
                <a:cs typeface="Courier New" panose="02070309020205020404" pitchFamily="49" charset="0"/>
              </a:rPr>
              <a:t>} </a:t>
            </a:r>
            <a:r>
              <a:rPr lang="en-US" altLang="en-US" sz="1600" dirty="0">
                <a:solidFill>
                  <a:srgbClr val="008000"/>
                </a:solidFill>
                <a:cs typeface="Courier New" panose="02070309020205020404" pitchFamily="49" charset="0"/>
              </a:rPr>
              <a:t>// end function main</a:t>
            </a:r>
            <a:endParaRPr lang="en-US" altLang="en-US" sz="16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endParaRPr lang="en-US" altLang="en-US" sz="1600" dirty="0"/>
          </a:p>
        </p:txBody>
      </p:sp>
      <p:sp>
        <p:nvSpPr>
          <p:cNvPr id="73732" name="Rectangle 4"/>
          <p:cNvSpPr>
            <a:spLocks noChangeArrowheads="1"/>
          </p:cNvSpPr>
          <p:nvPr/>
        </p:nvSpPr>
        <p:spPr bwMode="auto">
          <a:xfrm>
            <a:off x="1676400" y="4791635"/>
            <a:ext cx="54102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r>
              <a:rPr lang="en-US" altLang="en-US" sz="1600">
                <a:solidFill>
                  <a:srgbClr val="000000"/>
                </a:solidFill>
                <a:cs typeface="Courier New" panose="02070309020205020404" pitchFamily="49" charset="0"/>
              </a:rPr>
              <a:t>1 2 3 4</a:t>
            </a:r>
            <a:endParaRPr lang="en-US" altLang="en-US" sz="1600">
              <a:solidFill>
                <a:srgbClr val="000000"/>
              </a:solidFill>
              <a:latin typeface="Courier" pitchFamily="49" charset="0"/>
            </a:endParaRPr>
          </a:p>
          <a:p>
            <a:r>
              <a:rPr lang="en-US" altLang="en-US" sz="1600">
                <a:solidFill>
                  <a:srgbClr val="000000"/>
                </a:solidFill>
                <a:cs typeface="Courier New" panose="02070309020205020404" pitchFamily="49" charset="0"/>
              </a:rPr>
              <a:t>Broke out of loop when x became 5</a:t>
            </a:r>
            <a:endParaRPr lang="en-US" altLang="en-US" sz="1600">
              <a:solidFill>
                <a:srgbClr val="000000"/>
              </a:solidFill>
              <a:latin typeface="Courier" pitchFamily="49" charset="0"/>
            </a:endParaRPr>
          </a:p>
          <a:p>
            <a:endParaRPr lang="en-US" altLang="en-US"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685800" y="76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4400" noProof="1">
                <a:solidFill>
                  <a:schemeClr val="tx2"/>
                </a:solidFill>
              </a:rPr>
              <a:t>break and continue Statements</a:t>
            </a:r>
            <a:endParaRPr lang="en-US" altLang="en-US" sz="4400">
              <a:solidFill>
                <a:schemeClr val="tx2"/>
              </a:solidFill>
            </a:endParaRPr>
          </a:p>
        </p:txBody>
      </p:sp>
      <p:sp>
        <p:nvSpPr>
          <p:cNvPr id="74755" name="Rectangle 3"/>
          <p:cNvSpPr>
            <a:spLocks noChangeArrowheads="1"/>
          </p:cNvSpPr>
          <p:nvPr/>
        </p:nvSpPr>
        <p:spPr bwMode="auto">
          <a:xfrm>
            <a:off x="685800" y="1219200"/>
            <a:ext cx="777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3200" b="1">
                <a:latin typeface="Courier New" panose="02070309020205020404" pitchFamily="49" charset="0"/>
              </a:rPr>
              <a:t>continue</a:t>
            </a:r>
            <a:r>
              <a:rPr lang="en-US" altLang="en-US" sz="3200"/>
              <a:t> statement</a:t>
            </a:r>
          </a:p>
          <a:p>
            <a:pPr lvl="1">
              <a:spcBef>
                <a:spcPct val="20000"/>
              </a:spcBef>
              <a:buFontTx/>
              <a:buChar char="–"/>
            </a:pPr>
            <a:r>
              <a:rPr lang="en-US" altLang="en-US" sz="2800"/>
              <a:t>Used in </a:t>
            </a:r>
            <a:r>
              <a:rPr lang="en-US" altLang="en-US" sz="2800" b="1">
                <a:latin typeface="Courier New" panose="02070309020205020404" pitchFamily="49" charset="0"/>
              </a:rPr>
              <a:t>while</a:t>
            </a:r>
            <a:r>
              <a:rPr lang="en-US" altLang="en-US" sz="2800"/>
              <a:t>, </a:t>
            </a:r>
            <a:r>
              <a:rPr lang="en-US" altLang="en-US" sz="2800" b="1">
                <a:latin typeface="Courier New" panose="02070309020205020404" pitchFamily="49" charset="0"/>
              </a:rPr>
              <a:t>for</a:t>
            </a:r>
            <a:r>
              <a:rPr lang="en-US" altLang="en-US" sz="2800"/>
              <a:t>, </a:t>
            </a:r>
            <a:r>
              <a:rPr lang="en-US" altLang="en-US" sz="2800" b="1">
                <a:latin typeface="Courier New" panose="02070309020205020404" pitchFamily="49" charset="0"/>
              </a:rPr>
              <a:t>do/while</a:t>
            </a:r>
          </a:p>
          <a:p>
            <a:pPr lvl="1">
              <a:spcBef>
                <a:spcPct val="20000"/>
              </a:spcBef>
              <a:buFontTx/>
              <a:buChar char="–"/>
            </a:pPr>
            <a:r>
              <a:rPr lang="en-US" altLang="en-US" sz="2800"/>
              <a:t>Skips remainder of loop body</a:t>
            </a:r>
          </a:p>
          <a:p>
            <a:pPr lvl="1">
              <a:spcBef>
                <a:spcPct val="20000"/>
              </a:spcBef>
              <a:buFontTx/>
              <a:buChar char="–"/>
            </a:pPr>
            <a:r>
              <a:rPr lang="en-US" altLang="en-US" sz="2800"/>
              <a:t>Proceeds with next iteration of loop</a:t>
            </a:r>
          </a:p>
          <a:p>
            <a:pPr>
              <a:spcBef>
                <a:spcPct val="20000"/>
              </a:spcBef>
              <a:buClr>
                <a:schemeClr val="tx2"/>
              </a:buClr>
              <a:buSzPct val="90000"/>
              <a:buFont typeface="Symbol" panose="05050102010706020507" pitchFamily="18" charset="2"/>
              <a:buChar char="¨"/>
            </a:pPr>
            <a:r>
              <a:rPr lang="en-US" altLang="en-US" sz="3200" b="1">
                <a:latin typeface="Courier New" panose="02070309020205020404" pitchFamily="49" charset="0"/>
              </a:rPr>
              <a:t>while</a:t>
            </a:r>
            <a:r>
              <a:rPr lang="en-US" altLang="en-US" sz="3200"/>
              <a:t> and </a:t>
            </a:r>
            <a:r>
              <a:rPr lang="en-US" altLang="en-US" sz="3200" b="1">
                <a:latin typeface="Courier New" panose="02070309020205020404" pitchFamily="49" charset="0"/>
              </a:rPr>
              <a:t>do/while</a:t>
            </a:r>
            <a:r>
              <a:rPr lang="en-US" altLang="en-US" sz="3200" b="1"/>
              <a:t> </a:t>
            </a:r>
            <a:r>
              <a:rPr lang="en-US" altLang="en-US" sz="3200"/>
              <a:t>structure</a:t>
            </a:r>
            <a:endParaRPr lang="en-US" altLang="en-US" sz="3200" b="1">
              <a:latin typeface="Courier New" panose="02070309020205020404" pitchFamily="49" charset="0"/>
            </a:endParaRPr>
          </a:p>
          <a:p>
            <a:pPr lvl="1">
              <a:spcBef>
                <a:spcPct val="20000"/>
              </a:spcBef>
              <a:buFontTx/>
              <a:buChar char="–"/>
            </a:pPr>
            <a:r>
              <a:rPr lang="en-US" altLang="en-US" sz="2800"/>
              <a:t>Loop-continuation test evaluated immediately after the </a:t>
            </a:r>
            <a:r>
              <a:rPr lang="en-US" altLang="en-US" sz="2800" b="1">
                <a:latin typeface="Courier New" panose="02070309020205020404" pitchFamily="49" charset="0"/>
              </a:rPr>
              <a:t>continue</a:t>
            </a:r>
            <a:r>
              <a:rPr lang="en-US" altLang="en-US" sz="2800"/>
              <a:t> statement</a:t>
            </a:r>
          </a:p>
          <a:p>
            <a:pPr>
              <a:spcBef>
                <a:spcPct val="20000"/>
              </a:spcBef>
              <a:buClr>
                <a:schemeClr val="tx2"/>
              </a:buClr>
              <a:buSzPct val="90000"/>
              <a:buFont typeface="Symbol" panose="05050102010706020507" pitchFamily="18" charset="2"/>
              <a:buChar char="¨"/>
            </a:pPr>
            <a:r>
              <a:rPr lang="en-US" altLang="en-US" sz="3200" b="1">
                <a:latin typeface="Courier New" panose="02070309020205020404" pitchFamily="49" charset="0"/>
              </a:rPr>
              <a:t>for</a:t>
            </a:r>
            <a:r>
              <a:rPr lang="en-US" altLang="en-US" sz="3200"/>
              <a:t> structure</a:t>
            </a:r>
          </a:p>
          <a:p>
            <a:pPr lvl="1">
              <a:spcBef>
                <a:spcPct val="20000"/>
              </a:spcBef>
              <a:buFontTx/>
              <a:buChar char="–"/>
            </a:pPr>
            <a:r>
              <a:rPr lang="en-US" altLang="en-US" sz="2800"/>
              <a:t>Increment expression executed</a:t>
            </a:r>
          </a:p>
          <a:p>
            <a:pPr lvl="1">
              <a:spcBef>
                <a:spcPct val="20000"/>
              </a:spcBef>
              <a:buFontTx/>
              <a:buChar char="–"/>
            </a:pPr>
            <a:r>
              <a:rPr lang="en-US" altLang="en-US" sz="2800"/>
              <a:t>Next, loop-continuation test evaluated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7086600" y="76200"/>
            <a:ext cx="2057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1400">
                <a:solidFill>
                  <a:schemeClr val="tx2"/>
                </a:solidFill>
              </a:rPr>
              <a:t>fig02_27.cpp</a:t>
            </a:r>
            <a:br>
              <a:rPr lang="en-US" altLang="en-US" sz="1400">
                <a:solidFill>
                  <a:schemeClr val="tx2"/>
                </a:solidFill>
              </a:rPr>
            </a:br>
            <a:r>
              <a:rPr lang="en-US" altLang="en-US" sz="1400">
                <a:solidFill>
                  <a:schemeClr val="tx2"/>
                </a:solidFill>
              </a:rPr>
              <a:t>(1 of 2)</a:t>
            </a:r>
            <a:br>
              <a:rPr lang="en-US" altLang="en-US" sz="1400">
                <a:solidFill>
                  <a:schemeClr val="tx2"/>
                </a:solidFill>
              </a:rPr>
            </a:br>
            <a:r>
              <a:rPr lang="en-US" altLang="en-US" sz="1400">
                <a:solidFill>
                  <a:schemeClr val="tx2"/>
                </a:solidFill>
              </a:rPr>
              <a:t/>
            </a:r>
            <a:br>
              <a:rPr lang="en-US" altLang="en-US" sz="1400">
                <a:solidFill>
                  <a:schemeClr val="tx2"/>
                </a:solidFill>
              </a:rPr>
            </a:br>
            <a:endParaRPr lang="en-US" altLang="en-US" sz="1400">
              <a:solidFill>
                <a:schemeClr val="tx2"/>
              </a:solidFill>
            </a:endParaRPr>
          </a:p>
        </p:txBody>
      </p:sp>
      <p:sp>
        <p:nvSpPr>
          <p:cNvPr id="75779" name="Rectangle 3"/>
          <p:cNvSpPr>
            <a:spLocks noChangeArrowheads="1"/>
          </p:cNvSpPr>
          <p:nvPr/>
        </p:nvSpPr>
        <p:spPr bwMode="auto">
          <a:xfrm>
            <a:off x="1104900" y="304800"/>
            <a:ext cx="7010400" cy="5334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      </a:t>
            </a:r>
            <a:r>
              <a:rPr lang="en-US" altLang="en-US" sz="1400" dirty="0">
                <a:solidFill>
                  <a:srgbClr val="008000"/>
                </a:solidFill>
                <a:cs typeface="Courier New" panose="02070309020205020404" pitchFamily="49" charset="0"/>
              </a:rPr>
              <a:t>// Fig. 2.27: fig02_27.cpp</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2      </a:t>
            </a:r>
            <a:r>
              <a:rPr lang="en-US" altLang="en-US" sz="1400" dirty="0">
                <a:solidFill>
                  <a:srgbClr val="008000"/>
                </a:solidFill>
                <a:cs typeface="Courier New" panose="02070309020205020404" pitchFamily="49" charset="0"/>
              </a:rPr>
              <a:t>// Using the continue statement in a for structure.</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3      </a:t>
            </a:r>
            <a:r>
              <a:rPr lang="en-US" altLang="en-US" sz="1400" dirty="0">
                <a:solidFill>
                  <a:srgbClr val="0000FF"/>
                </a:solidFill>
                <a:cs typeface="Courier New" panose="02070309020205020404" pitchFamily="49" charset="0"/>
              </a:rPr>
              <a:t>#include</a:t>
            </a:r>
            <a:r>
              <a:rPr lang="en-US" altLang="en-US" sz="1400" dirty="0">
                <a:solidFill>
                  <a:srgbClr val="000000"/>
                </a:solidFill>
                <a:cs typeface="Courier New" panose="02070309020205020404" pitchFamily="49" charset="0"/>
              </a:rPr>
              <a:t> &lt;</a:t>
            </a:r>
            <a:r>
              <a:rPr lang="en-US" altLang="en-US" sz="1400" dirty="0" err="1">
                <a:solidFill>
                  <a:srgbClr val="000000"/>
                </a:solidFill>
                <a:cs typeface="Courier New" panose="02070309020205020404" pitchFamily="49" charset="0"/>
              </a:rPr>
              <a:t>iostream</a:t>
            </a:r>
            <a:r>
              <a:rPr lang="en-US" altLang="en-US" sz="1400" dirty="0">
                <a:solidFill>
                  <a:srgbClr val="000000"/>
                </a:solidFill>
                <a:cs typeface="Courier New" panose="02070309020205020404" pitchFamily="49" charset="0"/>
              </a:rPr>
              <a:t>&gt;</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None/>
            </a:pPr>
            <a:r>
              <a:rPr lang="en-US" altLang="en-US" sz="1400" dirty="0">
                <a:solidFill>
                  <a:srgbClr val="000000"/>
                </a:solidFill>
                <a:latin typeface="Courier" pitchFamily="49" charset="0"/>
              </a:rPr>
              <a:t>       using namespace </a:t>
            </a:r>
            <a:r>
              <a:rPr lang="en-US" altLang="en-US" sz="1400" dirty="0" err="1">
                <a:solidFill>
                  <a:srgbClr val="000000"/>
                </a:solidFill>
                <a:latin typeface="Courier" pitchFamily="49" charset="0"/>
              </a:rPr>
              <a:t>std</a:t>
            </a:r>
            <a:r>
              <a:rPr lang="en-US" altLang="en-US" sz="1400" dirty="0">
                <a:solidFill>
                  <a:srgbClr val="000000"/>
                </a:solidFill>
                <a:latin typeface="Courier" pitchFamily="49" charset="0"/>
              </a:rPr>
              <a:t>;</a:t>
            </a: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8      </a:t>
            </a:r>
            <a:r>
              <a:rPr lang="en-US" altLang="en-US" sz="1400" dirty="0">
                <a:solidFill>
                  <a:srgbClr val="008000"/>
                </a:solidFill>
                <a:cs typeface="Courier New" panose="02070309020205020404" pitchFamily="49" charset="0"/>
              </a:rPr>
              <a:t>// function main begins program execution</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9      </a:t>
            </a:r>
            <a:r>
              <a:rPr lang="en-US" altLang="en-US" sz="1400" dirty="0" err="1">
                <a:solidFill>
                  <a:srgbClr val="0000FF"/>
                </a:solidFill>
                <a:cs typeface="Courier New" panose="02070309020205020404" pitchFamily="49" charset="0"/>
              </a:rPr>
              <a:t>int</a:t>
            </a:r>
            <a:r>
              <a:rPr lang="en-US" altLang="en-US" sz="1400" dirty="0">
                <a:solidFill>
                  <a:srgbClr val="000000"/>
                </a:solidFill>
                <a:cs typeface="Courier New" panose="02070309020205020404" pitchFamily="49" charset="0"/>
              </a:rPr>
              <a:t> main()</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10    </a:t>
            </a:r>
            <a:r>
              <a:rPr lang="en-US" altLang="en-US" sz="1400" dirty="0">
                <a:solidFill>
                  <a:srgbClr val="000000"/>
                </a:solidFill>
                <a:cs typeface="Courier New" panose="02070309020205020404" pitchFamily="49" charset="0"/>
              </a:rPr>
              <a:t>{</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11    </a:t>
            </a:r>
            <a:r>
              <a:rPr lang="en-US" altLang="en-US" sz="1400" dirty="0">
                <a:solidFill>
                  <a:srgbClr val="008000"/>
                </a:solidFill>
                <a:cs typeface="Courier New" panose="02070309020205020404" pitchFamily="49" charset="0"/>
              </a:rPr>
              <a:t>   // loop 10 times</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12    </a:t>
            </a:r>
            <a:r>
              <a:rPr lang="en-US" altLang="en-US" sz="1400" dirty="0">
                <a:solidFill>
                  <a:srgbClr val="000000"/>
                </a:solidFill>
                <a:cs typeface="Courier New" panose="02070309020205020404" pitchFamily="49" charset="0"/>
              </a:rPr>
              <a:t>   </a:t>
            </a:r>
            <a:r>
              <a:rPr lang="en-US" altLang="en-US" sz="1400" dirty="0">
                <a:solidFill>
                  <a:srgbClr val="0000FF"/>
                </a:solidFill>
                <a:cs typeface="Courier New" panose="02070309020205020404" pitchFamily="49" charset="0"/>
              </a:rPr>
              <a:t>for</a:t>
            </a:r>
            <a:r>
              <a:rPr lang="en-US" altLang="en-US" sz="1400" dirty="0">
                <a:solidFill>
                  <a:srgbClr val="000000"/>
                </a:solidFill>
                <a:cs typeface="Courier New" panose="02070309020205020404" pitchFamily="49" charset="0"/>
              </a:rPr>
              <a:t> ( </a:t>
            </a:r>
            <a:r>
              <a:rPr lang="en-US" altLang="en-US" sz="1400" dirty="0" err="1">
                <a:solidFill>
                  <a:srgbClr val="0000FF"/>
                </a:solidFill>
                <a:cs typeface="Courier New" panose="02070309020205020404" pitchFamily="49" charset="0"/>
              </a:rPr>
              <a:t>int</a:t>
            </a:r>
            <a:r>
              <a:rPr lang="en-US" altLang="en-US" sz="1400" dirty="0">
                <a:solidFill>
                  <a:srgbClr val="000000"/>
                </a:solidFill>
                <a:cs typeface="Courier New" panose="02070309020205020404" pitchFamily="49" charset="0"/>
              </a:rPr>
              <a:t> x = </a:t>
            </a:r>
            <a:r>
              <a:rPr lang="en-US" altLang="en-US" sz="1400" dirty="0">
                <a:solidFill>
                  <a:srgbClr val="0099FF"/>
                </a:solidFill>
                <a:cs typeface="Courier New" panose="02070309020205020404" pitchFamily="49" charset="0"/>
              </a:rPr>
              <a:t>1</a:t>
            </a:r>
            <a:r>
              <a:rPr lang="en-US" altLang="en-US" sz="1400" dirty="0">
                <a:solidFill>
                  <a:srgbClr val="000000"/>
                </a:solidFill>
                <a:cs typeface="Courier New" panose="02070309020205020404" pitchFamily="49" charset="0"/>
              </a:rPr>
              <a:t>; x &lt;= </a:t>
            </a:r>
            <a:r>
              <a:rPr lang="en-US" altLang="en-US" sz="1400" dirty="0">
                <a:solidFill>
                  <a:srgbClr val="0099FF"/>
                </a:solidFill>
                <a:cs typeface="Courier New" panose="02070309020205020404" pitchFamily="49" charset="0"/>
              </a:rPr>
              <a:t>10</a:t>
            </a:r>
            <a:r>
              <a:rPr lang="en-US" altLang="en-US" sz="1400" dirty="0">
                <a:solidFill>
                  <a:srgbClr val="000000"/>
                </a:solidFill>
                <a:cs typeface="Courier New" panose="02070309020205020404" pitchFamily="49" charset="0"/>
              </a:rPr>
              <a:t>; x++ ) {</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13    </a:t>
            </a:r>
            <a:r>
              <a:rPr lang="en-US" altLang="en-US" sz="1400" dirty="0" smtClean="0">
                <a:solidFill>
                  <a:srgbClr val="5F5F5F"/>
                </a:solidFill>
                <a:latin typeface="AvantGarde" pitchFamily="34" charset="0"/>
              </a:rPr>
              <a:t>    </a:t>
            </a:r>
            <a:r>
              <a:rPr lang="en-US" altLang="en-US" sz="1400" dirty="0" smtClean="0">
                <a:solidFill>
                  <a:srgbClr val="008000"/>
                </a:solidFill>
                <a:cs typeface="Courier New" panose="02070309020205020404" pitchFamily="49" charset="0"/>
              </a:rPr>
              <a:t>      </a:t>
            </a:r>
            <a:r>
              <a:rPr lang="en-US" altLang="en-US" sz="1400" dirty="0">
                <a:solidFill>
                  <a:srgbClr val="008000"/>
                </a:solidFill>
                <a:cs typeface="Courier New" panose="02070309020205020404" pitchFamily="49" charset="0"/>
              </a:rPr>
              <a:t>// if x is 5, continue with next iteration of loop</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15    </a:t>
            </a:r>
            <a:r>
              <a:rPr lang="en-US" altLang="en-US" sz="1400" dirty="0">
                <a:solidFill>
                  <a:srgbClr val="000000"/>
                </a:solidFill>
                <a:cs typeface="Courier New" panose="02070309020205020404" pitchFamily="49" charset="0"/>
              </a:rPr>
              <a:t>      </a:t>
            </a:r>
            <a:r>
              <a:rPr lang="en-US" altLang="en-US" sz="1400" dirty="0">
                <a:solidFill>
                  <a:srgbClr val="0000FF"/>
                </a:solidFill>
                <a:cs typeface="Courier New" panose="02070309020205020404" pitchFamily="49" charset="0"/>
              </a:rPr>
              <a:t>if</a:t>
            </a:r>
            <a:r>
              <a:rPr lang="en-US" altLang="en-US" sz="1400" dirty="0">
                <a:solidFill>
                  <a:srgbClr val="000000"/>
                </a:solidFill>
                <a:cs typeface="Courier New" panose="02070309020205020404" pitchFamily="49" charset="0"/>
              </a:rPr>
              <a:t> ( x == </a:t>
            </a:r>
            <a:r>
              <a:rPr lang="en-US" altLang="en-US" sz="1400" dirty="0">
                <a:solidFill>
                  <a:srgbClr val="0099FF"/>
                </a:solidFill>
                <a:cs typeface="Courier New" panose="02070309020205020404" pitchFamily="49" charset="0"/>
              </a:rPr>
              <a:t>5</a:t>
            </a:r>
            <a:r>
              <a:rPr lang="en-US" altLang="en-US" sz="1400" dirty="0">
                <a:solidFill>
                  <a:srgbClr val="000000"/>
                </a:solidFill>
                <a:cs typeface="Courier New" panose="02070309020205020404" pitchFamily="49" charset="0"/>
              </a:rPr>
              <a:t> )</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16    </a:t>
            </a:r>
            <a:r>
              <a:rPr lang="en-US" altLang="en-US" sz="1400" dirty="0">
                <a:solidFill>
                  <a:srgbClr val="000000"/>
                </a:solidFill>
                <a:cs typeface="Courier New" panose="02070309020205020404" pitchFamily="49" charset="0"/>
              </a:rPr>
              <a:t>         </a:t>
            </a:r>
            <a:r>
              <a:rPr lang="en-US" altLang="en-US" sz="1400" dirty="0">
                <a:solidFill>
                  <a:srgbClr val="0000FF"/>
                </a:solidFill>
                <a:cs typeface="Courier New" panose="02070309020205020404" pitchFamily="49" charset="0"/>
              </a:rPr>
              <a:t>continue</a:t>
            </a:r>
            <a:r>
              <a:rPr lang="en-US" altLang="en-US" sz="1400" dirty="0">
                <a:solidFill>
                  <a:srgbClr val="000000"/>
                </a:solidFill>
                <a:cs typeface="Courier New" panose="02070309020205020404" pitchFamily="49" charset="0"/>
              </a:rPr>
              <a:t>;       </a:t>
            </a:r>
            <a:r>
              <a:rPr lang="en-US" altLang="en-US" sz="1400" dirty="0">
                <a:solidFill>
                  <a:srgbClr val="008000"/>
                </a:solidFill>
                <a:cs typeface="Courier New" panose="02070309020205020404" pitchFamily="49" charset="0"/>
              </a:rPr>
              <a:t> // skip remaining code in loop body</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17    </a:t>
            </a:r>
            <a:r>
              <a:rPr lang="en-US" altLang="en-US" sz="1400" dirty="0" smtClean="0">
                <a:solidFill>
                  <a:srgbClr val="5F5F5F"/>
                </a:solidFill>
                <a:latin typeface="AvantGarde" pitchFamily="34" charset="0"/>
              </a:rPr>
              <a:t>    </a:t>
            </a:r>
            <a:r>
              <a:rPr lang="en-US" altLang="en-US" sz="1400" dirty="0" smtClean="0">
                <a:solidFill>
                  <a:srgbClr val="000000"/>
                </a:solidFill>
                <a:cs typeface="Courier New" panose="02070309020205020404" pitchFamily="49" charset="0"/>
              </a:rPr>
              <a:t>      </a:t>
            </a:r>
            <a:r>
              <a:rPr lang="en-US" altLang="en-US" sz="1400" dirty="0" err="1">
                <a:solidFill>
                  <a:srgbClr val="000000"/>
                </a:solidFill>
                <a:cs typeface="Courier New" panose="02070309020205020404" pitchFamily="49" charset="0"/>
              </a:rPr>
              <a:t>cout</a:t>
            </a:r>
            <a:r>
              <a:rPr lang="en-US" altLang="en-US" sz="1400" dirty="0">
                <a:solidFill>
                  <a:srgbClr val="000000"/>
                </a:solidFill>
                <a:cs typeface="Courier New" panose="02070309020205020404" pitchFamily="49" charset="0"/>
              </a:rPr>
              <a:t> &lt;&lt; x &lt;&lt; </a:t>
            </a:r>
            <a:r>
              <a:rPr lang="en-US" altLang="en-US" sz="1400" dirty="0">
                <a:solidFill>
                  <a:srgbClr val="0099FF"/>
                </a:solidFill>
                <a:cs typeface="Courier New" panose="02070309020205020404" pitchFamily="49" charset="0"/>
              </a:rPr>
              <a:t>" "</a:t>
            </a:r>
            <a:r>
              <a:rPr lang="en-US" altLang="en-US" sz="1400" dirty="0">
                <a:solidFill>
                  <a:srgbClr val="000000"/>
                </a:solidFill>
                <a:cs typeface="Courier New" panose="02070309020205020404" pitchFamily="49" charset="0"/>
              </a:rPr>
              <a:t>;   </a:t>
            </a:r>
            <a:r>
              <a:rPr lang="en-US" altLang="en-US" sz="1400" dirty="0">
                <a:solidFill>
                  <a:srgbClr val="008000"/>
                </a:solidFill>
                <a:cs typeface="Courier New" panose="02070309020205020404" pitchFamily="49" charset="0"/>
              </a:rPr>
              <a:t>// display value of x</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19    </a:t>
            </a:r>
            <a:r>
              <a:rPr lang="en-US" altLang="en-US" sz="1400" dirty="0" smtClean="0">
                <a:solidFill>
                  <a:srgbClr val="5F5F5F"/>
                </a:solidFill>
                <a:latin typeface="AvantGarde" pitchFamily="34" charset="0"/>
              </a:rPr>
              <a:t>    </a:t>
            </a:r>
            <a:r>
              <a:rPr lang="en-US" altLang="en-US" sz="1400" dirty="0" smtClean="0">
                <a:solidFill>
                  <a:srgbClr val="000000"/>
                </a:solidFill>
                <a:cs typeface="Courier New" panose="02070309020205020404" pitchFamily="49" charset="0"/>
              </a:rPr>
              <a:t>   </a:t>
            </a:r>
            <a:r>
              <a:rPr lang="en-US" altLang="en-US" sz="1400" dirty="0">
                <a:solidFill>
                  <a:srgbClr val="000000"/>
                </a:solidFill>
                <a:cs typeface="Courier New" panose="02070309020205020404" pitchFamily="49" charset="0"/>
              </a:rPr>
              <a:t>} </a:t>
            </a:r>
            <a:r>
              <a:rPr lang="en-US" altLang="en-US" sz="1400" dirty="0">
                <a:solidFill>
                  <a:srgbClr val="008000"/>
                </a:solidFill>
                <a:cs typeface="Courier New" panose="02070309020205020404" pitchFamily="49" charset="0"/>
              </a:rPr>
              <a:t>// end for </a:t>
            </a:r>
            <a:r>
              <a:rPr lang="en-US" altLang="en-US" sz="1400" dirty="0" smtClean="0">
                <a:solidFill>
                  <a:srgbClr val="008000"/>
                </a:solidFill>
                <a:cs typeface="Courier New" panose="02070309020205020404" pitchFamily="49" charset="0"/>
              </a:rPr>
              <a:t>structure</a:t>
            </a:r>
            <a:r>
              <a:rPr lang="en-US" altLang="en-US" sz="1400" dirty="0" smtClean="0">
                <a:solidFill>
                  <a:srgbClr val="5F5F5F"/>
                </a:solidFill>
                <a:latin typeface="AvantGarde" pitchFamily="34" charset="0"/>
              </a:rPr>
              <a:t>    </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22    </a:t>
            </a:r>
            <a:r>
              <a:rPr lang="en-US" altLang="en-US" sz="1400" dirty="0">
                <a:solidFill>
                  <a:srgbClr val="000000"/>
                </a:solidFill>
                <a:cs typeface="Courier New" panose="02070309020205020404" pitchFamily="49" charset="0"/>
              </a:rPr>
              <a:t>   </a:t>
            </a:r>
            <a:r>
              <a:rPr lang="en-US" altLang="en-US" sz="1400" dirty="0" err="1">
                <a:solidFill>
                  <a:srgbClr val="000000"/>
                </a:solidFill>
                <a:cs typeface="Courier New" panose="02070309020205020404" pitchFamily="49" charset="0"/>
              </a:rPr>
              <a:t>cout</a:t>
            </a:r>
            <a:r>
              <a:rPr lang="en-US" altLang="en-US" sz="1400" dirty="0">
                <a:solidFill>
                  <a:srgbClr val="000000"/>
                </a:solidFill>
                <a:cs typeface="Courier New" panose="02070309020205020404" pitchFamily="49" charset="0"/>
              </a:rPr>
              <a:t> &lt;&lt; </a:t>
            </a:r>
            <a:r>
              <a:rPr lang="en-US" altLang="en-US" sz="1400" dirty="0">
                <a:solidFill>
                  <a:srgbClr val="0099FF"/>
                </a:solidFill>
                <a:cs typeface="Courier New" panose="02070309020205020404" pitchFamily="49" charset="0"/>
              </a:rPr>
              <a:t>"\</a:t>
            </a:r>
            <a:r>
              <a:rPr lang="en-US" altLang="en-US" sz="1400" dirty="0" err="1">
                <a:solidFill>
                  <a:srgbClr val="0099FF"/>
                </a:solidFill>
                <a:cs typeface="Courier New" panose="02070309020205020404" pitchFamily="49" charset="0"/>
              </a:rPr>
              <a:t>nUsed</a:t>
            </a:r>
            <a:r>
              <a:rPr lang="en-US" altLang="en-US" sz="1400" dirty="0">
                <a:solidFill>
                  <a:srgbClr val="0099FF"/>
                </a:solidFill>
                <a:cs typeface="Courier New" panose="02070309020205020404" pitchFamily="49" charset="0"/>
              </a:rPr>
              <a:t> continue to skip printing the value 5"</a:t>
            </a:r>
            <a:r>
              <a:rPr lang="en-US" altLang="en-US" sz="1400" dirty="0">
                <a:solidFill>
                  <a:srgbClr val="000000"/>
                </a:solidFill>
                <a:cs typeface="Courier New" panose="02070309020205020404" pitchFamily="49" charset="0"/>
              </a:rPr>
              <a:t> </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23    </a:t>
            </a:r>
            <a:r>
              <a:rPr lang="en-US" altLang="en-US" sz="1400" dirty="0">
                <a:solidFill>
                  <a:srgbClr val="000000"/>
                </a:solidFill>
                <a:cs typeface="Courier New" panose="02070309020205020404" pitchFamily="49" charset="0"/>
              </a:rPr>
              <a:t>        &lt;&lt; </a:t>
            </a:r>
            <a:r>
              <a:rPr lang="en-US" altLang="en-US" sz="1400" dirty="0" smtClean="0">
                <a:solidFill>
                  <a:srgbClr val="000000"/>
                </a:solidFill>
                <a:cs typeface="Courier New" panose="02070309020205020404" pitchFamily="49" charset="0"/>
              </a:rPr>
              <a:t>endl;</a:t>
            </a:r>
            <a:r>
              <a:rPr lang="en-US" altLang="en-US" sz="1400" dirty="0" smtClean="0">
                <a:solidFill>
                  <a:srgbClr val="5F5F5F"/>
                </a:solidFill>
                <a:latin typeface="AvantGarde" pitchFamily="34" charset="0"/>
              </a:rPr>
              <a:t>24    </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400" dirty="0">
                <a:solidFill>
                  <a:srgbClr val="5F5F5F"/>
                </a:solidFill>
                <a:latin typeface="AvantGarde" pitchFamily="34" charset="0"/>
              </a:rPr>
              <a:t>25    </a:t>
            </a:r>
            <a:r>
              <a:rPr lang="en-US" altLang="en-US" sz="1400" dirty="0">
                <a:solidFill>
                  <a:srgbClr val="000000"/>
                </a:solidFill>
                <a:cs typeface="Courier New" panose="02070309020205020404" pitchFamily="49" charset="0"/>
              </a:rPr>
              <a:t>   </a:t>
            </a:r>
            <a:r>
              <a:rPr lang="en-US" altLang="en-US" sz="1400" dirty="0">
                <a:solidFill>
                  <a:srgbClr val="0000FF"/>
                </a:solidFill>
                <a:cs typeface="Courier New" panose="02070309020205020404" pitchFamily="49" charset="0"/>
              </a:rPr>
              <a:t>return</a:t>
            </a:r>
            <a:r>
              <a:rPr lang="en-US" altLang="en-US" sz="1400" dirty="0">
                <a:solidFill>
                  <a:srgbClr val="000000"/>
                </a:solidFill>
                <a:cs typeface="Courier New" panose="02070309020205020404" pitchFamily="49" charset="0"/>
              </a:rPr>
              <a:t> </a:t>
            </a:r>
            <a:r>
              <a:rPr lang="en-US" altLang="en-US" sz="1400" dirty="0">
                <a:solidFill>
                  <a:srgbClr val="0099FF"/>
                </a:solidFill>
                <a:cs typeface="Courier New" panose="02070309020205020404" pitchFamily="49" charset="0"/>
              </a:rPr>
              <a:t>0</a:t>
            </a:r>
            <a:r>
              <a:rPr lang="en-US" altLang="en-US" sz="1400" dirty="0">
                <a:solidFill>
                  <a:srgbClr val="000000"/>
                </a:solidFill>
                <a:cs typeface="Courier New" panose="02070309020205020404" pitchFamily="49" charset="0"/>
              </a:rPr>
              <a:t>;             </a:t>
            </a:r>
            <a:r>
              <a:rPr lang="en-US" altLang="en-US" sz="1400" dirty="0">
                <a:solidFill>
                  <a:srgbClr val="008000"/>
                </a:solidFill>
                <a:cs typeface="Courier New" panose="02070309020205020404" pitchFamily="49" charset="0"/>
              </a:rPr>
              <a:t> // indicate successful </a:t>
            </a:r>
            <a:r>
              <a:rPr lang="en-US" altLang="en-US" sz="1400" dirty="0" smtClean="0">
                <a:solidFill>
                  <a:srgbClr val="008000"/>
                </a:solidFill>
                <a:cs typeface="Courier New" panose="02070309020205020404" pitchFamily="49" charset="0"/>
              </a:rPr>
              <a:t>termination</a:t>
            </a:r>
          </a:p>
          <a:p>
            <a:pPr>
              <a:spcBef>
                <a:spcPct val="20000"/>
              </a:spcBef>
              <a:buClr>
                <a:schemeClr val="tx2"/>
              </a:buClr>
              <a:buSzPct val="90000"/>
              <a:buFont typeface="Symbol" panose="05050102010706020507" pitchFamily="18" charset="2"/>
              <a:buChar char="¨"/>
            </a:pPr>
            <a:r>
              <a:rPr lang="en-US" altLang="en-US" sz="1400" dirty="0" smtClean="0">
                <a:solidFill>
                  <a:srgbClr val="000000"/>
                </a:solidFill>
                <a:cs typeface="Courier New" panose="02070309020205020404" pitchFamily="49" charset="0"/>
              </a:rPr>
              <a:t>           } </a:t>
            </a:r>
            <a:r>
              <a:rPr lang="en-US" altLang="en-US" sz="1400" dirty="0">
                <a:solidFill>
                  <a:srgbClr val="008000"/>
                </a:solidFill>
                <a:cs typeface="Courier New" panose="02070309020205020404" pitchFamily="49" charset="0"/>
              </a:rPr>
              <a:t>// end function main</a:t>
            </a: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endParaRPr lang="en-US" altLang="en-US" sz="1400" dirty="0">
              <a:solidFill>
                <a:srgbClr val="008000"/>
              </a:solidFill>
              <a:cs typeface="Courier New" panose="02070309020205020404" pitchFamily="49" charset="0"/>
            </a:endParaRPr>
          </a:p>
          <a:p>
            <a:pPr>
              <a:spcBef>
                <a:spcPct val="20000"/>
              </a:spcBef>
              <a:buClr>
                <a:schemeClr val="tx2"/>
              </a:buClr>
              <a:buSzPct val="90000"/>
              <a:buFont typeface="Symbol" panose="05050102010706020507" pitchFamily="18" charset="2"/>
              <a:buChar char="¨"/>
            </a:pPr>
            <a:endParaRPr lang="en-US" altLang="en-US" sz="1400" dirty="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endParaRPr lang="en-US" altLang="en-US" sz="1400" dirty="0"/>
          </a:p>
        </p:txBody>
      </p:sp>
      <p:grpSp>
        <p:nvGrpSpPr>
          <p:cNvPr id="75780" name="Group 4"/>
          <p:cNvGrpSpPr>
            <a:grpSpLocks/>
          </p:cNvGrpSpPr>
          <p:nvPr/>
        </p:nvGrpSpPr>
        <p:grpSpPr bwMode="auto">
          <a:xfrm>
            <a:off x="2895600" y="2667000"/>
            <a:ext cx="4334435" cy="838200"/>
            <a:chOff x="1392" y="1680"/>
            <a:chExt cx="2592" cy="528"/>
          </a:xfrm>
        </p:grpSpPr>
        <p:sp>
          <p:nvSpPr>
            <p:cNvPr id="75781" name="Text Box 5"/>
            <p:cNvSpPr txBox="1">
              <a:spLocks noChangeArrowheads="1"/>
            </p:cNvSpPr>
            <p:nvPr/>
          </p:nvSpPr>
          <p:spPr bwMode="auto">
            <a:xfrm>
              <a:off x="2304" y="1680"/>
              <a:ext cx="1680" cy="19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dirty="0"/>
                <a:t>Skips to next iteration of the loop.</a:t>
              </a:r>
            </a:p>
          </p:txBody>
        </p:sp>
        <p:sp>
          <p:nvSpPr>
            <p:cNvPr id="75782" name="Line 6"/>
            <p:cNvSpPr>
              <a:spLocks noChangeShapeType="1"/>
            </p:cNvSpPr>
            <p:nvPr/>
          </p:nvSpPr>
          <p:spPr bwMode="auto">
            <a:xfrm flipH="1">
              <a:off x="1392" y="1776"/>
              <a:ext cx="91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780"/>
                                        </p:tgtEl>
                                        <p:attrNameLst>
                                          <p:attrName>style.visibility</p:attrName>
                                        </p:attrNameLst>
                                      </p:cBhvr>
                                      <p:to>
                                        <p:strVal val="visible"/>
                                      </p:to>
                                    </p:set>
                                  </p:childTnLst>
                                  <p:subTnLst>
                                    <p:set>
                                      <p:cBhvr override="childStyle">
                                        <p:cTn dur="1" fill="hold" display="0" masterRel="nextClick" afterEffect="1"/>
                                        <p:tgtEl>
                                          <p:spTgt spid="757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ChangeArrowheads="1"/>
          </p:cNvSpPr>
          <p:nvPr/>
        </p:nvSpPr>
        <p:spPr bwMode="auto">
          <a:xfrm>
            <a:off x="1219200" y="2209800"/>
            <a:ext cx="70104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r>
              <a:rPr lang="en-US" altLang="en-US" sz="1400" dirty="0">
                <a:solidFill>
                  <a:srgbClr val="000000"/>
                </a:solidFill>
                <a:cs typeface="Courier New" panose="02070309020205020404" pitchFamily="49" charset="0"/>
              </a:rPr>
              <a:t>1 2 3 4 6 7 8 9 10</a:t>
            </a:r>
            <a:endParaRPr lang="en-US" altLang="en-US" sz="1400" dirty="0">
              <a:solidFill>
                <a:srgbClr val="000000"/>
              </a:solidFill>
              <a:latin typeface="Courier" pitchFamily="49" charset="0"/>
            </a:endParaRPr>
          </a:p>
          <a:p>
            <a:r>
              <a:rPr lang="en-US" altLang="en-US" sz="1400" dirty="0">
                <a:solidFill>
                  <a:srgbClr val="000000"/>
                </a:solidFill>
                <a:cs typeface="Courier New" panose="02070309020205020404" pitchFamily="49" charset="0"/>
              </a:rPr>
              <a:t>Used continue to skip printing the value 5</a:t>
            </a:r>
            <a:endParaRPr lang="en-US" altLang="en-US" sz="1400" dirty="0">
              <a:solidFill>
                <a:srgbClr val="000000"/>
              </a:solidFill>
              <a:latin typeface="Courier" pitchFamily="49" charset="0"/>
            </a:endParaRPr>
          </a:p>
          <a:p>
            <a:endParaRPr lang="en-US" altLang="en-US" sz="1400" dirty="0"/>
          </a:p>
        </p:txBody>
      </p:sp>
      <p:sp>
        <p:nvSpPr>
          <p:cNvPr id="4" name="Rectangle 7"/>
          <p:cNvSpPr>
            <a:spLocks noChangeArrowheads="1"/>
          </p:cNvSpPr>
          <p:nvPr/>
        </p:nvSpPr>
        <p:spPr bwMode="auto">
          <a:xfrm>
            <a:off x="7277100" y="571500"/>
            <a:ext cx="14859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1400" dirty="0">
                <a:solidFill>
                  <a:schemeClr val="tx2"/>
                </a:solidFill>
              </a:rPr>
              <a:t>fig02_27.cpp</a:t>
            </a:r>
            <a:br>
              <a:rPr lang="en-US" altLang="en-US" sz="1400" dirty="0">
                <a:solidFill>
                  <a:schemeClr val="tx2"/>
                </a:solidFill>
              </a:rPr>
            </a:br>
            <a:r>
              <a:rPr lang="en-US" altLang="en-US" sz="1400" dirty="0">
                <a:solidFill>
                  <a:schemeClr val="tx2"/>
                </a:solidFill>
              </a:rPr>
              <a:t>(2 of 2)</a:t>
            </a:r>
            <a:br>
              <a:rPr lang="en-US" altLang="en-US" sz="1400" dirty="0">
                <a:solidFill>
                  <a:schemeClr val="tx2"/>
                </a:solidFill>
              </a:rPr>
            </a:br>
            <a:r>
              <a:rPr lang="en-US" altLang="en-US" sz="1400" dirty="0">
                <a:solidFill>
                  <a:schemeClr val="tx2"/>
                </a:solidFill>
              </a:rPr>
              <a:t/>
            </a:r>
            <a:br>
              <a:rPr lang="en-US" altLang="en-US" sz="1400" dirty="0">
                <a:solidFill>
                  <a:schemeClr val="tx2"/>
                </a:solidFill>
              </a:rPr>
            </a:br>
            <a:r>
              <a:rPr lang="en-US" altLang="en-US" sz="1400" dirty="0">
                <a:solidFill>
                  <a:schemeClr val="tx2"/>
                </a:solidFill>
              </a:rPr>
              <a:t>fig02_27.cpp</a:t>
            </a:r>
            <a:br>
              <a:rPr lang="en-US" altLang="en-US" sz="1400" dirty="0">
                <a:solidFill>
                  <a:schemeClr val="tx2"/>
                </a:solidFill>
              </a:rPr>
            </a:br>
            <a:r>
              <a:rPr lang="en-US" altLang="en-US" sz="1400" dirty="0">
                <a:solidFill>
                  <a:schemeClr val="tx2"/>
                </a:solidFill>
              </a:rPr>
              <a:t>output (1 of 1)</a:t>
            </a:r>
            <a:br>
              <a:rPr lang="en-US" altLang="en-US" sz="1400" dirty="0">
                <a:solidFill>
                  <a:schemeClr val="tx2"/>
                </a:solidFill>
              </a:rPr>
            </a:br>
            <a:r>
              <a:rPr lang="en-US" altLang="en-US" sz="1400" dirty="0">
                <a:solidFill>
                  <a:schemeClr val="tx2"/>
                </a:solidFill>
              </a:rPr>
              <a:t/>
            </a:r>
            <a:br>
              <a:rPr lang="en-US" altLang="en-US" sz="1400" dirty="0">
                <a:solidFill>
                  <a:schemeClr val="tx2"/>
                </a:solidFill>
              </a:rPr>
            </a:br>
            <a:endParaRPr lang="en-US" altLang="en-US" sz="1400" dirty="0">
              <a:solidFill>
                <a:schemeClr val="tx2"/>
              </a:solidFill>
            </a:endParaRPr>
          </a:p>
        </p:txBody>
      </p:sp>
    </p:spTree>
    <p:extLst>
      <p:ext uri="{BB962C8B-B14F-4D97-AF65-F5344CB8AC3E}">
        <p14:creationId xmlns:p14="http://schemas.microsoft.com/office/powerpoint/2010/main" val="1991522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pPr marL="0" indent="0">
              <a:buNone/>
            </a:pPr>
            <a:r>
              <a:rPr lang="en-US" dirty="0" smtClean="0">
                <a:solidFill>
                  <a:srgbClr val="0070C0"/>
                </a:solidFill>
              </a:rPr>
              <a:t>Understanding the repetitive statement such as for loop as well as do- while loop</a:t>
            </a:r>
          </a:p>
          <a:p>
            <a:pPr marL="0" indent="0">
              <a:buNone/>
            </a:pPr>
            <a:r>
              <a:rPr lang="en-US" dirty="0" smtClean="0">
                <a:solidFill>
                  <a:srgbClr val="0070C0"/>
                </a:solidFill>
              </a:rPr>
              <a:t>Knowing about statement such as break and continue</a:t>
            </a:r>
            <a:endParaRPr lang="en-US" dirty="0">
              <a:solidFill>
                <a:srgbClr val="0070C0"/>
              </a:solidFill>
            </a:endParaRPr>
          </a:p>
        </p:txBody>
      </p:sp>
    </p:spTree>
    <p:extLst>
      <p:ext uri="{BB962C8B-B14F-4D97-AF65-F5344CB8AC3E}">
        <p14:creationId xmlns:p14="http://schemas.microsoft.com/office/powerpoint/2010/main" val="216674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Description</a:t>
            </a:r>
            <a:endParaRPr lang="en-US" b="1" dirty="0">
              <a:solidFill>
                <a:srgbClr val="0070C0"/>
              </a:solidFill>
            </a:endParaRPr>
          </a:p>
        </p:txBody>
      </p:sp>
      <p:sp>
        <p:nvSpPr>
          <p:cNvPr id="3" name="Content Placeholder 2"/>
          <p:cNvSpPr>
            <a:spLocks noGrp="1"/>
          </p:cNvSpPr>
          <p:nvPr>
            <p:ph idx="1"/>
          </p:nvPr>
        </p:nvSpPr>
        <p:spPr/>
        <p:txBody>
          <a:bodyPr/>
          <a:lstStyle/>
          <a:p>
            <a:pPr marL="0" indent="0" algn="just">
              <a:buNone/>
            </a:pPr>
            <a:r>
              <a:rPr lang="en-US" dirty="0" smtClean="0">
                <a:solidFill>
                  <a:srgbClr val="0070C0"/>
                </a:solidFill>
              </a:rPr>
              <a:t>In this chapter we will learn how a block of statement is executed till the condition satisfies. An overview of for loop and do while loops and how we are going to implement in  our program. The break and continue statements are explained at the end.</a:t>
            </a:r>
            <a:endParaRPr lang="en-US" dirty="0">
              <a:solidFill>
                <a:srgbClr val="0070C0"/>
              </a:solidFill>
            </a:endParaRPr>
          </a:p>
        </p:txBody>
      </p:sp>
    </p:spTree>
    <p:extLst>
      <p:ext uri="{BB962C8B-B14F-4D97-AF65-F5344CB8AC3E}">
        <p14:creationId xmlns:p14="http://schemas.microsoft.com/office/powerpoint/2010/main" val="1038191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371600" y="109538"/>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4400" noProof="1">
                <a:solidFill>
                  <a:schemeClr val="tx2"/>
                </a:solidFill>
              </a:rPr>
              <a:t>for </a:t>
            </a:r>
            <a:r>
              <a:rPr lang="en-US" altLang="en-US" sz="4400" noProof="1" smtClean="0">
                <a:solidFill>
                  <a:schemeClr val="tx2"/>
                </a:solidFill>
              </a:rPr>
              <a:t>Loops </a:t>
            </a:r>
            <a:r>
              <a:rPr lang="en-US" altLang="en-US" sz="4400" noProof="1">
                <a:solidFill>
                  <a:schemeClr val="tx2"/>
                </a:solidFill>
              </a:rPr>
              <a:t>Structure</a:t>
            </a:r>
            <a:endParaRPr lang="en-US" altLang="en-US" sz="4400" dirty="0">
              <a:solidFill>
                <a:schemeClr val="tx2"/>
              </a:solidFill>
            </a:endParaRPr>
          </a:p>
        </p:txBody>
      </p:sp>
      <p:sp>
        <p:nvSpPr>
          <p:cNvPr id="61443" name="Rectangle 3"/>
          <p:cNvSpPr>
            <a:spLocks noChangeArrowheads="1"/>
          </p:cNvSpPr>
          <p:nvPr/>
        </p:nvSpPr>
        <p:spPr bwMode="auto">
          <a:xfrm>
            <a:off x="838200" y="10668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3200" dirty="0"/>
              <a:t>General format when using </a:t>
            </a:r>
            <a:r>
              <a:rPr lang="en-US" altLang="en-US" sz="3200" b="1" dirty="0">
                <a:latin typeface="Courier New" panose="02070309020205020404" pitchFamily="49" charset="0"/>
              </a:rPr>
              <a:t>for</a:t>
            </a:r>
            <a:r>
              <a:rPr lang="en-US" altLang="en-US" sz="3200" dirty="0"/>
              <a:t> loops</a:t>
            </a:r>
          </a:p>
          <a:p>
            <a:pPr lvl="1">
              <a:spcBef>
                <a:spcPct val="20000"/>
              </a:spcBef>
            </a:pPr>
            <a:r>
              <a:rPr lang="en-US" altLang="en-US" sz="2200" b="1" dirty="0">
                <a:latin typeface="Courier New" panose="02070309020205020404" pitchFamily="49" charset="0"/>
              </a:rPr>
              <a:t>for ( initialization; </a:t>
            </a:r>
            <a:r>
              <a:rPr lang="en-US" altLang="en-US" sz="2200" b="1" dirty="0" err="1">
                <a:latin typeface="Courier New" panose="02070309020205020404" pitchFamily="49" charset="0"/>
              </a:rPr>
              <a:t>LoopContinuationTest</a:t>
            </a:r>
            <a:r>
              <a:rPr lang="en-US" altLang="en-US" sz="2200" b="1" dirty="0">
                <a:latin typeface="Courier New" panose="02070309020205020404" pitchFamily="49" charset="0"/>
              </a:rPr>
              <a:t>; 		   increment )</a:t>
            </a:r>
          </a:p>
          <a:p>
            <a:pPr lvl="1">
              <a:spcBef>
                <a:spcPct val="20000"/>
              </a:spcBef>
            </a:pPr>
            <a:r>
              <a:rPr lang="en-US" altLang="en-US" sz="2200" b="1" dirty="0">
                <a:latin typeface="Courier New" panose="02070309020205020404" pitchFamily="49" charset="0"/>
              </a:rPr>
              <a:t>   statement </a:t>
            </a:r>
          </a:p>
          <a:p>
            <a:pPr>
              <a:spcBef>
                <a:spcPct val="20000"/>
              </a:spcBef>
              <a:buClr>
                <a:schemeClr val="tx2"/>
              </a:buClr>
              <a:buSzPct val="90000"/>
              <a:buFont typeface="Symbol" panose="05050102010706020507" pitchFamily="18" charset="2"/>
              <a:buChar char="¨"/>
            </a:pPr>
            <a:r>
              <a:rPr lang="en-US" altLang="en-US" sz="3200" dirty="0" smtClean="0"/>
              <a:t>Example</a:t>
            </a:r>
          </a:p>
          <a:p>
            <a:pPr>
              <a:spcBef>
                <a:spcPct val="20000"/>
              </a:spcBef>
              <a:buClr>
                <a:schemeClr val="tx2"/>
              </a:buClr>
              <a:buSzPct val="90000"/>
              <a:buFont typeface="Symbol" panose="05050102010706020507" pitchFamily="18" charset="2"/>
              <a:buChar char="¨"/>
            </a:pPr>
            <a:r>
              <a:rPr lang="en-US" altLang="en-US" b="1" dirty="0" smtClean="0">
                <a:latin typeface="Courier New" panose="02070309020205020404" pitchFamily="49" charset="0"/>
              </a:rPr>
              <a:t>for(</a:t>
            </a:r>
            <a:r>
              <a:rPr lang="en-US" altLang="en-US" b="1" dirty="0" err="1" smtClean="0">
                <a:latin typeface="Courier New" panose="02070309020205020404" pitchFamily="49" charset="0"/>
              </a:rPr>
              <a:t>int</a:t>
            </a:r>
            <a:r>
              <a:rPr lang="en-US" altLang="en-US" b="1" dirty="0" smtClean="0">
                <a:latin typeface="Courier New" panose="02070309020205020404" pitchFamily="49" charset="0"/>
              </a:rPr>
              <a:t> counter=1;counter&lt;=10;counter</a:t>
            </a:r>
            <a:r>
              <a:rPr lang="en-US" altLang="en-US" b="1" dirty="0">
                <a:latin typeface="Courier New" panose="02070309020205020404" pitchFamily="49" charset="0"/>
              </a:rPr>
              <a:t>++ )</a:t>
            </a:r>
          </a:p>
          <a:p>
            <a:pPr lvl="2">
              <a:spcBef>
                <a:spcPct val="20000"/>
              </a:spcBef>
            </a:pPr>
            <a:r>
              <a:rPr lang="en-US" altLang="en-US" b="1" dirty="0" err="1">
                <a:latin typeface="Courier New" panose="02070309020205020404" pitchFamily="49" charset="0"/>
              </a:rPr>
              <a:t>cout</a:t>
            </a:r>
            <a:r>
              <a:rPr lang="en-US" altLang="en-US" b="1" dirty="0">
                <a:latin typeface="Courier New" panose="02070309020205020404" pitchFamily="49" charset="0"/>
              </a:rPr>
              <a:t> &lt;&lt; counter &lt;&lt; </a:t>
            </a:r>
            <a:r>
              <a:rPr lang="en-US" altLang="en-US" b="1" dirty="0" err="1">
                <a:latin typeface="Courier New" panose="02070309020205020404" pitchFamily="49" charset="0"/>
              </a:rPr>
              <a:t>endl</a:t>
            </a:r>
            <a:r>
              <a:rPr lang="en-US" altLang="en-US" b="1" dirty="0">
                <a:latin typeface="Courier New" panose="02070309020205020404" pitchFamily="49" charset="0"/>
              </a:rPr>
              <a:t>;</a:t>
            </a:r>
          </a:p>
          <a:p>
            <a:pPr lvl="1">
              <a:spcBef>
                <a:spcPct val="20000"/>
              </a:spcBef>
              <a:buFontTx/>
              <a:buChar char="–"/>
            </a:pPr>
            <a:r>
              <a:rPr lang="en-US" altLang="en-US" sz="2800" dirty="0"/>
              <a:t>Prints integers from one to ten</a:t>
            </a:r>
          </a:p>
        </p:txBody>
      </p:sp>
      <p:grpSp>
        <p:nvGrpSpPr>
          <p:cNvPr id="61444" name="Group 4"/>
          <p:cNvGrpSpPr>
            <a:grpSpLocks/>
          </p:cNvGrpSpPr>
          <p:nvPr/>
        </p:nvGrpSpPr>
        <p:grpSpPr bwMode="auto">
          <a:xfrm>
            <a:off x="0" y="2330450"/>
            <a:ext cx="5486400" cy="1374775"/>
            <a:chOff x="0" y="632"/>
            <a:chExt cx="3456" cy="866"/>
          </a:xfrm>
        </p:grpSpPr>
        <p:sp>
          <p:nvSpPr>
            <p:cNvPr id="61445" name="Rectangle 5"/>
            <p:cNvSpPr>
              <a:spLocks noChangeArrowheads="1"/>
            </p:cNvSpPr>
            <p:nvPr/>
          </p:nvSpPr>
          <p:spPr bwMode="auto">
            <a:xfrm>
              <a:off x="0" y="749"/>
              <a:ext cx="3456"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1446" name="Rectangle 6"/>
            <p:cNvSpPr>
              <a:spLocks noChangeArrowheads="1"/>
            </p:cNvSpPr>
            <p:nvPr/>
          </p:nvSpPr>
          <p:spPr bwMode="auto">
            <a:xfrm>
              <a:off x="0" y="632"/>
              <a:ext cx="34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rPr>
                <a:t> </a:t>
              </a:r>
              <a:endParaRPr lang="en-US" altLang="en-US"/>
            </a:p>
            <a:p>
              <a:pPr eaLnBrk="0" hangingPunct="0"/>
              <a:endParaRPr lang="en-US" altLang="en-US"/>
            </a:p>
          </p:txBody>
        </p:sp>
      </p:grpSp>
      <p:sp>
        <p:nvSpPr>
          <p:cNvPr id="61447" name="Rectangle 7"/>
          <p:cNvSpPr>
            <a:spLocks noChangeArrowheads="1"/>
          </p:cNvSpPr>
          <p:nvPr/>
        </p:nvSpPr>
        <p:spPr bwMode="auto">
          <a:xfrm>
            <a:off x="0" y="3705225"/>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r>
            <a:br>
              <a:rPr lang="en-US" altLang="en-US"/>
            </a:br>
            <a:endParaRPr lang="en-US" altLang="en-US"/>
          </a:p>
        </p:txBody>
      </p:sp>
      <p:sp>
        <p:nvSpPr>
          <p:cNvPr id="61448" name="Text Box 8"/>
          <p:cNvSpPr txBox="1">
            <a:spLocks noChangeArrowheads="1"/>
          </p:cNvSpPr>
          <p:nvPr/>
        </p:nvSpPr>
        <p:spPr bwMode="auto">
          <a:xfrm>
            <a:off x="7772400" y="4527550"/>
            <a:ext cx="1066800" cy="10795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dirty="0">
                <a:solidFill>
                  <a:srgbClr val="000000"/>
                </a:solidFill>
              </a:rPr>
              <a:t>No semicolon after last statement</a:t>
            </a:r>
          </a:p>
        </p:txBody>
      </p:sp>
      <p:sp>
        <p:nvSpPr>
          <p:cNvPr id="61449" name="Line 9"/>
          <p:cNvSpPr>
            <a:spLocks noChangeShapeType="1"/>
          </p:cNvSpPr>
          <p:nvPr/>
        </p:nvSpPr>
        <p:spPr bwMode="auto">
          <a:xfrm flipH="1" flipV="1">
            <a:off x="8305800" y="3581400"/>
            <a:ext cx="0" cy="946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7086600" y="838200"/>
            <a:ext cx="2057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1600">
                <a:solidFill>
                  <a:schemeClr val="tx2"/>
                </a:solidFill>
              </a:rPr>
              <a:t>fig02_17.cpp</a:t>
            </a:r>
            <a:br>
              <a:rPr lang="en-US" altLang="en-US" sz="1600">
                <a:solidFill>
                  <a:schemeClr val="tx2"/>
                </a:solidFill>
              </a:rPr>
            </a:br>
            <a:r>
              <a:rPr lang="en-US" altLang="en-US" sz="1600">
                <a:solidFill>
                  <a:schemeClr val="tx2"/>
                </a:solidFill>
              </a:rPr>
              <a:t>(1 of 1)</a:t>
            </a:r>
            <a:br>
              <a:rPr lang="en-US" altLang="en-US" sz="1600">
                <a:solidFill>
                  <a:schemeClr val="tx2"/>
                </a:solidFill>
              </a:rPr>
            </a:br>
            <a:r>
              <a:rPr lang="en-US" altLang="en-US" sz="1600">
                <a:solidFill>
                  <a:schemeClr val="tx2"/>
                </a:solidFill>
              </a:rPr>
              <a:t/>
            </a:r>
            <a:br>
              <a:rPr lang="en-US" altLang="en-US" sz="1600">
                <a:solidFill>
                  <a:schemeClr val="tx2"/>
                </a:solidFill>
              </a:rPr>
            </a:br>
            <a:endParaRPr lang="en-US" altLang="en-US" sz="1600">
              <a:solidFill>
                <a:schemeClr val="tx2"/>
              </a:solidFill>
            </a:endParaRPr>
          </a:p>
        </p:txBody>
      </p:sp>
      <p:sp>
        <p:nvSpPr>
          <p:cNvPr id="62467" name="Rectangle 3"/>
          <p:cNvSpPr>
            <a:spLocks noChangeArrowheads="1"/>
          </p:cNvSpPr>
          <p:nvPr/>
        </p:nvSpPr>
        <p:spPr bwMode="auto">
          <a:xfrm>
            <a:off x="0" y="0"/>
            <a:ext cx="7010400" cy="4343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      </a:t>
            </a:r>
            <a:r>
              <a:rPr lang="en-US" altLang="en-US" sz="1600">
                <a:solidFill>
                  <a:srgbClr val="008000"/>
                </a:solidFill>
                <a:cs typeface="Courier New" panose="02070309020205020404" pitchFamily="49" charset="0"/>
              </a:rPr>
              <a:t>// Fig. 2.17: fig02_17.cpp</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      </a:t>
            </a:r>
            <a:r>
              <a:rPr lang="en-US" altLang="en-US" sz="1600">
                <a:solidFill>
                  <a:srgbClr val="008000"/>
                </a:solidFill>
                <a:cs typeface="Courier New" panose="02070309020205020404" pitchFamily="49" charset="0"/>
              </a:rPr>
              <a:t>// Counter-controlled repetition with the for structure.</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      </a:t>
            </a:r>
            <a:r>
              <a:rPr lang="en-US" altLang="en-US" sz="1600">
                <a:solidFill>
                  <a:srgbClr val="0000FF"/>
                </a:solidFill>
                <a:cs typeface="Courier New" panose="02070309020205020404" pitchFamily="49" charset="0"/>
              </a:rPr>
              <a:t>#include</a:t>
            </a:r>
            <a:r>
              <a:rPr lang="en-US" altLang="en-US" sz="1600">
                <a:solidFill>
                  <a:srgbClr val="000000"/>
                </a:solidFill>
                <a:cs typeface="Courier New" panose="02070309020205020404" pitchFamily="49" charset="0"/>
              </a:rPr>
              <a:t> &lt;iostream&gt;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4      using namespace std;</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5      </a:t>
            </a:r>
            <a:r>
              <a:rPr lang="en-US" altLang="en-US" sz="1600">
                <a:solidFill>
                  <a:srgbClr val="008000"/>
                </a:solidFill>
                <a:cs typeface="Courier New" panose="02070309020205020404" pitchFamily="49" charset="0"/>
              </a:rPr>
              <a:t>// function main begins program execution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9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main()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10    </a:t>
            </a:r>
            <a:r>
              <a:rPr lang="en-US" altLang="en-US" sz="1600">
                <a:solidFill>
                  <a:srgbClr val="000000"/>
                </a:solidFill>
                <a:cs typeface="Courier New" panose="02070309020205020404" pitchFamily="49" charset="0"/>
              </a:rPr>
              <a: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11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Initialization, repetition condition and incrementing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12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are all included in the for structure header.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13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14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for</a:t>
            </a:r>
            <a:r>
              <a:rPr lang="en-US" altLang="en-US" sz="1600">
                <a:solidFill>
                  <a:srgbClr val="000000"/>
                </a:solidFill>
                <a:cs typeface="Courier New" panose="02070309020205020404" pitchFamily="49" charset="0"/>
              </a:rPr>
              <a:t> (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counter = </a:t>
            </a:r>
            <a:r>
              <a:rPr lang="en-US" altLang="en-US" sz="1600">
                <a:solidFill>
                  <a:srgbClr val="0099FF"/>
                </a:solidFill>
                <a:cs typeface="Courier New" panose="02070309020205020404" pitchFamily="49" charset="0"/>
              </a:rPr>
              <a:t>1</a:t>
            </a:r>
            <a:r>
              <a:rPr lang="en-US" altLang="en-US" sz="1600">
                <a:solidFill>
                  <a:srgbClr val="000000"/>
                </a:solidFill>
                <a:cs typeface="Courier New" panose="02070309020205020404" pitchFamily="49" charset="0"/>
              </a:rPr>
              <a:t>; counter &lt;= </a:t>
            </a:r>
            <a:r>
              <a:rPr lang="en-US" altLang="en-US" sz="1600">
                <a:solidFill>
                  <a:srgbClr val="0099FF"/>
                </a:solidFill>
                <a:cs typeface="Courier New" panose="02070309020205020404" pitchFamily="49" charset="0"/>
              </a:rPr>
              <a:t>10</a:t>
            </a:r>
            <a:r>
              <a:rPr lang="en-US" altLang="en-US" sz="1600">
                <a:solidFill>
                  <a:srgbClr val="000000"/>
                </a:solidFill>
                <a:cs typeface="Courier New" panose="02070309020205020404" pitchFamily="49" charset="0"/>
              </a:rPr>
              <a:t>; counter++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15    </a:t>
            </a:r>
            <a:r>
              <a:rPr lang="en-US" altLang="en-US" sz="1600">
                <a:solidFill>
                  <a:srgbClr val="000000"/>
                </a:solidFill>
                <a:cs typeface="Courier New" panose="02070309020205020404" pitchFamily="49" charset="0"/>
              </a:rPr>
              <a:t>      cout &lt;&lt; counter &lt;&lt; endl;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16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17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return</a:t>
            </a:r>
            <a:r>
              <a:rPr lang="en-US" altLang="en-US" sz="1600">
                <a:solidFill>
                  <a:srgbClr val="000000"/>
                </a:solidFill>
                <a:cs typeface="Courier New" panose="02070309020205020404" pitchFamily="49" charset="0"/>
              </a:rPr>
              <a:t> </a:t>
            </a:r>
            <a:r>
              <a:rPr lang="en-US" altLang="en-US" sz="1600">
                <a:solidFill>
                  <a:srgbClr val="0099FF"/>
                </a:solidFill>
                <a:cs typeface="Courier New" panose="02070309020205020404" pitchFamily="49" charset="0"/>
              </a:rPr>
              <a:t>0</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indicate successful termination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18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19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end function main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endParaRPr lang="en-US" altLang="en-US"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85800" y="76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4400" noProof="1">
                <a:solidFill>
                  <a:schemeClr val="tx2"/>
                </a:solidFill>
              </a:rPr>
              <a:t>for Repetition Structure</a:t>
            </a:r>
            <a:endParaRPr lang="en-US" altLang="en-US" sz="4400">
              <a:solidFill>
                <a:schemeClr val="tx2"/>
              </a:solidFill>
            </a:endParaRPr>
          </a:p>
        </p:txBody>
      </p:sp>
      <p:sp>
        <p:nvSpPr>
          <p:cNvPr id="63491" name="Rectangle 3"/>
          <p:cNvSpPr>
            <a:spLocks noChangeArrowheads="1"/>
          </p:cNvSpPr>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3200" b="1">
                <a:latin typeface="Courier New" panose="02070309020205020404" pitchFamily="49" charset="0"/>
              </a:rPr>
              <a:t>for</a:t>
            </a:r>
            <a:r>
              <a:rPr lang="en-US" altLang="en-US" sz="3200"/>
              <a:t> loops can usually be rewritten as </a:t>
            </a:r>
            <a:r>
              <a:rPr lang="en-US" altLang="en-US" sz="3200" b="1">
                <a:latin typeface="Courier New" panose="02070309020205020404" pitchFamily="49" charset="0"/>
              </a:rPr>
              <a:t>while</a:t>
            </a:r>
            <a:r>
              <a:rPr lang="en-US" altLang="en-US" sz="3200"/>
              <a:t> loops</a:t>
            </a:r>
          </a:p>
          <a:p>
            <a:pPr lvl="2">
              <a:spcBef>
                <a:spcPct val="20000"/>
              </a:spcBef>
            </a:pPr>
            <a:r>
              <a:rPr lang="en-US" altLang="en-US" b="1">
                <a:latin typeface="Courier New" panose="02070309020205020404" pitchFamily="49" charset="0"/>
              </a:rPr>
              <a:t>initialization;</a:t>
            </a:r>
          </a:p>
          <a:p>
            <a:pPr lvl="2">
              <a:spcBef>
                <a:spcPct val="20000"/>
              </a:spcBef>
            </a:pPr>
            <a:r>
              <a:rPr lang="en-US" altLang="en-US" b="1">
                <a:latin typeface="Courier New" panose="02070309020205020404" pitchFamily="49" charset="0"/>
              </a:rPr>
              <a:t>while ( loopContinuationTest){</a:t>
            </a:r>
          </a:p>
          <a:p>
            <a:pPr lvl="2">
              <a:spcBef>
                <a:spcPct val="20000"/>
              </a:spcBef>
            </a:pPr>
            <a:r>
              <a:rPr lang="en-US" altLang="en-US" b="1">
                <a:latin typeface="Courier New" panose="02070309020205020404" pitchFamily="49" charset="0"/>
              </a:rPr>
              <a:t>   statement</a:t>
            </a:r>
          </a:p>
          <a:p>
            <a:pPr lvl="2">
              <a:spcBef>
                <a:spcPct val="20000"/>
              </a:spcBef>
            </a:pPr>
            <a:r>
              <a:rPr lang="en-US" altLang="en-US" b="1">
                <a:latin typeface="Courier New" panose="02070309020205020404" pitchFamily="49" charset="0"/>
              </a:rPr>
              <a:t>   increment;</a:t>
            </a:r>
          </a:p>
          <a:p>
            <a:pPr lvl="2">
              <a:spcBef>
                <a:spcPct val="20000"/>
              </a:spcBef>
            </a:pPr>
            <a:r>
              <a:rPr lang="en-US" altLang="en-US" b="1">
                <a:latin typeface="Courier New" panose="02070309020205020404" pitchFamily="49" charset="0"/>
              </a:rPr>
              <a:t>}</a:t>
            </a:r>
          </a:p>
          <a:p>
            <a:pPr>
              <a:spcBef>
                <a:spcPct val="20000"/>
              </a:spcBef>
              <a:buClr>
                <a:schemeClr val="tx2"/>
              </a:buClr>
              <a:buSzPct val="90000"/>
              <a:buFont typeface="Symbol" panose="05050102010706020507" pitchFamily="18" charset="2"/>
              <a:buChar char="¨"/>
            </a:pPr>
            <a:r>
              <a:rPr lang="en-US" altLang="en-US" sz="3200"/>
              <a:t>Initialization and increment</a:t>
            </a:r>
          </a:p>
          <a:p>
            <a:pPr lvl="1">
              <a:spcBef>
                <a:spcPct val="20000"/>
              </a:spcBef>
              <a:buFontTx/>
              <a:buChar char="–"/>
            </a:pPr>
            <a:r>
              <a:rPr lang="en-US" altLang="en-US" sz="2800"/>
              <a:t>For multiple variables, use comma-separated lists</a:t>
            </a:r>
          </a:p>
          <a:p>
            <a:pPr lvl="2">
              <a:spcBef>
                <a:spcPct val="20000"/>
              </a:spcBef>
            </a:pPr>
            <a:r>
              <a:rPr lang="en-US" altLang="en-US" b="1">
                <a:latin typeface="Courier New" panose="02070309020205020404" pitchFamily="49" charset="0"/>
              </a:rPr>
              <a:t>for (int i = 0, j = 0;  j + i &lt;= 10; j++, i++)</a:t>
            </a:r>
          </a:p>
          <a:p>
            <a:pPr lvl="2">
              <a:spcBef>
                <a:spcPct val="20000"/>
              </a:spcBef>
            </a:pPr>
            <a:r>
              <a:rPr lang="en-US" altLang="en-US" b="1">
                <a:latin typeface="Courier New" panose="02070309020205020404" pitchFamily="49" charset="0"/>
              </a:rPr>
              <a:t>   cout &lt;&lt; j + i &lt;&lt; endl;</a:t>
            </a:r>
          </a:p>
          <a:p>
            <a:pPr lvl="1">
              <a:spcBef>
                <a:spcPct val="20000"/>
              </a:spcBef>
              <a:buFontTx/>
              <a:buChar char="–"/>
            </a:pPr>
            <a:endParaRPr lang="en-US" alt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7086600" y="838200"/>
            <a:ext cx="2057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1600">
                <a:solidFill>
                  <a:schemeClr val="tx2"/>
                </a:solidFill>
              </a:rPr>
              <a:t>fig02_20.cpp</a:t>
            </a:r>
            <a:br>
              <a:rPr lang="en-US" altLang="en-US" sz="1600">
                <a:solidFill>
                  <a:schemeClr val="tx2"/>
                </a:solidFill>
              </a:rPr>
            </a:br>
            <a:r>
              <a:rPr lang="en-US" altLang="en-US" sz="1600">
                <a:solidFill>
                  <a:schemeClr val="tx2"/>
                </a:solidFill>
              </a:rPr>
              <a:t>(1 of 1)</a:t>
            </a:r>
            <a:br>
              <a:rPr lang="en-US" altLang="en-US" sz="1600">
                <a:solidFill>
                  <a:schemeClr val="tx2"/>
                </a:solidFill>
              </a:rPr>
            </a:br>
            <a:r>
              <a:rPr lang="en-US" altLang="en-US" sz="1600">
                <a:solidFill>
                  <a:schemeClr val="tx2"/>
                </a:solidFill>
              </a:rPr>
              <a:t/>
            </a:r>
            <a:br>
              <a:rPr lang="en-US" altLang="en-US" sz="1600">
                <a:solidFill>
                  <a:schemeClr val="tx2"/>
                </a:solidFill>
              </a:rPr>
            </a:br>
            <a:r>
              <a:rPr lang="en-US" altLang="en-US" sz="1600">
                <a:solidFill>
                  <a:schemeClr val="tx2"/>
                </a:solidFill>
              </a:rPr>
              <a:t>fig02_20.cpp</a:t>
            </a:r>
            <a:br>
              <a:rPr lang="en-US" altLang="en-US" sz="1600">
                <a:solidFill>
                  <a:schemeClr val="tx2"/>
                </a:solidFill>
              </a:rPr>
            </a:br>
            <a:r>
              <a:rPr lang="en-US" altLang="en-US" sz="1600">
                <a:solidFill>
                  <a:schemeClr val="tx2"/>
                </a:solidFill>
              </a:rPr>
              <a:t>output (1 of 1)</a:t>
            </a:r>
            <a:br>
              <a:rPr lang="en-US" altLang="en-US" sz="1600">
                <a:solidFill>
                  <a:schemeClr val="tx2"/>
                </a:solidFill>
              </a:rPr>
            </a:br>
            <a:r>
              <a:rPr lang="en-US" altLang="en-US" sz="1600">
                <a:solidFill>
                  <a:schemeClr val="tx2"/>
                </a:solidFill>
              </a:rPr>
              <a:t/>
            </a:r>
            <a:br>
              <a:rPr lang="en-US" altLang="en-US" sz="1600">
                <a:solidFill>
                  <a:schemeClr val="tx2"/>
                </a:solidFill>
              </a:rPr>
            </a:br>
            <a:endParaRPr lang="en-US" altLang="en-US" sz="1600">
              <a:solidFill>
                <a:schemeClr val="tx2"/>
              </a:solidFill>
            </a:endParaRPr>
          </a:p>
        </p:txBody>
      </p:sp>
      <p:sp>
        <p:nvSpPr>
          <p:cNvPr id="64515" name="Rectangle 3"/>
          <p:cNvSpPr>
            <a:spLocks noChangeArrowheads="1"/>
          </p:cNvSpPr>
          <p:nvPr/>
        </p:nvSpPr>
        <p:spPr bwMode="auto">
          <a:xfrm>
            <a:off x="0" y="0"/>
            <a:ext cx="7010400" cy="464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      </a:t>
            </a:r>
            <a:r>
              <a:rPr lang="en-US" altLang="en-US" sz="1600">
                <a:solidFill>
                  <a:srgbClr val="008000"/>
                </a:solidFill>
                <a:cs typeface="Courier New" panose="02070309020205020404" pitchFamily="49" charset="0"/>
              </a:rPr>
              <a:t>// Fig. 2.20: fig02_20.cpp</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      </a:t>
            </a:r>
            <a:r>
              <a:rPr lang="en-US" altLang="en-US" sz="1600">
                <a:solidFill>
                  <a:srgbClr val="008000"/>
                </a:solidFill>
                <a:cs typeface="Courier New" panose="02070309020205020404" pitchFamily="49" charset="0"/>
              </a:rPr>
              <a:t>// Summation with for.</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      </a:t>
            </a:r>
            <a:r>
              <a:rPr lang="en-US" altLang="en-US" sz="1600">
                <a:solidFill>
                  <a:srgbClr val="0000FF"/>
                </a:solidFill>
                <a:cs typeface="Courier New" panose="02070309020205020404" pitchFamily="49" charset="0"/>
              </a:rPr>
              <a:t>#include</a:t>
            </a:r>
            <a:r>
              <a:rPr lang="en-US" altLang="en-US" sz="1600">
                <a:solidFill>
                  <a:srgbClr val="000000"/>
                </a:solidFill>
                <a:cs typeface="Courier New" panose="02070309020205020404" pitchFamily="49" charset="0"/>
              </a:rPr>
              <a:t> &lt;iostream&gt;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4      using namespace std;</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None/>
            </a:pPr>
            <a:r>
              <a:rPr lang="en-US" altLang="en-US" sz="1600">
                <a:solidFill>
                  <a:srgbClr val="5F5F5F"/>
                </a:solidFill>
                <a:latin typeface="AvantGarde" pitchFamily="34" charset="0"/>
              </a:rPr>
              <a:t>      </a:t>
            </a:r>
            <a:r>
              <a:rPr lang="en-US" altLang="en-US" sz="1600">
                <a:solidFill>
                  <a:srgbClr val="008000"/>
                </a:solidFill>
                <a:cs typeface="Courier New" panose="02070309020205020404" pitchFamily="49" charset="0"/>
              </a:rPr>
              <a:t>// function main begins program execution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9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main()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10    </a:t>
            </a:r>
            <a:r>
              <a:rPr lang="en-US" altLang="en-US" sz="1600">
                <a:solidFill>
                  <a:srgbClr val="000000"/>
                </a:solidFill>
                <a:cs typeface="Courier New" panose="02070309020205020404" pitchFamily="49" charset="0"/>
              </a:rPr>
              <a: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11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sum = </a:t>
            </a:r>
            <a:r>
              <a:rPr lang="en-US" altLang="en-US" sz="1600">
                <a:solidFill>
                  <a:srgbClr val="0099FF"/>
                </a:solidFill>
                <a:cs typeface="Courier New" panose="02070309020205020404" pitchFamily="49" charset="0"/>
              </a:rPr>
              <a:t>0</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 initialize sum</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12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13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 sum even integers from 2 through 100</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14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for</a:t>
            </a:r>
            <a:r>
              <a:rPr lang="en-US" altLang="en-US" sz="1600">
                <a:solidFill>
                  <a:srgbClr val="000000"/>
                </a:solidFill>
                <a:cs typeface="Courier New" panose="02070309020205020404" pitchFamily="49" charset="0"/>
              </a:rPr>
              <a:t> (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number = </a:t>
            </a:r>
            <a:r>
              <a:rPr lang="en-US" altLang="en-US" sz="1600">
                <a:solidFill>
                  <a:srgbClr val="0099FF"/>
                </a:solidFill>
                <a:cs typeface="Courier New" panose="02070309020205020404" pitchFamily="49" charset="0"/>
              </a:rPr>
              <a:t>2</a:t>
            </a:r>
            <a:r>
              <a:rPr lang="en-US" altLang="en-US" sz="1600">
                <a:solidFill>
                  <a:srgbClr val="000000"/>
                </a:solidFill>
                <a:cs typeface="Courier New" panose="02070309020205020404" pitchFamily="49" charset="0"/>
              </a:rPr>
              <a:t>; number &lt;= </a:t>
            </a:r>
            <a:r>
              <a:rPr lang="en-US" altLang="en-US" sz="1600">
                <a:solidFill>
                  <a:srgbClr val="0099FF"/>
                </a:solidFill>
                <a:cs typeface="Courier New" panose="02070309020205020404" pitchFamily="49" charset="0"/>
              </a:rPr>
              <a:t>100</a:t>
            </a:r>
            <a:r>
              <a:rPr lang="en-US" altLang="en-US" sz="1600">
                <a:solidFill>
                  <a:srgbClr val="000000"/>
                </a:solidFill>
                <a:cs typeface="Courier New" panose="02070309020205020404" pitchFamily="49" charset="0"/>
              </a:rPr>
              <a:t>; number += </a:t>
            </a:r>
            <a:r>
              <a:rPr lang="en-US" altLang="en-US" sz="1600">
                <a:solidFill>
                  <a:srgbClr val="0099FF"/>
                </a:solidFill>
                <a:cs typeface="Courier New" panose="02070309020205020404" pitchFamily="49" charset="0"/>
              </a:rPr>
              <a:t>2</a:t>
            </a:r>
            <a:r>
              <a:rPr lang="en-US" altLang="en-US" sz="1600">
                <a:solidFill>
                  <a:srgbClr val="000000"/>
                </a:solidFill>
                <a:cs typeface="Courier New" panose="02070309020205020404" pitchFamily="49" charset="0"/>
              </a:rPr>
              <a:t> )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15    </a:t>
            </a:r>
            <a:r>
              <a:rPr lang="en-US" altLang="en-US" sz="1600">
                <a:solidFill>
                  <a:srgbClr val="000000"/>
                </a:solidFill>
                <a:cs typeface="Courier New" panose="02070309020205020404" pitchFamily="49" charset="0"/>
              </a:rPr>
              <a:t>      sum += number;                  </a:t>
            </a:r>
            <a:r>
              <a:rPr lang="en-US" altLang="en-US" sz="1600">
                <a:solidFill>
                  <a:srgbClr val="008000"/>
                </a:solidFill>
                <a:cs typeface="Courier New" panose="02070309020205020404" pitchFamily="49" charset="0"/>
              </a:rPr>
              <a:t>// add number to sum</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16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17    </a:t>
            </a:r>
            <a:r>
              <a:rPr lang="en-US" altLang="en-US" sz="1600">
                <a:solidFill>
                  <a:srgbClr val="000000"/>
                </a:solidFill>
                <a:cs typeface="Courier New" panose="02070309020205020404" pitchFamily="49" charset="0"/>
              </a:rPr>
              <a:t>   cout &lt;&lt; </a:t>
            </a:r>
            <a:r>
              <a:rPr lang="en-US" altLang="en-US" sz="1600">
                <a:solidFill>
                  <a:srgbClr val="0099FF"/>
                </a:solidFill>
                <a:cs typeface="Courier New" panose="02070309020205020404" pitchFamily="49" charset="0"/>
              </a:rPr>
              <a:t>"Sum is "</a:t>
            </a:r>
            <a:r>
              <a:rPr lang="en-US" altLang="en-US" sz="1600">
                <a:solidFill>
                  <a:srgbClr val="000000"/>
                </a:solidFill>
                <a:cs typeface="Courier New" panose="02070309020205020404" pitchFamily="49" charset="0"/>
              </a:rPr>
              <a:t> &lt;&lt; sum &lt;&lt; endl; </a:t>
            </a:r>
            <a:r>
              <a:rPr lang="en-US" altLang="en-US" sz="1600">
                <a:solidFill>
                  <a:srgbClr val="008000"/>
                </a:solidFill>
                <a:cs typeface="Courier New" panose="02070309020205020404" pitchFamily="49" charset="0"/>
              </a:rPr>
              <a:t> // output sum</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18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return</a:t>
            </a:r>
            <a:r>
              <a:rPr lang="en-US" altLang="en-US" sz="1600">
                <a:solidFill>
                  <a:srgbClr val="000000"/>
                </a:solidFill>
                <a:cs typeface="Courier New" panose="02070309020205020404" pitchFamily="49" charset="0"/>
              </a:rPr>
              <a:t> </a:t>
            </a:r>
            <a:r>
              <a:rPr lang="en-US" altLang="en-US" sz="1600">
                <a:solidFill>
                  <a:srgbClr val="0099FF"/>
                </a:solidFill>
                <a:cs typeface="Courier New" panose="02070309020205020404" pitchFamily="49" charset="0"/>
              </a:rPr>
              <a:t>0</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 successful termination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19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20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end function main</a:t>
            </a:r>
          </a:p>
        </p:txBody>
      </p:sp>
      <p:sp>
        <p:nvSpPr>
          <p:cNvPr id="64516" name="Rectangle 4"/>
          <p:cNvSpPr>
            <a:spLocks noChangeArrowheads="1"/>
          </p:cNvSpPr>
          <p:nvPr/>
        </p:nvSpPr>
        <p:spPr bwMode="auto">
          <a:xfrm>
            <a:off x="0" y="4648200"/>
            <a:ext cx="7010400" cy="5334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r>
              <a:rPr lang="en-US" altLang="en-US" sz="1600"/>
              <a:t>Sum is 2550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85800" y="76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4400" noProof="1">
                <a:solidFill>
                  <a:srgbClr val="FF0000"/>
                </a:solidFill>
              </a:rPr>
              <a:t>Examples Using the for Structure</a:t>
            </a:r>
            <a:endParaRPr lang="en-US" altLang="en-US" sz="4400">
              <a:solidFill>
                <a:srgbClr val="FF0000"/>
              </a:solidFill>
            </a:endParaRPr>
          </a:p>
        </p:txBody>
      </p:sp>
      <p:sp>
        <p:nvSpPr>
          <p:cNvPr id="65539" name="Rectangle 3"/>
          <p:cNvSpPr>
            <a:spLocks noChangeArrowheads="1"/>
          </p:cNvSpPr>
          <p:nvPr/>
        </p:nvSpPr>
        <p:spPr bwMode="auto">
          <a:xfrm>
            <a:off x="685800" y="1219200"/>
            <a:ext cx="777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3200"/>
              <a:t>Program to calculate compound interest</a:t>
            </a:r>
          </a:p>
          <a:p>
            <a:pPr algn="just">
              <a:spcBef>
                <a:spcPct val="20000"/>
              </a:spcBef>
              <a:buClr>
                <a:schemeClr val="tx2"/>
              </a:buClr>
              <a:buSzPct val="90000"/>
              <a:buFont typeface="Symbol" panose="05050102010706020507" pitchFamily="18" charset="2"/>
              <a:buChar char="¨"/>
            </a:pPr>
            <a:r>
              <a:rPr lang="en-US" altLang="en-US" i="1">
                <a:solidFill>
                  <a:srgbClr val="000000"/>
                </a:solidFill>
              </a:rPr>
              <a:t>A person invests $1000.00 in a savings account yielding 5 percent interest. Assuming that all interest is left on deposit in the account, calculate and print the amount of money in the account at the end of each year for 10 years. Use the following formula for determining these amounts:</a:t>
            </a:r>
          </a:p>
          <a:p>
            <a:pPr algn="just">
              <a:spcBef>
                <a:spcPct val="20000"/>
              </a:spcBef>
              <a:buClr>
                <a:schemeClr val="tx2"/>
              </a:buClr>
              <a:buSzPct val="90000"/>
              <a:buFont typeface="Symbol" panose="05050102010706020507" pitchFamily="18" charset="2"/>
              <a:buNone/>
            </a:pPr>
            <a:r>
              <a:rPr lang="en-US" altLang="en-US" i="1">
                <a:solidFill>
                  <a:srgbClr val="000000"/>
                </a:solidFill>
              </a:rPr>
              <a:t>	a = p(1+r)</a:t>
            </a:r>
          </a:p>
          <a:p>
            <a:pPr>
              <a:spcBef>
                <a:spcPct val="20000"/>
              </a:spcBef>
              <a:buClr>
                <a:schemeClr val="tx2"/>
              </a:buClr>
              <a:buSzPct val="90000"/>
              <a:buFont typeface="Symbol" panose="05050102010706020507" pitchFamily="18" charset="2"/>
              <a:buChar char="¨"/>
            </a:pPr>
            <a:r>
              <a:rPr lang="en-US" altLang="en-US" i="1">
                <a:solidFill>
                  <a:srgbClr val="000000"/>
                </a:solidFill>
              </a:rPr>
              <a:t>p</a:t>
            </a:r>
            <a:r>
              <a:rPr lang="en-US" altLang="en-US">
                <a:solidFill>
                  <a:schemeClr val="tx2"/>
                </a:solidFill>
              </a:rPr>
              <a:t> is the original amount invested (i.e., the principal),</a:t>
            </a:r>
            <a:br>
              <a:rPr lang="en-US" altLang="en-US">
                <a:solidFill>
                  <a:schemeClr val="tx2"/>
                </a:solidFill>
              </a:rPr>
            </a:br>
            <a:r>
              <a:rPr lang="en-US" altLang="en-US" i="1">
                <a:solidFill>
                  <a:srgbClr val="000000"/>
                </a:solidFill>
              </a:rPr>
              <a:t>r</a:t>
            </a:r>
            <a:r>
              <a:rPr lang="en-US" altLang="en-US">
                <a:solidFill>
                  <a:schemeClr val="tx2"/>
                </a:solidFill>
              </a:rPr>
              <a:t> is the annual interest rate,</a:t>
            </a:r>
            <a:br>
              <a:rPr lang="en-US" altLang="en-US">
                <a:solidFill>
                  <a:schemeClr val="tx2"/>
                </a:solidFill>
              </a:rPr>
            </a:br>
            <a:r>
              <a:rPr lang="en-US" altLang="en-US" i="1">
                <a:solidFill>
                  <a:srgbClr val="000000"/>
                </a:solidFill>
              </a:rPr>
              <a:t>n</a:t>
            </a:r>
            <a:r>
              <a:rPr lang="en-US" altLang="en-US">
                <a:solidFill>
                  <a:schemeClr val="tx2"/>
                </a:solidFill>
              </a:rPr>
              <a:t> is the number of years and</a:t>
            </a:r>
            <a:br>
              <a:rPr lang="en-US" altLang="en-US">
                <a:solidFill>
                  <a:schemeClr val="tx2"/>
                </a:solidFill>
              </a:rPr>
            </a:br>
            <a:r>
              <a:rPr lang="en-US" altLang="en-US" i="1">
                <a:solidFill>
                  <a:srgbClr val="000000"/>
                </a:solidFill>
              </a:rPr>
              <a:t>a</a:t>
            </a:r>
            <a:r>
              <a:rPr lang="en-US" altLang="en-US">
                <a:solidFill>
                  <a:schemeClr val="tx2"/>
                </a:solidFill>
              </a:rPr>
              <a:t> is the amount on deposit at the end of the </a:t>
            </a:r>
            <a:r>
              <a:rPr lang="en-US" altLang="en-US" i="1">
                <a:solidFill>
                  <a:srgbClr val="000000"/>
                </a:solidFill>
              </a:rPr>
              <a:t>n</a:t>
            </a:r>
            <a:r>
              <a:rPr lang="en-US" altLang="en-US">
                <a:solidFill>
                  <a:schemeClr val="tx2"/>
                </a:solidFill>
              </a:rPr>
              <a:t>th year</a:t>
            </a:r>
            <a:endParaRPr lang="en-US" altLang="en-US"/>
          </a:p>
        </p:txBody>
      </p:sp>
      <p:sp>
        <p:nvSpPr>
          <p:cNvPr id="65540" name="Text Box 4"/>
          <p:cNvSpPr txBox="1">
            <a:spLocks noChangeArrowheads="1"/>
          </p:cNvSpPr>
          <p:nvPr/>
        </p:nvSpPr>
        <p:spPr bwMode="auto">
          <a:xfrm>
            <a:off x="2305050" y="354965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n-US" altLang="en-US" sz="1600" i="1"/>
              <a:t>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7086600" y="838200"/>
            <a:ext cx="2057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1600">
                <a:solidFill>
                  <a:schemeClr val="tx2"/>
                </a:solidFill>
              </a:rPr>
              <a:t>fig02_21.cpp</a:t>
            </a:r>
            <a:br>
              <a:rPr lang="en-US" altLang="en-US" sz="1600">
                <a:solidFill>
                  <a:schemeClr val="tx2"/>
                </a:solidFill>
              </a:rPr>
            </a:br>
            <a:r>
              <a:rPr lang="en-US" altLang="en-US" sz="1600">
                <a:solidFill>
                  <a:schemeClr val="tx2"/>
                </a:solidFill>
              </a:rPr>
              <a:t>(1 of 2)</a:t>
            </a:r>
            <a:br>
              <a:rPr lang="en-US" altLang="en-US" sz="1600">
                <a:solidFill>
                  <a:schemeClr val="tx2"/>
                </a:solidFill>
              </a:rPr>
            </a:br>
            <a:r>
              <a:rPr lang="en-US" altLang="en-US" sz="1600">
                <a:solidFill>
                  <a:schemeClr val="tx2"/>
                </a:solidFill>
              </a:rPr>
              <a:t/>
            </a:r>
            <a:br>
              <a:rPr lang="en-US" altLang="en-US" sz="1600">
                <a:solidFill>
                  <a:schemeClr val="tx2"/>
                </a:solidFill>
              </a:rPr>
            </a:br>
            <a:endParaRPr lang="en-US" altLang="en-US" sz="1600">
              <a:solidFill>
                <a:schemeClr val="tx2"/>
              </a:solidFill>
            </a:endParaRPr>
          </a:p>
        </p:txBody>
      </p:sp>
      <p:sp>
        <p:nvSpPr>
          <p:cNvPr id="66563" name="Rectangle 3"/>
          <p:cNvSpPr>
            <a:spLocks noChangeArrowheads="1"/>
          </p:cNvSpPr>
          <p:nvPr/>
        </p:nvSpPr>
        <p:spPr bwMode="auto">
          <a:xfrm>
            <a:off x="0" y="0"/>
            <a:ext cx="7010400" cy="5334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      </a:t>
            </a:r>
            <a:r>
              <a:rPr lang="en-US" altLang="en-US" sz="1600">
                <a:solidFill>
                  <a:srgbClr val="008000"/>
                </a:solidFill>
                <a:cs typeface="Courier New" panose="02070309020205020404" pitchFamily="49" charset="0"/>
              </a:rPr>
              <a:t>// Fig. 2.21: fig02_21.cpp</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      </a:t>
            </a:r>
            <a:r>
              <a:rPr lang="en-US" altLang="en-US" sz="1600">
                <a:solidFill>
                  <a:srgbClr val="008000"/>
                </a:solidFill>
                <a:cs typeface="Courier New" panose="02070309020205020404" pitchFamily="49" charset="0"/>
              </a:rPr>
              <a:t>// Calculating compound interest.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      </a:t>
            </a:r>
            <a:r>
              <a:rPr lang="en-US" altLang="en-US" sz="1600">
                <a:solidFill>
                  <a:srgbClr val="0000FF"/>
                </a:solidFill>
                <a:cs typeface="Courier New" panose="02070309020205020404" pitchFamily="49" charset="0"/>
              </a:rPr>
              <a:t>#include</a:t>
            </a:r>
            <a:r>
              <a:rPr lang="en-US" altLang="en-US" sz="1600">
                <a:solidFill>
                  <a:srgbClr val="000000"/>
                </a:solidFill>
                <a:cs typeface="Courier New" panose="02070309020205020404" pitchFamily="49" charset="0"/>
              </a:rPr>
              <a:t> &lt;iostream&gt;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None/>
            </a:pPr>
            <a:r>
              <a:rPr lang="en-US" altLang="en-US" sz="1600">
                <a:solidFill>
                  <a:srgbClr val="5F5F5F"/>
                </a:solidFill>
                <a:latin typeface="AvantGarde" pitchFamily="34" charset="0"/>
              </a:rPr>
              <a:t>              </a:t>
            </a:r>
            <a:r>
              <a:rPr lang="en-US" altLang="en-US" sz="1600">
                <a:solidFill>
                  <a:srgbClr val="0000FF"/>
                </a:solidFill>
                <a:cs typeface="Courier New" panose="02070309020205020404" pitchFamily="49" charset="0"/>
              </a:rPr>
              <a:t>#include</a:t>
            </a:r>
            <a:r>
              <a:rPr lang="en-US" altLang="en-US" sz="1600">
                <a:solidFill>
                  <a:srgbClr val="000000"/>
                </a:solidFill>
                <a:cs typeface="Courier New" panose="02070309020205020404" pitchFamily="49" charset="0"/>
              </a:rPr>
              <a:t> &lt;iomanip&gt;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11    using namespace std;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12    </a:t>
            </a:r>
            <a:r>
              <a:rPr lang="en-US" altLang="en-US" sz="1600">
                <a:solidFill>
                  <a:srgbClr val="0000FF"/>
                </a:solidFill>
                <a:cs typeface="Courier New" panose="02070309020205020404" pitchFamily="49" charset="0"/>
              </a:rPr>
              <a:t>using</a:t>
            </a:r>
            <a:r>
              <a:rPr lang="en-US" altLang="en-US" sz="1600">
                <a:solidFill>
                  <a:srgbClr val="000000"/>
                </a:solidFill>
                <a:cs typeface="Courier New" panose="02070309020205020404" pitchFamily="49" charset="0"/>
              </a:rPr>
              <a:t> std::setw;</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13    </a:t>
            </a:r>
            <a:r>
              <a:rPr lang="en-US" altLang="en-US" sz="1600">
                <a:solidFill>
                  <a:srgbClr val="0000FF"/>
                </a:solidFill>
                <a:cs typeface="Courier New" panose="02070309020205020404" pitchFamily="49" charset="0"/>
              </a:rPr>
              <a:t>using</a:t>
            </a:r>
            <a:r>
              <a:rPr lang="en-US" altLang="en-US" sz="1600">
                <a:solidFill>
                  <a:srgbClr val="000000"/>
                </a:solidFill>
                <a:cs typeface="Courier New" panose="02070309020205020404" pitchFamily="49" charset="0"/>
              </a:rPr>
              <a:t> std::setprecision;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14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15    </a:t>
            </a:r>
            <a:r>
              <a:rPr lang="en-US" altLang="en-US" sz="1600">
                <a:solidFill>
                  <a:srgbClr val="0000FF"/>
                </a:solidFill>
                <a:cs typeface="Courier New" panose="02070309020205020404" pitchFamily="49" charset="0"/>
              </a:rPr>
              <a:t>#include</a:t>
            </a:r>
            <a:r>
              <a:rPr lang="en-US" altLang="en-US" sz="1600">
                <a:solidFill>
                  <a:srgbClr val="000000"/>
                </a:solidFill>
                <a:cs typeface="Courier New" panose="02070309020205020404" pitchFamily="49" charset="0"/>
              </a:rPr>
              <a:t> &lt;cmath&gt;  </a:t>
            </a:r>
            <a:r>
              <a:rPr lang="en-US" altLang="en-US" sz="1600">
                <a:solidFill>
                  <a:srgbClr val="008000"/>
                </a:solidFill>
                <a:cs typeface="Courier New" panose="02070309020205020404" pitchFamily="49" charset="0"/>
              </a:rPr>
              <a:t>// enables program to use function pow</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16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17    </a:t>
            </a:r>
            <a:r>
              <a:rPr lang="en-US" altLang="en-US" sz="1600">
                <a:solidFill>
                  <a:srgbClr val="008000"/>
                </a:solidFill>
                <a:cs typeface="Courier New" panose="02070309020205020404" pitchFamily="49" charset="0"/>
              </a:rPr>
              <a:t>// function main begins program execution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18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main()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19    </a:t>
            </a:r>
            <a:r>
              <a:rPr lang="en-US" altLang="en-US" sz="1600">
                <a:solidFill>
                  <a:srgbClr val="000000"/>
                </a:solidFill>
                <a:cs typeface="Courier New" panose="02070309020205020404" pitchFamily="49" charset="0"/>
              </a:rPr>
              <a: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20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double</a:t>
            </a:r>
            <a:r>
              <a:rPr lang="en-US" altLang="en-US" sz="1600">
                <a:solidFill>
                  <a:srgbClr val="000000"/>
                </a:solidFill>
                <a:cs typeface="Courier New" panose="02070309020205020404" pitchFamily="49" charset="0"/>
              </a:rPr>
              <a:t> amount;              </a:t>
            </a:r>
            <a:r>
              <a:rPr lang="en-US" altLang="en-US" sz="1600">
                <a:solidFill>
                  <a:srgbClr val="008000"/>
                </a:solidFill>
                <a:cs typeface="Courier New" panose="02070309020205020404" pitchFamily="49" charset="0"/>
              </a:rPr>
              <a:t>// amount on deposit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21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double</a:t>
            </a:r>
            <a:r>
              <a:rPr lang="en-US" altLang="en-US" sz="1600">
                <a:solidFill>
                  <a:srgbClr val="000000"/>
                </a:solidFill>
                <a:cs typeface="Courier New" panose="02070309020205020404" pitchFamily="49" charset="0"/>
              </a:rPr>
              <a:t> principal = </a:t>
            </a:r>
            <a:r>
              <a:rPr lang="en-US" altLang="en-US" sz="1600">
                <a:solidFill>
                  <a:srgbClr val="0099FF"/>
                </a:solidFill>
                <a:cs typeface="Courier New" panose="02070309020205020404" pitchFamily="49" charset="0"/>
              </a:rPr>
              <a:t>1000.0</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starting principal</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22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double</a:t>
            </a:r>
            <a:r>
              <a:rPr lang="en-US" altLang="en-US" sz="1600">
                <a:solidFill>
                  <a:srgbClr val="000000"/>
                </a:solidFill>
                <a:cs typeface="Courier New" panose="02070309020205020404" pitchFamily="49" charset="0"/>
              </a:rPr>
              <a:t> rate = </a:t>
            </a:r>
            <a:r>
              <a:rPr lang="en-US" altLang="en-US" sz="1600">
                <a:solidFill>
                  <a:srgbClr val="0099FF"/>
                </a:solidFill>
                <a:cs typeface="Courier New" panose="02070309020205020404" pitchFamily="49" charset="0"/>
              </a:rPr>
              <a:t>.05</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interest rate</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23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endParaRPr lang="en-US" altLang="en-US" sz="1600"/>
          </a:p>
        </p:txBody>
      </p:sp>
      <p:grpSp>
        <p:nvGrpSpPr>
          <p:cNvPr id="66564" name="Group 4"/>
          <p:cNvGrpSpPr>
            <a:grpSpLocks/>
          </p:cNvGrpSpPr>
          <p:nvPr/>
        </p:nvGrpSpPr>
        <p:grpSpPr bwMode="auto">
          <a:xfrm>
            <a:off x="1905000" y="2209800"/>
            <a:ext cx="4114800" cy="1066800"/>
            <a:chOff x="1200" y="1392"/>
            <a:chExt cx="2592" cy="672"/>
          </a:xfrm>
        </p:grpSpPr>
        <p:sp>
          <p:nvSpPr>
            <p:cNvPr id="66565" name="Text Box 5"/>
            <p:cNvSpPr txBox="1">
              <a:spLocks noChangeArrowheads="1"/>
            </p:cNvSpPr>
            <p:nvPr/>
          </p:nvSpPr>
          <p:spPr bwMode="auto">
            <a:xfrm>
              <a:off x="2112" y="1392"/>
              <a:ext cx="1680" cy="52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latin typeface="Courier New" panose="02070309020205020404" pitchFamily="49" charset="0"/>
                </a:rPr>
                <a:t>&lt;cmath&gt;</a:t>
              </a:r>
              <a:r>
                <a:rPr lang="en-US" altLang="en-US" sz="1600"/>
                <a:t> header needed for the </a:t>
              </a:r>
              <a:r>
                <a:rPr lang="en-US" altLang="en-US" sz="1600" b="1">
                  <a:latin typeface="Courier New" panose="02070309020205020404" pitchFamily="49" charset="0"/>
                </a:rPr>
                <a:t>pow</a:t>
              </a:r>
              <a:r>
                <a:rPr lang="en-US" altLang="en-US" sz="1600"/>
                <a:t> function (program will not compile without it).</a:t>
              </a:r>
            </a:p>
          </p:txBody>
        </p:sp>
        <p:sp>
          <p:nvSpPr>
            <p:cNvPr id="66566" name="Line 6"/>
            <p:cNvSpPr>
              <a:spLocks noChangeShapeType="1"/>
            </p:cNvSpPr>
            <p:nvPr/>
          </p:nvSpPr>
          <p:spPr bwMode="auto">
            <a:xfrm flipH="1">
              <a:off x="1200" y="1632"/>
              <a:ext cx="91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subTnLst>
                                    <p:set>
                                      <p:cBhvr override="childStyle">
                                        <p:cTn dur="1" fill="hold" display="0" masterRel="nextClick" afterEffect="1"/>
                                        <p:tgtEl>
                                          <p:spTgt spid="665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7086600" y="838200"/>
            <a:ext cx="2057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r>
              <a:rPr lang="en-US" altLang="en-US" sz="1600">
                <a:solidFill>
                  <a:schemeClr val="tx2"/>
                </a:solidFill>
              </a:rPr>
              <a:t>fig02_21.cpp</a:t>
            </a:r>
            <a:br>
              <a:rPr lang="en-US" altLang="en-US" sz="1600">
                <a:solidFill>
                  <a:schemeClr val="tx2"/>
                </a:solidFill>
              </a:rPr>
            </a:br>
            <a:r>
              <a:rPr lang="en-US" altLang="en-US" sz="1600">
                <a:solidFill>
                  <a:schemeClr val="tx2"/>
                </a:solidFill>
              </a:rPr>
              <a:t>(2 of 2)</a:t>
            </a:r>
            <a:br>
              <a:rPr lang="en-US" altLang="en-US" sz="1600">
                <a:solidFill>
                  <a:schemeClr val="tx2"/>
                </a:solidFill>
              </a:rPr>
            </a:br>
            <a:r>
              <a:rPr lang="en-US" altLang="en-US" sz="1600">
                <a:solidFill>
                  <a:schemeClr val="tx2"/>
                </a:solidFill>
              </a:rPr>
              <a:t/>
            </a:r>
            <a:br>
              <a:rPr lang="en-US" altLang="en-US" sz="1600">
                <a:solidFill>
                  <a:schemeClr val="tx2"/>
                </a:solidFill>
              </a:rPr>
            </a:br>
            <a:endParaRPr lang="en-US" altLang="en-US" sz="1600">
              <a:solidFill>
                <a:schemeClr val="tx2"/>
              </a:solidFill>
            </a:endParaRPr>
          </a:p>
        </p:txBody>
      </p:sp>
      <p:sp>
        <p:nvSpPr>
          <p:cNvPr id="67587" name="Rectangle 3"/>
          <p:cNvSpPr>
            <a:spLocks noChangeArrowheads="1"/>
          </p:cNvSpPr>
          <p:nvPr/>
        </p:nvSpPr>
        <p:spPr bwMode="auto">
          <a:xfrm>
            <a:off x="0" y="0"/>
            <a:ext cx="7010400" cy="4800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80" bIns="182880"/>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24    </a:t>
            </a:r>
            <a:r>
              <a:rPr lang="en-US" altLang="en-US" sz="1600">
                <a:solidFill>
                  <a:srgbClr val="008000"/>
                </a:solidFill>
                <a:cs typeface="Courier New" panose="02070309020205020404" pitchFamily="49" charset="0"/>
              </a:rPr>
              <a:t>   // output table column heads</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25    </a:t>
            </a:r>
            <a:r>
              <a:rPr lang="en-US" altLang="en-US" sz="1600">
                <a:solidFill>
                  <a:srgbClr val="000000"/>
                </a:solidFill>
                <a:cs typeface="Courier New" panose="02070309020205020404" pitchFamily="49" charset="0"/>
              </a:rPr>
              <a:t>   cout &lt;&lt; </a:t>
            </a:r>
            <a:r>
              <a:rPr lang="en-US" altLang="en-US" sz="1600">
                <a:solidFill>
                  <a:srgbClr val="0099FF"/>
                </a:solidFill>
                <a:cs typeface="Courier New" panose="02070309020205020404" pitchFamily="49" charset="0"/>
              </a:rPr>
              <a:t>"Year"</a:t>
            </a:r>
            <a:r>
              <a:rPr lang="en-US" altLang="en-US" sz="1600">
                <a:solidFill>
                  <a:srgbClr val="000000"/>
                </a:solidFill>
                <a:cs typeface="Courier New" panose="02070309020205020404" pitchFamily="49" charset="0"/>
              </a:rPr>
              <a:t> &lt;&lt; setw( </a:t>
            </a:r>
            <a:r>
              <a:rPr lang="en-US" altLang="en-US" sz="1600">
                <a:solidFill>
                  <a:srgbClr val="0099FF"/>
                </a:solidFill>
                <a:cs typeface="Courier New" panose="02070309020205020404" pitchFamily="49" charset="0"/>
              </a:rPr>
              <a:t>21</a:t>
            </a:r>
            <a:r>
              <a:rPr lang="en-US" altLang="en-US" sz="1600">
                <a:solidFill>
                  <a:srgbClr val="000000"/>
                </a:solidFill>
                <a:cs typeface="Courier New" panose="02070309020205020404" pitchFamily="49" charset="0"/>
              </a:rPr>
              <a:t> ) &lt;&lt; </a:t>
            </a:r>
            <a:r>
              <a:rPr lang="en-US" altLang="en-US" sz="1600">
                <a:solidFill>
                  <a:srgbClr val="0099FF"/>
                </a:solidFill>
                <a:cs typeface="Courier New" panose="02070309020205020404" pitchFamily="49" charset="0"/>
              </a:rPr>
              <a:t>"Amount on deposit"</a:t>
            </a:r>
            <a:r>
              <a:rPr lang="en-US" altLang="en-US" sz="1600">
                <a:solidFill>
                  <a:srgbClr val="000000"/>
                </a:solidFill>
                <a:cs typeface="Courier New" panose="02070309020205020404" pitchFamily="49" charset="0"/>
              </a:rPr>
              <a:t> &lt;&lt; endl;</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26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27    </a:t>
            </a:r>
            <a:r>
              <a:rPr lang="en-US" altLang="en-US" sz="1600">
                <a:solidFill>
                  <a:srgbClr val="008000"/>
                </a:solidFill>
                <a:cs typeface="Courier New" panose="02070309020205020404" pitchFamily="49" charset="0"/>
              </a:rPr>
              <a:t>   // set floating-point number format</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28    </a:t>
            </a:r>
            <a:r>
              <a:rPr lang="en-US" altLang="en-US" sz="1600">
                <a:solidFill>
                  <a:srgbClr val="000000"/>
                </a:solidFill>
                <a:cs typeface="Courier New" panose="02070309020205020404" pitchFamily="49" charset="0"/>
              </a:rPr>
              <a:t>   cout &lt;&lt; fixed &lt;&lt; setprecision( </a:t>
            </a:r>
            <a:r>
              <a:rPr lang="en-US" altLang="en-US" sz="1600">
                <a:solidFill>
                  <a:srgbClr val="0099FF"/>
                </a:solidFill>
                <a:cs typeface="Courier New" panose="02070309020205020404" pitchFamily="49" charset="0"/>
              </a:rPr>
              <a:t>2</a:t>
            </a:r>
            <a:r>
              <a:rPr lang="en-US" altLang="en-US" sz="1600">
                <a:solidFill>
                  <a:srgbClr val="000000"/>
                </a:solidFill>
                <a:cs typeface="Courier New" panose="02070309020205020404" pitchFamily="49" charset="0"/>
              </a:rPr>
              <a:t> );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29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30    </a:t>
            </a:r>
            <a:r>
              <a:rPr lang="en-US" altLang="en-US" sz="1600">
                <a:solidFill>
                  <a:srgbClr val="008000"/>
                </a:solidFill>
                <a:cs typeface="Courier New" panose="02070309020205020404" pitchFamily="49" charset="0"/>
              </a:rPr>
              <a:t>   // calculate amount on deposit for each of ten years</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31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for</a:t>
            </a:r>
            <a:r>
              <a:rPr lang="en-US" altLang="en-US" sz="1600">
                <a:solidFill>
                  <a:srgbClr val="000000"/>
                </a:solidFill>
                <a:cs typeface="Courier New" panose="02070309020205020404" pitchFamily="49" charset="0"/>
              </a:rPr>
              <a:t> ( </a:t>
            </a:r>
            <a:r>
              <a:rPr lang="en-US" altLang="en-US" sz="1600">
                <a:solidFill>
                  <a:srgbClr val="0000FF"/>
                </a:solidFill>
                <a:cs typeface="Courier New" panose="02070309020205020404" pitchFamily="49" charset="0"/>
              </a:rPr>
              <a:t>int</a:t>
            </a:r>
            <a:r>
              <a:rPr lang="en-US" altLang="en-US" sz="1600">
                <a:solidFill>
                  <a:srgbClr val="000000"/>
                </a:solidFill>
                <a:cs typeface="Courier New" panose="02070309020205020404" pitchFamily="49" charset="0"/>
              </a:rPr>
              <a:t> year = </a:t>
            </a:r>
            <a:r>
              <a:rPr lang="en-US" altLang="en-US" sz="1600">
                <a:solidFill>
                  <a:srgbClr val="0099FF"/>
                </a:solidFill>
                <a:cs typeface="Courier New" panose="02070309020205020404" pitchFamily="49" charset="0"/>
              </a:rPr>
              <a:t>1</a:t>
            </a:r>
            <a:r>
              <a:rPr lang="en-US" altLang="en-US" sz="1600">
                <a:solidFill>
                  <a:srgbClr val="000000"/>
                </a:solidFill>
                <a:cs typeface="Courier New" panose="02070309020205020404" pitchFamily="49" charset="0"/>
              </a:rPr>
              <a:t>; year &lt;= </a:t>
            </a:r>
            <a:r>
              <a:rPr lang="en-US" altLang="en-US" sz="1600">
                <a:solidFill>
                  <a:srgbClr val="0099FF"/>
                </a:solidFill>
                <a:cs typeface="Courier New" panose="02070309020205020404" pitchFamily="49" charset="0"/>
              </a:rPr>
              <a:t>10</a:t>
            </a:r>
            <a:r>
              <a:rPr lang="en-US" altLang="en-US" sz="1600">
                <a:solidFill>
                  <a:srgbClr val="000000"/>
                </a:solidFill>
                <a:cs typeface="Courier New" panose="02070309020205020404" pitchFamily="49" charset="0"/>
              </a:rPr>
              <a:t>; year++ )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32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33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calculate new amount for specified year</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34    </a:t>
            </a:r>
            <a:r>
              <a:rPr lang="en-US" altLang="en-US" sz="1600">
                <a:solidFill>
                  <a:srgbClr val="000000"/>
                </a:solidFill>
                <a:cs typeface="Courier New" panose="02070309020205020404" pitchFamily="49" charset="0"/>
              </a:rPr>
              <a:t>      amount = principal * pow( </a:t>
            </a:r>
            <a:r>
              <a:rPr lang="en-US" altLang="en-US" sz="1600">
                <a:solidFill>
                  <a:srgbClr val="0099FF"/>
                </a:solidFill>
                <a:cs typeface="Courier New" panose="02070309020205020404" pitchFamily="49" charset="0"/>
              </a:rPr>
              <a:t>1.0 </a:t>
            </a:r>
            <a:r>
              <a:rPr lang="en-US" altLang="en-US" sz="1600">
                <a:solidFill>
                  <a:srgbClr val="000000"/>
                </a:solidFill>
                <a:cs typeface="Courier New" panose="02070309020205020404" pitchFamily="49" charset="0"/>
              </a:rPr>
              <a:t>+ rate, year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35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36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output one table row</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37    </a:t>
            </a:r>
            <a:r>
              <a:rPr lang="en-US" altLang="en-US" sz="1600">
                <a:solidFill>
                  <a:srgbClr val="000000"/>
                </a:solidFill>
                <a:cs typeface="Courier New" panose="02070309020205020404" pitchFamily="49" charset="0"/>
              </a:rPr>
              <a:t>      cout &lt;&lt; setw( </a:t>
            </a:r>
            <a:r>
              <a:rPr lang="en-US" altLang="en-US" sz="1600">
                <a:solidFill>
                  <a:srgbClr val="0099FF"/>
                </a:solidFill>
                <a:cs typeface="Courier New" panose="02070309020205020404" pitchFamily="49" charset="0"/>
              </a:rPr>
              <a:t>4</a:t>
            </a:r>
            <a:r>
              <a:rPr lang="en-US" altLang="en-US" sz="1600">
                <a:solidFill>
                  <a:srgbClr val="000000"/>
                </a:solidFill>
                <a:cs typeface="Courier New" panose="02070309020205020404" pitchFamily="49" charset="0"/>
              </a:rPr>
              <a:t> ) &lt;&lt; year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38    </a:t>
            </a:r>
            <a:r>
              <a:rPr lang="en-US" altLang="en-US" sz="1600">
                <a:solidFill>
                  <a:srgbClr val="000000"/>
                </a:solidFill>
                <a:cs typeface="Courier New" panose="02070309020205020404" pitchFamily="49" charset="0"/>
              </a:rPr>
              <a:t>           &lt;&lt; setw( </a:t>
            </a:r>
            <a:r>
              <a:rPr lang="en-US" altLang="en-US" sz="1600">
                <a:solidFill>
                  <a:srgbClr val="0099FF"/>
                </a:solidFill>
                <a:cs typeface="Courier New" panose="02070309020205020404" pitchFamily="49" charset="0"/>
              </a:rPr>
              <a:t>21</a:t>
            </a:r>
            <a:r>
              <a:rPr lang="en-US" altLang="en-US" sz="1600">
                <a:solidFill>
                  <a:srgbClr val="000000"/>
                </a:solidFill>
                <a:cs typeface="Courier New" panose="02070309020205020404" pitchFamily="49" charset="0"/>
              </a:rPr>
              <a:t> ) &lt;&lt; amount &lt;&lt; endl;</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39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40    </a:t>
            </a:r>
            <a:r>
              <a:rPr lang="en-US" altLang="en-US" sz="1600">
                <a:solidFill>
                  <a:srgbClr val="000000"/>
                </a:solidFill>
                <a:cs typeface="Courier New" panose="02070309020205020404" pitchFamily="49" charset="0"/>
              </a:rPr>
              <a:t>   } </a:t>
            </a:r>
            <a:r>
              <a:rPr lang="en-US" altLang="en-US" sz="1600">
                <a:solidFill>
                  <a:srgbClr val="008000"/>
                </a:solidFill>
                <a:cs typeface="Courier New" panose="02070309020205020404" pitchFamily="49" charset="0"/>
              </a:rPr>
              <a:t>// end for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41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42    </a:t>
            </a:r>
            <a:r>
              <a:rPr lang="en-US" altLang="en-US" sz="1600">
                <a:solidFill>
                  <a:srgbClr val="000000"/>
                </a:solidFill>
                <a:cs typeface="Courier New" panose="02070309020205020404" pitchFamily="49" charset="0"/>
              </a:rPr>
              <a:t>   </a:t>
            </a:r>
            <a:r>
              <a:rPr lang="en-US" altLang="en-US" sz="1600">
                <a:solidFill>
                  <a:srgbClr val="0000FF"/>
                </a:solidFill>
                <a:cs typeface="Courier New" panose="02070309020205020404" pitchFamily="49" charset="0"/>
              </a:rPr>
              <a:t>return</a:t>
            </a:r>
            <a:r>
              <a:rPr lang="en-US" altLang="en-US" sz="1600">
                <a:solidFill>
                  <a:srgbClr val="000000"/>
                </a:solidFill>
                <a:cs typeface="Courier New" panose="02070309020205020404" pitchFamily="49" charset="0"/>
              </a:rPr>
              <a:t> </a:t>
            </a:r>
            <a:r>
              <a:rPr lang="en-US" altLang="en-US" sz="1600">
                <a:solidFill>
                  <a:srgbClr val="0099FF"/>
                </a:solidFill>
                <a:cs typeface="Courier New" panose="02070309020205020404" pitchFamily="49" charset="0"/>
              </a:rPr>
              <a:t>0</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indicate successful termination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43    </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r>
              <a:rPr lang="en-US" altLang="en-US" sz="1600">
                <a:solidFill>
                  <a:srgbClr val="5F5F5F"/>
                </a:solidFill>
                <a:latin typeface="AvantGarde" pitchFamily="34" charset="0"/>
              </a:rPr>
              <a:t>44    </a:t>
            </a:r>
            <a:r>
              <a:rPr lang="en-US" altLang="en-US" sz="1600">
                <a:solidFill>
                  <a:srgbClr val="000000"/>
                </a:solidFill>
                <a:cs typeface="Courier New" panose="02070309020205020404" pitchFamily="49" charset="0"/>
              </a:rPr>
              <a:t>} </a:t>
            </a:r>
            <a:r>
              <a:rPr lang="en-US" altLang="en-US" sz="1600">
                <a:solidFill>
                  <a:srgbClr val="008000"/>
                </a:solidFill>
                <a:cs typeface="Courier New" panose="02070309020205020404" pitchFamily="49" charset="0"/>
              </a:rPr>
              <a:t>// end function main</a:t>
            </a:r>
            <a:endParaRPr lang="en-US" altLang="en-US" sz="1600">
              <a:solidFill>
                <a:srgbClr val="000000"/>
              </a:solidFill>
              <a:latin typeface="Courier" pitchFamily="49" charset="0"/>
            </a:endParaRPr>
          </a:p>
          <a:p>
            <a:pPr>
              <a:spcBef>
                <a:spcPct val="20000"/>
              </a:spcBef>
              <a:buClr>
                <a:schemeClr val="tx2"/>
              </a:buClr>
              <a:buSzPct val="90000"/>
              <a:buFont typeface="Symbol" panose="05050102010706020507" pitchFamily="18" charset="2"/>
              <a:buChar char="¨"/>
            </a:pPr>
            <a:endParaRPr lang="en-US" altLang="en-US" sz="1600"/>
          </a:p>
        </p:txBody>
      </p:sp>
      <p:grpSp>
        <p:nvGrpSpPr>
          <p:cNvPr id="67588" name="Group 4"/>
          <p:cNvGrpSpPr>
            <a:grpSpLocks/>
          </p:cNvGrpSpPr>
          <p:nvPr/>
        </p:nvGrpSpPr>
        <p:grpSpPr bwMode="auto">
          <a:xfrm>
            <a:off x="3200400" y="1752600"/>
            <a:ext cx="4419600" cy="609600"/>
            <a:chOff x="2016" y="1104"/>
            <a:chExt cx="2784" cy="384"/>
          </a:xfrm>
        </p:grpSpPr>
        <p:sp>
          <p:nvSpPr>
            <p:cNvPr id="67589" name="Text Box 5"/>
            <p:cNvSpPr txBox="1">
              <a:spLocks noChangeArrowheads="1"/>
            </p:cNvSpPr>
            <p:nvPr/>
          </p:nvSpPr>
          <p:spPr bwMode="auto">
            <a:xfrm>
              <a:off x="3120" y="1104"/>
              <a:ext cx="1680" cy="37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latin typeface="Courier New" panose="02070309020205020404" pitchFamily="49" charset="0"/>
                </a:rPr>
                <a:t>pow(x,y)</a:t>
              </a:r>
              <a:r>
                <a:rPr lang="en-US" altLang="en-US" sz="1600"/>
                <a:t> = x raised to the yth power.</a:t>
              </a:r>
            </a:p>
          </p:txBody>
        </p:sp>
        <p:sp>
          <p:nvSpPr>
            <p:cNvPr id="67590" name="Line 6"/>
            <p:cNvSpPr>
              <a:spLocks noChangeShapeType="1"/>
            </p:cNvSpPr>
            <p:nvPr/>
          </p:nvSpPr>
          <p:spPr bwMode="auto">
            <a:xfrm flipH="1">
              <a:off x="2016" y="1200"/>
              <a:ext cx="110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67591" name="Group 7"/>
          <p:cNvGrpSpPr>
            <a:grpSpLocks/>
          </p:cNvGrpSpPr>
          <p:nvPr/>
        </p:nvGrpSpPr>
        <p:grpSpPr bwMode="auto">
          <a:xfrm>
            <a:off x="2971800" y="609600"/>
            <a:ext cx="4191000" cy="835025"/>
            <a:chOff x="1872" y="384"/>
            <a:chExt cx="2640" cy="526"/>
          </a:xfrm>
        </p:grpSpPr>
        <p:sp>
          <p:nvSpPr>
            <p:cNvPr id="67592" name="Text Box 8"/>
            <p:cNvSpPr txBox="1">
              <a:spLocks noChangeArrowheads="1"/>
            </p:cNvSpPr>
            <p:nvPr/>
          </p:nvSpPr>
          <p:spPr bwMode="auto">
            <a:xfrm>
              <a:off x="2832" y="384"/>
              <a:ext cx="1680" cy="52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a:t>Sets the field width to at least 21 characters. If output less than 21, it is right-justified.</a:t>
              </a:r>
            </a:p>
          </p:txBody>
        </p:sp>
        <p:sp>
          <p:nvSpPr>
            <p:cNvPr id="67593" name="Line 9"/>
            <p:cNvSpPr>
              <a:spLocks noChangeShapeType="1"/>
            </p:cNvSpPr>
            <p:nvPr/>
          </p:nvSpPr>
          <p:spPr bwMode="auto">
            <a:xfrm flipH="1" flipV="1">
              <a:off x="1872" y="384"/>
              <a:ext cx="96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7591"/>
                                        </p:tgtEl>
                                        <p:attrNameLst>
                                          <p:attrName>style.visibility</p:attrName>
                                        </p:attrNameLst>
                                      </p:cBhvr>
                                      <p:to>
                                        <p:strVal val="visible"/>
                                      </p:to>
                                    </p:set>
                                  </p:childTnLst>
                                  <p:subTnLst>
                                    <p:set>
                                      <p:cBhvr override="childStyle">
                                        <p:cTn dur="1" fill="hold" display="0" masterRel="nextClick" afterEffect="1"/>
                                        <p:tgtEl>
                                          <p:spTgt spid="6759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7588"/>
                                        </p:tgtEl>
                                        <p:attrNameLst>
                                          <p:attrName>style.visibility</p:attrName>
                                        </p:attrNameLst>
                                      </p:cBhvr>
                                      <p:to>
                                        <p:strVal val="visible"/>
                                      </p:to>
                                    </p:set>
                                  </p:childTnLst>
                                  <p:subTnLst>
                                    <p:set>
                                      <p:cBhvr override="childStyle">
                                        <p:cTn dur="1" fill="hold" display="0" masterRel="nextClick" afterEffect="1"/>
                                        <p:tgtEl>
                                          <p:spTgt spid="675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437</TotalTime>
  <Words>1477</Words>
  <Application>Microsoft Office PowerPoint</Application>
  <PresentationFormat>On-screen Show (4:3)</PresentationFormat>
  <Paragraphs>209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AvantGarde</vt:lpstr>
      <vt:lpstr>Corbel</vt:lpstr>
      <vt:lpstr>Courier</vt:lpstr>
      <vt:lpstr>Courier New</vt:lpstr>
      <vt:lpstr>Symbol</vt:lpstr>
      <vt:lpstr>Times New Roman</vt:lpstr>
      <vt:lpstr>Parallax</vt:lpstr>
      <vt:lpstr>Repetitive Control – Part2</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ksu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mwakil</dc:creator>
  <cp:lastModifiedBy>mdkhaj</cp:lastModifiedBy>
  <cp:revision>14</cp:revision>
  <cp:lastPrinted>1601-01-01T00:00:00Z</cp:lastPrinted>
  <dcterms:created xsi:type="dcterms:W3CDTF">2004-07-08T08:57:50Z</dcterms:created>
  <dcterms:modified xsi:type="dcterms:W3CDTF">2020-03-25T13:48:32Z</dcterms:modified>
</cp:coreProperties>
</file>