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316" r:id="rId3"/>
    <p:sldId id="257" r:id="rId4"/>
    <p:sldId id="258" r:id="rId5"/>
    <p:sldId id="283" r:id="rId6"/>
    <p:sldId id="284" r:id="rId7"/>
    <p:sldId id="285" r:id="rId8"/>
    <p:sldId id="313" r:id="rId9"/>
    <p:sldId id="314" r:id="rId10"/>
    <p:sldId id="315" r:id="rId11"/>
    <p:sldId id="31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9C0F84F4-A1AB-4A23-A593-721E8AEB936A}" type="slidenum">
              <a:rPr lang="en-US" altLang="ar-SA" smtClean="0"/>
              <a:pPr/>
              <a:t>‹#›</a:t>
            </a:fld>
            <a:endParaRPr lang="en-US" altLang="ar-SA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64349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9C4E-BB01-4B25-9A5B-6ABEBE60C236}" type="slidenum">
              <a:rPr lang="en-US" altLang="ar-SA" smtClean="0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163177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9C4E-BB01-4B25-9A5B-6ABEBE60C236}" type="slidenum">
              <a:rPr lang="en-US" altLang="ar-SA" smtClean="0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741874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9C4E-BB01-4B25-9A5B-6ABEBE60C236}" type="slidenum">
              <a:rPr lang="en-US" altLang="ar-SA" smtClean="0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3540870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9C4E-BB01-4B25-9A5B-6ABEBE60C236}" type="slidenum">
              <a:rPr lang="en-US" altLang="ar-SA" smtClean="0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2590174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9C4E-BB01-4B25-9A5B-6ABEBE60C236}" type="slidenum">
              <a:rPr lang="en-US" altLang="ar-SA" smtClean="0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1375695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9C4E-BB01-4B25-9A5B-6ABEBE60C236}" type="slidenum">
              <a:rPr lang="en-US" altLang="ar-SA" smtClean="0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4050406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CD76-13D1-4C4F-8D70-85BA582F8EB7}" type="slidenum">
              <a:rPr lang="en-US" altLang="ar-SA" smtClean="0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1424027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3D44-BF3D-4968-9542-878200E6F538}" type="slidenum">
              <a:rPr lang="en-US" altLang="ar-SA" smtClean="0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419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F73B6CD-812E-4CB0-9B16-B44755D72426}" type="slidenum">
              <a:rPr lang="en-US" altLang="ar-SA" smtClean="0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1675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FACD66FB-1D11-405A-8678-4FC32C823E98}" type="slidenum">
              <a:rPr lang="en-US" altLang="ar-SA" smtClean="0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136975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703D-8D83-47A7-9636-8FFD41E3CEE3}" type="slidenum">
              <a:rPr lang="en-US" altLang="ar-SA" smtClean="0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305004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0A64-44B3-418C-BEFE-8C50C50C399E}" type="slidenum">
              <a:rPr lang="en-US" altLang="ar-SA" smtClean="0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202213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389C-75CF-40BA-872B-7BE3680AA8AD}" type="slidenum">
              <a:rPr lang="en-US" altLang="ar-SA" smtClean="0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5645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75A7-705F-40C2-A164-33DBF9A3EE6E}" type="slidenum">
              <a:rPr lang="en-US" altLang="ar-SA" smtClean="0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99274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11DA-D64A-4A9B-AC3C-4BC962D95ED4}" type="slidenum">
              <a:rPr lang="en-US" altLang="ar-SA" smtClean="0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46793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F908-1F56-433B-A647-E729A4E7B8FC}" type="slidenum">
              <a:rPr lang="en-US" altLang="ar-SA" smtClean="0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343042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429C4E-BB01-4B25-9A5B-6ABEBE60C236}" type="slidenum">
              <a:rPr lang="en-US" altLang="ar-SA" smtClean="0"/>
              <a:pPr/>
              <a:t>‹#›</a:t>
            </a:fld>
            <a:endParaRPr lang="en-US" altLang="ar-SA"/>
          </a:p>
        </p:txBody>
      </p:sp>
    </p:spTree>
    <p:extLst>
      <p:ext uri="{BB962C8B-B14F-4D97-AF65-F5344CB8AC3E}">
        <p14:creationId xmlns:p14="http://schemas.microsoft.com/office/powerpoint/2010/main" val="56590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3188620"/>
            <a:ext cx="7772400" cy="1371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ar-SA" sz="4400" b="1" dirty="0">
                <a:ln w="3175" cmpd="sng">
                  <a:noFill/>
                </a:ln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Operator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indent="0" algn="ctr" eaLnBrk="1" hangingPunct="1">
              <a:buNone/>
            </a:pPr>
            <a:endParaRPr lang="en-US" altLang="ar-SA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49F7C-D248-4D29-B103-E7E3EF0B43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2400"/>
            <a:ext cx="2191783" cy="84201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77D63A3-D923-4C13-A83C-E8340E57CD08}"/>
              </a:ext>
            </a:extLst>
          </p:cNvPr>
          <p:cNvSpPr txBox="1">
            <a:spLocks noChangeArrowheads="1"/>
          </p:cNvSpPr>
          <p:nvPr/>
        </p:nvSpPr>
        <p:spPr>
          <a:xfrm>
            <a:off x="6516216" y="4642310"/>
            <a:ext cx="1998663" cy="457200"/>
          </a:xfrm>
          <a:prstGeom prst="rect">
            <a:avLst/>
          </a:prstGeom>
          <a:solidFill>
            <a:srgbClr val="FFDC6D"/>
          </a:solidFill>
          <a:ln>
            <a:solidFill>
              <a:srgbClr val="FFDE75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</a:rPr>
              <a:t>Lecture 6</a:t>
            </a:r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38762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3" y="2060848"/>
            <a:ext cx="7787208" cy="432048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C++ Operator such as arithmetic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assignment , relational and logical operator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Implementing this operator in c++ programs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Table representing the functioning of operators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Description and examples given for all the operators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A70DF844-3F8F-486F-A836-97F04DB9A3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704138" cy="3332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6000" b="1" dirty="0">
                <a:solidFill>
                  <a:srgbClr val="0070C0"/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Description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In this chapter we will discuss about the different type of operators and the how they are used in the data operations. The operators which is discussed are </a:t>
            </a:r>
            <a:r>
              <a:rPr lang="en-US" sz="1800" dirty="0">
                <a:solidFill>
                  <a:srgbClr val="0070C0"/>
                </a:solidFill>
              </a:rPr>
              <a:t>Arithmetic </a:t>
            </a:r>
            <a:r>
              <a:rPr lang="en-US" sz="1800" dirty="0" smtClean="0">
                <a:solidFill>
                  <a:srgbClr val="0070C0"/>
                </a:solidFill>
              </a:rPr>
              <a:t>Operators, Relational Operators, Logical Operators, Bitwise Operators, Assignment </a:t>
            </a:r>
            <a:r>
              <a:rPr lang="en-US" sz="1800" dirty="0">
                <a:solidFill>
                  <a:srgbClr val="0070C0"/>
                </a:solidFill>
              </a:rPr>
              <a:t>Operators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971600" y="1340768"/>
            <a:ext cx="8001000" cy="1501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043608" y="1556792"/>
            <a:ext cx="7772400" cy="582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 operator is a symbol that tells the compiler to perform specific mathematical or logical manipulations. C++ is rich in built-in operators and provide the following types of operators −</a:t>
            </a:r>
            <a:endParaRPr lang="en-US" altLang="ar-SA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Arithmetic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Operators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Relational Operators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Logical Operators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Bitwise Operators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Assignment Operators</a:t>
            </a:r>
          </a:p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Misc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Operators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8356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Introduction 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4C4F4A2-2DCF-4767-B690-2FFA98E8F2D9}"/>
              </a:ext>
            </a:extLst>
          </p:cNvPr>
          <p:cNvSpPr txBox="1">
            <a:spLocks noChangeArrowheads="1"/>
          </p:cNvSpPr>
          <p:nvPr/>
        </p:nvSpPr>
        <p:spPr>
          <a:xfrm>
            <a:off x="1331640" y="188640"/>
            <a:ext cx="7319963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143000" y="2348880"/>
            <a:ext cx="7772400" cy="382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defRPr/>
            </a:pPr>
            <a:endParaRPr lang="en-US" altLang="ar-SA" sz="2800" dirty="0">
              <a:solidFill>
                <a:schemeClr val="hlin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99792" y="202838"/>
            <a:ext cx="41216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2411" y="1437556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following arithmetic operators supported by C++ language −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variable A holds 10 and variable B holds 20, then −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47711"/>
              </p:ext>
            </p:extLst>
          </p:nvPr>
        </p:nvGraphicFramePr>
        <p:xfrm>
          <a:off x="1331641" y="2498588"/>
          <a:ext cx="7319961" cy="3673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5">
                  <a:extLst>
                    <a:ext uri="{9D8B030D-6E8A-4147-A177-3AD203B41FA5}">
                      <a16:colId xmlns:a16="http://schemas.microsoft.com/office/drawing/2014/main" val="2852146077"/>
                    </a:ext>
                  </a:extLst>
                </a:gridCol>
                <a:gridCol w="2935759">
                  <a:extLst>
                    <a:ext uri="{9D8B030D-6E8A-4147-A177-3AD203B41FA5}">
                      <a16:colId xmlns:a16="http://schemas.microsoft.com/office/drawing/2014/main" val="3415195596"/>
                    </a:ext>
                  </a:extLst>
                </a:gridCol>
                <a:gridCol w="2439987">
                  <a:extLst>
                    <a:ext uri="{9D8B030D-6E8A-4147-A177-3AD203B41FA5}">
                      <a16:colId xmlns:a16="http://schemas.microsoft.com/office/drawing/2014/main" val="1807826614"/>
                    </a:ext>
                  </a:extLst>
                </a:gridCol>
              </a:tblGrid>
              <a:tr h="6122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Operator</a:t>
                      </a:r>
                    </a:p>
                  </a:txBody>
                  <a:tcPr marL="55641" marR="55641" marT="55641" marB="5564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Description</a:t>
                      </a:r>
                    </a:p>
                  </a:txBody>
                  <a:tcPr marL="55641" marR="55641" marT="55641" marB="5564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Example</a:t>
                      </a:r>
                    </a:p>
                  </a:txBody>
                  <a:tcPr marL="55641" marR="55641" marT="55641" marB="55641"/>
                </a:tc>
                <a:extLst>
                  <a:ext uri="{0D108BD9-81ED-4DB2-BD59-A6C34878D82A}">
                    <a16:rowId xmlns:a16="http://schemas.microsoft.com/office/drawing/2014/main" val="166339229"/>
                  </a:ext>
                </a:extLst>
              </a:tr>
              <a:tr h="6122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+</a:t>
                      </a:r>
                    </a:p>
                  </a:txBody>
                  <a:tcPr marL="55641" marR="55641" marT="55641" marB="5564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Adds two operands</a:t>
                      </a:r>
                    </a:p>
                  </a:txBody>
                  <a:tcPr marL="55641" marR="55641" marT="55641" marB="5564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A + B will give 30</a:t>
                      </a:r>
                    </a:p>
                  </a:txBody>
                  <a:tcPr marL="55641" marR="55641" marT="55641" marB="55641"/>
                </a:tc>
                <a:extLst>
                  <a:ext uri="{0D108BD9-81ED-4DB2-BD59-A6C34878D82A}">
                    <a16:rowId xmlns:a16="http://schemas.microsoft.com/office/drawing/2014/main" val="1071602171"/>
                  </a:ext>
                </a:extLst>
              </a:tr>
              <a:tr h="6122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-</a:t>
                      </a:r>
                    </a:p>
                  </a:txBody>
                  <a:tcPr marL="55641" marR="55641" marT="55641" marB="5564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Subtracts second operand from the first</a:t>
                      </a:r>
                    </a:p>
                  </a:txBody>
                  <a:tcPr marL="55641" marR="55641" marT="55641" marB="5564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A - B will give -10</a:t>
                      </a:r>
                    </a:p>
                  </a:txBody>
                  <a:tcPr marL="55641" marR="55641" marT="55641" marB="55641"/>
                </a:tc>
                <a:extLst>
                  <a:ext uri="{0D108BD9-81ED-4DB2-BD59-A6C34878D82A}">
                    <a16:rowId xmlns:a16="http://schemas.microsoft.com/office/drawing/2014/main" val="442557816"/>
                  </a:ext>
                </a:extLst>
              </a:tr>
              <a:tr h="6122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*</a:t>
                      </a:r>
                    </a:p>
                  </a:txBody>
                  <a:tcPr marL="55641" marR="55641" marT="55641" marB="5564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Multiplies both operands</a:t>
                      </a:r>
                    </a:p>
                  </a:txBody>
                  <a:tcPr marL="55641" marR="55641" marT="55641" marB="5564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A * B will give 200</a:t>
                      </a:r>
                    </a:p>
                  </a:txBody>
                  <a:tcPr marL="55641" marR="55641" marT="55641" marB="55641"/>
                </a:tc>
                <a:extLst>
                  <a:ext uri="{0D108BD9-81ED-4DB2-BD59-A6C34878D82A}">
                    <a16:rowId xmlns:a16="http://schemas.microsoft.com/office/drawing/2014/main" val="2382644261"/>
                  </a:ext>
                </a:extLst>
              </a:tr>
              <a:tr h="6122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/</a:t>
                      </a:r>
                    </a:p>
                  </a:txBody>
                  <a:tcPr marL="55641" marR="55641" marT="55641" marB="5564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Divides numerator by de-numerator</a:t>
                      </a:r>
                    </a:p>
                  </a:txBody>
                  <a:tcPr marL="55641" marR="55641" marT="55641" marB="5564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B / A will give 2</a:t>
                      </a:r>
                    </a:p>
                  </a:txBody>
                  <a:tcPr marL="55641" marR="55641" marT="55641" marB="55641"/>
                </a:tc>
                <a:extLst>
                  <a:ext uri="{0D108BD9-81ED-4DB2-BD59-A6C34878D82A}">
                    <a16:rowId xmlns:a16="http://schemas.microsoft.com/office/drawing/2014/main" val="1540133101"/>
                  </a:ext>
                </a:extLst>
              </a:tr>
              <a:tr h="6122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>
                          <a:effectLst/>
                        </a:rPr>
                        <a:t>%</a:t>
                      </a:r>
                    </a:p>
                  </a:txBody>
                  <a:tcPr marL="55641" marR="55641" marT="55641" marB="5564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Modulus Operator and remainder of after an integer division</a:t>
                      </a:r>
                    </a:p>
                  </a:txBody>
                  <a:tcPr marL="55641" marR="55641" marT="55641" marB="5564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B % A will give 0</a:t>
                      </a:r>
                    </a:p>
                  </a:txBody>
                  <a:tcPr marL="55641" marR="55641" marT="55641" marB="55641"/>
                </a:tc>
                <a:extLst>
                  <a:ext uri="{0D108BD9-81ED-4DB2-BD59-A6C34878D82A}">
                    <a16:rowId xmlns:a16="http://schemas.microsoft.com/office/drawing/2014/main" val="349692187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68F2EA59-F3B3-4629-BE0D-0902EF288FA8}"/>
              </a:ext>
            </a:extLst>
          </p:cNvPr>
          <p:cNvSpPr txBox="1">
            <a:spLocks noChangeArrowheads="1"/>
          </p:cNvSpPr>
          <p:nvPr/>
        </p:nvSpPr>
        <p:spPr>
          <a:xfrm>
            <a:off x="1331640" y="302188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15816" y="332656"/>
            <a:ext cx="4019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15616" y="1454188"/>
            <a:ext cx="83164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following relational operators supported by C++ language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variable A holds 10 and variable B holds 20, then −</a:t>
            </a:r>
          </a:p>
          <a:p>
            <a:pPr algn="just"/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258947"/>
              </p:ext>
            </p:extLst>
          </p:nvPr>
        </p:nvGraphicFramePr>
        <p:xfrm>
          <a:off x="1331641" y="2276871"/>
          <a:ext cx="7319961" cy="4253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1">
                  <a:extLst>
                    <a:ext uri="{9D8B030D-6E8A-4147-A177-3AD203B41FA5}">
                      <a16:colId xmlns:a16="http://schemas.microsoft.com/office/drawing/2014/main" val="409069372"/>
                    </a:ext>
                  </a:extLst>
                </a:gridCol>
                <a:gridCol w="4231903">
                  <a:extLst>
                    <a:ext uri="{9D8B030D-6E8A-4147-A177-3AD203B41FA5}">
                      <a16:colId xmlns:a16="http://schemas.microsoft.com/office/drawing/2014/main" val="663835912"/>
                    </a:ext>
                  </a:extLst>
                </a:gridCol>
                <a:gridCol w="2439987">
                  <a:extLst>
                    <a:ext uri="{9D8B030D-6E8A-4147-A177-3AD203B41FA5}">
                      <a16:colId xmlns:a16="http://schemas.microsoft.com/office/drawing/2014/main" val="3699100429"/>
                    </a:ext>
                  </a:extLst>
                </a:gridCol>
              </a:tblGrid>
              <a:tr h="24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184935976"/>
                  </a:ext>
                </a:extLst>
              </a:tr>
              <a:tr h="6069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= =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Checks if the values of two operands are equal or not, if yes then condition becomes true.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(A == B) is not true.</a:t>
                      </a: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160443061"/>
                  </a:ext>
                </a:extLst>
              </a:tr>
              <a:tr h="6069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!=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Checks if the values of two operands are equal or not, if values are not equal then condition becomes true.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(A != B) is true.</a:t>
                      </a: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358253012"/>
                  </a:ext>
                </a:extLst>
              </a:tr>
              <a:tr h="6069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&gt; 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Checks if the value of left operand is greater than the value of right operand, if yes then condition becomes true.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(A &gt; B) is not true.</a:t>
                      </a: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529282848"/>
                  </a:ext>
                </a:extLst>
              </a:tr>
              <a:tr h="6069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&lt; 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Checks if the value of left operand is less than the value of right operand, if yes then condition becomes true.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(A &lt; B) is true.</a:t>
                      </a: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95443477"/>
                  </a:ext>
                </a:extLst>
              </a:tr>
              <a:tr h="7883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&gt;=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(A &gt;= B) is not true.</a:t>
                      </a: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037458549"/>
                  </a:ext>
                </a:extLst>
              </a:tr>
              <a:tr h="7883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&lt;=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(A &lt;= B) is true.</a:t>
                      </a: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69225102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5676" y="1412776"/>
            <a:ext cx="72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following logical operators supported by C++ language.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variable A holds 1 and variable B holds 0, then −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AC32997-DB8F-4D76-A216-9CB37E4F9127}"/>
              </a:ext>
            </a:extLst>
          </p:cNvPr>
          <p:cNvSpPr txBox="1">
            <a:spLocks noChangeArrowheads="1"/>
          </p:cNvSpPr>
          <p:nvPr/>
        </p:nvSpPr>
        <p:spPr>
          <a:xfrm>
            <a:off x="1427588" y="319204"/>
            <a:ext cx="731996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7037"/>
              </p:ext>
            </p:extLst>
          </p:nvPr>
        </p:nvGraphicFramePr>
        <p:xfrm>
          <a:off x="1427588" y="2314116"/>
          <a:ext cx="7319964" cy="3457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988">
                  <a:extLst>
                    <a:ext uri="{9D8B030D-6E8A-4147-A177-3AD203B41FA5}">
                      <a16:colId xmlns:a16="http://schemas.microsoft.com/office/drawing/2014/main" val="2204164447"/>
                    </a:ext>
                  </a:extLst>
                </a:gridCol>
                <a:gridCol w="2439988">
                  <a:extLst>
                    <a:ext uri="{9D8B030D-6E8A-4147-A177-3AD203B41FA5}">
                      <a16:colId xmlns:a16="http://schemas.microsoft.com/office/drawing/2014/main" val="22222791"/>
                    </a:ext>
                  </a:extLst>
                </a:gridCol>
                <a:gridCol w="2439988">
                  <a:extLst>
                    <a:ext uri="{9D8B030D-6E8A-4147-A177-3AD203B41FA5}">
                      <a16:colId xmlns:a16="http://schemas.microsoft.com/office/drawing/2014/main" val="41463272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Operator</a:t>
                      </a:r>
                    </a:p>
                  </a:txBody>
                  <a:tcPr marL="58846" marR="58846" marT="58846" marB="5884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58846" marR="58846" marT="58846" marB="5884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Example</a:t>
                      </a:r>
                    </a:p>
                  </a:txBody>
                  <a:tcPr marL="58846" marR="58846" marT="58846" marB="58846"/>
                </a:tc>
                <a:extLst>
                  <a:ext uri="{0D108BD9-81ED-4DB2-BD59-A6C34878D82A}">
                    <a16:rowId xmlns:a16="http://schemas.microsoft.com/office/drawing/2014/main" val="1613457768"/>
                  </a:ext>
                </a:extLst>
              </a:tr>
              <a:tr h="96851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&amp;&amp;</a:t>
                      </a:r>
                    </a:p>
                  </a:txBody>
                  <a:tcPr marL="58846" marR="58846" marT="58846" marB="5884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Called Logical AND operator. If both the operands are non-zero, then condition becomes true.</a:t>
                      </a:r>
                    </a:p>
                  </a:txBody>
                  <a:tcPr marL="58846" marR="58846" marT="58846" marB="5884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(A &amp;&amp; B) is false.</a:t>
                      </a:r>
                    </a:p>
                  </a:txBody>
                  <a:tcPr marL="58846" marR="58846" marT="58846" marB="58846"/>
                </a:tc>
                <a:extLst>
                  <a:ext uri="{0D108BD9-81ED-4DB2-BD59-A6C34878D82A}">
                    <a16:rowId xmlns:a16="http://schemas.microsoft.com/office/drawing/2014/main" val="474260147"/>
                  </a:ext>
                </a:extLst>
              </a:tr>
              <a:tr h="96851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||</a:t>
                      </a:r>
                    </a:p>
                  </a:txBody>
                  <a:tcPr marL="58846" marR="58846" marT="58846" marB="5884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Called Logical OR Operator. If any of the two operands is non-zero, then condition becomes true.</a:t>
                      </a:r>
                    </a:p>
                  </a:txBody>
                  <a:tcPr marL="58846" marR="58846" marT="58846" marB="5884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(A || B) is true.</a:t>
                      </a:r>
                    </a:p>
                  </a:txBody>
                  <a:tcPr marL="58846" marR="58846" marT="58846" marB="58846"/>
                </a:tc>
                <a:extLst>
                  <a:ext uri="{0D108BD9-81ED-4DB2-BD59-A6C34878D82A}">
                    <a16:rowId xmlns:a16="http://schemas.microsoft.com/office/drawing/2014/main" val="4213846761"/>
                  </a:ext>
                </a:extLst>
              </a:tr>
              <a:tr h="11429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!</a:t>
                      </a:r>
                    </a:p>
                  </a:txBody>
                  <a:tcPr marL="58846" marR="58846" marT="58846" marB="5884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Called Logical NOT Operator. Use to reverses the logical state of its operand. If a condition is true, then Logical NOT operator will make false.</a:t>
                      </a:r>
                    </a:p>
                  </a:txBody>
                  <a:tcPr marL="58846" marR="58846" marT="58846" marB="5884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!(A &amp;&amp; B) is true.</a:t>
                      </a:r>
                    </a:p>
                  </a:txBody>
                  <a:tcPr marL="58846" marR="58846" marT="58846" marB="58846"/>
                </a:tc>
                <a:extLst>
                  <a:ext uri="{0D108BD9-81ED-4DB2-BD59-A6C34878D82A}">
                    <a16:rowId xmlns:a16="http://schemas.microsoft.com/office/drawing/2014/main" val="1884233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70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E0A7DA7A-21FD-4DC3-AEAF-2533B38450F7}"/>
              </a:ext>
            </a:extLst>
          </p:cNvPr>
          <p:cNvSpPr txBox="1">
            <a:spLocks noChangeArrowheads="1"/>
          </p:cNvSpPr>
          <p:nvPr/>
        </p:nvSpPr>
        <p:spPr>
          <a:xfrm>
            <a:off x="1331640" y="188640"/>
            <a:ext cx="7319963" cy="7505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7326C-E438-4C43-AE53-CAFEFF0C69E1}"/>
              </a:ext>
            </a:extLst>
          </p:cNvPr>
          <p:cNvSpPr/>
          <p:nvPr/>
        </p:nvSpPr>
        <p:spPr>
          <a:xfrm>
            <a:off x="2876639" y="240748"/>
            <a:ext cx="4326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35790"/>
              </p:ext>
            </p:extLst>
          </p:nvPr>
        </p:nvGraphicFramePr>
        <p:xfrm>
          <a:off x="1380071" y="1878447"/>
          <a:ext cx="7319961" cy="4917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987">
                  <a:extLst>
                    <a:ext uri="{9D8B030D-6E8A-4147-A177-3AD203B41FA5}">
                      <a16:colId xmlns:a16="http://schemas.microsoft.com/office/drawing/2014/main" val="3876176260"/>
                    </a:ext>
                  </a:extLst>
                </a:gridCol>
                <a:gridCol w="2439987">
                  <a:extLst>
                    <a:ext uri="{9D8B030D-6E8A-4147-A177-3AD203B41FA5}">
                      <a16:colId xmlns:a16="http://schemas.microsoft.com/office/drawing/2014/main" val="1346432828"/>
                    </a:ext>
                  </a:extLst>
                </a:gridCol>
                <a:gridCol w="2439987">
                  <a:extLst>
                    <a:ext uri="{9D8B030D-6E8A-4147-A177-3AD203B41FA5}">
                      <a16:colId xmlns:a16="http://schemas.microsoft.com/office/drawing/2014/main" val="907313959"/>
                    </a:ext>
                  </a:extLst>
                </a:gridCol>
              </a:tblGrid>
              <a:tr h="517855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72618"/>
                  </a:ext>
                </a:extLst>
              </a:tr>
              <a:tr h="5178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=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Simple assignment operator, Assigns values from right side operands to left side operand.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 = A + B will assign value of A + B into C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82795008"/>
                  </a:ext>
                </a:extLst>
              </a:tr>
              <a:tr h="5178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+=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 AND assignment operator, It adds right operand to the left operand and assign the result to left operand.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 += A is equivalent to C = C + A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96268733"/>
                  </a:ext>
                </a:extLst>
              </a:tr>
              <a:tr h="5178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-=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Subtract AND assignment operator, It subtracts right operand from the left operand and assign the result to left operand.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 -= A is equivalent to C = C - A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87216414"/>
                  </a:ext>
                </a:extLst>
              </a:tr>
              <a:tr h="5178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*=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Multiply AND assignment operator, It multiplies right operand with the left operand and assign the result to left operand.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 *= A is equivalent to C = C * A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84978285"/>
                  </a:ext>
                </a:extLst>
              </a:tr>
              <a:tr h="5178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/=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Divide AND assignment operator, It divides left operand with the right operand and assign the result to left operand.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 /= A is equivalent to C = C / A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6303332"/>
                  </a:ext>
                </a:extLst>
              </a:tr>
              <a:tr h="5178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%=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Modulus AND assignment operator, It takes modulus using two operands and assign the result to left operand.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 %= A is equivalent to C = C % A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1347619"/>
                  </a:ext>
                </a:extLst>
              </a:tr>
              <a:tr h="5178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7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04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26154" y="635856"/>
            <a:ext cx="575010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Bitwise operators ( &amp;, |, ^, ~, &lt;&lt;, &gt;&gt;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49331"/>
              </p:ext>
            </p:extLst>
          </p:nvPr>
        </p:nvGraphicFramePr>
        <p:xfrm>
          <a:off x="1115616" y="2132856"/>
          <a:ext cx="7571184" cy="386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728">
                  <a:extLst>
                    <a:ext uri="{9D8B030D-6E8A-4147-A177-3AD203B41FA5}">
                      <a16:colId xmlns:a16="http://schemas.microsoft.com/office/drawing/2014/main" val="4000334582"/>
                    </a:ext>
                  </a:extLst>
                </a:gridCol>
                <a:gridCol w="2523728">
                  <a:extLst>
                    <a:ext uri="{9D8B030D-6E8A-4147-A177-3AD203B41FA5}">
                      <a16:colId xmlns:a16="http://schemas.microsoft.com/office/drawing/2014/main" val="4080073798"/>
                    </a:ext>
                  </a:extLst>
                </a:gridCol>
                <a:gridCol w="2523728">
                  <a:extLst>
                    <a:ext uri="{9D8B030D-6E8A-4147-A177-3AD203B41FA5}">
                      <a16:colId xmlns:a16="http://schemas.microsoft.com/office/drawing/2014/main" val="1736565092"/>
                    </a:ext>
                  </a:extLst>
                </a:gridCol>
              </a:tblGrid>
              <a:tr h="48337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29580"/>
                  </a:ext>
                </a:extLst>
              </a:tr>
              <a:tr h="4833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264485"/>
                  </a:ext>
                </a:extLst>
              </a:tr>
              <a:tr h="4833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850276"/>
                  </a:ext>
                </a:extLst>
              </a:tr>
              <a:tr h="4833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55717"/>
                  </a:ext>
                </a:extLst>
              </a:tr>
              <a:tr h="4833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65383"/>
                  </a:ext>
                </a:extLst>
              </a:tr>
              <a:tr h="4833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55009"/>
                  </a:ext>
                </a:extLst>
              </a:tr>
              <a:tr h="4833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78102"/>
                  </a:ext>
                </a:extLst>
              </a:tr>
              <a:tr h="4833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112677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478328"/>
              </p:ext>
            </p:extLst>
          </p:nvPr>
        </p:nvGraphicFramePr>
        <p:xfrm>
          <a:off x="1115616" y="3068959"/>
          <a:ext cx="7571184" cy="2930203"/>
        </p:xfrm>
        <a:graphic>
          <a:graphicData uri="http://schemas.openxmlformats.org/drawingml/2006/table">
            <a:tbl>
              <a:tblPr/>
              <a:tblGrid>
                <a:gridCol w="2523728">
                  <a:extLst>
                    <a:ext uri="{9D8B030D-6E8A-4147-A177-3AD203B41FA5}">
                      <a16:colId xmlns:a16="http://schemas.microsoft.com/office/drawing/2014/main" val="1894964481"/>
                    </a:ext>
                  </a:extLst>
                </a:gridCol>
                <a:gridCol w="2523728">
                  <a:extLst>
                    <a:ext uri="{9D8B030D-6E8A-4147-A177-3AD203B41FA5}">
                      <a16:colId xmlns:a16="http://schemas.microsoft.com/office/drawing/2014/main" val="2437256292"/>
                    </a:ext>
                  </a:extLst>
                </a:gridCol>
                <a:gridCol w="2523728">
                  <a:extLst>
                    <a:ext uri="{9D8B030D-6E8A-4147-A177-3AD203B41FA5}">
                      <a16:colId xmlns:a16="http://schemas.microsoft.com/office/drawing/2014/main" val="1263248122"/>
                    </a:ext>
                  </a:extLst>
                </a:gridCol>
              </a:tblGrid>
              <a:tr h="777401">
                <a:tc>
                  <a:txBody>
                    <a:bodyPr/>
                    <a:lstStyle/>
                    <a:p>
                      <a:r>
                        <a:rPr lang="en-US" sz="1300"/>
                        <a:t>&amp;</a:t>
                      </a:r>
                    </a:p>
                  </a:txBody>
                  <a:tcPr marL="68003" marR="68003" marT="34002" marB="34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Binary AND Operator copies a bit to the result if it exists in both operands. </a:t>
                      </a:r>
                    </a:p>
                  </a:txBody>
                  <a:tcPr marL="68003" marR="68003" marT="34002" marB="34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(A &amp; B) will give 12 which is 0000 1100</a:t>
                      </a:r>
                    </a:p>
                  </a:txBody>
                  <a:tcPr marL="68003" marR="68003" marT="34002" marB="34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190417"/>
                  </a:ext>
                </a:extLst>
              </a:tr>
              <a:tr h="598000">
                <a:tc>
                  <a:txBody>
                    <a:bodyPr/>
                    <a:lstStyle/>
                    <a:p>
                      <a:r>
                        <a:rPr lang="en-US" sz="1300"/>
                        <a:t>|</a:t>
                      </a:r>
                    </a:p>
                  </a:txBody>
                  <a:tcPr marL="68003" marR="68003" marT="34002" marB="34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Binary OR Operator copies a bit if it exists in either operand.</a:t>
                      </a:r>
                    </a:p>
                  </a:txBody>
                  <a:tcPr marL="68003" marR="68003" marT="34002" marB="34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(A | B) will give 61 which is 0011 1101</a:t>
                      </a:r>
                    </a:p>
                  </a:txBody>
                  <a:tcPr marL="68003" marR="68003" marT="34002" marB="34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75638"/>
                  </a:ext>
                </a:extLst>
              </a:tr>
              <a:tr h="777401">
                <a:tc>
                  <a:txBody>
                    <a:bodyPr/>
                    <a:lstStyle/>
                    <a:p>
                      <a:r>
                        <a:rPr lang="en-US" sz="1300" dirty="0"/>
                        <a:t>^</a:t>
                      </a:r>
                    </a:p>
                  </a:txBody>
                  <a:tcPr marL="68003" marR="68003" marT="34002" marB="34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Binary XOR Operator copies the bit if it is set in one operand but not both.</a:t>
                      </a:r>
                    </a:p>
                  </a:txBody>
                  <a:tcPr marL="68003" marR="68003" marT="34002" marB="34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>
                          <a:effectLst/>
                        </a:rPr>
                        <a:t>(A ^ B) will give 49 which is 0011 0001</a:t>
                      </a:r>
                    </a:p>
                  </a:txBody>
                  <a:tcPr marL="68003" marR="68003" marT="34002" marB="34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664471"/>
                  </a:ext>
                </a:extLst>
              </a:tr>
              <a:tr h="777401">
                <a:tc>
                  <a:txBody>
                    <a:bodyPr/>
                    <a:lstStyle/>
                    <a:p>
                      <a:r>
                        <a:rPr lang="en-US" sz="1300"/>
                        <a:t>~</a:t>
                      </a:r>
                    </a:p>
                  </a:txBody>
                  <a:tcPr marL="68003" marR="68003" marT="34002" marB="34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Binary Ones Complement Operator is unary and has the effect of 'flipping' bits. </a:t>
                      </a:r>
                    </a:p>
                  </a:txBody>
                  <a:tcPr marL="68003" marR="68003" marT="34002" marB="34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(~A ) will give -61 which is 1100 0011 in 2's complement form due to a signed binary number.</a:t>
                      </a:r>
                    </a:p>
                  </a:txBody>
                  <a:tcPr marL="68003" marR="68003" marT="34002" marB="340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42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8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624134"/>
              </p:ext>
            </p:extLst>
          </p:nvPr>
        </p:nvGraphicFramePr>
        <p:xfrm>
          <a:off x="1259632" y="2852938"/>
          <a:ext cx="7272807" cy="31683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768">
                  <a:extLst>
                    <a:ext uri="{9D8B030D-6E8A-4147-A177-3AD203B41FA5}">
                      <a16:colId xmlns:a16="http://schemas.microsoft.com/office/drawing/2014/main" val="3410071970"/>
                    </a:ext>
                  </a:extLst>
                </a:gridCol>
                <a:gridCol w="5119301">
                  <a:extLst>
                    <a:ext uri="{9D8B030D-6E8A-4147-A177-3AD203B41FA5}">
                      <a16:colId xmlns:a16="http://schemas.microsoft.com/office/drawing/2014/main" val="3884956313"/>
                    </a:ext>
                  </a:extLst>
                </a:gridCol>
                <a:gridCol w="1919738">
                  <a:extLst>
                    <a:ext uri="{9D8B030D-6E8A-4147-A177-3AD203B41FA5}">
                      <a16:colId xmlns:a16="http://schemas.microsoft.com/office/drawing/2014/main" val="3783964861"/>
                    </a:ext>
                  </a:extLst>
                </a:gridCol>
              </a:tblGrid>
              <a:tr h="5280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Simple assignment operator, Assigns values from right side operands to left side operand.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 = A + B will assign value of A + B into 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9146446"/>
                  </a:ext>
                </a:extLst>
              </a:tr>
              <a:tr h="5280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Add AND assignment operator, It adds right operand to the left operand and assign the result to left operand.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 += A is equivalent to C = C +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44339198"/>
                  </a:ext>
                </a:extLst>
              </a:tr>
              <a:tr h="5280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Subtract AND assignment operator, It subtracts right operand from the left operand and assign the result to left operand.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 -= A is equivalent to C = C -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1778604"/>
                  </a:ext>
                </a:extLst>
              </a:tr>
              <a:tr h="5280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*=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Multiply AND assignment operator, It multiplies right operand with the left operand and assign the result to left operand.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 *= A is equivalent to C = C *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96097294"/>
                  </a:ext>
                </a:extLst>
              </a:tr>
              <a:tr h="5280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/=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Divide AND assignment operator, It divides left operand with the right operand and assign the result to left operand.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 /= A is equivalent to C = C / 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81436287"/>
                  </a:ext>
                </a:extLst>
              </a:tr>
              <a:tr h="5280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%=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Modulus AND assignment operator, It takes modulus using two operands and assign the result to left operand.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C %= A is equivalent to C = C % 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34432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67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3217</TotalTime>
  <Words>1098</Words>
  <Application>Microsoft Office PowerPoint</Application>
  <PresentationFormat>On-screen Show (4:3)</PresentationFormat>
  <Paragraphs>147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Corbel</vt:lpstr>
      <vt:lpstr>Symbol</vt:lpstr>
      <vt:lpstr>Tahoma</vt:lpstr>
      <vt:lpstr>Times New Roman</vt:lpstr>
      <vt:lpstr>Verdana</vt:lpstr>
      <vt:lpstr>Parallax</vt:lpstr>
      <vt:lpstr>PowerPoint Presentation</vt:lpstr>
      <vt:lpstr>Description</vt:lpstr>
      <vt:lpstr>Introduction </vt:lpstr>
      <vt:lpstr>PowerPoint Presentation</vt:lpstr>
      <vt:lpstr>PowerPoint Presentation</vt:lpstr>
      <vt:lpstr>PowerPoint Presentation</vt:lpstr>
      <vt:lpstr>PowerPoint Presentation</vt:lpstr>
      <vt:lpstr>Bitwise operators ( &amp;, |, ^, ~, &lt;&lt;, &gt;&gt; )   </vt:lpstr>
      <vt:lpstr>Assignment Operators</vt:lpstr>
      <vt:lpstr>Summary</vt:lpstr>
      <vt:lpstr>PowerPoint Presentation</vt:lpstr>
    </vt:vector>
  </TitlesOfParts>
  <Company>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mwakil</dc:creator>
  <cp:lastModifiedBy>mdkhaj</cp:lastModifiedBy>
  <cp:revision>24</cp:revision>
  <cp:lastPrinted>1601-01-01T00:00:00Z</cp:lastPrinted>
  <dcterms:created xsi:type="dcterms:W3CDTF">2004-07-29T20:51:40Z</dcterms:created>
  <dcterms:modified xsi:type="dcterms:W3CDTF">2020-03-25T13:53:14Z</dcterms:modified>
</cp:coreProperties>
</file>