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1"/>
  </p:notesMasterIdLst>
  <p:handoutMasterIdLst>
    <p:handoutMasterId r:id="rId42"/>
  </p:handoutMasterIdLst>
  <p:sldIdLst>
    <p:sldId id="256" r:id="rId2"/>
    <p:sldId id="31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13" r:id="rId39"/>
    <p:sldId id="31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62" autoAdjust="0"/>
    <p:restoredTop sz="90929"/>
  </p:normalViewPr>
  <p:slideViewPr>
    <p:cSldViewPr>
      <p:cViewPr varScale="1">
        <p:scale>
          <a:sx n="71" d="100"/>
          <a:sy n="71" d="100"/>
        </p:scale>
        <p:origin x="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>
            <a:extLst>
              <a:ext uri="{FF2B5EF4-FFF2-40B4-BE49-F238E27FC236}">
                <a16:creationId xmlns:a16="http://schemas.microsoft.com/office/drawing/2014/main" id="{5D84B494-9B06-4E45-971A-D6D52D3896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1027">
            <a:extLst>
              <a:ext uri="{FF2B5EF4-FFF2-40B4-BE49-F238E27FC236}">
                <a16:creationId xmlns:a16="http://schemas.microsoft.com/office/drawing/2014/main" id="{A39532D8-3A62-40CC-8F1F-6F74FCBCB9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1028">
            <a:extLst>
              <a:ext uri="{FF2B5EF4-FFF2-40B4-BE49-F238E27FC236}">
                <a16:creationId xmlns:a16="http://schemas.microsoft.com/office/drawing/2014/main" id="{BFF1B609-8636-42A6-85EE-707FADD9929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1029">
            <a:extLst>
              <a:ext uri="{FF2B5EF4-FFF2-40B4-BE49-F238E27FC236}">
                <a16:creationId xmlns:a16="http://schemas.microsoft.com/office/drawing/2014/main" id="{809E3DD4-11E0-4CF7-A57C-E60C38230AF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B74C2C4-9616-4752-8BE5-C500F8E87C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663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A1B7C-0A1F-4D82-A118-E8FF4260CD45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55CB-04BF-4F2B-A66C-915F31BF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6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655CB-04BF-4F2B-A66C-915F31BF3A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5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8EF4A761-863D-46A4-A6ED-313D12D1AD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7520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0A933-9843-4776-8B9F-C30FD3CEC4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0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0A933-9843-4776-8B9F-C30FD3CEC4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76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0A933-9843-4776-8B9F-C30FD3CEC4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51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0A933-9843-4776-8B9F-C30FD3CEC4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874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0A933-9843-4776-8B9F-C30FD3CEC4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072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0A933-9843-4776-8B9F-C30FD3CEC4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726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1C1F8-0512-4626-B8E6-8553F4F8AF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65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D9721-4E6E-4FA5-A762-48E73D0FE6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52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470DDA9A-36E6-478C-91C8-748C193A8A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3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FDE74837-A3DD-45E4-A694-8AFB3DA5D1B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21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B92DC-CF45-4F29-BFB9-D632518895D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29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9EAE7-447A-49D2-BC2B-EC44B7D02DE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96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5AE3FB-6B10-42C6-AD9A-8A5089F26E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9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E7A35-40A2-46C1-86B8-0E71C7F4C2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6C4AD-229D-4DEA-B061-3EBCABDE62D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5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A9FAA-7604-411B-A5C2-BB79A3EE80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8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8520A933-9843-4776-8B9F-C30FD3CEC4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85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ADAE65F-A526-460B-834E-3A5FD945B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09" y="2857404"/>
            <a:ext cx="6934200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2D79E-BED4-4996-AECE-B1E1B1D7F6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2400"/>
            <a:ext cx="2191783" cy="84201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F130F22-376F-4570-9304-39CD574FCD65}"/>
              </a:ext>
            </a:extLst>
          </p:cNvPr>
          <p:cNvSpPr txBox="1">
            <a:spLocks noChangeArrowheads="1"/>
          </p:cNvSpPr>
          <p:nvPr/>
        </p:nvSpPr>
        <p:spPr>
          <a:xfrm>
            <a:off x="6516216" y="4642310"/>
            <a:ext cx="1998663" cy="457200"/>
          </a:xfrm>
          <a:prstGeom prst="rect">
            <a:avLst/>
          </a:prstGeom>
          <a:solidFill>
            <a:srgbClr val="FFDC6D"/>
          </a:solidFill>
          <a:ln>
            <a:solidFill>
              <a:srgbClr val="FFDE75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</a:rPr>
              <a:t>Lecture 7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4FA51F2-6833-4A67-8D39-398F7E87AEEF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428542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D49342CF-755F-43CE-BC40-45B54816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530979"/>
            <a:ext cx="8382000" cy="63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Top-Down Design </a:t>
            </a:r>
            <a:r>
              <a:rPr lang="en-US" altLang="en-US" sz="3600" dirty="0">
                <a:cs typeface="Times New Roman (Arabic)" charset="0"/>
              </a:rPr>
              <a:t>(</a:t>
            </a:r>
            <a:r>
              <a:rPr lang="en-US" altLang="ar-SA" sz="3600" dirty="0">
                <a:cs typeface="Times New Roman (Arabic)" charset="0"/>
              </a:rPr>
              <a:t>Continue)</a:t>
            </a:r>
          </a:p>
        </p:txBody>
      </p:sp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FFC2512D-1477-4F66-AD5A-ACDAC8153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650804"/>
              </p:ext>
            </p:extLst>
          </p:nvPr>
        </p:nvGraphicFramePr>
        <p:xfrm>
          <a:off x="467544" y="2204864"/>
          <a:ext cx="8756650" cy="32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Organization Chart" r:id="rId3" imgW="4527360" imgH="1485720" progId="OrgPlusWOPX.4">
                  <p:embed followColorScheme="full"/>
                </p:oleObj>
              </mc:Choice>
              <mc:Fallback>
                <p:oleObj name="Organization Chart" r:id="rId3" imgW="4527360" imgH="1485720" progId="OrgPlusWOPX.4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04864"/>
                        <a:ext cx="8756650" cy="32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453216-BE3B-4AF5-90D4-8894CA287219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2" y="35936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00B044AD-7551-481A-BFC9-B2F75FC7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500223"/>
            <a:ext cx="8382000" cy="63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Advantages of Writing Functions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0584BF9D-CBA8-46B0-A073-5C683C799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12776"/>
            <a:ext cx="8763000" cy="7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Times New Roman (Arabic)" charset="0"/>
              </a:rPr>
              <a:t>1. </a:t>
            </a:r>
            <a:r>
              <a:rPr lang="en-US" altLang="ar-SA" sz="2000" b="1">
                <a:cs typeface="Times New Roman (Arabic)" charset="0"/>
              </a:rPr>
              <a:t>Decreases</a:t>
            </a:r>
            <a:r>
              <a:rPr lang="en-US" altLang="ar-SA" sz="2000">
                <a:cs typeface="Times New Roman (Arabic)" charset="0"/>
              </a:rPr>
              <a:t> the main program’s length and reduces the chance to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make </a:t>
            </a:r>
            <a:r>
              <a:rPr lang="en-US" altLang="ar-SA" sz="2000" b="1">
                <a:cs typeface="Times New Roman (Arabic)" charset="0"/>
              </a:rPr>
              <a:t>errors</a:t>
            </a:r>
            <a:r>
              <a:rPr lang="en-US" altLang="ar-SA" sz="2000">
                <a:cs typeface="Times New Roman (Arabic)" charset="0"/>
              </a:rPr>
              <a:t>.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7C1FE3F8-7BFE-44F3-AF49-6F775469E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403376"/>
            <a:ext cx="8763000" cy="103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Times New Roman (Arabic)" charset="0"/>
              </a:rPr>
              <a:t>2. </a:t>
            </a:r>
            <a:r>
              <a:rPr lang="en-US" altLang="ar-SA" sz="2000">
                <a:cs typeface="Times New Roman (Arabic)" charset="0"/>
              </a:rPr>
              <a:t>Makes it </a:t>
            </a:r>
            <a:r>
              <a:rPr lang="en-US" altLang="ar-SA" sz="2000" b="1">
                <a:cs typeface="Times New Roman (Arabic)" charset="0"/>
              </a:rPr>
              <a:t>easier</a:t>
            </a:r>
            <a:r>
              <a:rPr lang="en-US" altLang="ar-SA" sz="2000">
                <a:cs typeface="Times New Roman (Arabic)" charset="0"/>
              </a:rPr>
              <a:t> to define programming tasks between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programmers. Each programmer can be responsible for a particular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set of functions.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2FCCE044-3D85-4191-BD70-EB760C736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698776"/>
            <a:ext cx="8763000" cy="199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Times New Roman (Arabic)" charset="0"/>
              </a:rPr>
              <a:t>3. </a:t>
            </a:r>
            <a:r>
              <a:rPr lang="en-US" altLang="ar-SA" sz="2000">
                <a:cs typeface="Times New Roman (Arabic)" charset="0"/>
              </a:rPr>
              <a:t>Allows </a:t>
            </a:r>
            <a:r>
              <a:rPr lang="en-US" altLang="ar-SA" sz="2000" b="1">
                <a:cs typeface="Times New Roman (Arabic)" charset="0"/>
              </a:rPr>
              <a:t>procedural abstraction</a:t>
            </a:r>
            <a:r>
              <a:rPr lang="en-US" altLang="ar-SA" sz="2000">
                <a:cs typeface="Times New Roman (Arabic)" charset="0"/>
              </a:rPr>
              <a:t>; a programming technique in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which a main function consists of a sequence of function calls and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each function is implemented separately. This helps to focus on one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function at a time instead of writing the complete program all at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once.</a:t>
            </a:r>
            <a:endParaRPr lang="en-US" altLang="en-US" sz="2000">
              <a:cs typeface="Times New Roman (Arabic)" charset="0"/>
            </a:endParaRP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>
              <a:cs typeface="Times New Roman (Arabic)" charset="0"/>
            </a:endParaRP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1BC29514-2C44-4355-9F05-7C5129F12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5756176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Times New Roman (Arabic)" charset="0"/>
              </a:rPr>
              <a:t>4. </a:t>
            </a:r>
            <a:r>
              <a:rPr lang="en-US" altLang="ar-SA" sz="2000">
                <a:cs typeface="Times New Roman (Arabic)" charset="0"/>
              </a:rPr>
              <a:t>Allows </a:t>
            </a:r>
            <a:r>
              <a:rPr lang="en-US" altLang="ar-SA" sz="2000" b="1">
                <a:cs typeface="Times New Roman (Arabic)" charset="0"/>
              </a:rPr>
              <a:t>code reuse</a:t>
            </a:r>
            <a:r>
              <a:rPr lang="en-US" altLang="ar-SA" sz="2000">
                <a:cs typeface="Times New Roman (Arabic)" charset="0"/>
              </a:rPr>
              <a:t> of function 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  <p:bldP spid="37895" grpId="0" autoUpdateAnimBg="0"/>
      <p:bldP spid="37896" grpId="0" autoUpdateAnimBg="0"/>
      <p:bldP spid="3789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C748130-EEFD-409D-96A7-D8A9C328BB16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705883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9788D23-67D9-442A-B685-8A80C0595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846746"/>
            <a:ext cx="4392488" cy="63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Code Reuse</a:t>
            </a:r>
            <a:endParaRPr lang="en-US" altLang="en-US" sz="3600" dirty="0">
              <a:cs typeface="Times New Roman (Arabic)" charset="0"/>
            </a:endParaRP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64749A8E-47CE-4130-9455-28F2152C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276872"/>
            <a:ext cx="7128792" cy="11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ar-SA" sz="2400" dirty="0">
                <a:cs typeface="Times New Roman (Arabic)" charset="0"/>
              </a:rPr>
              <a:t> Reusing program fragments that have already been written and tested whenever possible.</a:t>
            </a:r>
            <a:endParaRPr lang="en-US" altLang="ar-SA" sz="2400" b="1" dirty="0">
              <a:solidFill>
                <a:schemeClr val="accent2"/>
              </a:solidFill>
              <a:cs typeface="Times New Roman (Arabic)" charset="0"/>
            </a:endParaRP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12873AF2-A834-465D-9B5D-4AAB6394C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3672125"/>
            <a:ext cx="63367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ar-SA" sz="2400" dirty="0">
                <a:cs typeface="Times New Roman (Arabic)" charset="0"/>
              </a:rPr>
              <a:t> It is a way to help in writing error free code.</a:t>
            </a:r>
            <a:endParaRPr lang="en-US" altLang="ar-SA" sz="2400" b="1" dirty="0">
              <a:solidFill>
                <a:schemeClr val="accent2"/>
              </a:solidFill>
              <a:cs typeface="Times New Roman (Arabic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utoUpdateAnimBg="0"/>
      <p:bldP spid="389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12FE38A1-8B66-4B8F-8D80-32DE8D7BA3A9}"/>
              </a:ext>
            </a:extLst>
          </p:cNvPr>
          <p:cNvSpPr txBox="1">
            <a:spLocks noChangeArrowheads="1"/>
          </p:cNvSpPr>
          <p:nvPr/>
        </p:nvSpPr>
        <p:spPr>
          <a:xfrm>
            <a:off x="1189872" y="531341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98850A44-15C7-4B2D-8A55-4D62A1DC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662200"/>
            <a:ext cx="66967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User-defined Functions 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FD13516C-44A7-44BB-87CB-B4FDE228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48478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b="1" dirty="0">
                <a:solidFill>
                  <a:srgbClr val="A50021"/>
                </a:solidFill>
                <a:cs typeface="Times New Roman (Arabic)" charset="0"/>
              </a:rPr>
              <a:t>Function Prototype</a:t>
            </a:r>
            <a:endParaRPr lang="en-US" altLang="ar-SA" sz="2000" dirty="0">
              <a:cs typeface="Arial" panose="020B0604020202020204" pitchFamily="34" charset="0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A6FC2704-70F0-4199-B7FA-A8EE7622E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94198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ar-SA" sz="2000">
                <a:cs typeface="Times New Roman (Arabic)" charset="0"/>
              </a:rPr>
              <a:t> A way to declare a function.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27D24B4D-67A6-4D76-8FC4-31D81A0D3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624" y="2486479"/>
            <a:ext cx="8763000" cy="167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ar-SA" sz="2000">
                <a:cs typeface="Times New Roman (Arabic)" charset="0"/>
              </a:rPr>
              <a:t> This tells the compiler:</a:t>
            </a:r>
          </a:p>
          <a:p>
            <a:pPr lvl="1" algn="just">
              <a:lnSpc>
                <a:spcPct val="104000"/>
              </a:lnSpc>
              <a:spcBef>
                <a:spcPct val="0"/>
              </a:spcBef>
              <a:buFontTx/>
              <a:buChar char="•"/>
            </a:pPr>
            <a:r>
              <a:rPr lang="en-US" altLang="ar-SA" sz="2000">
                <a:solidFill>
                  <a:srgbClr val="008000"/>
                </a:solidFill>
                <a:cs typeface="Times New Roman (Arabic)" charset="0"/>
              </a:rPr>
              <a:t> The name of the function</a:t>
            </a:r>
            <a:endParaRPr lang="en-US" altLang="ar-SA" sz="2000">
              <a:solidFill>
                <a:schemeClr val="accent2"/>
              </a:solidFill>
              <a:cs typeface="Times New Roman (Arabic)" charset="0"/>
            </a:endParaRPr>
          </a:p>
          <a:p>
            <a:pPr lvl="1" algn="just">
              <a:lnSpc>
                <a:spcPct val="104000"/>
              </a:lnSpc>
              <a:spcBef>
                <a:spcPct val="0"/>
              </a:spcBef>
              <a:buFontTx/>
              <a:buChar char="•"/>
            </a:pPr>
            <a:r>
              <a:rPr lang="en-US" altLang="ar-SA" sz="2000">
                <a:solidFill>
                  <a:srgbClr val="996633"/>
                </a:solidFill>
                <a:cs typeface="Times New Roman (Arabic)" charset="0"/>
              </a:rPr>
              <a:t> The data type of received data(if there is).</a:t>
            </a:r>
            <a:endParaRPr lang="en-US" altLang="ar-SA" sz="2000">
              <a:solidFill>
                <a:srgbClr val="008000"/>
              </a:solidFill>
              <a:cs typeface="Times New Roman (Arabic)" charset="0"/>
            </a:endParaRPr>
          </a:p>
          <a:p>
            <a:pPr lvl="1" algn="just">
              <a:lnSpc>
                <a:spcPct val="104000"/>
              </a:lnSpc>
              <a:spcBef>
                <a:spcPct val="0"/>
              </a:spcBef>
              <a:buFontTx/>
              <a:buChar char="•"/>
            </a:pPr>
            <a:r>
              <a:rPr lang="en-US" altLang="ar-SA" sz="2000">
                <a:cs typeface="Times New Roman (Arabic)" charset="0"/>
              </a:rPr>
              <a:t> The type &amp; name of sent data (if there is). Also called the</a:t>
            </a:r>
          </a:p>
          <a:p>
            <a:pPr lvl="1" algn="just">
              <a:lnSpc>
                <a:spcPct val="104000"/>
              </a:lnSpc>
              <a:spcBef>
                <a:spcPct val="0"/>
              </a:spcBef>
              <a:buFontTx/>
              <a:buNone/>
            </a:pPr>
            <a:r>
              <a:rPr lang="en-US" altLang="ar-SA" sz="2000">
                <a:cs typeface="Times New Roman (Arabic)" charset="0"/>
              </a:rPr>
              <a:t>   parameters of the function.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53ADB604-3266-4DA2-8BF2-0E2BFE191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453278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A50021"/>
                </a:solidFill>
                <a:cs typeface="Times New Roman (Arabic)" charset="0"/>
              </a:rPr>
              <a:t>Syntax</a:t>
            </a:r>
            <a:endParaRPr lang="en-US" altLang="ar-SA" sz="2000">
              <a:cs typeface="Arial" panose="020B0604020202020204" pitchFamily="34" charset="0"/>
            </a:endParaRP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477540D4-BEB1-48DC-9221-CB9A5CB0C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498998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996633"/>
                </a:solidFill>
                <a:cs typeface="Times New Roman (Arabic)" charset="0"/>
              </a:rPr>
              <a:t>ftype</a:t>
            </a:r>
            <a:r>
              <a:rPr lang="en-US" altLang="ar-SA" sz="2000">
                <a:solidFill>
                  <a:srgbClr val="800000"/>
                </a:solidFill>
                <a:cs typeface="Times New Roman (Arabic)" charset="0"/>
              </a:rPr>
              <a:t> </a:t>
            </a:r>
            <a:r>
              <a:rPr lang="en-US" altLang="ar-SA" sz="2000">
                <a:solidFill>
                  <a:srgbClr val="008000"/>
                </a:solidFill>
                <a:cs typeface="Times New Roman (Arabic)" charset="0"/>
              </a:rPr>
              <a:t>fname </a:t>
            </a:r>
            <a:r>
              <a:rPr lang="en-US" altLang="ar-SA" sz="2000">
                <a:cs typeface="Times New Roman (Arabic)" charset="0"/>
              </a:rPr>
              <a:t>();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0680A9BC-FE3A-46AA-8C86-B03CAE37E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552338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A50021"/>
                </a:solidFill>
                <a:cs typeface="Times New Roman (Arabic)" charset="0"/>
              </a:rPr>
              <a:t>Example</a:t>
            </a:r>
            <a:endParaRPr lang="en-US" altLang="ar-SA" sz="2000">
              <a:cs typeface="Arial" panose="020B0604020202020204" pitchFamily="34" charset="0"/>
            </a:endParaRP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BD496334-68D9-435A-BFD9-1031C57C5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598058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996633"/>
                </a:solidFill>
                <a:cs typeface="Times New Roman (Arabic)" charset="0"/>
              </a:rPr>
              <a:t>void</a:t>
            </a:r>
            <a:r>
              <a:rPr lang="en-US" altLang="ar-SA" sz="2000">
                <a:solidFill>
                  <a:srgbClr val="008000"/>
                </a:solidFill>
                <a:cs typeface="Times New Roman (Arabic)" charset="0"/>
              </a:rPr>
              <a:t> drawcircle</a:t>
            </a:r>
            <a:r>
              <a:rPr lang="en-US" altLang="ar-SA" sz="2000">
                <a:cs typeface="Times New Roman (Arabic)" charset="0"/>
              </a:rPr>
              <a:t>();</a:t>
            </a:r>
          </a:p>
        </p:txBody>
      </p:sp>
      <p:grpSp>
        <p:nvGrpSpPr>
          <p:cNvPr id="39949" name="Group 13">
            <a:extLst>
              <a:ext uri="{FF2B5EF4-FFF2-40B4-BE49-F238E27FC236}">
                <a16:creationId xmlns:a16="http://schemas.microsoft.com/office/drawing/2014/main" id="{136D757C-FBB0-45F2-926D-700477B19E04}"/>
              </a:ext>
            </a:extLst>
          </p:cNvPr>
          <p:cNvGrpSpPr>
            <a:grpSpLocks/>
          </p:cNvGrpSpPr>
          <p:nvPr/>
        </p:nvGrpSpPr>
        <p:grpSpPr bwMode="auto">
          <a:xfrm>
            <a:off x="3497346" y="4404198"/>
            <a:ext cx="5119652" cy="1938338"/>
            <a:chOff x="1398" y="2511"/>
            <a:chExt cx="4252" cy="1221"/>
          </a:xfrm>
        </p:grpSpPr>
        <p:sp>
          <p:nvSpPr>
            <p:cNvPr id="15374" name="Line 14">
              <a:extLst>
                <a:ext uri="{FF2B5EF4-FFF2-40B4-BE49-F238E27FC236}">
                  <a16:creationId xmlns:a16="http://schemas.microsoft.com/office/drawing/2014/main" id="{D158B8F8-6C58-475D-8E3A-A6A937E6F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8" y="3394"/>
              <a:ext cx="713" cy="2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E18A028C-CCDB-414E-8201-80E45817D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" y="2511"/>
              <a:ext cx="3479" cy="1221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 dirty="0">
                  <a:solidFill>
                    <a:schemeClr val="accent2"/>
                  </a:solidFill>
                  <a:cs typeface="Times New Roman (Arabic)" charset="0"/>
                </a:rPr>
                <a:t>defines a function called </a:t>
              </a:r>
              <a:r>
                <a:rPr lang="en-US" altLang="ar-SA" sz="2000" dirty="0" err="1">
                  <a:solidFill>
                    <a:schemeClr val="accent2"/>
                  </a:solidFill>
                  <a:cs typeface="Times New Roman (Arabic)" charset="0"/>
                </a:rPr>
                <a:t>drawcircle</a:t>
              </a:r>
              <a:r>
                <a:rPr lang="en-US" altLang="ar-SA" sz="2000" dirty="0">
                  <a:solidFill>
                    <a:schemeClr val="accent2"/>
                  </a:solidFill>
                  <a:cs typeface="Times New Roman (Arabic)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 dirty="0">
                  <a:solidFill>
                    <a:schemeClr val="accent2"/>
                  </a:solidFill>
                  <a:cs typeface="Times New Roman (Arabic)" charset="0"/>
                </a:rPr>
                <a:t>with not sent nor received data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 dirty="0">
                  <a:solidFill>
                    <a:schemeClr val="accent2"/>
                  </a:solidFill>
                  <a:cs typeface="Times New Roman (Arabic)" charset="0"/>
                </a:rPr>
                <a:t>(when the program doesn’t send to the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 dirty="0">
                  <a:solidFill>
                    <a:schemeClr val="accent2"/>
                  </a:solidFill>
                  <a:cs typeface="Times New Roman (Arabic)" charset="0"/>
                </a:rPr>
                <a:t>function and doesn’t receive from the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 dirty="0">
                  <a:solidFill>
                    <a:schemeClr val="accent2"/>
                  </a:solidFill>
                  <a:cs typeface="Times New Roman (Arabic)" charset="0"/>
                </a:rPr>
                <a:t>function, the function is called a void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 dirty="0">
                  <a:solidFill>
                    <a:schemeClr val="accent2"/>
                  </a:solidFill>
                  <a:cs typeface="Times New Roman (Arabic)" charset="0"/>
                </a:rPr>
                <a:t>function)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3" grpId="0" autoUpdateAnimBg="0"/>
      <p:bldP spid="39944" grpId="0" autoUpdateAnimBg="0"/>
      <p:bldP spid="39945" grpId="0" autoUpdateAnimBg="0"/>
      <p:bldP spid="39946" grpId="0" autoUpdateAnimBg="0"/>
      <p:bldP spid="39947" grpId="0" autoUpdateAnimBg="0"/>
      <p:bldP spid="3994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F38515CC-26BD-4476-AD1D-D0B10200EED9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787482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91801506-18EA-48D4-B023-E8550C3FC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833302"/>
            <a:ext cx="6480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User-defined Functions 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38CC3DCB-13C1-4BF2-88E6-158EB6447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20486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b="1">
                <a:solidFill>
                  <a:srgbClr val="A50021"/>
                </a:solidFill>
                <a:cs typeface="Times New Roman (Arabic)" charset="0"/>
              </a:rPr>
              <a:t>Function Call</a:t>
            </a:r>
            <a:endParaRPr lang="en-US" altLang="ar-SA" sz="2000">
              <a:cs typeface="Arial" panose="020B0604020202020204" pitchFamily="34" charset="0"/>
            </a:endParaRP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493202DB-FBFF-4DF7-B8FB-DBAD60323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738264"/>
            <a:ext cx="8763000" cy="7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ar-SA" sz="2000">
                <a:cs typeface="Times New Roman (Arabic)" charset="0"/>
              </a:rPr>
              <a:t> A function call transfers control from the main program to the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function or subprogram.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10A40772-A8B2-49F8-9CC0-0BF52240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65266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A50021"/>
                </a:solidFill>
                <a:cs typeface="Times New Roman (Arabic)" charset="0"/>
              </a:rPr>
              <a:t>Syntax</a:t>
            </a:r>
            <a:endParaRPr lang="en-US" altLang="ar-SA" sz="2000">
              <a:cs typeface="Arial" panose="020B0604020202020204" pitchFamily="34" charset="0"/>
            </a:endParaRP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59A498E7-979E-4CA9-A000-1D421DA19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10986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fname ();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D3291DA8-5577-4563-95E4-42372F5F6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64326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A50021"/>
                </a:solidFill>
                <a:cs typeface="Times New Roman (Arabic)" charset="0"/>
              </a:rPr>
              <a:t>Example</a:t>
            </a:r>
            <a:endParaRPr lang="en-US" altLang="ar-SA" sz="2000">
              <a:cs typeface="Arial" panose="020B0604020202020204" pitchFamily="34" charset="0"/>
            </a:endParaRP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65F2F668-0CDD-4C94-A4FB-66B8C5C35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10046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Drawcircle();</a:t>
            </a:r>
          </a:p>
        </p:txBody>
      </p:sp>
      <p:grpSp>
        <p:nvGrpSpPr>
          <p:cNvPr id="40972" name="Group 12">
            <a:extLst>
              <a:ext uri="{FF2B5EF4-FFF2-40B4-BE49-F238E27FC236}">
                <a16:creationId xmlns:a16="http://schemas.microsoft.com/office/drawing/2014/main" id="{99E40347-D08B-4993-A302-E002759C8DD6}"/>
              </a:ext>
            </a:extLst>
          </p:cNvPr>
          <p:cNvGrpSpPr>
            <a:grpSpLocks/>
          </p:cNvGrpSpPr>
          <p:nvPr/>
        </p:nvGrpSpPr>
        <p:grpSpPr bwMode="auto">
          <a:xfrm>
            <a:off x="2732584" y="4948064"/>
            <a:ext cx="5832475" cy="708025"/>
            <a:chOff x="1440" y="2400"/>
            <a:chExt cx="3674" cy="446"/>
          </a:xfrm>
        </p:grpSpPr>
        <p:sp>
          <p:nvSpPr>
            <p:cNvPr id="16397" name="Text Box 13">
              <a:extLst>
                <a:ext uri="{FF2B5EF4-FFF2-40B4-BE49-F238E27FC236}">
                  <a16:creationId xmlns:a16="http://schemas.microsoft.com/office/drawing/2014/main" id="{98F22309-0A71-4B52-B393-2E48ED3CF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00"/>
              <a:ext cx="3098" cy="44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calls function drawcircle and causes it to begin execution</a:t>
              </a:r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id="{39B3BB41-6D2E-4583-9F76-A6B947847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688"/>
              <a:ext cx="57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utoUpdateAnimBg="0"/>
      <p:bldP spid="40967" grpId="0" autoUpdateAnimBg="0"/>
      <p:bldP spid="40968" grpId="0" autoUpdateAnimBg="0"/>
      <p:bldP spid="40969" grpId="0" autoUpdateAnimBg="0"/>
      <p:bldP spid="40970" grpId="0" autoUpdateAnimBg="0"/>
      <p:bldP spid="4097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0BBEE497-B887-40EB-9700-6F04D7BDF15A}"/>
              </a:ext>
            </a:extLst>
          </p:cNvPr>
          <p:cNvSpPr txBox="1">
            <a:spLocks noChangeArrowheads="1"/>
          </p:cNvSpPr>
          <p:nvPr/>
        </p:nvSpPr>
        <p:spPr>
          <a:xfrm>
            <a:off x="1132776" y="459904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11254192-56CB-4330-BDA1-25241A799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593938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User-defined Functions 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8A3D9AC0-A8EC-4771-AD1C-604683DA1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050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b="1">
                <a:solidFill>
                  <a:srgbClr val="A50021"/>
                </a:solidFill>
                <a:cs typeface="Times New Roman (Arabic)" charset="0"/>
              </a:rPr>
              <a:t>Function Definition</a:t>
            </a:r>
            <a:endParaRPr lang="en-US" altLang="ar-SA" sz="2000">
              <a:cs typeface="Arial" panose="020B0604020202020204" pitchFamily="34" charset="0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71B3413E-B258-4D3F-8DA0-6CB583533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983904"/>
            <a:ext cx="8763000" cy="7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ar-SA" sz="2000">
                <a:cs typeface="Times New Roman (Arabic)" charset="0"/>
              </a:rPr>
              <a:t> Defines the function operation by writing the code for the function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in a similar way to writing the code for the main program.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33FA2F75-FCBC-4160-A2B7-09D5DF0E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82210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A50021"/>
                </a:solidFill>
                <a:cs typeface="Times New Roman (Arabic)" charset="0"/>
              </a:rPr>
              <a:t>Syntax</a:t>
            </a:r>
            <a:endParaRPr lang="en-US" altLang="ar-SA" sz="2000">
              <a:cs typeface="Arial" panose="020B0604020202020204" pitchFamily="34" charset="0"/>
            </a:endParaRP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2C570967-2884-488C-A187-70EE53B3C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96145"/>
            <a:ext cx="8763000" cy="103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Ftype fname(void)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{ local declaration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executable statements }</a:t>
            </a: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DAFF97C3-D399-42B0-AF79-EFF9528D7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574704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A50021"/>
                </a:solidFill>
                <a:cs typeface="Times New Roman (Arabic)" charset="0"/>
              </a:rPr>
              <a:t>Example</a:t>
            </a:r>
            <a:endParaRPr lang="en-US" altLang="ar-SA" sz="2000">
              <a:cs typeface="Arial" panose="020B0604020202020204" pitchFamily="34" charset="0"/>
            </a:endParaRPr>
          </a:p>
        </p:txBody>
      </p:sp>
      <p:sp>
        <p:nvSpPr>
          <p:cNvPr id="41995" name="Text Box 11">
            <a:extLst>
              <a:ext uri="{FF2B5EF4-FFF2-40B4-BE49-F238E27FC236}">
                <a16:creationId xmlns:a16="http://schemas.microsoft.com/office/drawing/2014/main" id="{56747E55-80EA-45F4-8550-7D6E8E944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5031904"/>
            <a:ext cx="8763000" cy="135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void </a:t>
            </a:r>
            <a:r>
              <a:rPr lang="en-US" altLang="ar-SA" sz="2000" dirty="0" err="1">
                <a:cs typeface="Times New Roman (Arabic)" charset="0"/>
              </a:rPr>
              <a:t>drawcircle</a:t>
            </a:r>
            <a:r>
              <a:rPr lang="en-US" altLang="ar-SA" sz="2000" dirty="0">
                <a:cs typeface="Times New Roman (Arabic)" charset="0"/>
              </a:rPr>
              <a:t>(void)</a:t>
            </a:r>
          </a:p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{ </a:t>
            </a:r>
            <a:r>
              <a:rPr lang="en-US" altLang="ar-SA" sz="2000" dirty="0" err="1">
                <a:cs typeface="Times New Roman (Arabic)" charset="0"/>
              </a:rPr>
              <a:t>cout</a:t>
            </a:r>
            <a:r>
              <a:rPr lang="en-US" altLang="ar-SA" sz="2000" dirty="0">
                <a:cs typeface="Times New Roman (Arabic)" charset="0"/>
              </a:rPr>
              <a:t> &lt;&lt; “ *** ”&lt;&lt;</a:t>
            </a:r>
            <a:r>
              <a:rPr lang="en-US" altLang="ar-SA" sz="2000" dirty="0" err="1">
                <a:cs typeface="Times New Roman (Arabic)" charset="0"/>
              </a:rPr>
              <a:t>endl</a:t>
            </a:r>
            <a:r>
              <a:rPr lang="en-US" altLang="ar-SA" sz="2000" dirty="0">
                <a:cs typeface="Times New Roman (Arabic)" charset="0"/>
              </a:rPr>
              <a:t>;</a:t>
            </a:r>
          </a:p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</a:t>
            </a:r>
            <a:r>
              <a:rPr lang="en-US" altLang="ar-SA" sz="2000" dirty="0" err="1">
                <a:cs typeface="Times New Roman (Arabic)" charset="0"/>
              </a:rPr>
              <a:t>cout</a:t>
            </a:r>
            <a:r>
              <a:rPr lang="en-US" altLang="ar-SA" sz="2000" dirty="0">
                <a:cs typeface="Times New Roman (Arabic)" charset="0"/>
              </a:rPr>
              <a:t> &lt;&lt; “*      *”&lt;&lt;</a:t>
            </a:r>
            <a:r>
              <a:rPr lang="en-US" altLang="ar-SA" sz="2000" dirty="0" err="1">
                <a:cs typeface="Times New Roman (Arabic)" charset="0"/>
              </a:rPr>
              <a:t>endl</a:t>
            </a:r>
            <a:r>
              <a:rPr lang="en-US" altLang="ar-SA" sz="2000" dirty="0">
                <a:cs typeface="Times New Roman (Arabic)" charset="0"/>
              </a:rPr>
              <a:t>;</a:t>
            </a:r>
          </a:p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</a:t>
            </a:r>
            <a:r>
              <a:rPr lang="en-US" altLang="ar-SA" sz="2000" dirty="0" err="1">
                <a:cs typeface="Times New Roman (Arabic)" charset="0"/>
              </a:rPr>
              <a:t>cout</a:t>
            </a:r>
            <a:r>
              <a:rPr lang="en-US" altLang="ar-SA" sz="2000" dirty="0">
                <a:cs typeface="Times New Roman (Arabic)" charset="0"/>
              </a:rPr>
              <a:t> &lt;&lt; “ *** ” </a:t>
            </a:r>
            <a:r>
              <a:rPr lang="en-US" altLang="ar-SA" sz="2000" dirty="0" err="1">
                <a:cs typeface="Times New Roman (Arabic)" charset="0"/>
              </a:rPr>
              <a:t>endl</a:t>
            </a:r>
            <a:r>
              <a:rPr lang="en-US" altLang="ar-SA" sz="2000" dirty="0">
                <a:cs typeface="Times New Roman (Arabic)" charset="0"/>
              </a:rPr>
              <a:t>; }</a:t>
            </a:r>
          </a:p>
        </p:txBody>
      </p:sp>
      <p:grpSp>
        <p:nvGrpSpPr>
          <p:cNvPr id="41996" name="Group 12">
            <a:extLst>
              <a:ext uri="{FF2B5EF4-FFF2-40B4-BE49-F238E27FC236}">
                <a16:creationId xmlns:a16="http://schemas.microsoft.com/office/drawing/2014/main" id="{8D3F5B09-0912-4069-B23F-C17C2A82B5CC}"/>
              </a:ext>
            </a:extLst>
          </p:cNvPr>
          <p:cNvGrpSpPr>
            <a:grpSpLocks/>
          </p:cNvGrpSpPr>
          <p:nvPr/>
        </p:nvGrpSpPr>
        <p:grpSpPr bwMode="auto">
          <a:xfrm>
            <a:off x="3563888" y="3874007"/>
            <a:ext cx="5482480" cy="2251075"/>
            <a:chOff x="1776" y="2448"/>
            <a:chExt cx="3722" cy="1418"/>
          </a:xfrm>
        </p:grpSpPr>
        <p:sp>
          <p:nvSpPr>
            <p:cNvPr id="17421" name="Line 13">
              <a:extLst>
                <a:ext uri="{FF2B5EF4-FFF2-40B4-BE49-F238E27FC236}">
                  <a16:creationId xmlns:a16="http://schemas.microsoft.com/office/drawing/2014/main" id="{2F2E757C-527B-41D8-BA3C-F9EBC939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120"/>
              <a:ext cx="601" cy="74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7422" name="Text Box 14">
              <a:extLst>
                <a:ext uri="{FF2B5EF4-FFF2-40B4-BE49-F238E27FC236}">
                  <a16:creationId xmlns:a16="http://schemas.microsoft.com/office/drawing/2014/main" id="{81F4C08B-9544-4F9B-BA2B-56E0EC26D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8" y="2448"/>
              <a:ext cx="3120" cy="1221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does not contain the return statement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because this function will not send any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data to the program “main function”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(i.e. a function should contain the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 return statement only if it is going to send data to the program)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utoUpdateAnimBg="0"/>
      <p:bldP spid="41991" grpId="0" autoUpdateAnimBg="0"/>
      <p:bldP spid="41992" grpId="0" autoUpdateAnimBg="0"/>
      <p:bldP spid="41993" grpId="0" autoUpdateAnimBg="0"/>
      <p:bldP spid="41994" grpId="0" autoUpdateAnimBg="0"/>
      <p:bldP spid="4199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>
            <a:extLst>
              <a:ext uri="{FF2B5EF4-FFF2-40B4-BE49-F238E27FC236}">
                <a16:creationId xmlns:a16="http://schemas.microsoft.com/office/drawing/2014/main" id="{64CDCEF3-ABBE-4DE5-8251-2768E0F21D41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477417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416327EF-1AAD-4353-99D3-3D5C1E380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735" y="501913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User-defined Functions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9F445CEA-CCD2-407D-8CA5-97EE7E9C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935" y="2306216"/>
            <a:ext cx="4038600" cy="29289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chemeClr val="accent2"/>
                </a:solidFill>
                <a:cs typeface="Times New Roman (Arabic)" charset="0"/>
              </a:rPr>
              <a:t>void </a:t>
            </a:r>
            <a:r>
              <a:rPr lang="en-US" altLang="ar-SA" sz="1600" dirty="0" err="1">
                <a:solidFill>
                  <a:schemeClr val="accent2"/>
                </a:solidFill>
                <a:cs typeface="Times New Roman (Arabic)" charset="0"/>
              </a:rPr>
              <a:t>drawcircle</a:t>
            </a:r>
            <a:r>
              <a:rPr lang="en-US" altLang="ar-SA" sz="1600" dirty="0">
                <a:solidFill>
                  <a:schemeClr val="accent2"/>
                </a:solidFill>
                <a:cs typeface="Times New Roman (Arabic)" charset="0"/>
              </a:rPr>
              <a:t> ();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 (Arabic)" charset="0"/>
              </a:rPr>
              <a:t>int main()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 (Arabic)" charset="0"/>
              </a:rPr>
              <a:t>{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 err="1">
                <a:solidFill>
                  <a:srgbClr val="008000"/>
                </a:solidFill>
                <a:cs typeface="Times New Roman (Arabic)" charset="0"/>
              </a:rPr>
              <a:t>drawcircle</a:t>
            </a:r>
            <a:r>
              <a:rPr lang="en-US" altLang="ar-SA" sz="1600" dirty="0">
                <a:solidFill>
                  <a:srgbClr val="008000"/>
                </a:solidFill>
                <a:cs typeface="Times New Roman (Arabic)" charset="0"/>
              </a:rPr>
              <a:t>();</a:t>
            </a:r>
            <a:endParaRPr lang="en-US" altLang="ar-SA" sz="1600" dirty="0">
              <a:cs typeface="Times New Roman (Arabic)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 (Arabic)" charset="0"/>
              </a:rPr>
              <a:t>		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996633"/>
                </a:solidFill>
                <a:cs typeface="Times New Roman (Arabic)" charset="0"/>
              </a:rPr>
              <a:t>void </a:t>
            </a:r>
            <a:r>
              <a:rPr lang="en-US" altLang="ar-SA" sz="1600" dirty="0" err="1">
                <a:solidFill>
                  <a:srgbClr val="996633"/>
                </a:solidFill>
                <a:cs typeface="Times New Roman (Arabic)" charset="0"/>
              </a:rPr>
              <a:t>drawcircle</a:t>
            </a:r>
            <a:r>
              <a:rPr lang="en-US" altLang="ar-SA" sz="1600" dirty="0">
                <a:solidFill>
                  <a:srgbClr val="996633"/>
                </a:solidFill>
                <a:cs typeface="Times New Roman (Arabic)" charset="0"/>
              </a:rPr>
              <a:t> ()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996633"/>
                </a:solidFill>
                <a:cs typeface="Times New Roman (Arabic)" charset="0"/>
              </a:rPr>
              <a:t>{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996633"/>
                </a:solidFill>
                <a:cs typeface="Times New Roman (Arabic)" charset="0"/>
              </a:rPr>
              <a:t>		}</a:t>
            </a:r>
            <a:r>
              <a:rPr lang="en-US" altLang="ar-SA" sz="1600" dirty="0">
                <a:cs typeface="Times New Roman (Arabic)" charset="0"/>
              </a:rPr>
              <a:t>		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CC7C6AB6-BF59-4D3D-837D-DB8C13C63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2306216"/>
            <a:ext cx="304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chemeClr val="accent2"/>
                </a:solidFill>
                <a:cs typeface="Times New Roman (Arabic)" charset="0"/>
              </a:rPr>
              <a:t>Function Prototype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9B1A34A9-7A7A-4553-85FE-7DCB8F47F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335" y="1772816"/>
            <a:ext cx="3733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 (Arabic)" charset="0"/>
              </a:rPr>
              <a:t>Main Program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9699B172-2059-4606-990A-0DA2745A1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3379764"/>
            <a:ext cx="304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008000"/>
                </a:solidFill>
                <a:cs typeface="Times New Roman (Arabic)" charset="0"/>
              </a:rPr>
              <a:t>Function Call</a:t>
            </a:r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F2672383-C666-4F96-8360-1F731CAC0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856" y="4368378"/>
            <a:ext cx="304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996633"/>
                </a:solidFill>
                <a:cs typeface="Times New Roman (Arabic)" charset="0"/>
              </a:rPr>
              <a:t>Function Definition</a:t>
            </a:r>
            <a:endParaRPr lang="en-US" altLang="ar-SA" sz="1600" dirty="0">
              <a:solidFill>
                <a:srgbClr val="008000"/>
              </a:solidFill>
              <a:cs typeface="Times New Roman (Arabic)" charset="0"/>
            </a:endParaRPr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A2C454C9-7BA3-45DB-8F75-77F128EE40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040" y="2492896"/>
            <a:ext cx="144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32758802-ACFA-46FE-895E-70F85A1B5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1008" y="3573016"/>
            <a:ext cx="27432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69E4D2D0-3AE9-477A-B47F-B82027CE29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01008" y="4503267"/>
            <a:ext cx="2527176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5BAFC100-E6B9-45AB-A7B2-B293347AE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1008" y="4290565"/>
            <a:ext cx="0" cy="866627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633052B3-29F6-46FF-9511-EE84E3F1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1880" y="4290564"/>
            <a:ext cx="209128" cy="164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8">
            <a:extLst>
              <a:ext uri="{FF2B5EF4-FFF2-40B4-BE49-F238E27FC236}">
                <a16:creationId xmlns:a16="http://schemas.microsoft.com/office/drawing/2014/main" id="{248BFD8D-1499-4383-96A4-F7466A870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1880" y="5157192"/>
            <a:ext cx="209128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3D36F98A-FCBD-442A-944D-F195FED48C59}"/>
              </a:ext>
            </a:extLst>
          </p:cNvPr>
          <p:cNvSpPr txBox="1">
            <a:spLocks noChangeArrowheads="1"/>
          </p:cNvSpPr>
          <p:nvPr/>
        </p:nvSpPr>
        <p:spPr>
          <a:xfrm>
            <a:off x="1257250" y="545564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9E50F170-58E7-4490-A521-70FA94D9D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695000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User-defined Functions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65214346-DDF0-4A83-BE45-FC5E64453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394" y="2666256"/>
            <a:ext cx="4038600" cy="29289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chemeClr val="accent2"/>
                </a:solidFill>
                <a:cs typeface="Times New Roman (Arabic)" charset="0"/>
              </a:rPr>
              <a:t>void </a:t>
            </a:r>
            <a:r>
              <a:rPr lang="en-US" altLang="ar-SA" sz="1600" dirty="0" err="1">
                <a:solidFill>
                  <a:schemeClr val="accent2"/>
                </a:solidFill>
                <a:cs typeface="Times New Roman (Arabic)" charset="0"/>
              </a:rPr>
              <a:t>drawcircle</a:t>
            </a:r>
            <a:r>
              <a:rPr lang="en-US" altLang="ar-SA" sz="1600" dirty="0">
                <a:solidFill>
                  <a:schemeClr val="accent2"/>
                </a:solidFill>
                <a:cs typeface="Times New Roman (Arabic)" charset="0"/>
              </a:rPr>
              <a:t> ();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996633"/>
                </a:solidFill>
                <a:cs typeface="Times New Roman (Arabic)" charset="0"/>
              </a:rPr>
              <a:t>void </a:t>
            </a:r>
            <a:r>
              <a:rPr lang="en-US" altLang="ar-SA" sz="1600" dirty="0" err="1">
                <a:solidFill>
                  <a:srgbClr val="996633"/>
                </a:solidFill>
                <a:cs typeface="Times New Roman (Arabic)" charset="0"/>
              </a:rPr>
              <a:t>drawcircle</a:t>
            </a:r>
            <a:r>
              <a:rPr lang="en-US" altLang="ar-SA" sz="1600" dirty="0">
                <a:solidFill>
                  <a:srgbClr val="996633"/>
                </a:solidFill>
                <a:cs typeface="Times New Roman (Arabic)" charset="0"/>
              </a:rPr>
              <a:t> ()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996633"/>
                </a:solidFill>
                <a:cs typeface="Times New Roman (Arabic)" charset="0"/>
              </a:rPr>
              <a:t>{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996633"/>
                </a:solidFill>
                <a:cs typeface="Times New Roman (Arabic)" charset="0"/>
              </a:rPr>
              <a:t>		}</a:t>
            </a:r>
            <a:r>
              <a:rPr lang="en-US" altLang="ar-SA" sz="1600" dirty="0">
                <a:cs typeface="Times New Roman (Arabic)" charset="0"/>
              </a:rPr>
              <a:t>	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 (Arabic)" charset="0"/>
              </a:rPr>
              <a:t>int main()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 (Arabic)" charset="0"/>
              </a:rPr>
              <a:t>{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 err="1">
                <a:solidFill>
                  <a:srgbClr val="008000"/>
                </a:solidFill>
                <a:cs typeface="Times New Roman (Arabic)" charset="0"/>
              </a:rPr>
              <a:t>drawcircle</a:t>
            </a:r>
            <a:r>
              <a:rPr lang="en-US" altLang="ar-SA" sz="1600" dirty="0">
                <a:solidFill>
                  <a:srgbClr val="008000"/>
                </a:solidFill>
                <a:cs typeface="Times New Roman (Arabic)" charset="0"/>
              </a:rPr>
              <a:t>();</a:t>
            </a:r>
            <a:endParaRPr lang="en-US" altLang="ar-SA" sz="1600" dirty="0">
              <a:cs typeface="Times New Roman (Arabic)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 (Arabic)" charset="0"/>
              </a:rPr>
              <a:t>		}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69B5EE46-4029-41C8-B2A8-3BE9CBB95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2666256"/>
            <a:ext cx="304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>
                <a:solidFill>
                  <a:schemeClr val="accent2"/>
                </a:solidFill>
                <a:cs typeface="Times New Roman (Arabic)" charset="0"/>
              </a:rPr>
              <a:t>Function Prototype</a:t>
            </a: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7B6BC189-DC47-4D51-BC6B-4141072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794" y="2132856"/>
            <a:ext cx="3733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 (Arabic)" charset="0"/>
              </a:rPr>
              <a:t>Main Program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6FABE27B-7C6C-4973-916B-5AC3FF493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029" y="4981567"/>
            <a:ext cx="304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008000"/>
                </a:solidFill>
                <a:cs typeface="Times New Roman (Arabic)" charset="0"/>
              </a:rPr>
              <a:t>Function Call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F69C33DF-C3F4-4B91-BAE6-5E530B486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3320092"/>
            <a:ext cx="304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996633"/>
                </a:solidFill>
                <a:cs typeface="Times New Roman (Arabic)" charset="0"/>
              </a:rPr>
              <a:t>Function Definition</a:t>
            </a:r>
            <a:endParaRPr lang="en-US" altLang="ar-SA" sz="1600" dirty="0">
              <a:solidFill>
                <a:srgbClr val="008000"/>
              </a:solidFill>
              <a:cs typeface="Times New Roman (Arabic)" charset="0"/>
            </a:endParaRPr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6BAFBF76-8B64-4366-9184-5927FD334A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4008" y="2852936"/>
            <a:ext cx="144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3A14E3EA-8FAA-4583-94F2-405DB2F58C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9792" y="5085184"/>
            <a:ext cx="27432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BBCF818C-3028-4042-8A43-AB03E7D6FE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1880" y="3451719"/>
            <a:ext cx="2664296" cy="18242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4C263984-46A9-4A97-9EB4-8529A40E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1880" y="3168529"/>
            <a:ext cx="0" cy="710363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B4D657B0-9CC2-450A-B117-A9C360911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5680" y="3168529"/>
            <a:ext cx="76200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EECB64C6-E937-454B-9D34-D01638EF0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5680" y="3878076"/>
            <a:ext cx="76200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>
            <a:extLst>
              <a:ext uri="{FF2B5EF4-FFF2-40B4-BE49-F238E27FC236}">
                <a16:creationId xmlns:a16="http://schemas.microsoft.com/office/drawing/2014/main" id="{104D3C64-F38C-446C-9414-13BAA5C7A274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524097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4F00AD58-62CE-4AEC-B3CE-F67E29DBF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315" y="656504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User-defined Functions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23DB56C6-5C9A-4E8F-8527-6B6F64D15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656" y="2559968"/>
            <a:ext cx="4038600" cy="2806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chemeClr val="accent2"/>
                </a:solidFill>
                <a:cs typeface="Times New Roman (Arabic)" charset="0"/>
              </a:rPr>
              <a:t>void function1 ();</a:t>
            </a:r>
            <a:endParaRPr lang="en-US" altLang="ar-SA" sz="1600" dirty="0">
              <a:solidFill>
                <a:srgbClr val="008000"/>
              </a:solidFill>
              <a:cs typeface="Times New Roman (Arabic)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008000"/>
                </a:solidFill>
                <a:cs typeface="Times New Roman (Arabic)" charset="0"/>
              </a:rPr>
              <a:t>void function2 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 (Arabic)" charset="0"/>
              </a:rPr>
              <a:t>int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 (Arabic)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chemeClr val="accent2"/>
                </a:solidFill>
                <a:cs typeface="Times New Roman (Arabic)" charset="0"/>
              </a:rPr>
              <a:t>function1();</a:t>
            </a:r>
            <a:endParaRPr lang="en-US" altLang="ar-SA" sz="1600" dirty="0">
              <a:solidFill>
                <a:srgbClr val="008000"/>
              </a:solidFill>
              <a:cs typeface="Times New Roman (Arabic)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008000"/>
                </a:solidFill>
                <a:cs typeface="Times New Roman (Arabic)" charset="0"/>
              </a:rPr>
              <a:t>function2();</a:t>
            </a:r>
            <a:endParaRPr lang="en-US" altLang="ar-SA" sz="1600" dirty="0">
              <a:solidFill>
                <a:srgbClr val="800000"/>
              </a:solidFill>
              <a:cs typeface="Times New Roman (Arabic)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 (Arabic)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chemeClr val="accent2"/>
                </a:solidFill>
                <a:cs typeface="Times New Roman (Arabic)" charset="0"/>
              </a:rPr>
              <a:t>void function1 ();</a:t>
            </a:r>
            <a:endParaRPr lang="en-US" altLang="ar-SA" sz="1600" dirty="0">
              <a:solidFill>
                <a:srgbClr val="008000"/>
              </a:solidFill>
              <a:cs typeface="Times New Roman (Arabic)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chemeClr val="accent2"/>
                </a:solidFill>
                <a:cs typeface="Times New Roman (Arabic)" charset="0"/>
              </a:rPr>
              <a:t>{		}</a:t>
            </a:r>
            <a:r>
              <a:rPr lang="en-US" altLang="ar-SA" sz="1600" dirty="0">
                <a:cs typeface="Times New Roman (Arabic)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008000"/>
                </a:solidFill>
                <a:cs typeface="Times New Roman (Arabic)" charset="0"/>
              </a:rPr>
              <a:t>void function2 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solidFill>
                  <a:srgbClr val="008000"/>
                </a:solidFill>
                <a:cs typeface="Times New Roman (Arabic)" charset="0"/>
              </a:rPr>
              <a:t>{</a:t>
            </a:r>
            <a:r>
              <a:rPr lang="en-US" altLang="ar-SA" sz="1600" dirty="0">
                <a:cs typeface="Times New Roman (Arabic)" charset="0"/>
              </a:rPr>
              <a:t>		</a:t>
            </a:r>
            <a:r>
              <a:rPr lang="en-US" altLang="ar-SA" sz="1600" dirty="0">
                <a:solidFill>
                  <a:srgbClr val="008000"/>
                </a:solidFill>
                <a:cs typeface="Times New Roman (Arabic)" charset="0"/>
              </a:rPr>
              <a:t>}</a:t>
            </a:r>
            <a:r>
              <a:rPr lang="en-US" altLang="ar-SA" sz="1600" dirty="0">
                <a:cs typeface="Times New Roman (Arabic)" charset="0"/>
              </a:rPr>
              <a:t>	</a:t>
            </a:r>
            <a:endParaRPr lang="en-US" altLang="en-US" sz="1600" dirty="0">
              <a:cs typeface="Times New Roman (Arabic)" charset="0"/>
            </a:endParaRPr>
          </a:p>
        </p:txBody>
      </p:sp>
      <p:grpSp>
        <p:nvGrpSpPr>
          <p:cNvPr id="45063" name="Group 7">
            <a:extLst>
              <a:ext uri="{FF2B5EF4-FFF2-40B4-BE49-F238E27FC236}">
                <a16:creationId xmlns:a16="http://schemas.microsoft.com/office/drawing/2014/main" id="{B2D41E4D-0AA1-4AA4-9FA7-F44AE5CB00A5}"/>
              </a:ext>
            </a:extLst>
          </p:cNvPr>
          <p:cNvGrpSpPr>
            <a:grpSpLocks/>
          </p:cNvGrpSpPr>
          <p:nvPr/>
        </p:nvGrpSpPr>
        <p:grpSpPr bwMode="auto">
          <a:xfrm>
            <a:off x="3914056" y="3702968"/>
            <a:ext cx="4724400" cy="825500"/>
            <a:chOff x="2544" y="2064"/>
            <a:chExt cx="2976" cy="520"/>
          </a:xfrm>
        </p:grpSpPr>
        <p:sp>
          <p:nvSpPr>
            <p:cNvPr id="20503" name="Line 8">
              <a:extLst>
                <a:ext uri="{FF2B5EF4-FFF2-40B4-BE49-F238E27FC236}">
                  <a16:creationId xmlns:a16="http://schemas.microsoft.com/office/drawing/2014/main" id="{9A351249-5C5B-4531-8AEA-CC0861B73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64"/>
              <a:ext cx="201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9">
              <a:extLst>
                <a:ext uri="{FF2B5EF4-FFF2-40B4-BE49-F238E27FC236}">
                  <a16:creationId xmlns:a16="http://schemas.microsoft.com/office/drawing/2014/main" id="{92ED8490-45A0-4B90-ACF1-CB0CB31B6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064"/>
              <a:ext cx="0" cy="52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10">
              <a:extLst>
                <a:ext uri="{FF2B5EF4-FFF2-40B4-BE49-F238E27FC236}">
                  <a16:creationId xmlns:a16="http://schemas.microsoft.com/office/drawing/2014/main" id="{3E1CC902-1581-4C7D-A764-F1BB400540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584"/>
              <a:ext cx="12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Text Box 11">
              <a:extLst>
                <a:ext uri="{FF2B5EF4-FFF2-40B4-BE49-F238E27FC236}">
                  <a16:creationId xmlns:a16="http://schemas.microsoft.com/office/drawing/2014/main" id="{433CBFF0-095B-4F6D-A3A8-8E489F946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064"/>
              <a:ext cx="91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>
                  <a:solidFill>
                    <a:schemeClr val="accent2"/>
                  </a:solidFill>
                  <a:cs typeface="Times New Roman (Arabic)" charset="0"/>
                </a:rPr>
                <a:t>transfer of control to function1</a:t>
              </a:r>
            </a:p>
          </p:txBody>
        </p:sp>
      </p:grpSp>
      <p:grpSp>
        <p:nvGrpSpPr>
          <p:cNvPr id="45068" name="Group 12">
            <a:extLst>
              <a:ext uri="{FF2B5EF4-FFF2-40B4-BE49-F238E27FC236}">
                <a16:creationId xmlns:a16="http://schemas.microsoft.com/office/drawing/2014/main" id="{C43D2ADD-416E-450A-AFA4-3073B0EB5151}"/>
              </a:ext>
            </a:extLst>
          </p:cNvPr>
          <p:cNvGrpSpPr>
            <a:grpSpLocks/>
          </p:cNvGrpSpPr>
          <p:nvPr/>
        </p:nvGrpSpPr>
        <p:grpSpPr bwMode="auto">
          <a:xfrm>
            <a:off x="942256" y="3702968"/>
            <a:ext cx="2133600" cy="1069975"/>
            <a:chOff x="0" y="2160"/>
            <a:chExt cx="1632" cy="963"/>
          </a:xfrm>
        </p:grpSpPr>
        <p:sp>
          <p:nvSpPr>
            <p:cNvPr id="20499" name="Line 13">
              <a:extLst>
                <a:ext uri="{FF2B5EF4-FFF2-40B4-BE49-F238E27FC236}">
                  <a16:creationId xmlns:a16="http://schemas.microsoft.com/office/drawing/2014/main" id="{8EB21E7A-892F-4923-B36F-F40095133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120"/>
              <a:ext cx="62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14">
              <a:extLst>
                <a:ext uri="{FF2B5EF4-FFF2-40B4-BE49-F238E27FC236}">
                  <a16:creationId xmlns:a16="http://schemas.microsoft.com/office/drawing/2014/main" id="{092C4DDC-8684-41C6-9267-060685316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208"/>
              <a:ext cx="0" cy="9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15">
              <a:extLst>
                <a:ext uri="{FF2B5EF4-FFF2-40B4-BE49-F238E27FC236}">
                  <a16:creationId xmlns:a16="http://schemas.microsoft.com/office/drawing/2014/main" id="{0D82851B-6445-4B37-8BD4-EF7306D9A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08"/>
              <a:ext cx="67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Text Box 16">
              <a:extLst>
                <a:ext uri="{FF2B5EF4-FFF2-40B4-BE49-F238E27FC236}">
                  <a16:creationId xmlns:a16="http://schemas.microsoft.com/office/drawing/2014/main" id="{22AAE791-6BDC-438B-BE2A-1E4A3BCA9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160"/>
              <a:ext cx="912" cy="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>
                  <a:solidFill>
                    <a:schemeClr val="accent2"/>
                  </a:solidFill>
                  <a:cs typeface="Times New Roman (Arabic)" charset="0"/>
                </a:rPr>
                <a:t>transfer of control back to program</a:t>
              </a:r>
            </a:p>
          </p:txBody>
        </p:sp>
      </p:grpSp>
      <p:grpSp>
        <p:nvGrpSpPr>
          <p:cNvPr id="45073" name="Group 17">
            <a:extLst>
              <a:ext uri="{FF2B5EF4-FFF2-40B4-BE49-F238E27FC236}">
                <a16:creationId xmlns:a16="http://schemas.microsoft.com/office/drawing/2014/main" id="{301391ED-22BD-45A3-8933-364894EC09F1}"/>
              </a:ext>
            </a:extLst>
          </p:cNvPr>
          <p:cNvGrpSpPr>
            <a:grpSpLocks/>
          </p:cNvGrpSpPr>
          <p:nvPr/>
        </p:nvGrpSpPr>
        <p:grpSpPr bwMode="auto">
          <a:xfrm>
            <a:off x="4066456" y="4007768"/>
            <a:ext cx="4587875" cy="1816100"/>
            <a:chOff x="2592" y="2352"/>
            <a:chExt cx="2890" cy="1144"/>
          </a:xfrm>
        </p:grpSpPr>
        <p:sp>
          <p:nvSpPr>
            <p:cNvPr id="20495" name="Line 18">
              <a:extLst>
                <a:ext uri="{FF2B5EF4-FFF2-40B4-BE49-F238E27FC236}">
                  <a16:creationId xmlns:a16="http://schemas.microsoft.com/office/drawing/2014/main" id="{006B570B-C5BB-465D-965B-0C754D471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352"/>
              <a:ext cx="1824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9">
              <a:extLst>
                <a:ext uri="{FF2B5EF4-FFF2-40B4-BE49-F238E27FC236}">
                  <a16:creationId xmlns:a16="http://schemas.microsoft.com/office/drawing/2014/main" id="{82D998F2-592F-4A85-BAD6-0A3CEA0AB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57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20">
              <a:extLst>
                <a:ext uri="{FF2B5EF4-FFF2-40B4-BE49-F238E27FC236}">
                  <a16:creationId xmlns:a16="http://schemas.microsoft.com/office/drawing/2014/main" id="{221D5355-4B08-4159-BFB3-C41CB6431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931"/>
              <a:ext cx="100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Text Box 21">
              <a:extLst>
                <a:ext uri="{FF2B5EF4-FFF2-40B4-BE49-F238E27FC236}">
                  <a16:creationId xmlns:a16="http://schemas.microsoft.com/office/drawing/2014/main" id="{73305BBA-D375-4FCA-87A1-36028992E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976"/>
              <a:ext cx="97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>
                  <a:solidFill>
                    <a:srgbClr val="008000"/>
                  </a:solidFill>
                  <a:cs typeface="Times New Roman (Arabic)" charset="0"/>
                </a:rPr>
                <a:t>transfer of control to function2</a:t>
              </a:r>
              <a:endParaRPr lang="en-US" altLang="ar-SA" sz="1600">
                <a:solidFill>
                  <a:schemeClr val="accent2"/>
                </a:solidFill>
                <a:cs typeface="Times New Roman (Arabic)" charset="0"/>
              </a:endParaRPr>
            </a:p>
          </p:txBody>
        </p:sp>
      </p:grpSp>
      <p:grpSp>
        <p:nvGrpSpPr>
          <p:cNvPr id="45078" name="Group 22">
            <a:extLst>
              <a:ext uri="{FF2B5EF4-FFF2-40B4-BE49-F238E27FC236}">
                <a16:creationId xmlns:a16="http://schemas.microsoft.com/office/drawing/2014/main" id="{797003D2-7A3C-4487-ABC5-9E577234D62A}"/>
              </a:ext>
            </a:extLst>
          </p:cNvPr>
          <p:cNvGrpSpPr>
            <a:grpSpLocks/>
          </p:cNvGrpSpPr>
          <p:nvPr/>
        </p:nvGrpSpPr>
        <p:grpSpPr bwMode="auto">
          <a:xfrm>
            <a:off x="342660" y="4007768"/>
            <a:ext cx="2743200" cy="1489075"/>
            <a:chOff x="126" y="2423"/>
            <a:chExt cx="1628" cy="1557"/>
          </a:xfrm>
        </p:grpSpPr>
        <p:sp>
          <p:nvSpPr>
            <p:cNvPr id="20491" name="Line 23">
              <a:extLst>
                <a:ext uri="{FF2B5EF4-FFF2-40B4-BE49-F238E27FC236}">
                  <a16:creationId xmlns:a16="http://schemas.microsoft.com/office/drawing/2014/main" id="{8B678E28-9DCA-4231-8A5D-CCB6DDC23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30" y="3552"/>
              <a:ext cx="48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24">
              <a:extLst>
                <a:ext uri="{FF2B5EF4-FFF2-40B4-BE49-F238E27FC236}">
                  <a16:creationId xmlns:a16="http://schemas.microsoft.com/office/drawing/2014/main" id="{2E9DBB11-EE4B-4BD6-8D41-3B23C9F37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0" y="2423"/>
              <a:ext cx="0" cy="1129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25">
              <a:extLst>
                <a:ext uri="{FF2B5EF4-FFF2-40B4-BE49-F238E27FC236}">
                  <a16:creationId xmlns:a16="http://schemas.microsoft.com/office/drawing/2014/main" id="{D7C0294D-A8B9-45AD-B187-405D3215E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" y="2423"/>
              <a:ext cx="524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Text Box 26">
              <a:extLst>
                <a:ext uri="{FF2B5EF4-FFF2-40B4-BE49-F238E27FC236}">
                  <a16:creationId xmlns:a16="http://schemas.microsoft.com/office/drawing/2014/main" id="{13F4B933-3940-459A-9ACF-335C1C500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" y="3372"/>
              <a:ext cx="1275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1600" dirty="0">
                  <a:solidFill>
                    <a:srgbClr val="008000"/>
                  </a:solidFill>
                  <a:cs typeface="Times New Roman (Arabic)" charset="0"/>
                </a:rPr>
                <a:t>transfer of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1600" dirty="0">
                  <a:solidFill>
                    <a:srgbClr val="008000"/>
                  </a:solidFill>
                  <a:cs typeface="Times New Roman (Arabic)" charset="0"/>
                </a:rPr>
                <a:t>control back to program</a:t>
              </a:r>
            </a:p>
          </p:txBody>
        </p:sp>
      </p:grpSp>
      <p:sp>
        <p:nvSpPr>
          <p:cNvPr id="20490" name="Text Box 27">
            <a:extLst>
              <a:ext uri="{FF2B5EF4-FFF2-40B4-BE49-F238E27FC236}">
                <a16:creationId xmlns:a16="http://schemas.microsoft.com/office/drawing/2014/main" id="{A7D9DE3E-1281-408E-8311-28876837E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736650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b="1" dirty="0">
                <a:solidFill>
                  <a:srgbClr val="A50021"/>
                </a:solidFill>
                <a:cs typeface="Times New Roman (Arabic)" charset="0"/>
              </a:rPr>
              <a:t>Order of Execution</a:t>
            </a:r>
            <a:endParaRPr lang="en-US" altLang="ar-SA" sz="2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DD9ECD8A-D0AD-45EB-B52B-839C9E5525DC}"/>
              </a:ext>
            </a:extLst>
          </p:cNvPr>
          <p:cNvSpPr txBox="1">
            <a:spLocks noChangeArrowheads="1"/>
          </p:cNvSpPr>
          <p:nvPr/>
        </p:nvSpPr>
        <p:spPr>
          <a:xfrm>
            <a:off x="1066006" y="436912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5DB1FD43-E725-4FC6-9B19-3487A6C8E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521615"/>
            <a:ext cx="8382000" cy="63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Example - Drawing a Stick Figure</a:t>
            </a: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86554E4C-5A50-4786-B76B-BE8FF7407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552" y="1706017"/>
            <a:ext cx="8572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Times New Roman (Arabic)" charset="0"/>
              </a:rPr>
              <a:t>     </a:t>
            </a:r>
            <a:r>
              <a:rPr lang="en-US" altLang="en-US" sz="1600">
                <a:solidFill>
                  <a:schemeClr val="accent2"/>
                </a:solidFill>
                <a:cs typeface="Times New Roman (Arabic)" charset="0"/>
              </a:rPr>
              <a:t>*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cs typeface="Times New Roman (Arabic)" charset="0"/>
              </a:rPr>
              <a:t>   *      *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cs typeface="Times New Roman (Arabic)" charset="0"/>
              </a:rPr>
              <a:t>     *  *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Times New Roman (Arabic)" charset="0"/>
              </a:rPr>
              <a:t>       </a:t>
            </a:r>
            <a:r>
              <a:rPr lang="en-US" altLang="en-US" sz="1600">
                <a:solidFill>
                  <a:srgbClr val="008000"/>
                </a:solidFill>
                <a:cs typeface="Times New Roman (Arabic)" charset="0"/>
              </a:rPr>
              <a:t>/ \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8000"/>
                </a:solidFill>
                <a:cs typeface="Times New Roman (Arabic)" charset="0"/>
              </a:rPr>
              <a:t>     /    \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8000"/>
                </a:solidFill>
                <a:cs typeface="Times New Roman (Arabic)" charset="0"/>
              </a:rPr>
              <a:t>   /</a:t>
            </a:r>
            <a:r>
              <a:rPr lang="en-US" altLang="en-US" sz="1600">
                <a:solidFill>
                  <a:srgbClr val="FF3300"/>
                </a:solidFill>
                <a:cs typeface="Times New Roman (Arabic)" charset="0"/>
              </a:rPr>
              <a:t>____</a:t>
            </a:r>
            <a:r>
              <a:rPr lang="en-US" altLang="en-US" sz="1600">
                <a:solidFill>
                  <a:srgbClr val="008000"/>
                </a:solidFill>
                <a:cs typeface="Times New Roman (Arabic)" charset="0"/>
              </a:rPr>
              <a:t>\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Times New Roman (Arabic)" charset="0"/>
              </a:rPr>
              <a:t>       </a:t>
            </a:r>
            <a:r>
              <a:rPr lang="en-US" altLang="en-US" sz="1600">
                <a:solidFill>
                  <a:srgbClr val="008000"/>
                </a:solidFill>
                <a:cs typeface="Times New Roman (Arabic)" charset="0"/>
              </a:rPr>
              <a:t>/ \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8000"/>
                </a:solidFill>
                <a:cs typeface="Times New Roman (Arabic)" charset="0"/>
              </a:rPr>
              <a:t>     /    \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8000"/>
                </a:solidFill>
                <a:cs typeface="Times New Roman (Arabic)" charset="0"/>
              </a:rPr>
              <a:t>   /        \</a:t>
            </a:r>
            <a:endParaRPr lang="en-US" altLang="en-US" sz="1600"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cs typeface="Times New Roman (Arabic)" charset="0"/>
            </a:endParaRPr>
          </a:p>
        </p:txBody>
      </p:sp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F71F5813-77AA-44EB-A10E-4B9A2AC08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871658"/>
              </p:ext>
            </p:extLst>
          </p:nvPr>
        </p:nvGraphicFramePr>
        <p:xfrm>
          <a:off x="604589" y="3999955"/>
          <a:ext cx="862171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MS Org Chart" r:id="rId3" imgW="4449778" imgH="1158844" progId="OrgPlusWOPX.4">
                  <p:embed followColorScheme="full"/>
                </p:oleObj>
              </mc:Choice>
              <mc:Fallback>
                <p:oleObj name="MS Org Chart" r:id="rId3" imgW="4449778" imgH="1158844" progId="OrgPlusWOPX.4">
                  <p:embed followColorScheme="full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89" y="3999955"/>
                        <a:ext cx="8621713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8">
            <a:extLst>
              <a:ext uri="{FF2B5EF4-FFF2-40B4-BE49-F238E27FC236}">
                <a16:creationId xmlns:a16="http://schemas.microsoft.com/office/drawing/2014/main" id="{A5B10E5D-B4E9-4BD7-95BF-23441EFFE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1556792"/>
            <a:ext cx="1524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EG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BE7D186-CDE2-49BA-AA15-E7F7E2B10544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</a:rPr>
              <a:t>Description</a:t>
            </a:r>
            <a:endParaRPr lang="en-US" sz="36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 this chapter, we will learn about the function and different type of functions, advantage of functions and how to create a user function and use it in out program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6AC25CD-969B-4A33-92A3-DE4E10B4034E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416888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74B21E03-DE3F-4D47-8FDD-E3B48869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557751"/>
            <a:ext cx="7848872" cy="63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Example - Drawing a Stick Figure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147BD564-2261-4383-AED3-E6F0E4E01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84" y="1700808"/>
            <a:ext cx="8763000" cy="44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cs typeface="Times New Roman (Arabic)" charset="0"/>
              </a:rPr>
              <a:t>/* </a:t>
            </a:r>
            <a:r>
              <a:rPr lang="en-US" altLang="ar-SA" sz="2000" dirty="0">
                <a:solidFill>
                  <a:srgbClr val="C00000"/>
                </a:solidFill>
                <a:cs typeface="Times New Roman (Arabic)" charset="0"/>
              </a:rPr>
              <a:t>draws a stick figure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#include &lt;iostream&gt;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using namespace std;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void </a:t>
            </a:r>
            <a:r>
              <a:rPr lang="en-US" altLang="ar-SA" sz="2000" dirty="0" err="1">
                <a:cs typeface="Times New Roman (Arabic)" charset="0"/>
              </a:rPr>
              <a:t>draw_circle</a:t>
            </a:r>
            <a:r>
              <a:rPr lang="en-US" altLang="ar-SA" sz="2000" dirty="0">
                <a:cs typeface="Times New Roman (Arabic)" charset="0"/>
              </a:rPr>
              <a:t>();		</a:t>
            </a:r>
            <a:r>
              <a:rPr lang="en-US" altLang="ar-SA" sz="2000" dirty="0">
                <a:solidFill>
                  <a:srgbClr val="C00000"/>
                </a:solidFill>
                <a:cs typeface="Times New Roman (Arabic)" charset="0"/>
              </a:rPr>
              <a:t>/* Function prototype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void </a:t>
            </a:r>
            <a:r>
              <a:rPr lang="en-US" altLang="ar-SA" sz="2000" dirty="0" err="1">
                <a:cs typeface="Times New Roman (Arabic)" charset="0"/>
              </a:rPr>
              <a:t>draw_intersect</a:t>
            </a:r>
            <a:r>
              <a:rPr lang="en-US" altLang="ar-SA" sz="2000" dirty="0">
                <a:cs typeface="Times New Roman (Arabic)" charset="0"/>
              </a:rPr>
              <a:t>();		</a:t>
            </a:r>
            <a:r>
              <a:rPr lang="en-US" altLang="ar-SA" sz="2000" dirty="0">
                <a:solidFill>
                  <a:srgbClr val="C00000"/>
                </a:solidFill>
                <a:cs typeface="Times New Roman (Arabic)" charset="0"/>
              </a:rPr>
              <a:t>/* Function prototype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void </a:t>
            </a:r>
            <a:r>
              <a:rPr lang="en-US" altLang="ar-SA" sz="2000" dirty="0" err="1">
                <a:cs typeface="Times New Roman (Arabic)" charset="0"/>
              </a:rPr>
              <a:t>draw_base</a:t>
            </a:r>
            <a:r>
              <a:rPr lang="en-US" altLang="ar-SA" sz="2000" dirty="0">
                <a:cs typeface="Times New Roman (Arabic)" charset="0"/>
              </a:rPr>
              <a:t>();		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prototype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void </a:t>
            </a:r>
            <a:r>
              <a:rPr lang="en-US" altLang="ar-SA" sz="2000" dirty="0" err="1">
                <a:cs typeface="Times New Roman (Arabic)" charset="0"/>
              </a:rPr>
              <a:t>draw_triangle</a:t>
            </a:r>
            <a:r>
              <a:rPr lang="en-US" altLang="ar-SA" sz="2000" dirty="0">
                <a:cs typeface="Times New Roman (Arabic)" charset="0"/>
              </a:rPr>
              <a:t>();		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prototype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int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main(void)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{	</a:t>
            </a:r>
            <a:r>
              <a:rPr lang="en-US" altLang="ar-SA" sz="2000" dirty="0" err="1">
                <a:cs typeface="Times New Roman (Arabic)" charset="0"/>
              </a:rPr>
              <a:t>draw_circle</a:t>
            </a:r>
            <a:r>
              <a:rPr lang="en-US" altLang="ar-SA" sz="2000" dirty="0">
                <a:cs typeface="Times New Roman (Arabic)" charset="0"/>
              </a:rPr>
              <a:t>();			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call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	</a:t>
            </a:r>
            <a:r>
              <a:rPr lang="en-US" altLang="ar-SA" sz="2000" dirty="0" err="1">
                <a:cs typeface="Times New Roman (Arabic)" charset="0"/>
              </a:rPr>
              <a:t>draw_triangle</a:t>
            </a:r>
            <a:r>
              <a:rPr lang="en-US" altLang="ar-SA" sz="2000" dirty="0">
                <a:cs typeface="Times New Roman (Arabic)" charset="0"/>
              </a:rPr>
              <a:t>();		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call */	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	</a:t>
            </a:r>
            <a:r>
              <a:rPr lang="en-US" altLang="ar-SA" sz="2000" dirty="0" err="1">
                <a:cs typeface="Times New Roman (Arabic)" charset="0"/>
              </a:rPr>
              <a:t>draw_intersect</a:t>
            </a:r>
            <a:r>
              <a:rPr lang="en-US" altLang="ar-SA" sz="2000" dirty="0">
                <a:cs typeface="Times New Roman (Arabic)" charset="0"/>
              </a:rPr>
              <a:t>();		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call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	return(0); }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void </a:t>
            </a:r>
            <a:r>
              <a:rPr lang="en-US" altLang="ar-SA" sz="2000" dirty="0" err="1">
                <a:cs typeface="Times New Roman (Arabic)" charset="0"/>
              </a:rPr>
              <a:t>draw_circle</a:t>
            </a:r>
            <a:r>
              <a:rPr lang="en-US" altLang="ar-SA" sz="2000" dirty="0">
                <a:cs typeface="Times New Roman (Arabic)" charset="0"/>
              </a:rPr>
              <a:t>()		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definition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{	</a:t>
            </a:r>
            <a:r>
              <a:rPr lang="en-US" altLang="ar-SA" sz="2000" dirty="0" err="1">
                <a:cs typeface="Times New Roman (Arabic)" charset="0"/>
              </a:rPr>
              <a:t>cout</a:t>
            </a:r>
            <a:r>
              <a:rPr lang="en-US" altLang="ar-SA" sz="2000" dirty="0">
                <a:cs typeface="Times New Roman (Arabic)" charset="0"/>
              </a:rPr>
              <a:t> &lt;&lt; "   *  “ &lt;&lt; </a:t>
            </a:r>
            <a:r>
              <a:rPr lang="en-US" altLang="ar-SA" sz="2000" dirty="0" err="1">
                <a:cs typeface="Times New Roman (Arabic)" charset="0"/>
              </a:rPr>
              <a:t>endl</a:t>
            </a:r>
            <a:r>
              <a:rPr lang="en-US" altLang="ar-SA" sz="2000" dirty="0">
                <a:cs typeface="Times New Roman (Arabic)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	</a:t>
            </a:r>
            <a:r>
              <a:rPr lang="en-US" altLang="ar-SA" sz="2000" dirty="0" err="1">
                <a:cs typeface="Times New Roman (Arabic)" charset="0"/>
              </a:rPr>
              <a:t>cout</a:t>
            </a:r>
            <a:r>
              <a:rPr lang="en-US" altLang="ar-SA" sz="2000" dirty="0">
                <a:cs typeface="Times New Roman (Arabic)" charset="0"/>
              </a:rPr>
              <a:t> &lt;&lt; "*     *“ &lt;&lt; </a:t>
            </a:r>
            <a:r>
              <a:rPr lang="en-US" altLang="ar-SA" sz="2000" dirty="0" err="1">
                <a:cs typeface="Times New Roman (Arabic)" charset="0"/>
              </a:rPr>
              <a:t>endl</a:t>
            </a:r>
            <a:r>
              <a:rPr lang="en-US" altLang="ar-SA" sz="2000" dirty="0">
                <a:cs typeface="Times New Roman (Arabic)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	</a:t>
            </a:r>
            <a:r>
              <a:rPr lang="en-US" altLang="ar-SA" sz="2000" dirty="0" err="1">
                <a:cs typeface="Times New Roman (Arabic)" charset="0"/>
              </a:rPr>
              <a:t>cout</a:t>
            </a:r>
            <a:r>
              <a:rPr lang="en-US" altLang="ar-SA" sz="2000" dirty="0">
                <a:cs typeface="Times New Roman (Arabic)" charset="0"/>
              </a:rPr>
              <a:t> &lt;&lt; " *  *  “&lt;&lt;</a:t>
            </a:r>
            <a:r>
              <a:rPr lang="en-US" altLang="ar-SA" sz="2000" dirty="0" err="1">
                <a:cs typeface="Times New Roman (Arabic)" charset="0"/>
              </a:rPr>
              <a:t>endl</a:t>
            </a:r>
            <a:r>
              <a:rPr lang="en-US" altLang="ar-SA" sz="2000" dirty="0">
                <a:cs typeface="Times New Roman (Arabic)" charset="0"/>
              </a:rPr>
              <a:t>;}				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(continued)</a:t>
            </a:r>
            <a:endParaRPr lang="en-US" altLang="ar-SA" sz="2000" dirty="0">
              <a:cs typeface="Times New Roman (Arabic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E37D0C5-46BF-49FA-A034-D3D87DAB7E47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451520"/>
            <a:ext cx="770485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556" name="Text Box 5">
            <a:extLst>
              <a:ext uri="{FF2B5EF4-FFF2-40B4-BE49-F238E27FC236}">
                <a16:creationId xmlns:a16="http://schemas.microsoft.com/office/drawing/2014/main" id="{52AFBE58-D573-41BA-A264-7595041D3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44" y="628326"/>
            <a:ext cx="8763000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dirty="0">
                <a:cs typeface="Times New Roman (Arabic)" charset="0"/>
              </a:rPr>
              <a:t>Example - Drawing a Stick Figure </a:t>
            </a:r>
            <a:r>
              <a:rPr lang="en-US" altLang="en-US" dirty="0">
                <a:cs typeface="Times New Roman (Arabic)" charset="0"/>
              </a:rPr>
              <a:t>- </a:t>
            </a:r>
            <a:r>
              <a:rPr lang="en-US" altLang="ar-SA" dirty="0">
                <a:cs typeface="Times New Roman (Arabic)" charset="0"/>
              </a:rPr>
              <a:t>Continue</a:t>
            </a:r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FD4E3CEC-1C39-473B-81D7-E8D680F5B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18320"/>
            <a:ext cx="8763000" cy="471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cs typeface="Times New Roman (Arabic)" charset="0"/>
              </a:rPr>
              <a:t>/* </a:t>
            </a:r>
            <a:r>
              <a:rPr lang="en-US" altLang="ar-SA" sz="2000" dirty="0">
                <a:solidFill>
                  <a:srgbClr val="C00000"/>
                </a:solidFill>
                <a:cs typeface="Times New Roman (Arabic)" charset="0"/>
              </a:rPr>
              <a:t>draws a stick figure - continue*/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solidFill>
                <a:srgbClr val="C00000"/>
              </a:solidFill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void </a:t>
            </a:r>
            <a:r>
              <a:rPr lang="en-US" altLang="ar-SA" sz="2000" dirty="0" err="1">
                <a:cs typeface="Times New Roman (Arabic)" charset="0"/>
              </a:rPr>
              <a:t>draw_intersect</a:t>
            </a:r>
            <a:r>
              <a:rPr lang="en-US" altLang="ar-SA" sz="2000" dirty="0">
                <a:cs typeface="Times New Roman (Arabic)" charset="0"/>
              </a:rPr>
              <a:t>()		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definition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{	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	</a:t>
            </a:r>
            <a:r>
              <a:rPr lang="en-US" altLang="ar-SA" sz="2000" dirty="0" err="1">
                <a:cs typeface="Times New Roman (Arabic)" charset="0"/>
              </a:rPr>
              <a:t>cout</a:t>
            </a:r>
            <a:r>
              <a:rPr lang="en-US" altLang="ar-SA" sz="2000" dirty="0">
                <a:cs typeface="Times New Roman (Arabic)" charset="0"/>
              </a:rPr>
              <a:t> &lt;&lt; "  /\\ “ &lt;&lt; </a:t>
            </a:r>
            <a:r>
              <a:rPr lang="en-US" altLang="ar-SA" sz="2000" dirty="0" err="1">
                <a:cs typeface="Times New Roman (Arabic)" charset="0"/>
              </a:rPr>
              <a:t>endl</a:t>
            </a:r>
            <a:r>
              <a:rPr lang="en-US" altLang="ar-SA" sz="2000" dirty="0">
                <a:cs typeface="Times New Roman (Arabic)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	</a:t>
            </a:r>
            <a:r>
              <a:rPr lang="en-US" altLang="ar-SA" sz="2000" dirty="0" err="1">
                <a:cs typeface="Times New Roman (Arabic)" charset="0"/>
              </a:rPr>
              <a:t>cout</a:t>
            </a:r>
            <a:r>
              <a:rPr lang="en-US" altLang="ar-SA" sz="2000" dirty="0">
                <a:cs typeface="Times New Roman (Arabic)" charset="0"/>
              </a:rPr>
              <a:t> &lt;&lt; " /  \\ “ &lt;&lt; </a:t>
            </a:r>
            <a:r>
              <a:rPr lang="en-US" altLang="ar-SA" sz="2000" dirty="0" err="1">
                <a:cs typeface="Times New Roman (Arabic)" charset="0"/>
              </a:rPr>
              <a:t>endl</a:t>
            </a:r>
            <a:r>
              <a:rPr lang="en-US" altLang="ar-SA" sz="2000" dirty="0">
                <a:cs typeface="Times New Roman (Arabic)" charset="0"/>
              </a:rPr>
              <a:t>;;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	</a:t>
            </a:r>
            <a:r>
              <a:rPr lang="en-US" altLang="ar-SA" sz="2000" dirty="0" err="1">
                <a:cs typeface="Times New Roman (Arabic)" charset="0"/>
              </a:rPr>
              <a:t>cout</a:t>
            </a:r>
            <a:r>
              <a:rPr lang="en-US" altLang="ar-SA" sz="2000" dirty="0">
                <a:cs typeface="Times New Roman (Arabic)" charset="0"/>
              </a:rPr>
              <a:t> &lt;&lt; "/    \\“ &lt;&lt; </a:t>
            </a:r>
            <a:r>
              <a:rPr lang="en-US" altLang="ar-SA" sz="2000" dirty="0" err="1">
                <a:cs typeface="Times New Roman (Arabic)" charset="0"/>
              </a:rPr>
              <a:t>endl</a:t>
            </a:r>
            <a:r>
              <a:rPr lang="en-US" altLang="ar-SA" sz="2000" dirty="0">
                <a:cs typeface="Times New Roman (Arabic)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void </a:t>
            </a:r>
            <a:r>
              <a:rPr lang="en-US" altLang="ar-SA" sz="2000" dirty="0" err="1">
                <a:cs typeface="Times New Roman (Arabic)" charset="0"/>
              </a:rPr>
              <a:t>draw_base</a:t>
            </a:r>
            <a:r>
              <a:rPr lang="en-US" altLang="ar-SA" sz="2000" dirty="0">
                <a:cs typeface="Times New Roman (Arabic)" charset="0"/>
              </a:rPr>
              <a:t>()			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definition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{	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	</a:t>
            </a:r>
            <a:r>
              <a:rPr lang="en-US" altLang="ar-SA" sz="2000" dirty="0" err="1">
                <a:cs typeface="Times New Roman (Arabic)" charset="0"/>
              </a:rPr>
              <a:t>cout</a:t>
            </a:r>
            <a:r>
              <a:rPr lang="en-US" altLang="ar-SA" sz="2000" dirty="0">
                <a:cs typeface="Times New Roman (Arabic)" charset="0"/>
              </a:rPr>
              <a:t> &lt;&lt; "------“ &lt;&lt; </a:t>
            </a:r>
            <a:r>
              <a:rPr lang="en-US" altLang="ar-SA" sz="2000" dirty="0" err="1">
                <a:cs typeface="Times New Roman (Arabic)" charset="0"/>
              </a:rPr>
              <a:t>endl</a:t>
            </a:r>
            <a:r>
              <a:rPr lang="en-US" altLang="ar-SA" sz="2000" dirty="0">
                <a:cs typeface="Times New Roman (Arabic)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void </a:t>
            </a:r>
            <a:r>
              <a:rPr lang="en-US" altLang="ar-SA" sz="2000" dirty="0" err="1">
                <a:cs typeface="Times New Roman (Arabic)" charset="0"/>
              </a:rPr>
              <a:t>draw_triangle</a:t>
            </a:r>
            <a:r>
              <a:rPr lang="en-US" altLang="ar-SA" sz="2000" dirty="0">
                <a:cs typeface="Times New Roman (Arabic)" charset="0"/>
              </a:rPr>
              <a:t>()		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definition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{	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	</a:t>
            </a:r>
            <a:r>
              <a:rPr lang="en-US" altLang="ar-SA" sz="2000" dirty="0" err="1">
                <a:cs typeface="Times New Roman (Arabic)" charset="0"/>
              </a:rPr>
              <a:t>draw_intersect</a:t>
            </a:r>
            <a:r>
              <a:rPr lang="en-US" altLang="ar-SA" sz="2000" dirty="0">
                <a:cs typeface="Times New Roman (Arabic)" charset="0"/>
              </a:rPr>
              <a:t>();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	</a:t>
            </a:r>
            <a:r>
              <a:rPr lang="en-US" altLang="ar-SA" sz="2000" dirty="0" err="1">
                <a:cs typeface="Times New Roman (Arabic)" charset="0"/>
              </a:rPr>
              <a:t>draw_base</a:t>
            </a:r>
            <a:r>
              <a:rPr lang="en-US" altLang="ar-SA" sz="2000" dirty="0">
                <a:cs typeface="Times New Roman (Arabic)" charset="0"/>
              </a:rPr>
              <a:t>(); 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cs typeface="Times New Roman (Arabic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AAC88615-2E96-443E-987A-D465B268861E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674263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66DE0209-5380-4E24-B1D8-52539AEB7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815126"/>
            <a:ext cx="5976664" cy="63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Using Functions</a:t>
            </a:r>
            <a:endParaRPr lang="en-US" altLang="en-US" sz="3600" dirty="0">
              <a:cs typeface="Times New Roman (Arabic)" charset="0"/>
            </a:endParaRP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A06C931A-7725-43C0-80AF-99C76323E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492896"/>
            <a:ext cx="8763000" cy="45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400">
                <a:cs typeface="Times New Roman (Arabic)" charset="0"/>
              </a:rPr>
              <a:t>1. Declare a function before the main program.</a:t>
            </a:r>
            <a:endParaRPr lang="en-US" altLang="ar-SA" sz="2400">
              <a:cs typeface="Arial" panose="020B0604020202020204" pitchFamily="34" charset="0"/>
            </a:endParaRP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676F04AA-A367-4C0E-A4D7-01792570C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102496"/>
            <a:ext cx="8763000" cy="45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400">
                <a:cs typeface="Times New Roman (Arabic)" charset="0"/>
              </a:rPr>
              <a:t>2. Call the function inside the main program.</a:t>
            </a:r>
            <a:endParaRPr lang="en-US" altLang="ar-SA" sz="2400">
              <a:cs typeface="Arial" panose="020B0604020202020204" pitchFamily="34" charset="0"/>
            </a:endParaRP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F4A18138-A20E-485A-86E8-C06DC924D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712096"/>
            <a:ext cx="8763000" cy="45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400" dirty="0">
                <a:cs typeface="Times New Roman (Arabic)" charset="0"/>
              </a:rPr>
              <a:t>3. Define a function after the main program.</a:t>
            </a:r>
            <a:endParaRPr lang="en-US" altLang="ar-SA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utoUpdateAnimBg="0"/>
      <p:bldP spid="49159" grpId="0" autoUpdateAnimBg="0"/>
      <p:bldP spid="491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>
            <a:extLst>
              <a:ext uri="{FF2B5EF4-FFF2-40B4-BE49-F238E27FC236}">
                <a16:creationId xmlns:a16="http://schemas.microsoft.com/office/drawing/2014/main" id="{B3922202-F219-4326-946A-5DD099223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980728"/>
            <a:ext cx="838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2000" b="1">
                <a:solidFill>
                  <a:srgbClr val="A50021"/>
                </a:solidFill>
                <a:cs typeface="Times New Roman (Arabic)" charset="0"/>
              </a:rPr>
              <a:t>Review of Syntax </a:t>
            </a:r>
            <a:endParaRPr lang="en-US" altLang="ar-SA" sz="2000" b="1">
              <a:solidFill>
                <a:schemeClr val="accent2"/>
              </a:solidFill>
              <a:cs typeface="Times New Roman (Arabic)" charset="0"/>
            </a:endParaRP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9B84792D-9E25-4D54-82F1-B0ADF353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742728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b="1">
                <a:solidFill>
                  <a:srgbClr val="A50021"/>
                </a:solidFill>
                <a:cs typeface="Times New Roman (Arabic)" charset="0"/>
              </a:rPr>
              <a:t>Function Prototype </a:t>
            </a:r>
            <a:r>
              <a:rPr lang="en-US" altLang="en-US" sz="2000" b="1">
                <a:solidFill>
                  <a:srgbClr val="A50021"/>
                </a:solidFill>
                <a:cs typeface="Times New Roman (Arabic)" charset="0"/>
              </a:rPr>
              <a:t>&amp; </a:t>
            </a:r>
            <a:r>
              <a:rPr lang="en-US" altLang="ar-SA" sz="2000" b="1">
                <a:solidFill>
                  <a:srgbClr val="A50021"/>
                </a:solidFill>
                <a:cs typeface="Times New Roman (Arabic)" charset="0"/>
              </a:rPr>
              <a:t>definition</a:t>
            </a:r>
            <a:endParaRPr lang="en-US" altLang="ar-SA" sz="2000">
              <a:cs typeface="Arial" panose="020B0604020202020204" pitchFamily="34" charset="0"/>
            </a:endParaRPr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4F58F4C7-018E-4359-BBDE-5E32D350C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352328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996633"/>
                </a:solidFill>
                <a:cs typeface="Times New Roman (Arabic)" charset="0"/>
              </a:rPr>
              <a:t>ftype</a:t>
            </a:r>
            <a:r>
              <a:rPr lang="en-US" altLang="ar-SA" sz="2000">
                <a:solidFill>
                  <a:srgbClr val="800000"/>
                </a:solidFill>
                <a:cs typeface="Times New Roman (Arabic)" charset="0"/>
              </a:rPr>
              <a:t> </a:t>
            </a:r>
            <a:r>
              <a:rPr lang="en-US" altLang="ar-SA" sz="2000">
                <a:solidFill>
                  <a:srgbClr val="008000"/>
                </a:solidFill>
                <a:cs typeface="Times New Roman (Arabic)" charset="0"/>
              </a:rPr>
              <a:t>fname </a:t>
            </a: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(data type name, ...);</a:t>
            </a:r>
          </a:p>
        </p:txBody>
      </p:sp>
      <p:sp>
        <p:nvSpPr>
          <p:cNvPr id="50184" name="Text Box 8">
            <a:extLst>
              <a:ext uri="{FF2B5EF4-FFF2-40B4-BE49-F238E27FC236}">
                <a16:creationId xmlns:a16="http://schemas.microsoft.com/office/drawing/2014/main" id="{6CA60EEB-E36F-4683-8DC8-A83C99CFB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952528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b="1">
                <a:solidFill>
                  <a:srgbClr val="A50021"/>
                </a:solidFill>
                <a:cs typeface="Times New Roman (Arabic)" charset="0"/>
              </a:rPr>
              <a:t>Function Call</a:t>
            </a:r>
            <a:endParaRPr lang="en-US" altLang="ar-SA" sz="2000">
              <a:cs typeface="Arial" panose="020B0604020202020204" pitchFamily="34" charset="0"/>
            </a:endParaRPr>
          </a:p>
        </p:txBody>
      </p:sp>
      <p:sp>
        <p:nvSpPr>
          <p:cNvPr id="50185" name="Text Box 9">
            <a:extLst>
              <a:ext uri="{FF2B5EF4-FFF2-40B4-BE49-F238E27FC236}">
                <a16:creationId xmlns:a16="http://schemas.microsoft.com/office/drawing/2014/main" id="{98B97250-FD46-4847-899E-DECA907A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485928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008000"/>
                </a:solidFill>
                <a:cs typeface="Times New Roman (Arabic)" charset="0"/>
              </a:rPr>
              <a:t>fname </a:t>
            </a: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(data type name, ...);</a:t>
            </a:r>
          </a:p>
        </p:txBody>
      </p:sp>
      <p:grpSp>
        <p:nvGrpSpPr>
          <p:cNvPr id="50186" name="Group 10">
            <a:extLst>
              <a:ext uri="{FF2B5EF4-FFF2-40B4-BE49-F238E27FC236}">
                <a16:creationId xmlns:a16="http://schemas.microsoft.com/office/drawing/2014/main" id="{0462DF10-AD82-456C-ABC5-713ADD4F3844}"/>
              </a:ext>
            </a:extLst>
          </p:cNvPr>
          <p:cNvGrpSpPr>
            <a:grpSpLocks/>
          </p:cNvGrpSpPr>
          <p:nvPr/>
        </p:nvGrpSpPr>
        <p:grpSpPr bwMode="auto">
          <a:xfrm>
            <a:off x="2271192" y="1818928"/>
            <a:ext cx="6765304" cy="1563688"/>
            <a:chOff x="1104" y="768"/>
            <a:chExt cx="4416" cy="985"/>
          </a:xfrm>
        </p:grpSpPr>
        <p:sp>
          <p:nvSpPr>
            <p:cNvPr id="25616" name="Text Box 11">
              <a:extLst>
                <a:ext uri="{FF2B5EF4-FFF2-40B4-BE49-F238E27FC236}">
                  <a16:creationId xmlns:a16="http://schemas.microsoft.com/office/drawing/2014/main" id="{E05C1C7C-BB32-40E2-900E-E3BE20B1F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768"/>
              <a:ext cx="2252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cs typeface="Times New Roman (Arabic)" charset="0"/>
                </a:rPr>
                <a:t>an identifier that represents a corresponding actual argument in a </a:t>
              </a:r>
              <a:r>
                <a:rPr lang="en-US" altLang="ar-SA" sz="2000" u="sng">
                  <a:cs typeface="Times New Roman (Arabic)" charset="0"/>
                </a:rPr>
                <a:t>function definition</a:t>
              </a:r>
              <a:r>
                <a:rPr lang="en-US" altLang="ar-SA" sz="2000">
                  <a:cs typeface="Times New Roman (Arabic)" charset="0"/>
                </a:rPr>
                <a:t>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cs typeface="Times New Roman (Arabic)" charset="0"/>
                </a:rPr>
                <a:t>Ex. int square(int x)</a:t>
              </a:r>
            </a:p>
          </p:txBody>
        </p:sp>
        <p:sp>
          <p:nvSpPr>
            <p:cNvPr id="25617" name="AutoShape 12">
              <a:extLst>
                <a:ext uri="{FF2B5EF4-FFF2-40B4-BE49-F238E27FC236}">
                  <a16:creationId xmlns:a16="http://schemas.microsoft.com/office/drawing/2014/main" id="{7DBDB67C-F79F-4763-91F3-F6D3CD02D2DE}"/>
                </a:ext>
              </a:extLst>
            </p:cNvPr>
            <p:cNvSpPr>
              <a:spLocks/>
            </p:cNvSpPr>
            <p:nvPr/>
          </p:nvSpPr>
          <p:spPr bwMode="auto">
            <a:xfrm rot="5395385" flipV="1">
              <a:off x="1992" y="696"/>
              <a:ext cx="48" cy="1440"/>
            </a:xfrm>
            <a:prstGeom prst="rightBracket">
              <a:avLst>
                <a:gd name="adj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2000"/>
            </a:p>
          </p:txBody>
        </p:sp>
        <p:sp>
          <p:nvSpPr>
            <p:cNvPr id="25618" name="Text Box 13">
              <a:extLst>
                <a:ext uri="{FF2B5EF4-FFF2-40B4-BE49-F238E27FC236}">
                  <a16:creationId xmlns:a16="http://schemas.microsoft.com/office/drawing/2014/main" id="{5CA390B8-1447-41A1-99EB-5223DF58D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01"/>
              <a:ext cx="15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cs typeface="Times New Roman (Arabic)" charset="0"/>
                </a:rPr>
                <a:t>Formal Parameter List</a:t>
              </a:r>
            </a:p>
          </p:txBody>
        </p:sp>
        <p:sp>
          <p:nvSpPr>
            <p:cNvPr id="25619" name="Line 14">
              <a:extLst>
                <a:ext uri="{FF2B5EF4-FFF2-40B4-BE49-F238E27FC236}">
                  <a16:creationId xmlns:a16="http://schemas.microsoft.com/office/drawing/2014/main" id="{AD0BF35B-4751-40DF-ADB6-A28074950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50191" name="Group 15">
            <a:extLst>
              <a:ext uri="{FF2B5EF4-FFF2-40B4-BE49-F238E27FC236}">
                <a16:creationId xmlns:a16="http://schemas.microsoft.com/office/drawing/2014/main" id="{66321C24-1D52-4F4F-957A-AD725F050D06}"/>
              </a:ext>
            </a:extLst>
          </p:cNvPr>
          <p:cNvGrpSpPr>
            <a:grpSpLocks/>
          </p:cNvGrpSpPr>
          <p:nvPr/>
        </p:nvGrpSpPr>
        <p:grpSpPr bwMode="auto">
          <a:xfrm>
            <a:off x="1661592" y="4409728"/>
            <a:ext cx="7158880" cy="1106488"/>
            <a:chOff x="720" y="2400"/>
            <a:chExt cx="4792" cy="697"/>
          </a:xfrm>
        </p:grpSpPr>
        <p:sp>
          <p:nvSpPr>
            <p:cNvPr id="25612" name="Text Box 16">
              <a:extLst>
                <a:ext uri="{FF2B5EF4-FFF2-40B4-BE49-F238E27FC236}">
                  <a16:creationId xmlns:a16="http://schemas.microsoft.com/office/drawing/2014/main" id="{7D3407BB-4968-4CF8-8ECA-B9B908459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400"/>
              <a:ext cx="2728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cs typeface="Times New Roman (Arabic)" charset="0"/>
                </a:rPr>
                <a:t>An expression used inside the parentheses of a </a:t>
              </a:r>
              <a:r>
                <a:rPr lang="en-US" altLang="ar-SA" sz="2000" u="sng">
                  <a:cs typeface="Times New Roman (Arabic)" charset="0"/>
                </a:rPr>
                <a:t>function call</a:t>
              </a:r>
              <a:endParaRPr lang="en-US" altLang="ar-SA" sz="2000">
                <a:cs typeface="Times New Roman (Arabic)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cs typeface="Times New Roman (Arabic)" charset="0"/>
                </a:rPr>
                <a:t>Ex. square(x)</a:t>
              </a:r>
            </a:p>
          </p:txBody>
        </p:sp>
        <p:sp>
          <p:nvSpPr>
            <p:cNvPr id="25613" name="Text Box 17">
              <a:extLst>
                <a:ext uri="{FF2B5EF4-FFF2-40B4-BE49-F238E27FC236}">
                  <a16:creationId xmlns:a16="http://schemas.microsoft.com/office/drawing/2014/main" id="{DCE19D9D-7B24-4610-943B-C3E4D9559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845"/>
              <a:ext cx="15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cs typeface="Times New Roman (Arabic)" charset="0"/>
                </a:rPr>
                <a:t>Actual Argument List</a:t>
              </a:r>
            </a:p>
          </p:txBody>
        </p:sp>
        <p:sp>
          <p:nvSpPr>
            <p:cNvPr id="25614" name="AutoShape 18">
              <a:extLst>
                <a:ext uri="{FF2B5EF4-FFF2-40B4-BE49-F238E27FC236}">
                  <a16:creationId xmlns:a16="http://schemas.microsoft.com/office/drawing/2014/main" id="{BDD87189-EA21-4709-A406-545E571C9215}"/>
                </a:ext>
              </a:extLst>
            </p:cNvPr>
            <p:cNvSpPr>
              <a:spLocks/>
            </p:cNvSpPr>
            <p:nvPr/>
          </p:nvSpPr>
          <p:spPr bwMode="auto">
            <a:xfrm rot="5395385" flipV="1">
              <a:off x="1539" y="2040"/>
              <a:ext cx="48" cy="1440"/>
            </a:xfrm>
            <a:prstGeom prst="rightBracket">
              <a:avLst>
                <a:gd name="adj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2000"/>
            </a:p>
          </p:txBody>
        </p:sp>
        <p:sp>
          <p:nvSpPr>
            <p:cNvPr id="25615" name="Line 19">
              <a:extLst>
                <a:ext uri="{FF2B5EF4-FFF2-40B4-BE49-F238E27FC236}">
                  <a16:creationId xmlns:a16="http://schemas.microsoft.com/office/drawing/2014/main" id="{6BB0963A-C1CE-48F6-B7D4-257CE10AD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  <p:bldP spid="50183" grpId="0" autoUpdateAnimBg="0"/>
      <p:bldP spid="50184" grpId="0" autoUpdateAnimBg="0"/>
      <p:bldP spid="5018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5BE77DF-47C2-473C-9B5A-5EAA04974796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404664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3BAC1EF3-DE2E-4357-8EBD-BA9BEF256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518595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Rules for Argument List 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17DB2E0C-A241-429A-9A0A-E744843F4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772816"/>
            <a:ext cx="8763000" cy="103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1. The </a:t>
            </a:r>
            <a:r>
              <a:rPr lang="en-US" altLang="ar-SA" sz="2000" b="1" dirty="0">
                <a:solidFill>
                  <a:srgbClr val="C00000"/>
                </a:solidFill>
                <a:cs typeface="Times New Roman (Arabic)" charset="0"/>
              </a:rPr>
              <a:t>number</a:t>
            </a:r>
            <a:r>
              <a:rPr lang="en-US" altLang="ar-SA" sz="2000" dirty="0">
                <a:cs typeface="Times New Roman (Arabic)" charset="0"/>
              </a:rPr>
              <a:t> of actual arguments used in</a:t>
            </a:r>
            <a:r>
              <a:rPr lang="en-US" altLang="en-US" sz="2000" dirty="0">
                <a:cs typeface="Times New Roman (Arabic)" charset="0"/>
              </a:rPr>
              <a:t> </a:t>
            </a:r>
            <a:r>
              <a:rPr lang="en-US" altLang="ar-SA" sz="2000" dirty="0">
                <a:cs typeface="Times New Roman (Arabic)" charset="0"/>
              </a:rPr>
              <a:t>a function call </a:t>
            </a:r>
            <a:r>
              <a:rPr lang="en-US" altLang="ar-SA" sz="2000" u="sng" dirty="0">
                <a:cs typeface="Times New Roman (Arabic)" charset="0"/>
              </a:rPr>
              <a:t>must be</a:t>
            </a:r>
            <a:endParaRPr lang="en-US" altLang="en-US" sz="2000" u="sng" dirty="0">
              <a:cs typeface="Times New Roman (Arabic)" charset="0"/>
            </a:endParaRP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Times New Roman (Arabic)" charset="0"/>
              </a:rPr>
              <a:t>    </a:t>
            </a:r>
            <a:r>
              <a:rPr lang="en-US" altLang="ar-SA" sz="2000" u="sng" dirty="0">
                <a:cs typeface="Times New Roman (Arabic)" charset="0"/>
              </a:rPr>
              <a:t>the same</a:t>
            </a:r>
            <a:r>
              <a:rPr lang="en-US" altLang="ar-SA" sz="2000" dirty="0">
                <a:cs typeface="Times New Roman (Arabic)" charset="0"/>
              </a:rPr>
              <a:t> as the number of the formal parameters listed in the</a:t>
            </a:r>
            <a:endParaRPr lang="en-US" altLang="en-US" sz="2000" dirty="0">
              <a:cs typeface="Times New Roman (Arabic)" charset="0"/>
            </a:endParaRP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Times New Roman (Arabic)" charset="0"/>
              </a:rPr>
              <a:t>   </a:t>
            </a:r>
            <a:r>
              <a:rPr lang="en-US" altLang="ar-SA" sz="2000" dirty="0">
                <a:cs typeface="Times New Roman (Arabic)" charset="0"/>
              </a:rPr>
              <a:t> function</a:t>
            </a:r>
            <a:r>
              <a:rPr lang="en-US" altLang="en-US" sz="2000" dirty="0">
                <a:cs typeface="Times New Roman (Arabic)" charset="0"/>
              </a:rPr>
              <a:t> </a:t>
            </a:r>
            <a:r>
              <a:rPr lang="en-US" altLang="ar-SA" sz="2000" dirty="0">
                <a:cs typeface="Times New Roman (Arabic)" charset="0"/>
              </a:rPr>
              <a:t>prototype and definition.</a:t>
            </a:r>
            <a:endParaRPr lang="en-US" altLang="ar-SA" sz="2000" dirty="0">
              <a:cs typeface="Arial" panose="020B0604020202020204" pitchFamily="34" charset="0"/>
            </a:endParaRP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99E002BD-6346-446E-9E3D-85A50C15A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144416"/>
            <a:ext cx="8763000" cy="167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2. The </a:t>
            </a:r>
            <a:r>
              <a:rPr lang="en-US" altLang="ar-SA" sz="2000" b="1" dirty="0">
                <a:solidFill>
                  <a:srgbClr val="C00000"/>
                </a:solidFill>
                <a:cs typeface="Times New Roman (Arabic)" charset="0"/>
              </a:rPr>
              <a:t>Order</a:t>
            </a:r>
            <a:r>
              <a:rPr lang="en-US" altLang="ar-SA" sz="2000" dirty="0">
                <a:cs typeface="Times New Roman (Arabic)" charset="0"/>
              </a:rPr>
              <a:t> of the arguments in the lists determines correspondence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 and </a:t>
            </a:r>
            <a:r>
              <a:rPr lang="en-US" altLang="ar-SA" sz="2000" u="sng" dirty="0">
                <a:cs typeface="Times New Roman (Arabic)" charset="0"/>
              </a:rPr>
              <a:t>must be the same</a:t>
            </a:r>
            <a:r>
              <a:rPr lang="en-US" altLang="ar-SA" sz="2000" dirty="0">
                <a:cs typeface="Times New Roman (Arabic)" charset="0"/>
              </a:rPr>
              <a:t> in arguments and parameters.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 The first actual argument corresponds to the first formal parameter,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 the second actual argument corresponds to the second formal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 parameter and so on.</a:t>
            </a:r>
            <a:endParaRPr lang="en-US" altLang="ar-SA" sz="2000" dirty="0">
              <a:cs typeface="Arial" panose="020B0604020202020204" pitchFamily="34" charset="0"/>
            </a:endParaRP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23312E33-0092-4D10-B1A3-37DA6C28F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5229200"/>
            <a:ext cx="8763000" cy="7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3. The </a:t>
            </a:r>
            <a:r>
              <a:rPr lang="en-US" altLang="ar-SA" sz="2000" b="1" dirty="0">
                <a:solidFill>
                  <a:srgbClr val="C00000"/>
                </a:solidFill>
                <a:cs typeface="Times New Roman (Arabic)" charset="0"/>
              </a:rPr>
              <a:t>data types</a:t>
            </a:r>
            <a:r>
              <a:rPr lang="en-US" altLang="ar-SA" sz="2000" dirty="0">
                <a:solidFill>
                  <a:srgbClr val="C00000"/>
                </a:solidFill>
                <a:cs typeface="Times New Roman (Arabic)" charset="0"/>
              </a:rPr>
              <a:t> </a:t>
            </a:r>
            <a:r>
              <a:rPr lang="en-US" altLang="ar-SA" sz="2000" dirty="0">
                <a:cs typeface="Times New Roman (Arabic)" charset="0"/>
              </a:rPr>
              <a:t>of the actual argument and the formal parameter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  </a:t>
            </a:r>
            <a:r>
              <a:rPr lang="en-US" altLang="ar-SA" sz="2000" u="sng" dirty="0">
                <a:cs typeface="Times New Roman (Arabic)" charset="0"/>
              </a:rPr>
              <a:t>must match</a:t>
            </a:r>
            <a:r>
              <a:rPr lang="en-US" altLang="ar-SA" sz="2000" dirty="0">
                <a:cs typeface="Times New Roman (Arabic)" charset="0"/>
              </a:rPr>
              <a:t>.</a:t>
            </a:r>
            <a:endParaRPr lang="en-US" altLang="ar-SA" sz="2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utoUpdateAnimBg="0"/>
      <p:bldP spid="51207" grpId="0" autoUpdateAnimBg="0"/>
      <p:bldP spid="5120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D83B10CD-EE3D-4267-961D-8934F6C874C0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58087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00A973AA-9570-4AAD-938F-B531590B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652463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Example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75779F82-189E-4757-AC95-97E9B7552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2030760"/>
            <a:ext cx="8763000" cy="7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b="1" u="sng">
                <a:cs typeface="Arial" panose="020B0604020202020204" pitchFamily="34" charset="0"/>
              </a:rPr>
              <a:t>Prototype&amp; definition:</a:t>
            </a:r>
            <a:r>
              <a:rPr lang="en-US" altLang="ar-SA" sz="2000">
                <a:cs typeface="Arial" panose="020B0604020202020204" pitchFamily="34" charset="0"/>
              </a:rPr>
              <a:t>	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996633"/>
                </a:solidFill>
                <a:cs typeface="Arial" panose="020B0604020202020204" pitchFamily="34" charset="0"/>
              </a:rPr>
              <a:t>double</a:t>
            </a:r>
            <a:r>
              <a:rPr lang="en-US" altLang="ar-SA" sz="20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ar-SA" sz="2000">
                <a:solidFill>
                  <a:srgbClr val="008000"/>
                </a:solidFill>
                <a:cs typeface="Arial" panose="020B0604020202020204" pitchFamily="34" charset="0"/>
              </a:rPr>
              <a:t>squared </a:t>
            </a:r>
            <a:r>
              <a:rPr lang="en-US" altLang="ar-SA" sz="2000">
                <a:solidFill>
                  <a:schemeClr val="accent2"/>
                </a:solidFill>
                <a:cs typeface="Arial" panose="020B0604020202020204" pitchFamily="34" charset="0"/>
              </a:rPr>
              <a:t>(int x, double y)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51651E3C-6EA3-4CD5-BFC0-731EFF79E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4392960"/>
            <a:ext cx="876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2000" b="1" u="sng">
                <a:cs typeface="Arial" panose="020B0604020202020204" pitchFamily="34" charset="0"/>
              </a:rPr>
              <a:t>Call:</a:t>
            </a:r>
            <a:r>
              <a:rPr lang="en-US" altLang="ar-SA" sz="2000" b="1">
                <a:cs typeface="Arial" panose="020B0604020202020204" pitchFamily="34" charset="0"/>
              </a:rPr>
              <a:t> </a:t>
            </a:r>
            <a:r>
              <a:rPr lang="en-US" altLang="ar-SA" sz="2000" b="1" u="sng">
                <a:cs typeface="Arial" panose="020B0604020202020204" pitchFamily="34" charset="0"/>
              </a:rPr>
              <a:t>	</a:t>
            </a:r>
            <a:r>
              <a:rPr lang="en-US" altLang="ar-SA" sz="2000" b="1">
                <a:cs typeface="Arial" panose="020B0604020202020204" pitchFamily="34" charset="0"/>
              </a:rPr>
              <a:t>	</a:t>
            </a:r>
            <a:endParaRPr lang="en-US" altLang="ar-SA" sz="200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2000">
                <a:solidFill>
                  <a:srgbClr val="996633"/>
                </a:solidFill>
                <a:cs typeface="Arial" panose="020B0604020202020204" pitchFamily="34" charset="0"/>
              </a:rPr>
              <a:t>y =</a:t>
            </a:r>
            <a:r>
              <a:rPr lang="en-US" altLang="ar-SA" sz="2000">
                <a:solidFill>
                  <a:srgbClr val="008000"/>
                </a:solidFill>
                <a:cs typeface="Arial" panose="020B0604020202020204" pitchFamily="34" charset="0"/>
              </a:rPr>
              <a:t> squared </a:t>
            </a:r>
            <a:r>
              <a:rPr lang="en-US" altLang="ar-SA" sz="2000">
                <a:solidFill>
                  <a:schemeClr val="accent2"/>
                </a:solidFill>
                <a:cs typeface="Arial" panose="020B0604020202020204" pitchFamily="34" charset="0"/>
              </a:rPr>
              <a:t>(x,y)</a:t>
            </a:r>
          </a:p>
        </p:txBody>
      </p:sp>
      <p:grpSp>
        <p:nvGrpSpPr>
          <p:cNvPr id="52232" name="Group 8">
            <a:extLst>
              <a:ext uri="{FF2B5EF4-FFF2-40B4-BE49-F238E27FC236}">
                <a16:creationId xmlns:a16="http://schemas.microsoft.com/office/drawing/2014/main" id="{CFB3787F-B35E-4CB1-85FC-13864A7AC0AA}"/>
              </a:ext>
            </a:extLst>
          </p:cNvPr>
          <p:cNvGrpSpPr>
            <a:grpSpLocks/>
          </p:cNvGrpSpPr>
          <p:nvPr/>
        </p:nvGrpSpPr>
        <p:grpSpPr bwMode="auto">
          <a:xfrm>
            <a:off x="1493876" y="2657028"/>
            <a:ext cx="6740525" cy="3471863"/>
            <a:chOff x="240" y="1248"/>
            <a:chExt cx="4246" cy="2187"/>
          </a:xfrm>
        </p:grpSpPr>
        <p:sp>
          <p:nvSpPr>
            <p:cNvPr id="27657" name="Text Box 9">
              <a:extLst>
                <a:ext uri="{FF2B5EF4-FFF2-40B4-BE49-F238E27FC236}">
                  <a16:creationId xmlns:a16="http://schemas.microsoft.com/office/drawing/2014/main" id="{81AB090D-BBDB-4E2E-B8FE-018708BFA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989"/>
              <a:ext cx="163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rgbClr val="996633"/>
                  </a:solidFill>
                  <a:cs typeface="Times New Roman (Arabic)" charset="0"/>
                </a:rPr>
                <a:t>What is returned from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rgbClr val="996633"/>
                  </a:solidFill>
                  <a:cs typeface="Times New Roman (Arabic)" charset="0"/>
                </a:rPr>
                <a:t>the function (i.e. result)</a:t>
              </a:r>
            </a:p>
          </p:txBody>
        </p:sp>
        <p:sp>
          <p:nvSpPr>
            <p:cNvPr id="27658" name="Text Box 10">
              <a:extLst>
                <a:ext uri="{FF2B5EF4-FFF2-40B4-BE49-F238E27FC236}">
                  <a16:creationId xmlns:a16="http://schemas.microsoft.com/office/drawing/2014/main" id="{9ED2CB49-652E-492E-AF00-34E1D51F4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549"/>
              <a:ext cx="163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rgbClr val="996633"/>
                  </a:solidFill>
                  <a:cs typeface="Times New Roman (Arabic)" charset="0"/>
                </a:rPr>
                <a:t>What is returned from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rgbClr val="996633"/>
                  </a:solidFill>
                  <a:cs typeface="Times New Roman (Arabic)" charset="0"/>
                </a:rPr>
                <a:t>the function (i.e. result)</a:t>
              </a:r>
            </a:p>
          </p:txBody>
        </p:sp>
        <p:sp>
          <p:nvSpPr>
            <p:cNvPr id="27659" name="Text Box 11">
              <a:extLst>
                <a:ext uri="{FF2B5EF4-FFF2-40B4-BE49-F238E27FC236}">
                  <a16:creationId xmlns:a16="http://schemas.microsoft.com/office/drawing/2014/main" id="{F460C8C4-1AB6-4C72-A570-C51D693E5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89"/>
              <a:ext cx="18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What is sent to the function</a:t>
              </a:r>
              <a:endParaRPr lang="en-US" altLang="ar-SA" sz="2000">
                <a:cs typeface="Times New Roman (Arabic)" charset="0"/>
              </a:endParaRPr>
            </a:p>
          </p:txBody>
        </p:sp>
        <p:sp>
          <p:nvSpPr>
            <p:cNvPr id="27660" name="Text Box 12">
              <a:extLst>
                <a:ext uri="{FF2B5EF4-FFF2-40B4-BE49-F238E27FC236}">
                  <a16:creationId xmlns:a16="http://schemas.microsoft.com/office/drawing/2014/main" id="{0E18C14C-2220-41E4-B1F1-C090029A6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549"/>
              <a:ext cx="18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What is sent to the function</a:t>
              </a:r>
              <a:endParaRPr lang="en-US" altLang="ar-SA" sz="2000">
                <a:cs typeface="Times New Roman (Arabic)" charset="0"/>
              </a:endParaRPr>
            </a:p>
          </p:txBody>
        </p:sp>
        <p:sp>
          <p:nvSpPr>
            <p:cNvPr id="27661" name="Line 13">
              <a:extLst>
                <a:ext uri="{FF2B5EF4-FFF2-40B4-BE49-F238E27FC236}">
                  <a16:creationId xmlns:a16="http://schemas.microsoft.com/office/drawing/2014/main" id="{FC40D8F9-9FF3-41BB-A7E7-E26F37F93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248"/>
              <a:ext cx="0" cy="240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62" name="Line 14">
              <a:extLst>
                <a:ext uri="{FF2B5EF4-FFF2-40B4-BE49-F238E27FC236}">
                  <a16:creationId xmlns:a16="http://schemas.microsoft.com/office/drawing/2014/main" id="{366F69EA-8F8F-4E51-94E0-5F6438D30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11"/>
              <a:ext cx="0" cy="240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63" name="Line 15">
              <a:extLst>
                <a:ext uri="{FF2B5EF4-FFF2-40B4-BE49-F238E27FC236}">
                  <a16:creationId xmlns:a16="http://schemas.microsoft.com/office/drawing/2014/main" id="{86C2CAF8-CBDB-4D6F-A83E-4E700D450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2740"/>
              <a:ext cx="1206" cy="29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664" name="Line 16">
              <a:extLst>
                <a:ext uri="{FF2B5EF4-FFF2-40B4-BE49-F238E27FC236}">
                  <a16:creationId xmlns:a16="http://schemas.microsoft.com/office/drawing/2014/main" id="{A7E52A94-DC35-4EB9-A149-A10704838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1265"/>
              <a:ext cx="1104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90B4C0D-5989-40F5-A168-34ACEECB0655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72863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BBDA4474-A6A7-4575-8A38-8FB7F275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862669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Types of Functions 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709A67E4-412C-4EFD-8671-A12E99D1C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348880"/>
            <a:ext cx="8763000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1. </a:t>
            </a:r>
            <a:r>
              <a:rPr lang="en-US" altLang="ar-SA" sz="2000" dirty="0">
                <a:cs typeface="Arial" panose="020B0604020202020204" pitchFamily="34" charset="0"/>
              </a:rPr>
              <a:t>Program </a:t>
            </a:r>
            <a:r>
              <a:rPr lang="en-US" altLang="ar-SA" sz="2000" b="1" u="sng" dirty="0">
                <a:cs typeface="Arial" panose="020B0604020202020204" pitchFamily="34" charset="0"/>
              </a:rPr>
              <a:t>sends</a:t>
            </a:r>
            <a:r>
              <a:rPr lang="en-US" altLang="ar-SA" sz="2000" dirty="0">
                <a:cs typeface="Arial" panose="020B0604020202020204" pitchFamily="34" charset="0"/>
              </a:rPr>
              <a:t> data to the function and </a:t>
            </a:r>
            <a:r>
              <a:rPr lang="en-US" altLang="ar-SA" sz="2000" b="1" u="sng" dirty="0">
                <a:cs typeface="Arial" panose="020B0604020202020204" pitchFamily="34" charset="0"/>
              </a:rPr>
              <a:t>receives</a:t>
            </a:r>
            <a:r>
              <a:rPr lang="en-US" altLang="ar-SA" sz="2000" dirty="0">
                <a:cs typeface="Arial" panose="020B0604020202020204" pitchFamily="34" charset="0"/>
              </a:rPr>
              <a:t> data from the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Arial" panose="020B0604020202020204" pitchFamily="34" charset="0"/>
              </a:rPr>
              <a:t>     function.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2000" dirty="0">
                <a:cs typeface="Arial" panose="020B0604020202020204" pitchFamily="34" charset="0"/>
              </a:rPr>
              <a:t>     Prototype &amp; definition:</a:t>
            </a:r>
            <a:r>
              <a:rPr lang="en-US" altLang="ar-SA" sz="2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ar-SA" sz="2000" dirty="0" err="1">
                <a:solidFill>
                  <a:srgbClr val="996633"/>
                </a:solidFill>
                <a:cs typeface="Arial" panose="020B0604020202020204" pitchFamily="34" charset="0"/>
              </a:rPr>
              <a:t>return_type</a:t>
            </a:r>
            <a:r>
              <a:rPr lang="en-US" altLang="ar-SA" sz="2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ar-SA" sz="2000" dirty="0" err="1">
                <a:solidFill>
                  <a:srgbClr val="008000"/>
                </a:solidFill>
                <a:cs typeface="Arial" panose="020B0604020202020204" pitchFamily="34" charset="0"/>
              </a:rPr>
              <a:t>function_name</a:t>
            </a:r>
            <a:r>
              <a:rPr lang="en-US" altLang="ar-SA" sz="2000" dirty="0">
                <a:solidFill>
                  <a:schemeClr val="accent2"/>
                </a:solidFill>
                <a:cs typeface="Arial" panose="020B0604020202020204" pitchFamily="34" charset="0"/>
              </a:rPr>
              <a:t> (parameter list)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2000" dirty="0">
                <a:cs typeface="Arial" panose="020B0604020202020204" pitchFamily="34" charset="0"/>
              </a:rPr>
              <a:t>     Call:</a:t>
            </a:r>
            <a:r>
              <a:rPr lang="en-US" altLang="ar-SA" sz="2000" dirty="0">
                <a:solidFill>
                  <a:srgbClr val="008000"/>
                </a:solidFill>
                <a:cs typeface="Arial" panose="020B0604020202020204" pitchFamily="34" charset="0"/>
              </a:rPr>
              <a:t> </a:t>
            </a:r>
            <a:r>
              <a:rPr lang="en-US" altLang="ar-SA" sz="2000" dirty="0" err="1">
                <a:solidFill>
                  <a:srgbClr val="996633"/>
                </a:solidFill>
                <a:cs typeface="Arial" panose="020B0604020202020204" pitchFamily="34" charset="0"/>
              </a:rPr>
              <a:t>variable_name</a:t>
            </a:r>
            <a:r>
              <a:rPr lang="en-US" altLang="ar-SA" sz="2000" dirty="0">
                <a:solidFill>
                  <a:srgbClr val="996633"/>
                </a:solidFill>
                <a:cs typeface="Arial" panose="020B0604020202020204" pitchFamily="34" charset="0"/>
              </a:rPr>
              <a:t> =</a:t>
            </a:r>
            <a:r>
              <a:rPr lang="en-US" altLang="ar-SA" sz="2000" dirty="0">
                <a:solidFill>
                  <a:srgbClr val="008000"/>
                </a:solidFill>
                <a:cs typeface="Arial" panose="020B0604020202020204" pitchFamily="34" charset="0"/>
              </a:rPr>
              <a:t> </a:t>
            </a:r>
            <a:r>
              <a:rPr lang="en-US" altLang="ar-SA" sz="2000" dirty="0" err="1">
                <a:solidFill>
                  <a:srgbClr val="008000"/>
                </a:solidFill>
                <a:cs typeface="Arial" panose="020B0604020202020204" pitchFamily="34" charset="0"/>
              </a:rPr>
              <a:t>function_name</a:t>
            </a:r>
            <a:r>
              <a:rPr lang="en-US" altLang="ar-SA" sz="2000" dirty="0">
                <a:solidFill>
                  <a:srgbClr val="008000"/>
                </a:solidFill>
                <a:cs typeface="Arial" panose="020B0604020202020204" pitchFamily="34" charset="0"/>
              </a:rPr>
              <a:t> </a:t>
            </a:r>
            <a:r>
              <a:rPr lang="en-US" altLang="ar-SA" sz="2000" dirty="0">
                <a:solidFill>
                  <a:schemeClr val="accent2"/>
                </a:solidFill>
                <a:cs typeface="Arial" panose="020B0604020202020204" pitchFamily="34" charset="0"/>
              </a:rPr>
              <a:t>(argument list)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C5A4EBEB-4BF9-4E04-A7D7-565FFAA17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253880"/>
            <a:ext cx="8763000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2. </a:t>
            </a:r>
            <a:r>
              <a:rPr lang="en-US" altLang="ar-SA" sz="2000">
                <a:cs typeface="Arial" panose="020B0604020202020204" pitchFamily="34" charset="0"/>
              </a:rPr>
              <a:t>Program </a:t>
            </a:r>
            <a:r>
              <a:rPr lang="en-US" altLang="ar-SA" sz="2000" b="1" u="sng">
                <a:cs typeface="Arial" panose="020B0604020202020204" pitchFamily="34" charset="0"/>
              </a:rPr>
              <a:t>sends</a:t>
            </a:r>
            <a:r>
              <a:rPr lang="en-US" altLang="ar-SA" sz="2000">
                <a:cs typeface="Arial" panose="020B0604020202020204" pitchFamily="34" charset="0"/>
              </a:rPr>
              <a:t> data to the function and </a:t>
            </a:r>
            <a:r>
              <a:rPr lang="en-US" altLang="ar-SA" sz="2000" b="1" u="sng">
                <a:cs typeface="Arial" panose="020B0604020202020204" pitchFamily="34" charset="0"/>
              </a:rPr>
              <a:t>doesn’t receive</a:t>
            </a:r>
            <a:r>
              <a:rPr lang="en-US" altLang="ar-SA" sz="2000">
                <a:cs typeface="Arial" panose="020B0604020202020204" pitchFamily="34" charset="0"/>
              </a:rPr>
              <a:t> data from 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Arial" panose="020B0604020202020204" pitchFamily="34" charset="0"/>
              </a:rPr>
              <a:t>     the function.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2000">
                <a:cs typeface="Arial" panose="020B0604020202020204" pitchFamily="34" charset="0"/>
              </a:rPr>
              <a:t>     Prototype &amp; definition:</a:t>
            </a:r>
            <a:r>
              <a:rPr lang="en-US" altLang="ar-SA" sz="20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ar-SA" sz="2000">
                <a:solidFill>
                  <a:srgbClr val="996633"/>
                </a:solidFill>
                <a:cs typeface="Arial" panose="020B0604020202020204" pitchFamily="34" charset="0"/>
              </a:rPr>
              <a:t>void</a:t>
            </a:r>
            <a:r>
              <a:rPr lang="en-US" altLang="ar-SA" sz="20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ar-SA" sz="2000">
                <a:solidFill>
                  <a:srgbClr val="008000"/>
                </a:solidFill>
                <a:cs typeface="Arial" panose="020B0604020202020204" pitchFamily="34" charset="0"/>
              </a:rPr>
              <a:t>function_name</a:t>
            </a:r>
            <a:r>
              <a:rPr lang="en-US" altLang="ar-SA" sz="2000">
                <a:solidFill>
                  <a:schemeClr val="accent2"/>
                </a:solidFill>
                <a:cs typeface="Arial" panose="020B0604020202020204" pitchFamily="34" charset="0"/>
              </a:rPr>
              <a:t> (parameter list)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2000">
                <a:cs typeface="Arial" panose="020B0604020202020204" pitchFamily="34" charset="0"/>
              </a:rPr>
              <a:t>     Call:</a:t>
            </a:r>
            <a:r>
              <a:rPr lang="en-US" altLang="ar-SA" sz="2000">
                <a:solidFill>
                  <a:srgbClr val="008000"/>
                </a:solidFill>
                <a:cs typeface="Arial" panose="020B0604020202020204" pitchFamily="34" charset="0"/>
              </a:rPr>
              <a:t> function_name </a:t>
            </a:r>
            <a:r>
              <a:rPr lang="en-US" altLang="ar-SA" sz="2000">
                <a:solidFill>
                  <a:schemeClr val="accent2"/>
                </a:solidFill>
                <a:cs typeface="Arial" panose="020B0604020202020204" pitchFamily="34" charset="0"/>
              </a:rPr>
              <a:t>(argument list)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utoUpdateAnimBg="0"/>
      <p:bldP spid="5325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B6724344-9001-4527-93B7-5D8C19291C62}"/>
              </a:ext>
            </a:extLst>
          </p:cNvPr>
          <p:cNvSpPr txBox="1">
            <a:spLocks noChangeArrowheads="1"/>
          </p:cNvSpPr>
          <p:nvPr/>
        </p:nvSpPr>
        <p:spPr>
          <a:xfrm>
            <a:off x="1174338" y="802094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F05E09BE-0975-4B83-A7E8-8C1274151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980728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Types of Functions (Continue)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B24CCD9A-CD03-4DFE-99EB-AC31DDCEA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348880"/>
            <a:ext cx="8763000" cy="122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3. </a:t>
            </a:r>
            <a:r>
              <a:rPr lang="en-US" altLang="ar-SA" sz="1800" dirty="0">
                <a:cs typeface="Arial" panose="020B0604020202020204" pitchFamily="34" charset="0"/>
              </a:rPr>
              <a:t>Program </a:t>
            </a:r>
            <a:r>
              <a:rPr lang="en-US" altLang="ar-SA" sz="1800" b="1" u="sng" dirty="0">
                <a:cs typeface="Arial" panose="020B0604020202020204" pitchFamily="34" charset="0"/>
              </a:rPr>
              <a:t>doesn’t sends</a:t>
            </a:r>
            <a:r>
              <a:rPr lang="en-US" altLang="ar-SA" sz="1800" dirty="0">
                <a:cs typeface="Arial" panose="020B0604020202020204" pitchFamily="34" charset="0"/>
              </a:rPr>
              <a:t> data to the function and </a:t>
            </a:r>
            <a:r>
              <a:rPr lang="en-US" altLang="ar-SA" sz="1800" b="1" u="sng" dirty="0">
                <a:cs typeface="Arial" panose="020B0604020202020204" pitchFamily="34" charset="0"/>
              </a:rPr>
              <a:t>receives</a:t>
            </a:r>
            <a:r>
              <a:rPr lang="en-US" altLang="ar-SA" sz="1800" b="1" dirty="0">
                <a:cs typeface="Arial" panose="020B0604020202020204" pitchFamily="34" charset="0"/>
              </a:rPr>
              <a:t> </a:t>
            </a:r>
            <a:r>
              <a:rPr lang="en-US" altLang="ar-SA" sz="1800" dirty="0">
                <a:cs typeface="Arial" panose="020B0604020202020204" pitchFamily="34" charset="0"/>
              </a:rPr>
              <a:t>data from</a:t>
            </a:r>
          </a:p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Arial" panose="020B0604020202020204" pitchFamily="34" charset="0"/>
              </a:rPr>
              <a:t>     the function.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1800" dirty="0">
                <a:cs typeface="Arial" panose="020B0604020202020204" pitchFamily="34" charset="0"/>
              </a:rPr>
              <a:t>     Prototype &amp; definition: </a:t>
            </a:r>
            <a:r>
              <a:rPr lang="en-US" altLang="ar-SA" sz="1800" dirty="0" err="1">
                <a:solidFill>
                  <a:srgbClr val="996633"/>
                </a:solidFill>
                <a:cs typeface="Arial" panose="020B0604020202020204" pitchFamily="34" charset="0"/>
              </a:rPr>
              <a:t>return_type</a:t>
            </a:r>
            <a:r>
              <a:rPr lang="en-US" altLang="ar-SA" sz="18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ar-SA" sz="1800" dirty="0" err="1">
                <a:solidFill>
                  <a:srgbClr val="008000"/>
                </a:solidFill>
                <a:cs typeface="Arial" panose="020B0604020202020204" pitchFamily="34" charset="0"/>
              </a:rPr>
              <a:t>function_name</a:t>
            </a:r>
            <a:r>
              <a:rPr lang="en-US" altLang="ar-SA" sz="1800" dirty="0">
                <a:solidFill>
                  <a:schemeClr val="accent2"/>
                </a:solidFill>
                <a:cs typeface="Arial" panose="020B0604020202020204" pitchFamily="34" charset="0"/>
              </a:rPr>
              <a:t> (void)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1800" dirty="0">
                <a:cs typeface="Arial" panose="020B0604020202020204" pitchFamily="34" charset="0"/>
              </a:rPr>
              <a:t>     Call: </a:t>
            </a:r>
            <a:r>
              <a:rPr lang="en-US" altLang="ar-SA" sz="1800" dirty="0" err="1">
                <a:solidFill>
                  <a:srgbClr val="996633"/>
                </a:solidFill>
                <a:cs typeface="Arial" panose="020B0604020202020204" pitchFamily="34" charset="0"/>
              </a:rPr>
              <a:t>variable_name</a:t>
            </a:r>
            <a:r>
              <a:rPr lang="en-US" altLang="ar-SA" sz="1800" dirty="0">
                <a:solidFill>
                  <a:srgbClr val="996633"/>
                </a:solidFill>
                <a:cs typeface="Arial" panose="020B0604020202020204" pitchFamily="34" charset="0"/>
              </a:rPr>
              <a:t> =</a:t>
            </a:r>
            <a:r>
              <a:rPr lang="en-US" altLang="ar-SA" sz="1800" dirty="0">
                <a:solidFill>
                  <a:srgbClr val="008000"/>
                </a:solidFill>
                <a:cs typeface="Arial" panose="020B0604020202020204" pitchFamily="34" charset="0"/>
              </a:rPr>
              <a:t> </a:t>
            </a:r>
            <a:r>
              <a:rPr lang="en-US" altLang="ar-SA" sz="1800" dirty="0" err="1">
                <a:solidFill>
                  <a:srgbClr val="008000"/>
                </a:solidFill>
                <a:cs typeface="Arial" panose="020B0604020202020204" pitchFamily="34" charset="0"/>
              </a:rPr>
              <a:t>function_name</a:t>
            </a:r>
            <a:r>
              <a:rPr lang="en-US" altLang="ar-SA" sz="1800" dirty="0">
                <a:solidFill>
                  <a:srgbClr val="008000"/>
                </a:solidFill>
                <a:cs typeface="Arial" panose="020B0604020202020204" pitchFamily="34" charset="0"/>
              </a:rPr>
              <a:t> </a:t>
            </a:r>
            <a:r>
              <a:rPr lang="en-US" altLang="ar-SA" sz="1800" dirty="0">
                <a:solidFill>
                  <a:schemeClr val="accent2"/>
                </a:solidFill>
                <a:cs typeface="Arial" panose="020B0604020202020204" pitchFamily="34" charset="0"/>
              </a:rPr>
              <a:t>()</a:t>
            </a: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A6131B2A-E4B0-4CDA-B8C6-0684A75BE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253880"/>
            <a:ext cx="8763000" cy="122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>
                <a:cs typeface="Times New Roman (Arabic)" charset="0"/>
              </a:rPr>
              <a:t>4. </a:t>
            </a:r>
            <a:r>
              <a:rPr lang="en-US" altLang="ar-SA" sz="1800">
                <a:cs typeface="Arial" panose="020B0604020202020204" pitchFamily="34" charset="0"/>
              </a:rPr>
              <a:t>Program </a:t>
            </a:r>
            <a:r>
              <a:rPr lang="en-US" altLang="ar-SA" sz="1800" b="1" u="sng">
                <a:cs typeface="Arial" panose="020B0604020202020204" pitchFamily="34" charset="0"/>
              </a:rPr>
              <a:t>doesn’t sends</a:t>
            </a:r>
            <a:r>
              <a:rPr lang="en-US" altLang="ar-SA" sz="1800">
                <a:cs typeface="Arial" panose="020B0604020202020204" pitchFamily="34" charset="0"/>
              </a:rPr>
              <a:t> data to the function and </a:t>
            </a:r>
            <a:r>
              <a:rPr lang="en-US" altLang="ar-SA" sz="1800" b="1" u="sng">
                <a:cs typeface="Arial" panose="020B0604020202020204" pitchFamily="34" charset="0"/>
              </a:rPr>
              <a:t>doesn’t receive</a:t>
            </a:r>
            <a:endParaRPr lang="en-US" altLang="ar-SA" sz="1800" b="1">
              <a:cs typeface="Arial" panose="020B0604020202020204" pitchFamily="34" charset="0"/>
            </a:endParaRPr>
          </a:p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b="1">
                <a:cs typeface="Arial" panose="020B0604020202020204" pitchFamily="34" charset="0"/>
              </a:rPr>
              <a:t>    </a:t>
            </a:r>
            <a:r>
              <a:rPr lang="en-US" altLang="ar-SA" sz="1800">
                <a:cs typeface="Arial" panose="020B0604020202020204" pitchFamily="34" charset="0"/>
              </a:rPr>
              <a:t> data from the function.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1800">
                <a:cs typeface="Arial" panose="020B0604020202020204" pitchFamily="34" charset="0"/>
              </a:rPr>
              <a:t>     Prototype &amp; definition: </a:t>
            </a:r>
            <a:r>
              <a:rPr lang="en-US" altLang="ar-SA" sz="1800">
                <a:solidFill>
                  <a:srgbClr val="996633"/>
                </a:solidFill>
                <a:cs typeface="Arial" panose="020B0604020202020204" pitchFamily="34" charset="0"/>
              </a:rPr>
              <a:t>void</a:t>
            </a:r>
            <a:r>
              <a:rPr lang="en-US" altLang="ar-SA" sz="18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ar-SA" sz="1800">
                <a:solidFill>
                  <a:srgbClr val="008000"/>
                </a:solidFill>
                <a:cs typeface="Arial" panose="020B0604020202020204" pitchFamily="34" charset="0"/>
              </a:rPr>
              <a:t>function_name</a:t>
            </a:r>
            <a:r>
              <a:rPr lang="en-US" altLang="ar-SA" sz="1800">
                <a:solidFill>
                  <a:schemeClr val="accent2"/>
                </a:solidFill>
                <a:cs typeface="Arial" panose="020B0604020202020204" pitchFamily="34" charset="0"/>
              </a:rPr>
              <a:t> (void)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1800">
                <a:solidFill>
                  <a:schemeClr val="accent2"/>
                </a:solidFill>
                <a:cs typeface="Arial" panose="020B0604020202020204" pitchFamily="34" charset="0"/>
              </a:rPr>
              <a:t>    </a:t>
            </a:r>
            <a:r>
              <a:rPr lang="en-US" altLang="ar-SA" sz="1800">
                <a:cs typeface="Arial" panose="020B0604020202020204" pitchFamily="34" charset="0"/>
              </a:rPr>
              <a:t> Call: </a:t>
            </a:r>
            <a:r>
              <a:rPr lang="en-US" altLang="ar-SA" sz="1800">
                <a:solidFill>
                  <a:srgbClr val="008000"/>
                </a:solidFill>
                <a:cs typeface="Arial" panose="020B0604020202020204" pitchFamily="34" charset="0"/>
              </a:rPr>
              <a:t>function_name </a:t>
            </a:r>
            <a:r>
              <a:rPr lang="en-US" altLang="ar-SA" sz="1800">
                <a:solidFill>
                  <a:schemeClr val="accent2"/>
                </a:solidFill>
                <a:cs typeface="Arial" panose="020B0604020202020204" pitchFamily="34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autoUpdateAnimBg="0"/>
      <p:bldP spid="5428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>
            <a:extLst>
              <a:ext uri="{FF2B5EF4-FFF2-40B4-BE49-F238E27FC236}">
                <a16:creationId xmlns:a16="http://schemas.microsoft.com/office/drawing/2014/main" id="{6C6334CE-E790-41F0-ABA5-6D9C296D2E84}"/>
              </a:ext>
            </a:extLst>
          </p:cNvPr>
          <p:cNvSpPr txBox="1">
            <a:spLocks noChangeArrowheads="1"/>
          </p:cNvSpPr>
          <p:nvPr/>
        </p:nvSpPr>
        <p:spPr>
          <a:xfrm>
            <a:off x="1081572" y="669508"/>
            <a:ext cx="770485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7AAD6315-FB6C-4DBB-BC8D-ADC0052D5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834320"/>
            <a:ext cx="9030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dirty="0">
                <a:cs typeface="Times New Roman (Arabic)" charset="0"/>
              </a:rPr>
              <a:t>Examples of Function Prototype &amp; definition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46EA9A08-AF9C-4561-8AAF-2FC6B413A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255168"/>
            <a:ext cx="8763000" cy="36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>
                <a:solidFill>
                  <a:srgbClr val="996633"/>
                </a:solidFill>
                <a:cs typeface="Arial" panose="020B0604020202020204" pitchFamily="34" charset="0"/>
              </a:rPr>
              <a:t>float</a:t>
            </a:r>
            <a:r>
              <a:rPr lang="en-US" altLang="ar-SA" sz="18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ar-SA" sz="1800">
                <a:solidFill>
                  <a:srgbClr val="008000"/>
                </a:solidFill>
                <a:cs typeface="Arial" panose="020B0604020202020204" pitchFamily="34" charset="0"/>
              </a:rPr>
              <a:t>squared </a:t>
            </a:r>
            <a:r>
              <a:rPr lang="en-US" altLang="ar-SA" sz="1800">
                <a:solidFill>
                  <a:schemeClr val="accent2"/>
                </a:solidFill>
                <a:cs typeface="Arial" panose="020B0604020202020204" pitchFamily="34" charset="0"/>
              </a:rPr>
              <a:t>(int number)</a:t>
            </a:r>
          </a:p>
        </p:txBody>
      </p:sp>
      <p:grpSp>
        <p:nvGrpSpPr>
          <p:cNvPr id="55303" name="Group 7">
            <a:extLst>
              <a:ext uri="{FF2B5EF4-FFF2-40B4-BE49-F238E27FC236}">
                <a16:creationId xmlns:a16="http://schemas.microsoft.com/office/drawing/2014/main" id="{4B645389-B648-4625-8585-E42574E53D0F}"/>
              </a:ext>
            </a:extLst>
          </p:cNvPr>
          <p:cNvGrpSpPr>
            <a:grpSpLocks/>
          </p:cNvGrpSpPr>
          <p:nvPr/>
        </p:nvGrpSpPr>
        <p:grpSpPr bwMode="auto">
          <a:xfrm>
            <a:off x="971600" y="2712369"/>
            <a:ext cx="3505200" cy="1027113"/>
            <a:chOff x="240" y="1104"/>
            <a:chExt cx="2208" cy="647"/>
          </a:xfrm>
        </p:grpSpPr>
        <p:sp>
          <p:nvSpPr>
            <p:cNvPr id="30738" name="Text Box 8">
              <a:extLst>
                <a:ext uri="{FF2B5EF4-FFF2-40B4-BE49-F238E27FC236}">
                  <a16:creationId xmlns:a16="http://schemas.microsoft.com/office/drawing/2014/main" id="{BCEB329E-265A-4F86-8B6D-2586A9E9B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44"/>
              <a:ext cx="22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1800">
                  <a:solidFill>
                    <a:srgbClr val="996633"/>
                  </a:solidFill>
                  <a:cs typeface="Times New Roman (Arabic)" charset="0"/>
                </a:rPr>
                <a:t>Returns back a float 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1800">
                  <a:solidFill>
                    <a:srgbClr val="996633"/>
                  </a:solidFill>
                  <a:cs typeface="Times New Roman (Arabic)" charset="0"/>
                </a:rPr>
                <a:t>to the main program</a:t>
              </a:r>
            </a:p>
          </p:txBody>
        </p:sp>
        <p:sp>
          <p:nvSpPr>
            <p:cNvPr id="30739" name="Line 9">
              <a:extLst>
                <a:ext uri="{FF2B5EF4-FFF2-40B4-BE49-F238E27FC236}">
                  <a16:creationId xmlns:a16="http://schemas.microsoft.com/office/drawing/2014/main" id="{A114104C-9950-415E-BEAF-73B6E0E43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04"/>
              <a:ext cx="0" cy="240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06" name="Group 10">
            <a:extLst>
              <a:ext uri="{FF2B5EF4-FFF2-40B4-BE49-F238E27FC236}">
                <a16:creationId xmlns:a16="http://schemas.microsoft.com/office/drawing/2014/main" id="{A2F069F6-385D-4702-8A9B-2231E9DE4581}"/>
              </a:ext>
            </a:extLst>
          </p:cNvPr>
          <p:cNvGrpSpPr>
            <a:grpSpLocks/>
          </p:cNvGrpSpPr>
          <p:nvPr/>
        </p:nvGrpSpPr>
        <p:grpSpPr bwMode="auto">
          <a:xfrm>
            <a:off x="3419872" y="2520865"/>
            <a:ext cx="3646364" cy="1155700"/>
            <a:chOff x="2448" y="1104"/>
            <a:chExt cx="2433" cy="708"/>
          </a:xfrm>
        </p:grpSpPr>
        <p:sp>
          <p:nvSpPr>
            <p:cNvPr id="30736" name="Text Box 11">
              <a:extLst>
                <a:ext uri="{FF2B5EF4-FFF2-40B4-BE49-F238E27FC236}">
                  <a16:creationId xmlns:a16="http://schemas.microsoft.com/office/drawing/2014/main" id="{8EA23090-EF79-4704-A9D4-B7DD8BBE6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405"/>
              <a:ext cx="228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1800">
                  <a:solidFill>
                    <a:schemeClr val="accent2"/>
                  </a:solidFill>
                  <a:cs typeface="Times New Roman (Arabic)" charset="0"/>
                </a:rPr>
                <a:t>An integer type called number is sent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1800">
                  <a:solidFill>
                    <a:schemeClr val="accent2"/>
                  </a:solidFill>
                  <a:cs typeface="Times New Roman (Arabic)" charset="0"/>
                </a:rPr>
                <a:t>to the function squared</a:t>
              </a:r>
              <a:endParaRPr lang="en-US" altLang="ar-SA" sz="1800">
                <a:cs typeface="Times New Roman (Arabic)" charset="0"/>
              </a:endParaRPr>
            </a:p>
          </p:txBody>
        </p:sp>
        <p:sp>
          <p:nvSpPr>
            <p:cNvPr id="30737" name="Line 12">
              <a:extLst>
                <a:ext uri="{FF2B5EF4-FFF2-40B4-BE49-F238E27FC236}">
                  <a16:creationId xmlns:a16="http://schemas.microsoft.com/office/drawing/2014/main" id="{63F54374-37A6-48CE-9453-80729B269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288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09" name="Text Box 13">
            <a:extLst>
              <a:ext uri="{FF2B5EF4-FFF2-40B4-BE49-F238E27FC236}">
                <a16:creationId xmlns:a16="http://schemas.microsoft.com/office/drawing/2014/main" id="{FC598606-944E-4D0F-9470-8AA471BB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168988"/>
            <a:ext cx="8763000" cy="36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>
                <a:solidFill>
                  <a:srgbClr val="996633"/>
                </a:solidFill>
                <a:cs typeface="Arial" panose="020B0604020202020204" pitchFamily="34" charset="0"/>
              </a:rPr>
              <a:t>Void </a:t>
            </a:r>
            <a:r>
              <a:rPr lang="en-US" altLang="ar-SA" sz="1800">
                <a:solidFill>
                  <a:srgbClr val="008000"/>
                </a:solidFill>
                <a:cs typeface="Arial" panose="020B0604020202020204" pitchFamily="34" charset="0"/>
              </a:rPr>
              <a:t>print_report </a:t>
            </a:r>
            <a:r>
              <a:rPr lang="en-US" altLang="ar-SA" sz="1800">
                <a:solidFill>
                  <a:schemeClr val="accent2"/>
                </a:solidFill>
                <a:cs typeface="Arial" panose="020B0604020202020204" pitchFamily="34" charset="0"/>
              </a:rPr>
              <a:t>(int report_number)</a:t>
            </a:r>
          </a:p>
        </p:txBody>
      </p:sp>
      <p:grpSp>
        <p:nvGrpSpPr>
          <p:cNvPr id="55310" name="Group 14">
            <a:extLst>
              <a:ext uri="{FF2B5EF4-FFF2-40B4-BE49-F238E27FC236}">
                <a16:creationId xmlns:a16="http://schemas.microsoft.com/office/drawing/2014/main" id="{C97828EE-4B6A-4D53-AA4B-967F192EEE04}"/>
              </a:ext>
            </a:extLst>
          </p:cNvPr>
          <p:cNvGrpSpPr>
            <a:grpSpLocks/>
          </p:cNvGrpSpPr>
          <p:nvPr/>
        </p:nvGrpSpPr>
        <p:grpSpPr bwMode="auto">
          <a:xfrm>
            <a:off x="971600" y="4693570"/>
            <a:ext cx="3505200" cy="1027113"/>
            <a:chOff x="240" y="2352"/>
            <a:chExt cx="2208" cy="647"/>
          </a:xfrm>
        </p:grpSpPr>
        <p:sp>
          <p:nvSpPr>
            <p:cNvPr id="30734" name="Text Box 15">
              <a:extLst>
                <a:ext uri="{FF2B5EF4-FFF2-40B4-BE49-F238E27FC236}">
                  <a16:creationId xmlns:a16="http://schemas.microsoft.com/office/drawing/2014/main" id="{DD686513-FC5E-49C4-A76A-3BE33F36F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592"/>
              <a:ext cx="22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1800">
                  <a:solidFill>
                    <a:srgbClr val="996633"/>
                  </a:solidFill>
                  <a:cs typeface="Times New Roman (Arabic)" charset="0"/>
                </a:rPr>
                <a:t>Returns nothing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1800">
                  <a:solidFill>
                    <a:srgbClr val="996633"/>
                  </a:solidFill>
                  <a:cs typeface="Times New Roman (Arabic)" charset="0"/>
                </a:rPr>
                <a:t>to the main program</a:t>
              </a:r>
            </a:p>
          </p:txBody>
        </p:sp>
        <p:sp>
          <p:nvSpPr>
            <p:cNvPr id="30735" name="Line 16">
              <a:extLst>
                <a:ext uri="{FF2B5EF4-FFF2-40B4-BE49-F238E27FC236}">
                  <a16:creationId xmlns:a16="http://schemas.microsoft.com/office/drawing/2014/main" id="{07D557F0-1C75-4E5B-B24E-CFA032982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0" cy="240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13" name="Group 17">
            <a:extLst>
              <a:ext uri="{FF2B5EF4-FFF2-40B4-BE49-F238E27FC236}">
                <a16:creationId xmlns:a16="http://schemas.microsoft.com/office/drawing/2014/main" id="{E8C723B2-2B22-4C86-84BF-8BF4F76940A9}"/>
              </a:ext>
            </a:extLst>
          </p:cNvPr>
          <p:cNvGrpSpPr>
            <a:grpSpLocks/>
          </p:cNvGrpSpPr>
          <p:nvPr/>
        </p:nvGrpSpPr>
        <p:grpSpPr bwMode="auto">
          <a:xfrm>
            <a:off x="4098175" y="4437112"/>
            <a:ext cx="4097338" cy="942613"/>
            <a:chOff x="2448" y="2352"/>
            <a:chExt cx="2581" cy="662"/>
          </a:xfrm>
        </p:grpSpPr>
        <p:sp>
          <p:nvSpPr>
            <p:cNvPr id="30732" name="Text Box 18">
              <a:extLst>
                <a:ext uri="{FF2B5EF4-FFF2-40B4-BE49-F238E27FC236}">
                  <a16:creationId xmlns:a16="http://schemas.microsoft.com/office/drawing/2014/main" id="{BA02C59C-F29B-4AF2-B196-444465CE3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" y="2607"/>
              <a:ext cx="234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1800" dirty="0">
                  <a:solidFill>
                    <a:schemeClr val="accent2"/>
                  </a:solidFill>
                  <a:cs typeface="Times New Roman (Arabic)" charset="0"/>
                </a:rPr>
                <a:t>An integer type called </a:t>
              </a:r>
              <a:r>
                <a:rPr lang="en-US" altLang="ar-SA" sz="1800" dirty="0" err="1">
                  <a:solidFill>
                    <a:schemeClr val="accent2"/>
                  </a:solidFill>
                  <a:cs typeface="Times New Roman (Arabic)" charset="0"/>
                </a:rPr>
                <a:t>report_number</a:t>
              </a:r>
              <a:r>
                <a:rPr lang="en-US" altLang="ar-SA" sz="1800" dirty="0">
                  <a:solidFill>
                    <a:schemeClr val="accent2"/>
                  </a:solidFill>
                  <a:cs typeface="Times New Roman (Arabic)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1800" dirty="0">
                  <a:solidFill>
                    <a:schemeClr val="accent2"/>
                  </a:solidFill>
                  <a:cs typeface="Times New Roman (Arabic)" charset="0"/>
                </a:rPr>
                <a:t>is sent to the function </a:t>
              </a:r>
              <a:r>
                <a:rPr lang="en-US" altLang="ar-SA" sz="1800" dirty="0" err="1">
                  <a:solidFill>
                    <a:schemeClr val="accent2"/>
                  </a:solidFill>
                  <a:cs typeface="Times New Roman (Arabic)" charset="0"/>
                </a:rPr>
                <a:t>print_report</a:t>
              </a:r>
              <a:endParaRPr lang="en-US" altLang="ar-SA" sz="1800" dirty="0">
                <a:cs typeface="Times New Roman (Arabic)" charset="0"/>
              </a:endParaRPr>
            </a:p>
          </p:txBody>
        </p:sp>
        <p:sp>
          <p:nvSpPr>
            <p:cNvPr id="30733" name="Line 19">
              <a:extLst>
                <a:ext uri="{FF2B5EF4-FFF2-40B4-BE49-F238E27FC236}">
                  <a16:creationId xmlns:a16="http://schemas.microsoft.com/office/drawing/2014/main" id="{4BDAD2D9-FF44-49FC-8748-EB2B1BD7B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52"/>
              <a:ext cx="288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>
            <a:extLst>
              <a:ext uri="{FF2B5EF4-FFF2-40B4-BE49-F238E27FC236}">
                <a16:creationId xmlns:a16="http://schemas.microsoft.com/office/drawing/2014/main" id="{8A427AA7-1473-45EA-9A71-481FDD1BDE02}"/>
              </a:ext>
            </a:extLst>
          </p:cNvPr>
          <p:cNvSpPr txBox="1">
            <a:spLocks noChangeArrowheads="1"/>
          </p:cNvSpPr>
          <p:nvPr/>
        </p:nvSpPr>
        <p:spPr>
          <a:xfrm>
            <a:off x="1117426" y="967056"/>
            <a:ext cx="763103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0BD1CD64-79B4-42E9-BDE0-93AA66FC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665" y="1112854"/>
            <a:ext cx="838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dirty="0">
                <a:cs typeface="Times New Roman (Arabic)" charset="0"/>
              </a:rPr>
              <a:t>Examples of Function Prototype &amp; definition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5A4C0D60-04C6-4AE5-B760-F68F3532B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327176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996633"/>
                </a:solidFill>
                <a:cs typeface="Arial" panose="020B0604020202020204" pitchFamily="34" charset="0"/>
              </a:rPr>
              <a:t>char</a:t>
            </a:r>
            <a:r>
              <a:rPr lang="en-US" altLang="ar-SA" sz="200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ar-SA" sz="2000">
                <a:solidFill>
                  <a:srgbClr val="008000"/>
                </a:solidFill>
                <a:cs typeface="Arial" panose="020B0604020202020204" pitchFamily="34" charset="0"/>
              </a:rPr>
              <a:t>get_menu_choice </a:t>
            </a:r>
            <a:r>
              <a:rPr lang="en-US" altLang="ar-SA" sz="2000">
                <a:solidFill>
                  <a:schemeClr val="accent2"/>
                </a:solidFill>
                <a:cs typeface="Arial" panose="020B0604020202020204" pitchFamily="34" charset="0"/>
              </a:rPr>
              <a:t>()</a:t>
            </a:r>
          </a:p>
        </p:txBody>
      </p:sp>
      <p:grpSp>
        <p:nvGrpSpPr>
          <p:cNvPr id="56327" name="Group 7">
            <a:extLst>
              <a:ext uri="{FF2B5EF4-FFF2-40B4-BE49-F238E27FC236}">
                <a16:creationId xmlns:a16="http://schemas.microsoft.com/office/drawing/2014/main" id="{91D6F967-2905-4013-9348-0EE3AF8EBFC5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2784376"/>
            <a:ext cx="3505200" cy="1089025"/>
            <a:chOff x="240" y="1104"/>
            <a:chExt cx="2208" cy="686"/>
          </a:xfrm>
        </p:grpSpPr>
        <p:sp>
          <p:nvSpPr>
            <p:cNvPr id="31762" name="Text Box 8">
              <a:extLst>
                <a:ext uri="{FF2B5EF4-FFF2-40B4-BE49-F238E27FC236}">
                  <a16:creationId xmlns:a16="http://schemas.microsoft.com/office/drawing/2014/main" id="{F4F65DC7-C36B-4D6F-8D48-0E460BD9D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44"/>
              <a:ext cx="220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rgbClr val="996633"/>
                  </a:solidFill>
                  <a:cs typeface="Times New Roman (Arabic)" charset="0"/>
                </a:rPr>
                <a:t>Returns back a character type to the main program</a:t>
              </a:r>
            </a:p>
          </p:txBody>
        </p:sp>
        <p:sp>
          <p:nvSpPr>
            <p:cNvPr id="31763" name="Line 9">
              <a:extLst>
                <a:ext uri="{FF2B5EF4-FFF2-40B4-BE49-F238E27FC236}">
                  <a16:creationId xmlns:a16="http://schemas.microsoft.com/office/drawing/2014/main" id="{EC30E899-8B5A-44BF-B607-699E16563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04"/>
              <a:ext cx="0" cy="240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56330" name="Group 10">
            <a:extLst>
              <a:ext uri="{FF2B5EF4-FFF2-40B4-BE49-F238E27FC236}">
                <a16:creationId xmlns:a16="http://schemas.microsoft.com/office/drawing/2014/main" id="{C7958C16-896B-41A1-AD5D-5BC120A18F8D}"/>
              </a:ext>
            </a:extLst>
          </p:cNvPr>
          <p:cNvGrpSpPr>
            <a:grpSpLocks/>
          </p:cNvGrpSpPr>
          <p:nvPr/>
        </p:nvGrpSpPr>
        <p:grpSpPr bwMode="auto">
          <a:xfrm>
            <a:off x="3635997" y="2676426"/>
            <a:ext cx="4432301" cy="1293813"/>
            <a:chOff x="1873" y="1036"/>
            <a:chExt cx="2792" cy="815"/>
          </a:xfrm>
        </p:grpSpPr>
        <p:sp>
          <p:nvSpPr>
            <p:cNvPr id="31760" name="Text Box 11">
              <a:extLst>
                <a:ext uri="{FF2B5EF4-FFF2-40B4-BE49-F238E27FC236}">
                  <a16:creationId xmlns:a16="http://schemas.microsoft.com/office/drawing/2014/main" id="{A8740951-2E18-43F0-AB97-69D90DA75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405"/>
              <a:ext cx="207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Nothing is sent to the function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get_menu_choice</a:t>
              </a:r>
              <a:endParaRPr lang="en-US" altLang="ar-SA" sz="2000">
                <a:cs typeface="Times New Roman (Arabic)" charset="0"/>
              </a:endParaRPr>
            </a:p>
          </p:txBody>
        </p:sp>
        <p:sp>
          <p:nvSpPr>
            <p:cNvPr id="31761" name="Line 12">
              <a:extLst>
                <a:ext uri="{FF2B5EF4-FFF2-40B4-BE49-F238E27FC236}">
                  <a16:creationId xmlns:a16="http://schemas.microsoft.com/office/drawing/2014/main" id="{CB676B4B-F80B-4ED0-A290-A6258C7BC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1036"/>
              <a:ext cx="863" cy="30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56333" name="Text Box 13">
            <a:extLst>
              <a:ext uri="{FF2B5EF4-FFF2-40B4-BE49-F238E27FC236}">
                <a16:creationId xmlns:a16="http://schemas.microsoft.com/office/drawing/2014/main" id="{A87D4C96-3882-4489-91D5-82C3F65F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308376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996633"/>
                </a:solidFill>
                <a:cs typeface="Arial" panose="020B0604020202020204" pitchFamily="34" charset="0"/>
              </a:rPr>
              <a:t>Void </a:t>
            </a:r>
            <a:r>
              <a:rPr lang="en-US" altLang="ar-SA" sz="2000">
                <a:solidFill>
                  <a:srgbClr val="008000"/>
                </a:solidFill>
                <a:cs typeface="Arial" panose="020B0604020202020204" pitchFamily="34" charset="0"/>
              </a:rPr>
              <a:t>print_comment </a:t>
            </a:r>
            <a:r>
              <a:rPr lang="en-US" altLang="ar-SA" sz="2000">
                <a:solidFill>
                  <a:schemeClr val="accent2"/>
                </a:solidFill>
                <a:cs typeface="Arial" panose="020B0604020202020204" pitchFamily="34" charset="0"/>
              </a:rPr>
              <a:t>()</a:t>
            </a:r>
          </a:p>
        </p:txBody>
      </p:sp>
      <p:grpSp>
        <p:nvGrpSpPr>
          <p:cNvPr id="56334" name="Group 14">
            <a:extLst>
              <a:ext uri="{FF2B5EF4-FFF2-40B4-BE49-F238E27FC236}">
                <a16:creationId xmlns:a16="http://schemas.microsoft.com/office/drawing/2014/main" id="{D8FA9827-366F-4072-8B99-5BC84110BCF8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4765576"/>
            <a:ext cx="3505200" cy="1089025"/>
            <a:chOff x="240" y="2352"/>
            <a:chExt cx="2208" cy="686"/>
          </a:xfrm>
        </p:grpSpPr>
        <p:sp>
          <p:nvSpPr>
            <p:cNvPr id="31758" name="Text Box 15">
              <a:extLst>
                <a:ext uri="{FF2B5EF4-FFF2-40B4-BE49-F238E27FC236}">
                  <a16:creationId xmlns:a16="http://schemas.microsoft.com/office/drawing/2014/main" id="{6C301D29-BCBE-4BF0-9229-0760CDFD9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592"/>
              <a:ext cx="220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rgbClr val="996633"/>
                  </a:solidFill>
                  <a:cs typeface="Times New Roman (Arabic)" charset="0"/>
                </a:rPr>
                <a:t>Returns nothing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rgbClr val="996633"/>
                  </a:solidFill>
                  <a:cs typeface="Times New Roman (Arabic)" charset="0"/>
                </a:rPr>
                <a:t>to the main program</a:t>
              </a:r>
            </a:p>
          </p:txBody>
        </p:sp>
        <p:sp>
          <p:nvSpPr>
            <p:cNvPr id="31759" name="Line 16">
              <a:extLst>
                <a:ext uri="{FF2B5EF4-FFF2-40B4-BE49-F238E27FC236}">
                  <a16:creationId xmlns:a16="http://schemas.microsoft.com/office/drawing/2014/main" id="{6F497365-E5B1-4FC6-A000-79336F493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0" cy="240"/>
            </a:xfrm>
            <a:prstGeom prst="line">
              <a:avLst/>
            </a:prstGeom>
            <a:noFill/>
            <a:ln w="9525">
              <a:solidFill>
                <a:srgbClr val="99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56337" name="Group 17">
            <a:extLst>
              <a:ext uri="{FF2B5EF4-FFF2-40B4-BE49-F238E27FC236}">
                <a16:creationId xmlns:a16="http://schemas.microsoft.com/office/drawing/2014/main" id="{9BFBCC0F-C1AC-4E6C-B4AE-0AB15A59086E}"/>
              </a:ext>
            </a:extLst>
          </p:cNvPr>
          <p:cNvGrpSpPr>
            <a:grpSpLocks/>
          </p:cNvGrpSpPr>
          <p:nvPr/>
        </p:nvGrpSpPr>
        <p:grpSpPr bwMode="auto">
          <a:xfrm>
            <a:off x="3420096" y="4765576"/>
            <a:ext cx="4713288" cy="1185863"/>
            <a:chOff x="1737" y="2352"/>
            <a:chExt cx="2969" cy="747"/>
          </a:xfrm>
        </p:grpSpPr>
        <p:sp>
          <p:nvSpPr>
            <p:cNvPr id="31756" name="Text Box 18">
              <a:extLst>
                <a:ext uri="{FF2B5EF4-FFF2-40B4-BE49-F238E27FC236}">
                  <a16:creationId xmlns:a16="http://schemas.microsoft.com/office/drawing/2014/main" id="{9684D9EA-6D99-45DE-9392-7D9B27150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653"/>
              <a:ext cx="211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Nothing is sent to the function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print_comment</a:t>
              </a:r>
              <a:endParaRPr lang="en-US" altLang="ar-SA" sz="2000">
                <a:cs typeface="Times New Roman (Arabic)" charset="0"/>
              </a:endParaRPr>
            </a:p>
          </p:txBody>
        </p:sp>
        <p:sp>
          <p:nvSpPr>
            <p:cNvPr id="31757" name="Line 19">
              <a:extLst>
                <a:ext uri="{FF2B5EF4-FFF2-40B4-BE49-F238E27FC236}">
                  <a16:creationId xmlns:a16="http://schemas.microsoft.com/office/drawing/2014/main" id="{08FB08A5-3B11-408C-A2C4-B9370A81E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7" y="2352"/>
              <a:ext cx="999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6BA07DF9-E4C3-4D61-A6A3-9CFA45CF0640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9060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7CD2E4DD-F32B-490C-A36A-626B34B3E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1124744"/>
            <a:ext cx="3744416" cy="63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3600" dirty="0" smtClean="0">
                <a:cs typeface="Times New Roman (Arabic)" charset="0"/>
              </a:rPr>
              <a:t>Functio</a:t>
            </a:r>
            <a:r>
              <a:rPr lang="en-US" altLang="ar-SA" sz="3600" dirty="0">
                <a:cs typeface="Times New Roman (Arabic)" charset="0"/>
              </a:rPr>
              <a:t>ns</a:t>
            </a:r>
            <a:endParaRPr lang="en-US" altLang="en-US" sz="3600" dirty="0">
              <a:cs typeface="Times New Roman (Arabic)" charset="0"/>
            </a:endParaRP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CE3D0A23-2D43-431C-B9B9-CDCDA36C7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420888"/>
            <a:ext cx="87630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ar-SA" sz="2400" dirty="0">
                <a:cs typeface="Times New Roman (Arabic)" charset="0"/>
              </a:rPr>
              <a:t> A function is a subprogram that performs a specific task.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FB3A716C-02ED-4EEC-B39F-C3A0D7191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212976"/>
            <a:ext cx="6631260" cy="124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ar-SA" sz="2400" dirty="0">
                <a:cs typeface="Times New Roman (Arabic)" charset="0"/>
              </a:rPr>
              <a:t> Functions you know: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400" dirty="0">
                <a:cs typeface="Times New Roman (Arabic)" charset="0"/>
              </a:rPr>
              <a:t>   </a:t>
            </a:r>
            <a:r>
              <a:rPr lang="en-US" altLang="ar-SA" sz="2400" dirty="0" err="1">
                <a:cs typeface="Times New Roman (Arabic)" charset="0"/>
              </a:rPr>
              <a:t>cout</a:t>
            </a:r>
            <a:r>
              <a:rPr lang="en-US" altLang="ar-SA" sz="2400" dirty="0">
                <a:cs typeface="Times New Roman (Arabic)" charset="0"/>
              </a:rPr>
              <a:t> &lt;&lt; “Hi”;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400" dirty="0">
                <a:cs typeface="Times New Roman (Arabic)" charset="0"/>
              </a:rPr>
              <a:t>   </a:t>
            </a:r>
            <a:r>
              <a:rPr lang="en-US" altLang="ar-SA" sz="2400" dirty="0" err="1">
                <a:cs typeface="Times New Roman (Arabic)" charset="0"/>
              </a:rPr>
              <a:t>cin</a:t>
            </a:r>
            <a:r>
              <a:rPr lang="en-US" altLang="ar-SA" sz="2400" dirty="0">
                <a:cs typeface="Times New Roman (Arabic)" charset="0"/>
              </a:rPr>
              <a:t> &gt;&gt; number;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utoUpdateAnimBg="0"/>
      <p:bldP spid="2970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071024FF-2811-4F33-A580-6C7110541B1C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727767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41374E19-D276-4D04-BDE6-54BDCA70C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898638"/>
            <a:ext cx="8382000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dirty="0">
                <a:cs typeface="Times New Roman (Arabic)" charset="0"/>
              </a:rPr>
              <a:t>Program Example 1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26180384-BC93-48AD-BD8A-FA328755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844824"/>
            <a:ext cx="87630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cs typeface="Times New Roman (Arabic)" charset="0"/>
              </a:rPr>
              <a:t>/* 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computes half of the value of x */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..........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float </a:t>
            </a:r>
            <a:r>
              <a:rPr lang="en-US" altLang="ar-SA" sz="2000" dirty="0" err="1">
                <a:solidFill>
                  <a:schemeClr val="accent2"/>
                </a:solidFill>
                <a:cs typeface="Times New Roman (Arabic)" charset="0"/>
              </a:rPr>
              <a:t>half_of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(float k);</a:t>
            </a:r>
            <a:r>
              <a:rPr lang="en-US" altLang="ar-SA" sz="2000" dirty="0">
                <a:cs typeface="Times New Roman (Arabic)" charset="0"/>
              </a:rPr>
              <a:t>	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prototype */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cs typeface="Times New Roman (Arabic)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int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main()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..........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y=</a:t>
            </a:r>
            <a:r>
              <a:rPr lang="en-US" altLang="ar-SA" sz="2000" dirty="0" err="1">
                <a:solidFill>
                  <a:schemeClr val="accent2"/>
                </a:solidFill>
                <a:cs typeface="Times New Roman (Arabic)" charset="0"/>
              </a:rPr>
              <a:t>half_of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(x);</a:t>
            </a:r>
            <a:r>
              <a:rPr lang="en-US" altLang="ar-SA" sz="2000" dirty="0">
                <a:cs typeface="Times New Roman (Arabic)" charset="0"/>
              </a:rPr>
              <a:t>		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calling function */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..........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}</a:t>
            </a:r>
            <a:endParaRPr lang="en-US" altLang="ar-SA" sz="2000" dirty="0">
              <a:solidFill>
                <a:schemeClr val="bg2"/>
              </a:solidFill>
              <a:cs typeface="Times New Roman (Arabic)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solidFill>
                <a:schemeClr val="bg2"/>
              </a:solidFill>
              <a:cs typeface="Times New Roman (Arabic)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float </a:t>
            </a:r>
            <a:r>
              <a:rPr lang="en-US" altLang="ar-SA" sz="2000" dirty="0" err="1">
                <a:solidFill>
                  <a:schemeClr val="accent2"/>
                </a:solidFill>
                <a:cs typeface="Times New Roman (Arabic)" charset="0"/>
              </a:rPr>
              <a:t>half_of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(float k)	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definition */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  k = k / 2;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  return(k);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}</a:t>
            </a:r>
          </a:p>
        </p:txBody>
      </p:sp>
      <p:grpSp>
        <p:nvGrpSpPr>
          <p:cNvPr id="57350" name="Group 6">
            <a:extLst>
              <a:ext uri="{FF2B5EF4-FFF2-40B4-BE49-F238E27FC236}">
                <a16:creationId xmlns:a16="http://schemas.microsoft.com/office/drawing/2014/main" id="{4D74D560-D3B9-49BC-907C-1A69F9F92766}"/>
              </a:ext>
            </a:extLst>
          </p:cNvPr>
          <p:cNvGrpSpPr>
            <a:grpSpLocks/>
          </p:cNvGrpSpPr>
          <p:nvPr/>
        </p:nvGrpSpPr>
        <p:grpSpPr bwMode="auto">
          <a:xfrm>
            <a:off x="3084240" y="3930799"/>
            <a:ext cx="762000" cy="990600"/>
            <a:chOff x="1344" y="2448"/>
            <a:chExt cx="480" cy="624"/>
          </a:xfrm>
        </p:grpSpPr>
        <p:sp>
          <p:nvSpPr>
            <p:cNvPr id="32780" name="Line 7">
              <a:extLst>
                <a:ext uri="{FF2B5EF4-FFF2-40B4-BE49-F238E27FC236}">
                  <a16:creationId xmlns:a16="http://schemas.microsoft.com/office/drawing/2014/main" id="{249778A6-495D-4C1A-9F83-0EFA8D780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448"/>
              <a:ext cx="48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781" name="Line 8">
              <a:extLst>
                <a:ext uri="{FF2B5EF4-FFF2-40B4-BE49-F238E27FC236}">
                  <a16:creationId xmlns:a16="http://schemas.microsoft.com/office/drawing/2014/main" id="{5141007D-B283-4C68-A363-231BC83EA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48"/>
              <a:ext cx="0" cy="62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782" name="Line 9">
              <a:extLst>
                <a:ext uri="{FF2B5EF4-FFF2-40B4-BE49-F238E27FC236}">
                  <a16:creationId xmlns:a16="http://schemas.microsoft.com/office/drawing/2014/main" id="{D33443A0-5683-4622-88B8-2D12AC19D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072"/>
              <a:ext cx="14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57354" name="Group 10">
            <a:extLst>
              <a:ext uri="{FF2B5EF4-FFF2-40B4-BE49-F238E27FC236}">
                <a16:creationId xmlns:a16="http://schemas.microsoft.com/office/drawing/2014/main" id="{32998722-C17D-4ABF-9F53-B46EAEEA51CE}"/>
              </a:ext>
            </a:extLst>
          </p:cNvPr>
          <p:cNvGrpSpPr>
            <a:grpSpLocks/>
          </p:cNvGrpSpPr>
          <p:nvPr/>
        </p:nvGrpSpPr>
        <p:grpSpPr bwMode="auto">
          <a:xfrm>
            <a:off x="1217340" y="3930799"/>
            <a:ext cx="228600" cy="1752600"/>
            <a:chOff x="144" y="2640"/>
            <a:chExt cx="144" cy="1104"/>
          </a:xfrm>
        </p:grpSpPr>
        <p:sp>
          <p:nvSpPr>
            <p:cNvPr id="32777" name="Line 11">
              <a:extLst>
                <a:ext uri="{FF2B5EF4-FFF2-40B4-BE49-F238E27FC236}">
                  <a16:creationId xmlns:a16="http://schemas.microsoft.com/office/drawing/2014/main" id="{7335F678-B59C-4427-84A2-25A50ABB6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3744"/>
              <a:ext cx="9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778" name="Line 12">
              <a:extLst>
                <a:ext uri="{FF2B5EF4-FFF2-40B4-BE49-F238E27FC236}">
                  <a16:creationId xmlns:a16="http://schemas.microsoft.com/office/drawing/2014/main" id="{E8D466CD-48AF-430A-9054-558462027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2640"/>
              <a:ext cx="0" cy="110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779" name="Line 13">
              <a:extLst>
                <a:ext uri="{FF2B5EF4-FFF2-40B4-BE49-F238E27FC236}">
                  <a16:creationId xmlns:a16="http://schemas.microsoft.com/office/drawing/2014/main" id="{EB129876-C4F6-4F27-8FEA-F192E52D0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640"/>
              <a:ext cx="14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5">
            <a:extLst>
              <a:ext uri="{FF2B5EF4-FFF2-40B4-BE49-F238E27FC236}">
                <a16:creationId xmlns:a16="http://schemas.microsoft.com/office/drawing/2014/main" id="{650FF401-D7BF-4ADA-8250-61D5065FD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1916832"/>
            <a:ext cx="87630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2"/>
                </a:solidFill>
                <a:cs typeface="Times New Roman (Arabic)" charset="0"/>
              </a:rPr>
              <a:t>/* </a:t>
            </a:r>
            <a:r>
              <a:rPr lang="en-US" altLang="ar-SA" sz="2000">
                <a:solidFill>
                  <a:schemeClr val="bg2"/>
                </a:solidFill>
                <a:cs typeface="Times New Roman (Arabic)" charset="0"/>
              </a:rPr>
              <a:t>computes the cube of num */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..........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int cubed(int x);</a:t>
            </a:r>
            <a:r>
              <a:rPr lang="en-US" altLang="ar-SA" sz="2000">
                <a:cs typeface="Times New Roman (Arabic)" charset="0"/>
              </a:rPr>
              <a:t>		</a:t>
            </a:r>
            <a:r>
              <a:rPr lang="en-US" altLang="ar-SA" sz="2000">
                <a:solidFill>
                  <a:schemeClr val="bg2"/>
                </a:solidFill>
                <a:cs typeface="Times New Roman (Arabic)" charset="0"/>
              </a:rPr>
              <a:t>/* function prototype */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>
              <a:cs typeface="Times New Roman (Arabic)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int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main()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..........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</a:t>
            </a: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y=cubed(num);</a:t>
            </a:r>
            <a:r>
              <a:rPr lang="en-US" altLang="ar-SA" sz="2000">
                <a:cs typeface="Times New Roman (Arabic)" charset="0"/>
              </a:rPr>
              <a:t>		</a:t>
            </a:r>
            <a:r>
              <a:rPr lang="en-US" altLang="ar-SA" sz="2000">
                <a:solidFill>
                  <a:schemeClr val="bg2"/>
                </a:solidFill>
                <a:cs typeface="Times New Roman (Arabic)" charset="0"/>
              </a:rPr>
              <a:t>/* calling function */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..........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}</a:t>
            </a:r>
            <a:endParaRPr lang="en-US" altLang="ar-SA" sz="2000">
              <a:solidFill>
                <a:schemeClr val="bg2"/>
              </a:solidFill>
              <a:cs typeface="Times New Roman (Arabic)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>
              <a:solidFill>
                <a:schemeClr val="bg2"/>
              </a:solidFill>
              <a:cs typeface="Times New Roman (Arabic)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int cubed(int x)		</a:t>
            </a:r>
            <a:r>
              <a:rPr lang="en-US" altLang="ar-SA" sz="2000">
                <a:solidFill>
                  <a:schemeClr val="bg2"/>
                </a:solidFill>
                <a:cs typeface="Times New Roman (Arabic)" charset="0"/>
              </a:rPr>
              <a:t>/* function definition */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  return(x*x*x);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}</a:t>
            </a:r>
          </a:p>
        </p:txBody>
      </p:sp>
      <p:grpSp>
        <p:nvGrpSpPr>
          <p:cNvPr id="58374" name="Group 6">
            <a:extLst>
              <a:ext uri="{FF2B5EF4-FFF2-40B4-BE49-F238E27FC236}">
                <a16:creationId xmlns:a16="http://schemas.microsoft.com/office/drawing/2014/main" id="{DC9B5076-2895-4A11-88FA-67D21DDAAB77}"/>
              </a:ext>
            </a:extLst>
          </p:cNvPr>
          <p:cNvGrpSpPr>
            <a:grpSpLocks/>
          </p:cNvGrpSpPr>
          <p:nvPr/>
        </p:nvGrpSpPr>
        <p:grpSpPr bwMode="auto">
          <a:xfrm>
            <a:off x="3372272" y="4002807"/>
            <a:ext cx="762000" cy="990600"/>
            <a:chOff x="1344" y="2448"/>
            <a:chExt cx="480" cy="624"/>
          </a:xfrm>
        </p:grpSpPr>
        <p:sp>
          <p:nvSpPr>
            <p:cNvPr id="33804" name="Line 7">
              <a:extLst>
                <a:ext uri="{FF2B5EF4-FFF2-40B4-BE49-F238E27FC236}">
                  <a16:creationId xmlns:a16="http://schemas.microsoft.com/office/drawing/2014/main" id="{BE1DA03E-C4CA-4EF9-B3E6-0988356310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448"/>
              <a:ext cx="48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805" name="Line 8">
              <a:extLst>
                <a:ext uri="{FF2B5EF4-FFF2-40B4-BE49-F238E27FC236}">
                  <a16:creationId xmlns:a16="http://schemas.microsoft.com/office/drawing/2014/main" id="{92274260-C3A7-46A4-8A33-3FC320477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48"/>
              <a:ext cx="0" cy="62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806" name="Line 9">
              <a:extLst>
                <a:ext uri="{FF2B5EF4-FFF2-40B4-BE49-F238E27FC236}">
                  <a16:creationId xmlns:a16="http://schemas.microsoft.com/office/drawing/2014/main" id="{14C2B98E-1A21-47F2-8219-B77D83A26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3072"/>
              <a:ext cx="48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58378" name="Group 10">
            <a:extLst>
              <a:ext uri="{FF2B5EF4-FFF2-40B4-BE49-F238E27FC236}">
                <a16:creationId xmlns:a16="http://schemas.microsoft.com/office/drawing/2014/main" id="{D954A12A-0170-4870-97CF-C4670A03FCE9}"/>
              </a:ext>
            </a:extLst>
          </p:cNvPr>
          <p:cNvGrpSpPr>
            <a:grpSpLocks/>
          </p:cNvGrpSpPr>
          <p:nvPr/>
        </p:nvGrpSpPr>
        <p:grpSpPr bwMode="auto">
          <a:xfrm>
            <a:off x="1505372" y="4020802"/>
            <a:ext cx="228600" cy="1447800"/>
            <a:chOff x="144" y="2640"/>
            <a:chExt cx="144" cy="912"/>
          </a:xfrm>
        </p:grpSpPr>
        <p:sp>
          <p:nvSpPr>
            <p:cNvPr id="33801" name="Line 11">
              <a:extLst>
                <a:ext uri="{FF2B5EF4-FFF2-40B4-BE49-F238E27FC236}">
                  <a16:creationId xmlns:a16="http://schemas.microsoft.com/office/drawing/2014/main" id="{A761ECA1-11DC-4D5A-85DF-FCA4649F8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3552"/>
              <a:ext cx="9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802" name="Line 12">
              <a:extLst>
                <a:ext uri="{FF2B5EF4-FFF2-40B4-BE49-F238E27FC236}">
                  <a16:creationId xmlns:a16="http://schemas.microsoft.com/office/drawing/2014/main" id="{DA4F51ED-9C7B-4FB2-A162-770D7582E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2640"/>
              <a:ext cx="0" cy="91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803" name="Line 13">
              <a:extLst>
                <a:ext uri="{FF2B5EF4-FFF2-40B4-BE49-F238E27FC236}">
                  <a16:creationId xmlns:a16="http://schemas.microsoft.com/office/drawing/2014/main" id="{B27E3C92-BFAC-48AB-921E-CA5AC3321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640"/>
              <a:ext cx="14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0237DACF-1692-49B3-BB17-689C5092ABF8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727767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AF77A426-B733-4EE8-A376-F707FEA26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898638"/>
            <a:ext cx="8382000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dirty="0">
                <a:cs typeface="Times New Roman (Arabic)" charset="0"/>
              </a:rPr>
              <a:t>Program Example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ext Box 5">
            <a:extLst>
              <a:ext uri="{FF2B5EF4-FFF2-40B4-BE49-F238E27FC236}">
                <a16:creationId xmlns:a16="http://schemas.microsoft.com/office/drawing/2014/main" id="{A8943007-0BE9-41E9-AB9A-E597362A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844824"/>
            <a:ext cx="87630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2"/>
                </a:solidFill>
                <a:cs typeface="Times New Roman (Arabic)" charset="0"/>
              </a:rPr>
              <a:t>/* </a:t>
            </a:r>
            <a:r>
              <a:rPr lang="en-US" altLang="ar-SA" sz="2000">
                <a:solidFill>
                  <a:schemeClr val="bg2"/>
                </a:solidFill>
                <a:cs typeface="Times New Roman (Arabic)" charset="0"/>
              </a:rPr>
              <a:t>displays the largest of two numbers */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..........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int larger(int x,int y);</a:t>
            </a:r>
            <a:r>
              <a:rPr lang="en-US" altLang="ar-SA" sz="2000">
                <a:cs typeface="Times New Roman (Arabic)" charset="0"/>
              </a:rPr>
              <a:t>	</a:t>
            </a:r>
            <a:r>
              <a:rPr lang="en-US" altLang="ar-SA" sz="2000">
                <a:solidFill>
                  <a:schemeClr val="bg2"/>
                </a:solidFill>
                <a:cs typeface="Times New Roman (Arabic)" charset="0"/>
              </a:rPr>
              <a:t>/* function prototype */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>
              <a:cs typeface="Times New Roman (Arabic)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int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main()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..........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</a:t>
            </a: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y=larger(num1,num2);</a:t>
            </a:r>
            <a:r>
              <a:rPr lang="en-US" altLang="ar-SA" sz="2000">
                <a:cs typeface="Times New Roman (Arabic)" charset="0"/>
              </a:rPr>
              <a:t>	</a:t>
            </a:r>
            <a:r>
              <a:rPr lang="en-US" altLang="ar-SA" sz="2000">
                <a:solidFill>
                  <a:schemeClr val="bg2"/>
                </a:solidFill>
                <a:cs typeface="Times New Roman (Arabic)" charset="0"/>
              </a:rPr>
              <a:t>/* calling function */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..........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}</a:t>
            </a:r>
            <a:endParaRPr lang="en-US" altLang="ar-SA" sz="2000">
              <a:solidFill>
                <a:schemeClr val="bg2"/>
              </a:solidFill>
              <a:cs typeface="Times New Roman (Arabic)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>
              <a:solidFill>
                <a:schemeClr val="bg2"/>
              </a:solidFill>
              <a:cs typeface="Times New Roman (Arabic)" charset="0"/>
            </a:endParaRP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int larger(int x,int y)	</a:t>
            </a:r>
            <a:r>
              <a:rPr lang="en-US" altLang="ar-SA" sz="2000">
                <a:solidFill>
                  <a:schemeClr val="bg2"/>
                </a:solidFill>
                <a:cs typeface="Times New Roman (Arabic)" charset="0"/>
              </a:rPr>
              <a:t>/* function definition */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  ..........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  return(larger_num);</a:t>
            </a:r>
          </a:p>
          <a:p>
            <a:pPr algn="just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}</a:t>
            </a:r>
          </a:p>
        </p:txBody>
      </p:sp>
      <p:grpSp>
        <p:nvGrpSpPr>
          <p:cNvPr id="59398" name="Group 6">
            <a:extLst>
              <a:ext uri="{FF2B5EF4-FFF2-40B4-BE49-F238E27FC236}">
                <a16:creationId xmlns:a16="http://schemas.microsoft.com/office/drawing/2014/main" id="{E0F86E6C-D82E-4FBB-8871-4D11B6671DE8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4006999"/>
            <a:ext cx="457200" cy="914400"/>
            <a:chOff x="1632" y="2496"/>
            <a:chExt cx="288" cy="576"/>
          </a:xfrm>
        </p:grpSpPr>
        <p:sp>
          <p:nvSpPr>
            <p:cNvPr id="34828" name="Line 7">
              <a:extLst>
                <a:ext uri="{FF2B5EF4-FFF2-40B4-BE49-F238E27FC236}">
                  <a16:creationId xmlns:a16="http://schemas.microsoft.com/office/drawing/2014/main" id="{A6EF4A75-4C5E-41EF-9E17-27F591D43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496"/>
              <a:ext cx="4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829" name="Line 8">
              <a:extLst>
                <a:ext uri="{FF2B5EF4-FFF2-40B4-BE49-F238E27FC236}">
                  <a16:creationId xmlns:a16="http://schemas.microsoft.com/office/drawing/2014/main" id="{9DE2EDB3-5C7C-4CEA-A688-2E283E8D6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96"/>
              <a:ext cx="0" cy="57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830" name="Line 9">
              <a:extLst>
                <a:ext uri="{FF2B5EF4-FFF2-40B4-BE49-F238E27FC236}">
                  <a16:creationId xmlns:a16="http://schemas.microsoft.com/office/drawing/2014/main" id="{98746437-D833-4D48-9AEC-A6E781E84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072"/>
              <a:ext cx="28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grpSp>
        <p:nvGrpSpPr>
          <p:cNvPr id="59403" name="Group 11">
            <a:extLst>
              <a:ext uri="{FF2B5EF4-FFF2-40B4-BE49-F238E27FC236}">
                <a16:creationId xmlns:a16="http://schemas.microsoft.com/office/drawing/2014/main" id="{58249B0B-6FB6-4D09-971C-4E87195B8765}"/>
              </a:ext>
            </a:extLst>
          </p:cNvPr>
          <p:cNvGrpSpPr>
            <a:grpSpLocks/>
          </p:cNvGrpSpPr>
          <p:nvPr/>
        </p:nvGrpSpPr>
        <p:grpSpPr bwMode="auto">
          <a:xfrm>
            <a:off x="1202614" y="3959173"/>
            <a:ext cx="228600" cy="1752600"/>
            <a:chOff x="144" y="2640"/>
            <a:chExt cx="144" cy="1104"/>
          </a:xfrm>
        </p:grpSpPr>
        <p:sp>
          <p:nvSpPr>
            <p:cNvPr id="34825" name="Line 12">
              <a:extLst>
                <a:ext uri="{FF2B5EF4-FFF2-40B4-BE49-F238E27FC236}">
                  <a16:creationId xmlns:a16="http://schemas.microsoft.com/office/drawing/2014/main" id="{328439C4-BA4B-4E4B-8E21-959446F19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3744"/>
              <a:ext cx="9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826" name="Line 13">
              <a:extLst>
                <a:ext uri="{FF2B5EF4-FFF2-40B4-BE49-F238E27FC236}">
                  <a16:creationId xmlns:a16="http://schemas.microsoft.com/office/drawing/2014/main" id="{87B7498E-8C5C-4D70-9006-B1E3DF50E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2640"/>
              <a:ext cx="0" cy="110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827" name="Line 14">
              <a:extLst>
                <a:ext uri="{FF2B5EF4-FFF2-40B4-BE49-F238E27FC236}">
                  <a16:creationId xmlns:a16="http://schemas.microsoft.com/office/drawing/2014/main" id="{23D729AD-E7AF-406A-90A4-2E6750E5A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640"/>
              <a:ext cx="14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C81E396C-1030-4AA1-927C-BF3D18A4F6AC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727767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4D32A359-CA1E-4B8F-A047-79EFAF862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898638"/>
            <a:ext cx="8382000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dirty="0">
                <a:cs typeface="Times New Roman (Arabic)" charset="0"/>
              </a:rPr>
              <a:t>Program Example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 Box 5">
            <a:extLst>
              <a:ext uri="{FF2B5EF4-FFF2-40B4-BE49-F238E27FC236}">
                <a16:creationId xmlns:a16="http://schemas.microsoft.com/office/drawing/2014/main" id="{4A240ABE-D655-43DD-908F-D72B1C3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772816"/>
            <a:ext cx="8763000" cy="44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cs typeface="Times New Roman (Arabic)" charset="0"/>
              </a:rPr>
              <a:t>/* 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calculates the area and </a:t>
            </a:r>
            <a:r>
              <a:rPr lang="en-US" altLang="ar-SA" sz="2000" dirty="0" err="1">
                <a:solidFill>
                  <a:schemeClr val="bg1"/>
                </a:solidFill>
                <a:cs typeface="Times New Roman (Arabic)" charset="0"/>
              </a:rPr>
              <a:t>circumferencce</a:t>
            </a:r>
            <a:r>
              <a:rPr lang="en-US" altLang="ar-SA" sz="2000" dirty="0">
                <a:solidFill>
                  <a:schemeClr val="bg1"/>
                </a:solidFill>
                <a:cs typeface="Times New Roman (Arabic)" charset="0"/>
              </a:rPr>
              <a:t> of a circle */</a:t>
            </a: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bg1"/>
                </a:solidFill>
                <a:cs typeface="Times New Roman (Arabic)" charset="0"/>
              </a:rPr>
              <a:t>..........</a:t>
            </a: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float </a:t>
            </a:r>
            <a:r>
              <a:rPr lang="en-US" altLang="ar-SA" sz="2000" dirty="0" err="1">
                <a:solidFill>
                  <a:schemeClr val="accent2"/>
                </a:solidFill>
                <a:cs typeface="Times New Roman (Arabic)" charset="0"/>
              </a:rPr>
              <a:t>find_area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(float r);</a:t>
            </a:r>
            <a:r>
              <a:rPr lang="en-US" altLang="ar-SA" sz="2000" dirty="0">
                <a:cs typeface="Times New Roman (Arabic)" charset="0"/>
              </a:rPr>
              <a:t>	   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prototype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float </a:t>
            </a:r>
            <a:r>
              <a:rPr lang="en-US" altLang="ar-SA" sz="2000" dirty="0" err="1">
                <a:solidFill>
                  <a:schemeClr val="accent2"/>
                </a:solidFill>
                <a:cs typeface="Times New Roman (Arabic)" charset="0"/>
              </a:rPr>
              <a:t>find_circum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(float r);</a:t>
            </a:r>
            <a:r>
              <a:rPr lang="en-US" altLang="ar-SA" sz="2000" dirty="0">
                <a:cs typeface="Times New Roman (Arabic)" charset="0"/>
              </a:rPr>
              <a:t>	   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prototype */</a:t>
            </a: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cs typeface="Times New Roman (Arabic)" charset="0"/>
            </a:endParaRP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int</a:t>
            </a: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main()</a:t>
            </a: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{</a:t>
            </a: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..........</a:t>
            </a: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area = </a:t>
            </a:r>
            <a:r>
              <a:rPr lang="en-US" altLang="ar-SA" sz="2000" dirty="0" err="1">
                <a:solidFill>
                  <a:schemeClr val="accent2"/>
                </a:solidFill>
                <a:cs typeface="Times New Roman (Arabic)" charset="0"/>
              </a:rPr>
              <a:t>find_area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(r); 	   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calling function */</a:t>
            </a:r>
            <a:endParaRPr lang="en-US" altLang="ar-SA" sz="2000" dirty="0">
              <a:solidFill>
                <a:schemeClr val="accent2"/>
              </a:solidFill>
              <a:cs typeface="Times New Roman (Arabic)" charset="0"/>
            </a:endParaRP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  </a:t>
            </a:r>
            <a:r>
              <a:rPr lang="en-US" altLang="ar-SA" sz="2000" dirty="0" err="1">
                <a:solidFill>
                  <a:schemeClr val="accent2"/>
                </a:solidFill>
                <a:cs typeface="Times New Roman (Arabic)" charset="0"/>
              </a:rPr>
              <a:t>circum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 = </a:t>
            </a:r>
            <a:r>
              <a:rPr lang="en-US" altLang="ar-SA" sz="2000" dirty="0" err="1">
                <a:solidFill>
                  <a:schemeClr val="accent2"/>
                </a:solidFill>
                <a:cs typeface="Times New Roman (Arabic)" charset="0"/>
              </a:rPr>
              <a:t>find_circum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(r);</a:t>
            </a:r>
            <a:r>
              <a:rPr lang="en-US" altLang="ar-SA" sz="2000" dirty="0">
                <a:cs typeface="Times New Roman (Arabic)" charset="0"/>
              </a:rPr>
              <a:t>	   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calling function */</a:t>
            </a: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..........</a:t>
            </a: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}</a:t>
            </a:r>
            <a:endParaRPr lang="en-US" altLang="ar-SA" sz="2000" dirty="0">
              <a:solidFill>
                <a:schemeClr val="bg2"/>
              </a:solidFill>
              <a:cs typeface="Times New Roman (Arabic)" charset="0"/>
            </a:endParaRP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solidFill>
                <a:schemeClr val="bg2"/>
              </a:solidFill>
              <a:cs typeface="Times New Roman (Arabic)" charset="0"/>
            </a:endParaRP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float </a:t>
            </a:r>
            <a:r>
              <a:rPr lang="en-US" altLang="ar-SA" sz="2000" dirty="0" err="1">
                <a:solidFill>
                  <a:schemeClr val="accent2"/>
                </a:solidFill>
                <a:cs typeface="Times New Roman (Arabic)" charset="0"/>
              </a:rPr>
              <a:t>find_area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(float r)	   </a:t>
            </a:r>
            <a:r>
              <a:rPr lang="en-US" altLang="ar-SA" sz="2000" dirty="0">
                <a:solidFill>
                  <a:schemeClr val="bg2"/>
                </a:solidFill>
                <a:cs typeface="Times New Roman (Arabic)" charset="0"/>
              </a:rPr>
              <a:t>/* function definition */</a:t>
            </a: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{ return(PI*POW(r,2);}</a:t>
            </a: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solidFill>
                <a:schemeClr val="accent2"/>
              </a:solidFill>
              <a:cs typeface="Times New Roman (Arabic)" charset="0"/>
            </a:endParaRP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float </a:t>
            </a:r>
            <a:r>
              <a:rPr lang="en-US" altLang="ar-SA" sz="2000" dirty="0" err="1">
                <a:solidFill>
                  <a:schemeClr val="accent2"/>
                </a:solidFill>
                <a:cs typeface="Times New Roman (Arabic)" charset="0"/>
              </a:rPr>
              <a:t>find_circum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(float r)</a:t>
            </a:r>
          </a:p>
          <a:p>
            <a:pPr algn="just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{return(2.0*PI*r)}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C39CAC2-4627-4547-B1D8-06024D5DA459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727767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BA91E50-9238-412F-B433-8060A1D62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898638"/>
            <a:ext cx="8382000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dirty="0">
                <a:cs typeface="Times New Roman (Arabic)" charset="0"/>
              </a:rPr>
              <a:t>Program Example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Text Box 6">
            <a:extLst>
              <a:ext uri="{FF2B5EF4-FFF2-40B4-BE49-F238E27FC236}">
                <a16:creationId xmlns:a16="http://schemas.microsoft.com/office/drawing/2014/main" id="{E0848B6E-96EE-47E4-BAE5-8B6880E36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484784"/>
            <a:ext cx="8763000" cy="494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#include&lt;iostream&gt;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#include&lt;cmath.h&gt; 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using namespace std;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double scale(double x, int n);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int main()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{   double num1;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 int num2;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 cout &lt;&lt; "Enter a real number&gt; 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 cin &gt;&gt; num1;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 cout &lt;&lt;  “Enter an integer&gt; ";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 cin &gt;&gt; num2;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 cout &lt;&lt; "Result of call to function scale is \n", </a:t>
            </a: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scale(num1,num2)</a:t>
            </a:r>
            <a:r>
              <a:rPr lang="en-US" altLang="ar-SA" sz="2000">
                <a:cs typeface="Times New Roman (Arabic)" charset="0"/>
              </a:rPr>
              <a:t>);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 return 0; 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double scale(double x, int n)</a:t>
            </a:r>
            <a:r>
              <a:rPr lang="en-US" altLang="ar-SA" sz="2000">
                <a:cs typeface="Times New Roman (Arabic)" charset="0"/>
              </a:rPr>
              <a:t>	</a:t>
            </a:r>
            <a:r>
              <a:rPr lang="en-US" altLang="ar-SA" sz="2000">
                <a:solidFill>
                  <a:schemeClr val="bg2"/>
                </a:solidFill>
                <a:cs typeface="Times New Roman (Arabic)" charset="0"/>
              </a:rPr>
              <a:t>/* This function multiplies its first   */</a:t>
            </a:r>
            <a:endParaRPr lang="en-US" altLang="ar-SA" sz="2000"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{   double scale_factor;	</a:t>
            </a:r>
            <a:r>
              <a:rPr lang="en-US" altLang="ar-SA" sz="2000">
                <a:cs typeface="Times New Roman (Arabic)" charset="0"/>
              </a:rPr>
              <a:t>	</a:t>
            </a:r>
            <a:r>
              <a:rPr lang="en-US" altLang="ar-SA" sz="2000">
                <a:solidFill>
                  <a:schemeClr val="bg2"/>
                </a:solidFill>
                <a:cs typeface="Times New Roman (Arabic)" charset="0"/>
              </a:rPr>
              <a:t>/* argument by the power of 10      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 </a:t>
            </a: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scale_factor = pow(10,n);</a:t>
            </a:r>
            <a:r>
              <a:rPr lang="en-US" altLang="ar-SA" sz="2000">
                <a:cs typeface="Times New Roman (Arabic)" charset="0"/>
              </a:rPr>
              <a:t>	</a:t>
            </a:r>
            <a:r>
              <a:rPr lang="en-US" altLang="ar-SA" sz="2000">
                <a:solidFill>
                  <a:schemeClr val="bg2"/>
                </a:solidFill>
                <a:cs typeface="Times New Roman (Arabic)" charset="0"/>
              </a:rPr>
              <a:t>/* specified by its second argumnet */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  </a:t>
            </a: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return(x * scale_factor); 	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chemeClr val="accent2"/>
                </a:solidFill>
                <a:cs typeface="Times New Roman (Arabic)" charset="0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E3CA7A-F95B-4DD7-9804-4352D29E771A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332656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A83CFA9-3E93-4FFD-AC34-BA77C81B1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548680"/>
            <a:ext cx="8382000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dirty="0">
                <a:cs typeface="Times New Roman (Arabic)" charset="0"/>
              </a:rPr>
              <a:t>Example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ext Box 6">
            <a:extLst>
              <a:ext uri="{FF2B5EF4-FFF2-40B4-BE49-F238E27FC236}">
                <a16:creationId xmlns:a16="http://schemas.microsoft.com/office/drawing/2014/main" id="{F798C065-3D3C-42AE-BA39-F9F97D45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1484784"/>
            <a:ext cx="8763000" cy="517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Times New Roman (Arabic)" charset="0"/>
              </a:rPr>
              <a:t>#</a:t>
            </a:r>
            <a:r>
              <a:rPr lang="en-US" altLang="ar-SA" sz="2000" dirty="0">
                <a:cs typeface="Times New Roman (Arabic)" charset="0"/>
              </a:rPr>
              <a:t>include&lt;iostream&gt;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# include&lt;</a:t>
            </a:r>
            <a:r>
              <a:rPr lang="en-US" altLang="ar-SA" sz="2000" dirty="0" err="1">
                <a:cs typeface="Times New Roman (Arabic)" charset="0"/>
              </a:rPr>
              <a:t>cmath</a:t>
            </a:r>
            <a:r>
              <a:rPr lang="en-US" altLang="ar-SA" sz="2000" dirty="0">
                <a:cs typeface="Times New Roman (Arabic)" charset="0"/>
              </a:rPr>
              <a:t>&gt; 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using namespace std;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rgbClr val="008000"/>
                </a:solidFill>
                <a:cs typeface="Times New Roman (Arabic)" charset="0"/>
              </a:rPr>
              <a:t>void </a:t>
            </a:r>
            <a:r>
              <a:rPr lang="en-US" altLang="ar-SA" sz="2000" dirty="0" err="1">
                <a:solidFill>
                  <a:srgbClr val="008000"/>
                </a:solidFill>
                <a:cs typeface="Times New Roman (Arabic)" charset="0"/>
              </a:rPr>
              <a:t>print_comment</a:t>
            </a:r>
            <a:r>
              <a:rPr lang="en-US" altLang="ar-SA" sz="2000" dirty="0">
                <a:solidFill>
                  <a:srgbClr val="008000"/>
                </a:solidFill>
                <a:cs typeface="Times New Roman (Arabic)" charset="0"/>
              </a:rPr>
              <a:t>();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double scale(double x, int n);</a:t>
            </a:r>
            <a:endParaRPr lang="en-US" altLang="ar-SA" sz="2000" dirty="0">
              <a:solidFill>
                <a:srgbClr val="008000"/>
              </a:solidFill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int main()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{   double num1,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  int    num2;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  </a:t>
            </a:r>
            <a:r>
              <a:rPr lang="en-US" altLang="ar-SA" sz="2000" dirty="0" err="1">
                <a:cs typeface="Times New Roman (Arabic)" charset="0"/>
              </a:rPr>
              <a:t>print</a:t>
            </a:r>
            <a:r>
              <a:rPr lang="en-US" altLang="ar-SA" sz="2000" dirty="0" err="1">
                <a:solidFill>
                  <a:srgbClr val="008000"/>
                </a:solidFill>
                <a:cs typeface="Times New Roman (Arabic)" charset="0"/>
              </a:rPr>
              <a:t>_comment</a:t>
            </a:r>
            <a:r>
              <a:rPr lang="en-US" altLang="ar-SA" sz="2000" dirty="0">
                <a:solidFill>
                  <a:srgbClr val="008000"/>
                </a:solidFill>
                <a:cs typeface="Times New Roman (Arabic)" charset="0"/>
              </a:rPr>
              <a:t>();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  </a:t>
            </a:r>
            <a:r>
              <a:rPr lang="en-US" altLang="ar-SA" sz="2000" dirty="0" err="1">
                <a:cs typeface="Times New Roman (Arabic)" charset="0"/>
              </a:rPr>
              <a:t>cout</a:t>
            </a:r>
            <a:r>
              <a:rPr lang="en-US" altLang="ar-SA" sz="2000" dirty="0">
                <a:cs typeface="Times New Roman (Arabic)" charset="0"/>
              </a:rPr>
              <a:t> &lt;&lt; "Enter a real number&gt; ";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  </a:t>
            </a:r>
            <a:r>
              <a:rPr lang="en-US" altLang="ar-SA" sz="2000" dirty="0" err="1">
                <a:cs typeface="Times New Roman (Arabic)" charset="0"/>
              </a:rPr>
              <a:t>cin</a:t>
            </a:r>
            <a:r>
              <a:rPr lang="en-US" altLang="ar-SA" sz="2000" dirty="0">
                <a:cs typeface="Times New Roman (Arabic)" charset="0"/>
              </a:rPr>
              <a:t> &gt;&gt; num1;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  </a:t>
            </a:r>
            <a:r>
              <a:rPr lang="en-US" altLang="ar-SA" sz="2000" dirty="0" err="1">
                <a:cs typeface="Times New Roman (Arabic)" charset="0"/>
              </a:rPr>
              <a:t>cout</a:t>
            </a:r>
            <a:r>
              <a:rPr lang="en-US" altLang="ar-SA" sz="2000" dirty="0">
                <a:cs typeface="Times New Roman (Arabic)" charset="0"/>
              </a:rPr>
              <a:t> &lt;&lt; "Enter an integer&gt; ";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  </a:t>
            </a:r>
            <a:r>
              <a:rPr lang="en-US" altLang="ar-SA" sz="2000" dirty="0" err="1">
                <a:cs typeface="Times New Roman (Arabic)" charset="0"/>
              </a:rPr>
              <a:t>cin</a:t>
            </a:r>
            <a:r>
              <a:rPr lang="en-US" altLang="ar-SA" sz="2000" dirty="0">
                <a:cs typeface="Times New Roman (Arabic)" charset="0"/>
              </a:rPr>
              <a:t> &gt;&gt; num2;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  </a:t>
            </a:r>
            <a:r>
              <a:rPr lang="en-US" altLang="ar-SA" sz="2000" dirty="0" err="1">
                <a:cs typeface="Times New Roman (Arabic)" charset="0"/>
              </a:rPr>
              <a:t>cout</a:t>
            </a:r>
            <a:r>
              <a:rPr lang="en-US" altLang="ar-SA" sz="2000" dirty="0">
                <a:cs typeface="Times New Roman (Arabic)" charset="0"/>
              </a:rPr>
              <a:t> &lt;&lt; "Result of call to function scale is \</a:t>
            </a:r>
            <a:r>
              <a:rPr lang="en-US" altLang="ar-SA" sz="2000" dirty="0" err="1">
                <a:cs typeface="Times New Roman (Arabic)" charset="0"/>
              </a:rPr>
              <a:t>n",</a:t>
            </a:r>
            <a:r>
              <a:rPr lang="en-US" altLang="ar-SA" sz="2000" dirty="0" err="1">
                <a:solidFill>
                  <a:schemeClr val="accent2"/>
                </a:solidFill>
                <a:cs typeface="Times New Roman (Arabic)" charset="0"/>
              </a:rPr>
              <a:t>scale</a:t>
            </a: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(num1,num2)</a:t>
            </a:r>
            <a:r>
              <a:rPr lang="en-US" altLang="ar-SA" sz="2000" dirty="0">
                <a:cs typeface="Times New Roman (Arabic)" charset="0"/>
              </a:rPr>
              <a:t>);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  return 0;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rgbClr val="008000"/>
                </a:solidFill>
                <a:cs typeface="Times New Roman (Arabic)" charset="0"/>
              </a:rPr>
              <a:t>void </a:t>
            </a:r>
            <a:r>
              <a:rPr lang="en-US" altLang="ar-SA" sz="2000" dirty="0" err="1">
                <a:solidFill>
                  <a:srgbClr val="008000"/>
                </a:solidFill>
                <a:cs typeface="Times New Roman (Arabic)" charset="0"/>
              </a:rPr>
              <a:t>print_comment</a:t>
            </a:r>
            <a:r>
              <a:rPr lang="en-US" altLang="ar-SA" sz="2000" dirty="0">
                <a:solidFill>
                  <a:srgbClr val="008000"/>
                </a:solidFill>
                <a:cs typeface="Times New Roman (Arabic)" charset="0"/>
              </a:rPr>
              <a:t>(void)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rgbClr val="008000"/>
                </a:solidFill>
                <a:cs typeface="Times New Roman (Arabic)" charset="0"/>
              </a:rPr>
              <a:t>{   </a:t>
            </a:r>
            <a:r>
              <a:rPr lang="en-US" altLang="ar-SA" sz="2000" dirty="0" err="1">
                <a:solidFill>
                  <a:srgbClr val="008000"/>
                </a:solidFill>
                <a:cs typeface="Times New Roman (Arabic)" charset="0"/>
              </a:rPr>
              <a:t>cout</a:t>
            </a:r>
            <a:r>
              <a:rPr lang="en-US" altLang="ar-SA" sz="2000" dirty="0">
                <a:solidFill>
                  <a:srgbClr val="008000"/>
                </a:solidFill>
                <a:cs typeface="Times New Roman (Arabic)" charset="0"/>
              </a:rPr>
              <a:t> &lt;&lt; "The program will .......... \n";}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solidFill>
                <a:schemeClr val="accent2"/>
              </a:solidFill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solidFill>
                  <a:schemeClr val="accent2"/>
                </a:solidFill>
                <a:cs typeface="Times New Roman (Arabic)" charset="0"/>
              </a:rPr>
              <a:t>double scale(double x, int n) {    .....   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B39C8B-0C5E-4FA8-A230-B1AC3521EF18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2" y="337212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B394C59-8ACD-418E-9CDF-E795E804F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508083"/>
            <a:ext cx="8382000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dirty="0">
                <a:cs typeface="Times New Roman (Arabic)" charset="0"/>
              </a:rPr>
              <a:t>Example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Text Box 6">
            <a:extLst>
              <a:ext uri="{FF2B5EF4-FFF2-40B4-BE49-F238E27FC236}">
                <a16:creationId xmlns:a16="http://schemas.microsoft.com/office/drawing/2014/main" id="{99252DB5-21D3-4739-9848-127796ED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679245"/>
            <a:ext cx="8763000" cy="466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include&lt;iostream&gt;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# include&lt;</a:t>
            </a:r>
            <a:r>
              <a:rPr lang="en-US" altLang="ar-SA" sz="1800" dirty="0" err="1">
                <a:cs typeface="Times New Roman (Arabic)" charset="0"/>
              </a:rPr>
              <a:t>cmath</a:t>
            </a:r>
            <a:r>
              <a:rPr lang="en-US" altLang="ar-SA" sz="1800" dirty="0">
                <a:cs typeface="Times New Roman (Arabic)" charset="0"/>
              </a:rPr>
              <a:t>&gt; 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using namespace std;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chemeClr val="accent2"/>
                </a:solidFill>
                <a:cs typeface="Times New Roman (Arabic)" charset="0"/>
              </a:rPr>
              <a:t>double scale(double x, int n);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void display(double result);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1800" dirty="0"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int main()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{   double num1, result;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     int    num2;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    </a:t>
            </a:r>
            <a:r>
              <a:rPr lang="en-US" altLang="ar-SA" sz="1800" dirty="0" err="1">
                <a:cs typeface="Times New Roman (Arabic)" charset="0"/>
              </a:rPr>
              <a:t>cout</a:t>
            </a:r>
            <a:r>
              <a:rPr lang="en-US" altLang="ar-SA" sz="1800" dirty="0">
                <a:cs typeface="Times New Roman (Arabic)" charset="0"/>
              </a:rPr>
              <a:t> &lt;&lt; "Enter a real number&gt; ";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     </a:t>
            </a:r>
            <a:r>
              <a:rPr lang="en-US" altLang="ar-SA" sz="1800" dirty="0" err="1">
                <a:cs typeface="Times New Roman (Arabic)" charset="0"/>
              </a:rPr>
              <a:t>cin</a:t>
            </a:r>
            <a:r>
              <a:rPr lang="en-US" altLang="ar-SA" sz="1800" dirty="0">
                <a:cs typeface="Times New Roman (Arabic)" charset="0"/>
              </a:rPr>
              <a:t> &gt;&gt; num1;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     </a:t>
            </a:r>
            <a:r>
              <a:rPr lang="en-US" altLang="ar-SA" sz="1800" dirty="0" err="1">
                <a:cs typeface="Times New Roman (Arabic)" charset="0"/>
              </a:rPr>
              <a:t>cout</a:t>
            </a:r>
            <a:r>
              <a:rPr lang="en-US" altLang="ar-SA" sz="1800" dirty="0">
                <a:cs typeface="Times New Roman (Arabic)" charset="0"/>
              </a:rPr>
              <a:t> &lt;&lt; "Enter an integer&gt; ";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     </a:t>
            </a:r>
            <a:r>
              <a:rPr lang="en-US" altLang="ar-SA" sz="1800" dirty="0" err="1">
                <a:cs typeface="Times New Roman (Arabic)" charset="0"/>
              </a:rPr>
              <a:t>cin</a:t>
            </a:r>
            <a:r>
              <a:rPr lang="en-US" altLang="ar-SA" sz="1800" dirty="0">
                <a:cs typeface="Times New Roman (Arabic)" charset="0"/>
              </a:rPr>
              <a:t> &gt;&gt; num2;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     </a:t>
            </a:r>
            <a:r>
              <a:rPr lang="en-US" altLang="ar-SA" sz="1800" dirty="0">
                <a:solidFill>
                  <a:schemeClr val="accent2"/>
                </a:solidFill>
                <a:cs typeface="Times New Roman (Arabic)" charset="0"/>
              </a:rPr>
              <a:t>result = scale(num1,num2);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     </a:t>
            </a: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display(result);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     return 0;}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1800" dirty="0"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chemeClr val="accent2"/>
                </a:solidFill>
                <a:cs typeface="Times New Roman (Arabic)" charset="0"/>
              </a:rPr>
              <a:t>double scale(double x, int n)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chemeClr val="accent2"/>
                </a:solidFill>
                <a:cs typeface="Times New Roman (Arabic)" charset="0"/>
              </a:rPr>
              <a:t>{   .....   }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1800" dirty="0">
              <a:solidFill>
                <a:schemeClr val="accent2"/>
              </a:solidFill>
              <a:cs typeface="Times New Roman (Arabic)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void display(double result)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{   </a:t>
            </a:r>
            <a:r>
              <a:rPr lang="en-US" altLang="ar-SA" sz="1800" dirty="0" err="1">
                <a:solidFill>
                  <a:srgbClr val="008000"/>
                </a:solidFill>
                <a:cs typeface="Times New Roman (Arabic)" charset="0"/>
              </a:rPr>
              <a:t>printf</a:t>
            </a: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("Result of call to function scale is %.2f\n", result);}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578C6D0-0AA8-4537-8065-27766B42D39D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515432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928E373-9DA1-4E54-BCBD-C6149A48B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686303"/>
            <a:ext cx="8382000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dirty="0">
                <a:cs typeface="Times New Roman (Arabic)" charset="0"/>
              </a:rPr>
              <a:t>Example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 Box 6">
            <a:extLst>
              <a:ext uri="{FF2B5EF4-FFF2-40B4-BE49-F238E27FC236}">
                <a16:creationId xmlns:a16="http://schemas.microsoft.com/office/drawing/2014/main" id="{45B34436-57D9-4D9F-988E-8A9803817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1456862"/>
            <a:ext cx="8763000" cy="535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cs typeface="Times New Roman (Arabic)" charset="0"/>
              </a:rPr>
              <a:t>#</a:t>
            </a:r>
            <a:r>
              <a:rPr lang="en-US" altLang="ar-SA" sz="1800" dirty="0">
                <a:cs typeface="Times New Roman (Arabic)" charset="0"/>
              </a:rPr>
              <a:t>include&lt;iostream&gt;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# include&lt;</a:t>
            </a:r>
            <a:r>
              <a:rPr lang="en-US" altLang="ar-SA" sz="1800" dirty="0" err="1">
                <a:cs typeface="Times New Roman (Arabic)" charset="0"/>
              </a:rPr>
              <a:t>cmath</a:t>
            </a:r>
            <a:r>
              <a:rPr lang="en-US" altLang="ar-SA" sz="1800" dirty="0">
                <a:cs typeface="Times New Roman (Arabic)" charset="0"/>
              </a:rPr>
              <a:t>&gt; 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using namespace std;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double get_num1();</a:t>
            </a:r>
            <a:endParaRPr lang="en-US" altLang="ar-SA" sz="1800" dirty="0">
              <a:solidFill>
                <a:schemeClr val="accent2"/>
              </a:solidFill>
              <a:cs typeface="Times New Roman (Arabic)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996633"/>
                </a:solidFill>
                <a:cs typeface="Times New Roman (Arabic)" charset="0"/>
              </a:rPr>
              <a:t>int get_num2();</a:t>
            </a:r>
            <a:endParaRPr lang="en-US" altLang="ar-SA" sz="1800" dirty="0">
              <a:solidFill>
                <a:srgbClr val="008000"/>
              </a:solidFill>
              <a:cs typeface="Times New Roman (Arabic)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chemeClr val="accent2"/>
                </a:solidFill>
                <a:cs typeface="Times New Roman (Arabic)" charset="0"/>
              </a:rPr>
              <a:t>double scale(double x, int n);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1800" dirty="0">
              <a:cs typeface="Times New Roman (Arabic)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int main(void)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{   double num1,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     int    num2;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     </a:t>
            </a: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num1 = get_num1();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996633"/>
                </a:solidFill>
                <a:cs typeface="Times New Roman (Arabic)" charset="0"/>
              </a:rPr>
              <a:t>     num2 = get_num2();</a:t>
            </a:r>
            <a:endParaRPr lang="en-US" altLang="ar-SA" sz="1800" dirty="0">
              <a:solidFill>
                <a:srgbClr val="008000"/>
              </a:solidFill>
              <a:cs typeface="Times New Roman (Arabic)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     </a:t>
            </a:r>
            <a:r>
              <a:rPr lang="en-US" altLang="ar-SA" sz="1800" dirty="0" err="1">
                <a:cs typeface="Times New Roman (Arabic)" charset="0"/>
              </a:rPr>
              <a:t>cout</a:t>
            </a:r>
            <a:r>
              <a:rPr lang="en-US" altLang="ar-SA" sz="1800" dirty="0">
                <a:cs typeface="Times New Roman (Arabic)" charset="0"/>
              </a:rPr>
              <a:t> &lt;&lt; "Result of call to function scale is\</a:t>
            </a:r>
            <a:r>
              <a:rPr lang="en-US" altLang="ar-SA" sz="1800" dirty="0" err="1">
                <a:cs typeface="Times New Roman (Arabic)" charset="0"/>
              </a:rPr>
              <a:t>n",</a:t>
            </a:r>
            <a:r>
              <a:rPr lang="en-US" altLang="ar-SA" sz="1800" dirty="0" err="1">
                <a:solidFill>
                  <a:schemeClr val="accent2"/>
                </a:solidFill>
                <a:cs typeface="Times New Roman (Arabic)" charset="0"/>
              </a:rPr>
              <a:t>scale</a:t>
            </a:r>
            <a:r>
              <a:rPr lang="en-US" altLang="ar-SA" sz="1800" dirty="0">
                <a:solidFill>
                  <a:schemeClr val="accent2"/>
                </a:solidFill>
                <a:cs typeface="Times New Roman (Arabic)" charset="0"/>
              </a:rPr>
              <a:t>(num1,num2)</a:t>
            </a:r>
            <a:r>
              <a:rPr lang="en-US" altLang="ar-SA" sz="1800" dirty="0">
                <a:cs typeface="Times New Roman (Arabic)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cs typeface="Times New Roman (Arabic)" charset="0"/>
              </a:rPr>
              <a:t>     return 0;}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1800" dirty="0">
              <a:cs typeface="Times New Roman (Arabic)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double get_num1(void)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{   double number1;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     </a:t>
            </a:r>
            <a:r>
              <a:rPr lang="en-US" altLang="ar-SA" sz="1800" dirty="0" err="1">
                <a:solidFill>
                  <a:srgbClr val="008000"/>
                </a:solidFill>
                <a:cs typeface="Times New Roman (Arabic)" charset="0"/>
              </a:rPr>
              <a:t>cout</a:t>
            </a: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 &lt;&lt; "Enter a real number&gt; ";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     </a:t>
            </a:r>
            <a:r>
              <a:rPr lang="en-US" altLang="ar-SA" sz="1800" dirty="0" err="1">
                <a:solidFill>
                  <a:srgbClr val="008000"/>
                </a:solidFill>
                <a:cs typeface="Times New Roman (Arabic)" charset="0"/>
              </a:rPr>
              <a:t>cin</a:t>
            </a: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 &gt;&gt; number1;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008000"/>
                </a:solidFill>
                <a:cs typeface="Times New Roman (Arabic)" charset="0"/>
              </a:rPr>
              <a:t>     return(number1);}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1800" dirty="0">
              <a:solidFill>
                <a:srgbClr val="008000"/>
              </a:solidFill>
              <a:cs typeface="Times New Roman (Arabic)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996633"/>
                </a:solidFill>
                <a:cs typeface="Times New Roman (Arabic)" charset="0"/>
              </a:rPr>
              <a:t>int get_num2(void)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996633"/>
                </a:solidFill>
                <a:cs typeface="Times New Roman (Arabic)" charset="0"/>
              </a:rPr>
              <a:t>{   .....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rgbClr val="996633"/>
                </a:solidFill>
                <a:cs typeface="Times New Roman (Arabic)" charset="0"/>
              </a:rPr>
              <a:t>     return(number2); }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1800" dirty="0">
              <a:cs typeface="Times New Roman (Arabic)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800" dirty="0">
                <a:solidFill>
                  <a:schemeClr val="accent2"/>
                </a:solidFill>
                <a:cs typeface="Times New Roman (Arabic)" charset="0"/>
              </a:rPr>
              <a:t>double scale(double x, int n) {   .....   }</a:t>
            </a:r>
            <a:endParaRPr lang="en-US" altLang="ar-SA" sz="1800" dirty="0">
              <a:cs typeface="Times New Roman (Arabic)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ar-SA" sz="2000" dirty="0">
              <a:solidFill>
                <a:srgbClr val="008000"/>
              </a:solidFill>
              <a:cs typeface="Times New Roman (Arabic)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C15877-7BF2-4F39-99C9-63FE7A1DA948}"/>
              </a:ext>
            </a:extLst>
          </p:cNvPr>
          <p:cNvSpPr txBox="1">
            <a:spLocks noChangeArrowheads="1"/>
          </p:cNvSpPr>
          <p:nvPr/>
        </p:nvSpPr>
        <p:spPr>
          <a:xfrm>
            <a:off x="1280592" y="441438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B669215-EBA2-46D9-8063-95302A106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542462"/>
            <a:ext cx="8382000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dirty="0">
                <a:cs typeface="Times New Roman (Arabic)" charset="0"/>
              </a:rPr>
              <a:t>Example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0070C0"/>
                </a:solidFill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72816"/>
            <a:ext cx="7671744" cy="4824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are small programs that divide the program in manageable tasks. </a:t>
            </a:r>
          </a:p>
          <a:p>
            <a:r>
              <a:rPr lang="en-US" dirty="0" smtClean="0"/>
              <a:t>Predefined or ready to use functions are provided in the C++ library.</a:t>
            </a:r>
          </a:p>
          <a:p>
            <a:r>
              <a:rPr lang="en-US" dirty="0" smtClean="0"/>
              <a:t>User defined functions may or may not return a value. </a:t>
            </a:r>
          </a:p>
          <a:p>
            <a:r>
              <a:rPr lang="en-US" dirty="0" smtClean="0"/>
              <a:t>Variables passed to a function in the heading are called parameters. </a:t>
            </a:r>
          </a:p>
          <a:p>
            <a:r>
              <a:rPr lang="en-US" dirty="0" smtClean="0"/>
              <a:t>Actual values replace the parameters when a function is called. </a:t>
            </a:r>
          </a:p>
          <a:p>
            <a:r>
              <a:rPr lang="en-US" dirty="0" smtClean="0"/>
              <a:t>Value returned from a function can be used anywhere in the main or another function.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A70DF844-3F8F-486F-A836-97F04DB9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04138" cy="333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6000" b="1" dirty="0">
                <a:solidFill>
                  <a:srgbClr val="0070C0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A9498386-649C-4B0C-A26A-7F9E7303D8DE}"/>
              </a:ext>
            </a:extLst>
          </p:cNvPr>
          <p:cNvSpPr txBox="1">
            <a:spLocks noChangeArrowheads="1"/>
          </p:cNvSpPr>
          <p:nvPr/>
        </p:nvSpPr>
        <p:spPr>
          <a:xfrm>
            <a:off x="1364568" y="15978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FDB382CF-EBDC-45E7-A7A1-9885283C1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308862"/>
            <a:ext cx="7776864" cy="57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dirty="0">
                <a:cs typeface="Times New Roman (Arabic)" charset="0"/>
              </a:rPr>
              <a:t>Pre-defined and User-defined Functions</a:t>
            </a:r>
            <a:endParaRPr lang="en-US" altLang="en-US" dirty="0">
              <a:cs typeface="Times New Roman (Arabic)" charset="0"/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B6A32E8E-434A-4E25-BE73-E16CAAAC6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326410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b="1" dirty="0">
                <a:solidFill>
                  <a:srgbClr val="A50021"/>
                </a:solidFill>
                <a:cs typeface="Times New Roman (Arabic)" charset="0"/>
              </a:rPr>
              <a:t>Pre-defined Function</a:t>
            </a:r>
            <a:r>
              <a:rPr lang="en-US" altLang="ar-SA" sz="2000" dirty="0">
                <a:cs typeface="Times New Roman (Arabic)" charset="0"/>
              </a:rPr>
              <a:t> 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5D79B4A9-7A01-488F-812B-1C305F86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 dirty="0">
                <a:cs typeface="Times New Roman (Arabic)" charset="0"/>
              </a:rPr>
              <a:t> </a:t>
            </a:r>
            <a:r>
              <a:rPr lang="en-US" altLang="ar-SA" sz="2000" dirty="0">
                <a:cs typeface="Times New Roman (Arabic)" charset="0"/>
              </a:rPr>
              <a:t>Is a function that is already defined in one of the many C libraries. </a:t>
            </a: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8663F5E7-B883-4C14-AF22-77A295A88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8763000" cy="135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ar-SA" sz="2000" dirty="0">
                <a:cs typeface="Times New Roman (Arabic)" charset="0"/>
              </a:rPr>
              <a:t> It is included in the program through the preprocessor directive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statement </a:t>
            </a:r>
            <a:r>
              <a:rPr lang="en-US" altLang="ar-SA" sz="2000" b="1" dirty="0">
                <a:cs typeface="Times New Roman (Arabic)" charset="0"/>
              </a:rPr>
              <a:t>#include&lt;   &gt;</a:t>
            </a:r>
            <a:r>
              <a:rPr lang="en-US" altLang="ar-SA" sz="2000" dirty="0">
                <a:cs typeface="Times New Roman (Arabic)" charset="0"/>
              </a:rPr>
              <a:t> and used in the program to perform a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   specific task.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ar-SA" sz="2000" dirty="0">
              <a:cs typeface="Times New Roman (Arabic)" charset="0"/>
            </a:endParaRPr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3FF290EE-F699-485E-99E1-54EB38BF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81400"/>
            <a:ext cx="8763000" cy="7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ar-SA" sz="2000">
                <a:cs typeface="Times New Roman (Arabic)" charset="0"/>
              </a:rPr>
              <a:t> Ex: #include&lt;iostream&gt;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ar-SA" sz="2000">
              <a:cs typeface="Times New Roman (Arabic)" charset="0"/>
            </a:endParaRPr>
          </a:p>
        </p:txBody>
      </p:sp>
      <p:grpSp>
        <p:nvGrpSpPr>
          <p:cNvPr id="30730" name="Group 10">
            <a:extLst>
              <a:ext uri="{FF2B5EF4-FFF2-40B4-BE49-F238E27FC236}">
                <a16:creationId xmlns:a16="http://schemas.microsoft.com/office/drawing/2014/main" id="{203E0A79-DD4D-47F3-ABDC-DDD96FE2EE8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678238"/>
            <a:ext cx="4335463" cy="400050"/>
            <a:chOff x="2256" y="2461"/>
            <a:chExt cx="2731" cy="252"/>
          </a:xfrm>
        </p:grpSpPr>
        <p:sp>
          <p:nvSpPr>
            <p:cNvPr id="6158" name="Line 11">
              <a:extLst>
                <a:ext uri="{FF2B5EF4-FFF2-40B4-BE49-F238E27FC236}">
                  <a16:creationId xmlns:a16="http://schemas.microsoft.com/office/drawing/2014/main" id="{3A3B2A5B-8BD3-4610-A047-9A31F8757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4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159" name="Text Box 12">
              <a:extLst>
                <a:ext uri="{FF2B5EF4-FFF2-40B4-BE49-F238E27FC236}">
                  <a16:creationId xmlns:a16="http://schemas.microsoft.com/office/drawing/2014/main" id="{E96B8848-C478-4421-9A27-B437CA1DD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461"/>
              <a:ext cx="2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Defines printf &amp; scanf functions</a:t>
              </a:r>
              <a:endParaRPr lang="en-US" altLang="ar-SA" sz="2000">
                <a:cs typeface="Times New Roman (Arabic)" charset="0"/>
              </a:endParaRPr>
            </a:p>
          </p:txBody>
        </p:sp>
      </p:grpSp>
      <p:sp>
        <p:nvSpPr>
          <p:cNvPr id="30733" name="Text Box 13">
            <a:extLst>
              <a:ext uri="{FF2B5EF4-FFF2-40B4-BE49-F238E27FC236}">
                <a16:creationId xmlns:a16="http://schemas.microsoft.com/office/drawing/2014/main" id="{99A72C31-1C78-4E6F-81D5-B1708CC4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91000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b="1">
                <a:solidFill>
                  <a:srgbClr val="A50021"/>
                </a:solidFill>
                <a:cs typeface="Times New Roman (Arabic)" charset="0"/>
              </a:rPr>
              <a:t>User-defined Function</a:t>
            </a:r>
            <a:r>
              <a:rPr lang="en-US" altLang="ar-SA" sz="2000">
                <a:cs typeface="Times New Roman (Arabic)" charset="0"/>
              </a:rPr>
              <a:t> </a:t>
            </a: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BB396591-3208-4C25-9954-43531545E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>
                <a:cs typeface="Times New Roman (Arabic)" charset="0"/>
              </a:rPr>
              <a:t> </a:t>
            </a:r>
            <a:r>
              <a:rPr lang="en-US" altLang="ar-SA" sz="2000">
                <a:cs typeface="Times New Roman (Arabic)" charset="0"/>
              </a:rPr>
              <a:t>Is a function that is created by the user. </a:t>
            </a:r>
          </a:p>
        </p:txBody>
      </p:sp>
      <p:sp>
        <p:nvSpPr>
          <p:cNvPr id="30735" name="Text Box 15">
            <a:extLst>
              <a:ext uri="{FF2B5EF4-FFF2-40B4-BE49-F238E27FC236}">
                <a16:creationId xmlns:a16="http://schemas.microsoft.com/office/drawing/2014/main" id="{65CF40ED-C286-4DE0-936B-9CFB33A3D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57800"/>
            <a:ext cx="8763000" cy="7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ar-SA" sz="2000">
                <a:cs typeface="Times New Roman (Arabic)" charset="0"/>
              </a:rPr>
              <a:t> It is defined before the main program through a </a:t>
            </a:r>
            <a:r>
              <a:rPr lang="en-US" altLang="ar-SA" sz="2000" b="1">
                <a:cs typeface="Times New Roman (Arabic)" charset="0"/>
              </a:rPr>
              <a:t>function prototype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and called upon in the main program to perform a specific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utoUpdateAnimBg="0"/>
      <p:bldP spid="30727" grpId="0" autoUpdateAnimBg="0"/>
      <p:bldP spid="30728" grpId="0" autoUpdateAnimBg="0"/>
      <p:bldP spid="30729" grpId="0" autoUpdateAnimBg="0"/>
      <p:bldP spid="30733" grpId="0" autoUpdateAnimBg="0"/>
      <p:bldP spid="30734" grpId="0" autoUpdateAnimBg="0"/>
      <p:bldP spid="3073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F5B537D5-FDD9-430A-BF3B-006D3055BB1A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2493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F9BC302B-BF7E-4779-8598-80F60DB50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360" y="398483"/>
            <a:ext cx="73852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Pre-defined Functions</a:t>
            </a: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133B0F55-DF7E-4EAC-A3CA-52B2D4D7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916832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b="1">
                <a:solidFill>
                  <a:srgbClr val="A50021"/>
                </a:solidFill>
                <a:cs typeface="Times New Roman (Arabic)" charset="0"/>
              </a:rPr>
              <a:t>Arithmetic Functions</a:t>
            </a:r>
            <a:r>
              <a:rPr lang="en-US" altLang="ar-SA" sz="2000">
                <a:cs typeface="Times New Roman (Arabic)" charset="0"/>
              </a:rPr>
              <a:t> 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1DF0F0D0-CD35-4835-B654-F295D3C88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526432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>
                <a:cs typeface="Times New Roman (Arabic)" charset="0"/>
              </a:rPr>
              <a:t> </a:t>
            </a:r>
            <a:r>
              <a:rPr lang="en-US" altLang="ar-SA" sz="2000">
                <a:cs typeface="Times New Roman (Arabic)" charset="0"/>
              </a:rPr>
              <a:t>Are functions that perform arithmetic operations. </a:t>
            </a: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2F4EC840-FDAC-4D19-8A60-A3E6605E0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136032"/>
            <a:ext cx="8763000" cy="103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ar-SA" sz="2000">
                <a:cs typeface="Times New Roman (Arabic)" charset="0"/>
              </a:rPr>
              <a:t> They are usually located in the c</a:t>
            </a:r>
            <a:r>
              <a:rPr lang="en-US" altLang="ar-SA" sz="2000" b="1">
                <a:cs typeface="Times New Roman (Arabic)" charset="0"/>
              </a:rPr>
              <a:t>math</a:t>
            </a:r>
            <a:r>
              <a:rPr lang="en-US" altLang="ar-SA" sz="2000">
                <a:cs typeface="Times New Roman (Arabic)" charset="0"/>
              </a:rPr>
              <a:t> libraries. 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   (see page 109).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ar-SA" sz="2000">
              <a:cs typeface="Times New Roman (Arabic)" charset="0"/>
            </a:endParaRP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A1625481-DD9C-4B00-A9CA-3998DA65A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050432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ar-SA" sz="2000">
                <a:cs typeface="Times New Roman (Arabic)" charset="0"/>
              </a:rPr>
              <a:t> Examples: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9C90A562-2468-4213-AFDB-C0BF1FE73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660032"/>
            <a:ext cx="8763000" cy="103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 algn="just">
              <a:lnSpc>
                <a:spcPct val="104000"/>
              </a:lnSpc>
              <a:spcBef>
                <a:spcPct val="0"/>
              </a:spcBef>
              <a:buFontTx/>
              <a:buChar char="•"/>
            </a:pPr>
            <a:r>
              <a:rPr lang="en-US" altLang="ar-SA" sz="2000">
                <a:cs typeface="Times New Roman (Arabic)" charset="0"/>
              </a:rPr>
              <a:t> </a:t>
            </a:r>
            <a:r>
              <a:rPr lang="en-US" altLang="ar-SA" sz="2000" b="1">
                <a:cs typeface="Times New Roman (Arabic)" charset="0"/>
              </a:rPr>
              <a:t>abs(x)</a:t>
            </a:r>
            <a:r>
              <a:rPr lang="en-US" altLang="ar-SA" sz="2000">
                <a:cs typeface="Times New Roman (Arabic)" charset="0"/>
              </a:rPr>
              <a:t> is a function that returns the absolute value of its integer</a:t>
            </a:r>
          </a:p>
          <a:p>
            <a:pPr lvl="1" algn="just">
              <a:lnSpc>
                <a:spcPct val="104000"/>
              </a:lnSpc>
              <a:spcBef>
                <a:spcPct val="0"/>
              </a:spcBef>
              <a:buFontTx/>
              <a:buNone/>
            </a:pPr>
            <a:r>
              <a:rPr lang="en-US" altLang="ar-SA" sz="2000">
                <a:cs typeface="Times New Roman (Arabic)" charset="0"/>
              </a:rPr>
              <a:t>   argument.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ar-SA" sz="2000">
              <a:cs typeface="Times New Roman (Arabic)" charset="0"/>
            </a:endParaRP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BA6CB9AB-14D3-4839-BCE8-CA733121C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498232"/>
            <a:ext cx="8763000" cy="7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 algn="just">
              <a:lnSpc>
                <a:spcPct val="104000"/>
              </a:lnSpc>
              <a:spcBef>
                <a:spcPct val="0"/>
              </a:spcBef>
              <a:buFontTx/>
              <a:buChar char="•"/>
            </a:pPr>
            <a:r>
              <a:rPr lang="en-US" altLang="ar-SA" sz="2000">
                <a:cs typeface="Times New Roman (Arabic)" charset="0"/>
              </a:rPr>
              <a:t> </a:t>
            </a:r>
            <a:r>
              <a:rPr lang="en-US" altLang="ar-SA" sz="2000" b="1">
                <a:cs typeface="Times New Roman (Arabic)" charset="0"/>
              </a:rPr>
              <a:t>sqrt(x)</a:t>
            </a:r>
            <a:r>
              <a:rPr lang="en-US" altLang="ar-SA" sz="2000">
                <a:cs typeface="Times New Roman (Arabic)" charset="0"/>
              </a:rPr>
              <a:t> is a function that returns the square root of x.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ar-SA" sz="2000">
              <a:cs typeface="Times New Roman (Arabic)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utoUpdateAnimBg="0"/>
      <p:bldP spid="31754" grpId="0" autoUpdateAnimBg="0"/>
      <p:bldP spid="31755" grpId="0" autoUpdateAnimBg="0"/>
      <p:bldP spid="31756" grpId="0" autoUpdateAnimBg="0"/>
      <p:bldP spid="3175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>
            <a:extLst>
              <a:ext uri="{FF2B5EF4-FFF2-40B4-BE49-F238E27FC236}">
                <a16:creationId xmlns:a16="http://schemas.microsoft.com/office/drawing/2014/main" id="{912AF6EF-3D37-4B73-8688-6FA2A10A0A6D}"/>
              </a:ext>
            </a:extLst>
          </p:cNvPr>
          <p:cNvSpPr txBox="1">
            <a:spLocks noChangeArrowheads="1"/>
          </p:cNvSpPr>
          <p:nvPr/>
        </p:nvSpPr>
        <p:spPr>
          <a:xfrm>
            <a:off x="1125707" y="45087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97" name="Text Box 1029">
            <a:extLst>
              <a:ext uri="{FF2B5EF4-FFF2-40B4-BE49-F238E27FC236}">
                <a16:creationId xmlns:a16="http://schemas.microsoft.com/office/drawing/2014/main" id="{FC69C108-1A81-4B4E-8689-153FE766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471718"/>
            <a:ext cx="55808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Pre-defined Functions</a:t>
            </a:r>
          </a:p>
        </p:txBody>
      </p:sp>
      <p:sp>
        <p:nvSpPr>
          <p:cNvPr id="8198" name="Text Box 1030">
            <a:extLst>
              <a:ext uri="{FF2B5EF4-FFF2-40B4-BE49-F238E27FC236}">
                <a16:creationId xmlns:a16="http://schemas.microsoft.com/office/drawing/2014/main" id="{65460241-2777-415E-8A06-FDE4E00C5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1628800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b="1" dirty="0">
                <a:solidFill>
                  <a:srgbClr val="A50021"/>
                </a:solidFill>
                <a:cs typeface="Times New Roman (Arabic)" charset="0"/>
              </a:rPr>
              <a:t>Function call in an Assignment Statement</a:t>
            </a:r>
            <a:r>
              <a:rPr lang="en-US" altLang="ar-SA" sz="2000" dirty="0">
                <a:solidFill>
                  <a:srgbClr val="A50021"/>
                </a:solidFill>
                <a:cs typeface="Times New Roman (Arabic)" charset="0"/>
              </a:rPr>
              <a:t> </a:t>
            </a:r>
          </a:p>
        </p:txBody>
      </p:sp>
      <p:sp>
        <p:nvSpPr>
          <p:cNvPr id="32775" name="Text Box 1031">
            <a:extLst>
              <a:ext uri="{FF2B5EF4-FFF2-40B4-BE49-F238E27FC236}">
                <a16:creationId xmlns:a16="http://schemas.microsoft.com/office/drawing/2014/main" id="{8C0FBD5B-105A-4340-9BA1-A8878FCD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2238400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A50021"/>
                </a:solidFill>
                <a:cs typeface="Times New Roman (Arabic)" charset="0"/>
              </a:rPr>
              <a:t>Syntax </a:t>
            </a:r>
            <a:endParaRPr lang="en-US" altLang="ar-SA" sz="2000">
              <a:cs typeface="Times New Roman (Arabic)" charset="0"/>
            </a:endParaRPr>
          </a:p>
        </p:txBody>
      </p:sp>
      <p:sp>
        <p:nvSpPr>
          <p:cNvPr id="32776" name="Text Box 1032">
            <a:extLst>
              <a:ext uri="{FF2B5EF4-FFF2-40B4-BE49-F238E27FC236}">
                <a16:creationId xmlns:a16="http://schemas.microsoft.com/office/drawing/2014/main" id="{84E7E580-E5DF-4FA7-BB2E-985799C14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2848000"/>
            <a:ext cx="8763000" cy="7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Y = function name(argument);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ar-SA" sz="2000">
              <a:cs typeface="Times New Roman (Arabic)" charset="0"/>
            </a:endParaRPr>
          </a:p>
        </p:txBody>
      </p:sp>
      <p:sp>
        <p:nvSpPr>
          <p:cNvPr id="32777" name="Text Box 1033">
            <a:extLst>
              <a:ext uri="{FF2B5EF4-FFF2-40B4-BE49-F238E27FC236}">
                <a16:creationId xmlns:a16="http://schemas.microsoft.com/office/drawing/2014/main" id="{C9E9B20C-EAEC-4CED-A5AC-3AE2F5F0A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3457600"/>
            <a:ext cx="8763000" cy="39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solidFill>
                  <a:srgbClr val="A50021"/>
                </a:solidFill>
                <a:cs typeface="Times New Roman (Arabic)" charset="0"/>
              </a:rPr>
              <a:t>Example </a:t>
            </a:r>
            <a:endParaRPr lang="en-US" altLang="ar-SA" sz="2000">
              <a:cs typeface="Times New Roman (Arabic)" charset="0"/>
            </a:endParaRPr>
          </a:p>
        </p:txBody>
      </p:sp>
      <p:sp>
        <p:nvSpPr>
          <p:cNvPr id="32778" name="Text Box 1034">
            <a:extLst>
              <a:ext uri="{FF2B5EF4-FFF2-40B4-BE49-F238E27FC236}">
                <a16:creationId xmlns:a16="http://schemas.microsoft.com/office/drawing/2014/main" id="{4C79DB9B-69CA-4735-ABA6-CE611CBDD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4067200"/>
            <a:ext cx="8763000" cy="7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>
                <a:cs typeface="Times New Roman (Arabic)" charset="0"/>
              </a:rPr>
              <a:t>Y = sqrt(x);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ar-SA" sz="2000">
              <a:cs typeface="Times New Roman (Arabic)" charset="0"/>
            </a:endParaRPr>
          </a:p>
        </p:txBody>
      </p:sp>
      <p:grpSp>
        <p:nvGrpSpPr>
          <p:cNvPr id="32779" name="Group 1035">
            <a:extLst>
              <a:ext uri="{FF2B5EF4-FFF2-40B4-BE49-F238E27FC236}">
                <a16:creationId xmlns:a16="http://schemas.microsoft.com/office/drawing/2014/main" id="{57820BFA-001D-4C77-994A-3172CCCCE62C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4524400"/>
            <a:ext cx="1470025" cy="573088"/>
            <a:chOff x="384" y="2544"/>
            <a:chExt cx="926" cy="361"/>
          </a:xfrm>
        </p:grpSpPr>
        <p:sp>
          <p:nvSpPr>
            <p:cNvPr id="8212" name="Line 1036">
              <a:extLst>
                <a:ext uri="{FF2B5EF4-FFF2-40B4-BE49-F238E27FC236}">
                  <a16:creationId xmlns:a16="http://schemas.microsoft.com/office/drawing/2014/main" id="{36A815A0-FDF9-4C2C-9C14-1F8073A03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544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213" name="Text Box 1037">
              <a:extLst>
                <a:ext uri="{FF2B5EF4-FFF2-40B4-BE49-F238E27FC236}">
                  <a16:creationId xmlns:a16="http://schemas.microsoft.com/office/drawing/2014/main" id="{E0233E1B-193C-4962-8E45-E66053F3E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53"/>
              <a:ext cx="9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>
                  <a:solidFill>
                    <a:schemeClr val="accent2"/>
                  </a:solidFill>
                  <a:cs typeface="Times New Roman (Arabic)" charset="0"/>
                </a:rPr>
                <a:t>function call</a:t>
              </a:r>
            </a:p>
          </p:txBody>
        </p:sp>
      </p:grpSp>
      <p:grpSp>
        <p:nvGrpSpPr>
          <p:cNvPr id="32782" name="Group 1038">
            <a:extLst>
              <a:ext uri="{FF2B5EF4-FFF2-40B4-BE49-F238E27FC236}">
                <a16:creationId xmlns:a16="http://schemas.microsoft.com/office/drawing/2014/main" id="{D568020B-A546-4C1E-BC28-E6D00F6177FF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5154638"/>
            <a:ext cx="4648200" cy="1274762"/>
            <a:chOff x="1392" y="2845"/>
            <a:chExt cx="2928" cy="803"/>
          </a:xfrm>
        </p:grpSpPr>
        <p:sp>
          <p:nvSpPr>
            <p:cNvPr id="8205" name="Line 1039">
              <a:extLst>
                <a:ext uri="{FF2B5EF4-FFF2-40B4-BE49-F238E27FC236}">
                  <a16:creationId xmlns:a16="http://schemas.microsoft.com/office/drawing/2014/main" id="{65592332-CACA-4239-A04F-28DCC3663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360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040">
              <a:extLst>
                <a:ext uri="{FF2B5EF4-FFF2-40B4-BE49-F238E27FC236}">
                  <a16:creationId xmlns:a16="http://schemas.microsoft.com/office/drawing/2014/main" id="{CEC9D8CD-F865-4017-8A83-84AAC5CA2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0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Text Box 1041">
              <a:extLst>
                <a:ext uri="{FF2B5EF4-FFF2-40B4-BE49-F238E27FC236}">
                  <a16:creationId xmlns:a16="http://schemas.microsoft.com/office/drawing/2014/main" id="{E3CAE10E-806F-4375-BA07-F5027D020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1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 b="1">
                  <a:cs typeface="Times New Roman (Arabic)" charset="0"/>
                </a:rPr>
                <a:t>x</a:t>
              </a:r>
            </a:p>
          </p:txBody>
        </p:sp>
        <p:sp>
          <p:nvSpPr>
            <p:cNvPr id="8208" name="Text Box 1042">
              <a:extLst>
                <a:ext uri="{FF2B5EF4-FFF2-40B4-BE49-F238E27FC236}">
                  <a16:creationId xmlns:a16="http://schemas.microsoft.com/office/drawing/2014/main" id="{ED74FC4E-114D-474F-A2AC-8D8E859CB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21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 b="1">
                  <a:cs typeface="Times New Roman (Arabic)" charset="0"/>
                </a:rPr>
                <a:t>y</a:t>
              </a:r>
              <a:endParaRPr lang="en-US" altLang="ar-SA" sz="1600" b="1">
                <a:latin typeface="Comic Sans MS" panose="030F0702030302020204" pitchFamily="66" charset="0"/>
                <a:cs typeface="Times New Roman (Arabic)" charset="0"/>
              </a:endParaRPr>
            </a:p>
          </p:txBody>
        </p:sp>
        <p:sp>
          <p:nvSpPr>
            <p:cNvPr id="8209" name="Rectangle 1043">
              <a:extLst>
                <a:ext uri="{FF2B5EF4-FFF2-40B4-BE49-F238E27FC236}">
                  <a16:creationId xmlns:a16="http://schemas.microsoft.com/office/drawing/2014/main" id="{6D57576C-B874-4448-A375-5994D46C3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72"/>
              <a:ext cx="1344" cy="5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2400"/>
            </a:p>
          </p:txBody>
        </p:sp>
        <p:sp>
          <p:nvSpPr>
            <p:cNvPr id="8210" name="Text Box 1044">
              <a:extLst>
                <a:ext uri="{FF2B5EF4-FFF2-40B4-BE49-F238E27FC236}">
                  <a16:creationId xmlns:a16="http://schemas.microsoft.com/office/drawing/2014/main" id="{9C37DC4B-6127-4240-8DA5-54506E20D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168"/>
              <a:ext cx="1200" cy="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 b="1">
                  <a:solidFill>
                    <a:schemeClr val="bg1"/>
                  </a:solidFill>
                  <a:cs typeface="Times New Roman (Arabic)" charset="0"/>
                </a:rPr>
                <a:t>square root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 b="1">
                  <a:solidFill>
                    <a:schemeClr val="bg1"/>
                  </a:solidFill>
                  <a:cs typeface="Times New Roman (Arabic)" charset="0"/>
                </a:rPr>
                <a:t>computation</a:t>
              </a:r>
            </a:p>
          </p:txBody>
        </p:sp>
        <p:sp>
          <p:nvSpPr>
            <p:cNvPr id="8211" name="Text Box 1045">
              <a:extLst>
                <a:ext uri="{FF2B5EF4-FFF2-40B4-BE49-F238E27FC236}">
                  <a16:creationId xmlns:a16="http://schemas.microsoft.com/office/drawing/2014/main" id="{0353AB61-95AC-4DBE-A5F6-D8B6EB4E4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845"/>
              <a:ext cx="7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1600">
                  <a:cs typeface="Times New Roman (Arabic)" charset="0"/>
                </a:rPr>
                <a:t>function sqrt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utoUpdateAnimBg="0"/>
      <p:bldP spid="32776" grpId="0" autoUpdateAnimBg="0"/>
      <p:bldP spid="32777" grpId="0" autoUpdateAnimBg="0"/>
      <p:bldP spid="3277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>
            <a:extLst>
              <a:ext uri="{FF2B5EF4-FFF2-40B4-BE49-F238E27FC236}">
                <a16:creationId xmlns:a16="http://schemas.microsoft.com/office/drawing/2014/main" id="{7D54C3A5-AF07-4370-9D1D-E741851E982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26035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835200C7-EEA5-4B61-BD7D-CF3C94E3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535" y="390680"/>
            <a:ext cx="64449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Pre-defined Functions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C545E844-1696-4126-9974-B0D7B6559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69" y="1551142"/>
            <a:ext cx="8763000" cy="45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400" b="1" dirty="0">
                <a:solidFill>
                  <a:srgbClr val="002060"/>
                </a:solidFill>
                <a:cs typeface="Times New Roman (Arabic)" charset="0"/>
              </a:rPr>
              <a:t>Examples</a:t>
            </a:r>
            <a:r>
              <a:rPr lang="en-US" altLang="ar-SA" sz="1600" dirty="0">
                <a:solidFill>
                  <a:srgbClr val="A50021"/>
                </a:solidFill>
                <a:cs typeface="Times New Roman (Arabic)" charset="0"/>
              </a:rPr>
              <a:t> </a:t>
            </a:r>
            <a:endParaRPr lang="en-US" altLang="ar-SA" sz="1600" dirty="0">
              <a:cs typeface="Times New Roman (Arabic)" charset="0"/>
            </a:endParaRP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DB0D0294-214B-4243-9EA9-88B17E509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156" y="2087066"/>
            <a:ext cx="213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 (Arabic)" charset="0"/>
              </a:rPr>
              <a:t>x = -5</a:t>
            </a:r>
          </a:p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 (Arabic)" charset="0"/>
              </a:rPr>
              <a:t>y = abs(x)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ar-SA" sz="1600">
              <a:cs typeface="Times New Roman (Arabic)" charset="0"/>
            </a:endParaRPr>
          </a:p>
        </p:txBody>
      </p:sp>
      <p:grpSp>
        <p:nvGrpSpPr>
          <p:cNvPr id="33800" name="Group 8">
            <a:extLst>
              <a:ext uri="{FF2B5EF4-FFF2-40B4-BE49-F238E27FC236}">
                <a16:creationId xmlns:a16="http://schemas.microsoft.com/office/drawing/2014/main" id="{564FF819-C6DC-4E3F-A70A-72AA782E10DE}"/>
              </a:ext>
            </a:extLst>
          </p:cNvPr>
          <p:cNvGrpSpPr>
            <a:grpSpLocks/>
          </p:cNvGrpSpPr>
          <p:nvPr/>
        </p:nvGrpSpPr>
        <p:grpSpPr bwMode="auto">
          <a:xfrm>
            <a:off x="2873556" y="2564904"/>
            <a:ext cx="2889250" cy="336550"/>
            <a:chOff x="1296" y="1453"/>
            <a:chExt cx="1820" cy="212"/>
          </a:xfrm>
        </p:grpSpPr>
        <p:sp>
          <p:nvSpPr>
            <p:cNvPr id="9237" name="Line 9">
              <a:extLst>
                <a:ext uri="{FF2B5EF4-FFF2-40B4-BE49-F238E27FC236}">
                  <a16:creationId xmlns:a16="http://schemas.microsoft.com/office/drawing/2014/main" id="{B3B0F062-28F5-4311-8111-403F39E47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584"/>
              <a:ext cx="129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Text Box 10">
              <a:extLst>
                <a:ext uri="{FF2B5EF4-FFF2-40B4-BE49-F238E27FC236}">
                  <a16:creationId xmlns:a16="http://schemas.microsoft.com/office/drawing/2014/main" id="{8E78ACFC-27CD-4D6B-B1AC-0D3AE7E03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53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  <a:cs typeface="Times New Roman (Arabic)" charset="0"/>
                </a:rPr>
                <a:t>y = 5</a:t>
              </a:r>
              <a:endParaRPr lang="en-US" altLang="ar-SA" sz="1600">
                <a:cs typeface="Times New Roman (Arabic)" charset="0"/>
              </a:endParaRPr>
            </a:p>
          </p:txBody>
        </p:sp>
      </p:grpSp>
      <p:sp>
        <p:nvSpPr>
          <p:cNvPr id="33803" name="Text Box 11">
            <a:extLst>
              <a:ext uri="{FF2B5EF4-FFF2-40B4-BE49-F238E27FC236}">
                <a16:creationId xmlns:a16="http://schemas.microsoft.com/office/drawing/2014/main" id="{3E18F90D-6BFB-436A-907D-D58E926C4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156" y="3153866"/>
            <a:ext cx="213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 (Arabic)" charset="0"/>
              </a:rPr>
              <a:t>x = 90</a:t>
            </a:r>
          </a:p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 (Arabic)" charset="0"/>
              </a:rPr>
              <a:t>y = abs(x) + 2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ar-SA" sz="1600">
              <a:cs typeface="Times New Roman (Arabic)" charset="0"/>
            </a:endParaRPr>
          </a:p>
        </p:txBody>
      </p:sp>
      <p:grpSp>
        <p:nvGrpSpPr>
          <p:cNvPr id="33804" name="Group 12">
            <a:extLst>
              <a:ext uri="{FF2B5EF4-FFF2-40B4-BE49-F238E27FC236}">
                <a16:creationId xmlns:a16="http://schemas.microsoft.com/office/drawing/2014/main" id="{E6B1B159-5A6C-4B2C-A2FA-9016FF57E2E7}"/>
              </a:ext>
            </a:extLst>
          </p:cNvPr>
          <p:cNvGrpSpPr>
            <a:grpSpLocks/>
          </p:cNvGrpSpPr>
          <p:nvPr/>
        </p:nvGrpSpPr>
        <p:grpSpPr bwMode="auto">
          <a:xfrm>
            <a:off x="3330756" y="3631704"/>
            <a:ext cx="2533650" cy="336550"/>
            <a:chOff x="1296" y="1464"/>
            <a:chExt cx="1596" cy="212"/>
          </a:xfrm>
        </p:grpSpPr>
        <p:sp>
          <p:nvSpPr>
            <p:cNvPr id="9235" name="Line 13">
              <a:extLst>
                <a:ext uri="{FF2B5EF4-FFF2-40B4-BE49-F238E27FC236}">
                  <a16:creationId xmlns:a16="http://schemas.microsoft.com/office/drawing/2014/main" id="{76214773-FF3B-447A-9BE4-A3CEA4D99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584"/>
              <a:ext cx="100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Text Box 14">
              <a:extLst>
                <a:ext uri="{FF2B5EF4-FFF2-40B4-BE49-F238E27FC236}">
                  <a16:creationId xmlns:a16="http://schemas.microsoft.com/office/drawing/2014/main" id="{1E7E17B1-1376-4C48-9901-DD407C8A0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6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  <a:cs typeface="Times New Roman (Arabic)" charset="0"/>
                </a:rPr>
                <a:t>y = 92</a:t>
              </a:r>
              <a:endParaRPr lang="en-US" altLang="ar-SA" sz="1600">
                <a:cs typeface="Times New Roman (Arabic)" charset="0"/>
              </a:endParaRPr>
            </a:p>
          </p:txBody>
        </p:sp>
      </p:grpSp>
      <p:sp>
        <p:nvSpPr>
          <p:cNvPr id="33807" name="Text Box 15">
            <a:extLst>
              <a:ext uri="{FF2B5EF4-FFF2-40B4-BE49-F238E27FC236}">
                <a16:creationId xmlns:a16="http://schemas.microsoft.com/office/drawing/2014/main" id="{5D587471-13BD-400E-BF15-7C4130C5F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156" y="4296866"/>
            <a:ext cx="213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 (Arabic)" charset="0"/>
              </a:rPr>
              <a:t>x = 10</a:t>
            </a:r>
          </a:p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 (Arabic)" charset="0"/>
              </a:rPr>
              <a:t>y = sqrt(x + 6)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ar-SA" sz="1600">
              <a:cs typeface="Times New Roman (Arabic)" charset="0"/>
            </a:endParaRPr>
          </a:p>
        </p:txBody>
      </p:sp>
      <p:grpSp>
        <p:nvGrpSpPr>
          <p:cNvPr id="33808" name="Group 16">
            <a:extLst>
              <a:ext uri="{FF2B5EF4-FFF2-40B4-BE49-F238E27FC236}">
                <a16:creationId xmlns:a16="http://schemas.microsoft.com/office/drawing/2014/main" id="{4A17638E-1A6E-439A-BE5D-06730D6817E0}"/>
              </a:ext>
            </a:extLst>
          </p:cNvPr>
          <p:cNvGrpSpPr>
            <a:grpSpLocks/>
          </p:cNvGrpSpPr>
          <p:nvPr/>
        </p:nvGrpSpPr>
        <p:grpSpPr bwMode="auto">
          <a:xfrm>
            <a:off x="3330756" y="4774704"/>
            <a:ext cx="2432050" cy="336550"/>
            <a:chOff x="1296" y="1464"/>
            <a:chExt cx="1532" cy="212"/>
          </a:xfrm>
        </p:grpSpPr>
        <p:sp>
          <p:nvSpPr>
            <p:cNvPr id="9233" name="Line 17">
              <a:extLst>
                <a:ext uri="{FF2B5EF4-FFF2-40B4-BE49-F238E27FC236}">
                  <a16:creationId xmlns:a16="http://schemas.microsoft.com/office/drawing/2014/main" id="{7322CDC3-225D-4465-A661-A0D062BBB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584"/>
              <a:ext cx="100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Text Box 18">
              <a:extLst>
                <a:ext uri="{FF2B5EF4-FFF2-40B4-BE49-F238E27FC236}">
                  <a16:creationId xmlns:a16="http://schemas.microsoft.com/office/drawing/2014/main" id="{C693F9BD-A348-44E0-ADC0-FBF066274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64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  <a:cs typeface="Times New Roman (Arabic)" charset="0"/>
                </a:rPr>
                <a:t>y = 4</a:t>
              </a:r>
              <a:endParaRPr lang="en-US" altLang="ar-SA" sz="1600">
                <a:cs typeface="Times New Roman (Arabic)" charset="0"/>
              </a:endParaRPr>
            </a:p>
          </p:txBody>
        </p:sp>
      </p:grpSp>
      <p:sp>
        <p:nvSpPr>
          <p:cNvPr id="33811" name="Text Box 19">
            <a:extLst>
              <a:ext uri="{FF2B5EF4-FFF2-40B4-BE49-F238E27FC236}">
                <a16:creationId xmlns:a16="http://schemas.microsoft.com/office/drawing/2014/main" id="{242B6142-4190-4942-9A19-C85276849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156" y="5439866"/>
            <a:ext cx="213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 (Arabic)" charset="0"/>
              </a:rPr>
              <a:t>x = 2.25</a:t>
            </a:r>
          </a:p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>
                <a:cs typeface="Times New Roman (Arabic)" charset="0"/>
              </a:rPr>
              <a:t>y = sqrt(x)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ar-SA" sz="1600">
              <a:cs typeface="Times New Roman (Arabic)" charset="0"/>
            </a:endParaRPr>
          </a:p>
        </p:txBody>
      </p:sp>
      <p:grpSp>
        <p:nvGrpSpPr>
          <p:cNvPr id="33812" name="Group 20">
            <a:extLst>
              <a:ext uri="{FF2B5EF4-FFF2-40B4-BE49-F238E27FC236}">
                <a16:creationId xmlns:a16="http://schemas.microsoft.com/office/drawing/2014/main" id="{9F7B8B4D-D36A-4185-81CE-962061C6FBA9}"/>
              </a:ext>
            </a:extLst>
          </p:cNvPr>
          <p:cNvGrpSpPr>
            <a:grpSpLocks/>
          </p:cNvGrpSpPr>
          <p:nvPr/>
        </p:nvGrpSpPr>
        <p:grpSpPr bwMode="auto">
          <a:xfrm>
            <a:off x="2873556" y="5917704"/>
            <a:ext cx="3143250" cy="336550"/>
            <a:chOff x="1296" y="3565"/>
            <a:chExt cx="1980" cy="212"/>
          </a:xfrm>
        </p:grpSpPr>
        <p:sp>
          <p:nvSpPr>
            <p:cNvPr id="9231" name="Line 21">
              <a:extLst>
                <a:ext uri="{FF2B5EF4-FFF2-40B4-BE49-F238E27FC236}">
                  <a16:creationId xmlns:a16="http://schemas.microsoft.com/office/drawing/2014/main" id="{711535C1-039B-4A50-B1BB-EACA8DF3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696"/>
              <a:ext cx="129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22">
              <a:extLst>
                <a:ext uri="{FF2B5EF4-FFF2-40B4-BE49-F238E27FC236}">
                  <a16:creationId xmlns:a16="http://schemas.microsoft.com/office/drawing/2014/main" id="{BE00101D-D361-42F5-A5ED-72416ABE0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565"/>
              <a:ext cx="5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  <a:cs typeface="Times New Roman (Arabic)" charset="0"/>
                </a:rPr>
                <a:t>y = 1.25</a:t>
              </a:r>
              <a:endParaRPr lang="en-US" altLang="ar-SA" sz="1600">
                <a:cs typeface="Times New Roman (Arabic)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utoUpdateAnimBg="0"/>
      <p:bldP spid="33803" grpId="0" autoUpdateAnimBg="0"/>
      <p:bldP spid="33807" grpId="0" autoUpdateAnimBg="0"/>
      <p:bldP spid="338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>
            <a:extLst>
              <a:ext uri="{FF2B5EF4-FFF2-40B4-BE49-F238E27FC236}">
                <a16:creationId xmlns:a16="http://schemas.microsoft.com/office/drawing/2014/main" id="{D781D4BE-E0DD-4F9D-B470-59C508D7F61A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446475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AF5DF06D-78E9-4385-9F94-1F4A6E3B7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932" y="566004"/>
            <a:ext cx="601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Types of Functions 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F5D799D4-2E96-4526-A9DA-F943EA61A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700808"/>
            <a:ext cx="87630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 (Arabic)" charset="0"/>
              </a:rPr>
              <a:t>1. </a:t>
            </a:r>
            <a:r>
              <a:rPr lang="en-US" altLang="ar-SA" sz="2000" dirty="0">
                <a:cs typeface="Arial" panose="020B0604020202020204" pitchFamily="34" charset="0"/>
              </a:rPr>
              <a:t>Program </a:t>
            </a:r>
            <a:r>
              <a:rPr lang="en-US" altLang="ar-SA" sz="2000" b="1" u="sng" dirty="0">
                <a:cs typeface="Arial" panose="020B0604020202020204" pitchFamily="34" charset="0"/>
              </a:rPr>
              <a:t>sends</a:t>
            </a:r>
            <a:r>
              <a:rPr lang="en-US" altLang="ar-SA" sz="2000" dirty="0">
                <a:cs typeface="Arial" panose="020B0604020202020204" pitchFamily="34" charset="0"/>
              </a:rPr>
              <a:t> data to the function and </a:t>
            </a:r>
            <a:r>
              <a:rPr lang="en-US" altLang="ar-SA" sz="2000" b="1" u="sng" dirty="0">
                <a:cs typeface="Arial" panose="020B0604020202020204" pitchFamily="34" charset="0"/>
              </a:rPr>
              <a:t>receives</a:t>
            </a:r>
            <a:r>
              <a:rPr lang="en-US" altLang="ar-SA" sz="2000" dirty="0">
                <a:cs typeface="Arial" panose="020B0604020202020204" pitchFamily="34" charset="0"/>
              </a:rPr>
              <a:t> data from the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Arial" panose="020B0604020202020204" pitchFamily="34" charset="0"/>
              </a:rPr>
              <a:t>     function.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2000" dirty="0">
                <a:cs typeface="Arial" panose="020B0604020202020204" pitchFamily="34" charset="0"/>
              </a:rPr>
              <a:t>     Ex. y=sqrt(x);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BD8D8C6E-4FCE-4ADA-B3CB-80ACF525F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139208"/>
            <a:ext cx="87630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 (Arabic)" charset="0"/>
              </a:rPr>
              <a:t>2. </a:t>
            </a:r>
            <a:r>
              <a:rPr lang="en-US" altLang="ar-SA" sz="2000" dirty="0">
                <a:cs typeface="Arial" panose="020B0604020202020204" pitchFamily="34" charset="0"/>
              </a:rPr>
              <a:t>Program </a:t>
            </a:r>
            <a:r>
              <a:rPr lang="en-US" altLang="ar-SA" sz="2000" b="1" u="sng" dirty="0">
                <a:cs typeface="Arial" panose="020B0604020202020204" pitchFamily="34" charset="0"/>
              </a:rPr>
              <a:t>sends</a:t>
            </a:r>
            <a:r>
              <a:rPr lang="en-US" altLang="ar-SA" sz="2000" dirty="0">
                <a:cs typeface="Arial" panose="020B0604020202020204" pitchFamily="34" charset="0"/>
              </a:rPr>
              <a:t> data to the function and </a:t>
            </a:r>
            <a:r>
              <a:rPr lang="en-US" altLang="ar-SA" sz="2000" b="1" u="sng" dirty="0">
                <a:cs typeface="Arial" panose="020B0604020202020204" pitchFamily="34" charset="0"/>
              </a:rPr>
              <a:t>doesn’t receive</a:t>
            </a:r>
            <a:r>
              <a:rPr lang="en-US" altLang="ar-SA" sz="2000" dirty="0">
                <a:cs typeface="Arial" panose="020B0604020202020204" pitchFamily="34" charset="0"/>
              </a:rPr>
              <a:t> data from 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Arial" panose="020B0604020202020204" pitchFamily="34" charset="0"/>
              </a:rPr>
              <a:t>     the function.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2000" dirty="0">
                <a:cs typeface="Arial" panose="020B0604020202020204" pitchFamily="34" charset="0"/>
              </a:rPr>
              <a:t>     Ex. </a:t>
            </a:r>
            <a:r>
              <a:rPr lang="en-US" altLang="ar-SA" sz="2000" dirty="0" err="1">
                <a:cs typeface="Arial" panose="020B0604020202020204" pitchFamily="34" charset="0"/>
              </a:rPr>
              <a:t>cout</a:t>
            </a:r>
            <a:r>
              <a:rPr lang="en-US" altLang="ar-SA" sz="2000" dirty="0">
                <a:cs typeface="Arial" panose="020B0604020202020204" pitchFamily="34" charset="0"/>
              </a:rPr>
              <a:t> &lt;&lt; “Hi”;</a:t>
            </a:r>
          </a:p>
        </p:txBody>
      </p:sp>
      <p:grpSp>
        <p:nvGrpSpPr>
          <p:cNvPr id="34824" name="Group 8">
            <a:extLst>
              <a:ext uri="{FF2B5EF4-FFF2-40B4-BE49-F238E27FC236}">
                <a16:creationId xmlns:a16="http://schemas.microsoft.com/office/drawing/2014/main" id="{0236DBAF-8AFF-4451-B4F3-047ABA3BAAEA}"/>
              </a:ext>
            </a:extLst>
          </p:cNvPr>
          <p:cNvGrpSpPr>
            <a:grpSpLocks/>
          </p:cNvGrpSpPr>
          <p:nvPr/>
        </p:nvGrpSpPr>
        <p:grpSpPr bwMode="auto">
          <a:xfrm>
            <a:off x="2787824" y="5358408"/>
            <a:ext cx="3733800" cy="914400"/>
            <a:chOff x="1248" y="3216"/>
            <a:chExt cx="2352" cy="576"/>
          </a:xfrm>
        </p:grpSpPr>
        <p:sp>
          <p:nvSpPr>
            <p:cNvPr id="10256" name="Line 9">
              <a:extLst>
                <a:ext uri="{FF2B5EF4-FFF2-40B4-BE49-F238E27FC236}">
                  <a16:creationId xmlns:a16="http://schemas.microsoft.com/office/drawing/2014/main" id="{F67D596B-D3C6-4EE2-90E2-D42017986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50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Text Box 10">
              <a:extLst>
                <a:ext uri="{FF2B5EF4-FFF2-40B4-BE49-F238E27FC236}">
                  <a16:creationId xmlns:a16="http://schemas.microsoft.com/office/drawing/2014/main" id="{C234D51B-A05F-4247-96C2-0B85CCC91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6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 b="1">
                  <a:cs typeface="Times New Roman (Arabic)" charset="0"/>
                </a:rPr>
                <a:t>“Hi”</a:t>
              </a:r>
            </a:p>
          </p:txBody>
        </p:sp>
        <p:sp>
          <p:nvSpPr>
            <p:cNvPr id="10258" name="Rectangle 11">
              <a:extLst>
                <a:ext uri="{FF2B5EF4-FFF2-40B4-BE49-F238E27FC236}">
                  <a16:creationId xmlns:a16="http://schemas.microsoft.com/office/drawing/2014/main" id="{0FFA918F-C14E-4130-8378-8BA427533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216"/>
              <a:ext cx="1344" cy="5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2400"/>
            </a:p>
          </p:txBody>
        </p:sp>
        <p:sp>
          <p:nvSpPr>
            <p:cNvPr id="10259" name="Text Box 12">
              <a:extLst>
                <a:ext uri="{FF2B5EF4-FFF2-40B4-BE49-F238E27FC236}">
                  <a16:creationId xmlns:a16="http://schemas.microsoft.com/office/drawing/2014/main" id="{BBD99A47-E174-4C29-9FD6-E30277C4C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360"/>
              <a:ext cx="1200" cy="2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 b="1">
                  <a:solidFill>
                    <a:schemeClr val="bg1"/>
                  </a:solidFill>
                  <a:cs typeface="Times New Roman (Arabic)" charset="0"/>
                </a:rPr>
                <a:t>cout  </a:t>
              </a:r>
            </a:p>
          </p:txBody>
        </p:sp>
      </p:grpSp>
      <p:grpSp>
        <p:nvGrpSpPr>
          <p:cNvPr id="34829" name="Group 13">
            <a:extLst>
              <a:ext uri="{FF2B5EF4-FFF2-40B4-BE49-F238E27FC236}">
                <a16:creationId xmlns:a16="http://schemas.microsoft.com/office/drawing/2014/main" id="{6756E112-9075-4156-83C3-DC6D8FEBF748}"/>
              </a:ext>
            </a:extLst>
          </p:cNvPr>
          <p:cNvGrpSpPr>
            <a:grpSpLocks/>
          </p:cNvGrpSpPr>
          <p:nvPr/>
        </p:nvGrpSpPr>
        <p:grpSpPr bwMode="auto">
          <a:xfrm>
            <a:off x="3168824" y="3072408"/>
            <a:ext cx="4648200" cy="914400"/>
            <a:chOff x="1488" y="1680"/>
            <a:chExt cx="2928" cy="576"/>
          </a:xfrm>
        </p:grpSpPr>
        <p:sp>
          <p:nvSpPr>
            <p:cNvPr id="10250" name="Line 14">
              <a:extLst>
                <a:ext uri="{FF2B5EF4-FFF2-40B4-BE49-F238E27FC236}">
                  <a16:creationId xmlns:a16="http://schemas.microsoft.com/office/drawing/2014/main" id="{54BE45A0-828E-4A80-9D17-4362D004B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9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15">
              <a:extLst>
                <a:ext uri="{FF2B5EF4-FFF2-40B4-BE49-F238E27FC236}">
                  <a16:creationId xmlns:a16="http://schemas.microsoft.com/office/drawing/2014/main" id="{E006BDE8-5540-46A0-93DD-88A089A29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Text Box 16">
              <a:extLst>
                <a:ext uri="{FF2B5EF4-FFF2-40B4-BE49-F238E27FC236}">
                  <a16:creationId xmlns:a16="http://schemas.microsoft.com/office/drawing/2014/main" id="{F769C260-2BD8-4FD3-AC84-AC64E765B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82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 b="1">
                  <a:cs typeface="Times New Roman (Arabic)" charset="0"/>
                </a:rPr>
                <a:t>x</a:t>
              </a:r>
            </a:p>
          </p:txBody>
        </p:sp>
        <p:sp>
          <p:nvSpPr>
            <p:cNvPr id="10253" name="Text Box 17">
              <a:extLst>
                <a:ext uri="{FF2B5EF4-FFF2-40B4-BE49-F238E27FC236}">
                  <a16:creationId xmlns:a16="http://schemas.microsoft.com/office/drawing/2014/main" id="{B43E1A84-F2C8-4848-88A9-C25053B3F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2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 b="1">
                  <a:cs typeface="Times New Roman (Arabic)" charset="0"/>
                </a:rPr>
                <a:t>y</a:t>
              </a:r>
              <a:endParaRPr lang="en-US" altLang="ar-SA" sz="1600" b="1">
                <a:latin typeface="Comic Sans MS" panose="030F0702030302020204" pitchFamily="66" charset="0"/>
                <a:cs typeface="Times New Roman (Arabic)" charset="0"/>
              </a:endParaRPr>
            </a:p>
          </p:txBody>
        </p:sp>
        <p:sp>
          <p:nvSpPr>
            <p:cNvPr id="10254" name="Rectangle 18">
              <a:extLst>
                <a:ext uri="{FF2B5EF4-FFF2-40B4-BE49-F238E27FC236}">
                  <a16:creationId xmlns:a16="http://schemas.microsoft.com/office/drawing/2014/main" id="{748F0663-C821-4FDA-8FDB-4AB0CD2E8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80"/>
              <a:ext cx="1344" cy="5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2400"/>
            </a:p>
          </p:txBody>
        </p:sp>
        <p:sp>
          <p:nvSpPr>
            <p:cNvPr id="10255" name="Text Box 19">
              <a:extLst>
                <a:ext uri="{FF2B5EF4-FFF2-40B4-BE49-F238E27FC236}">
                  <a16:creationId xmlns:a16="http://schemas.microsoft.com/office/drawing/2014/main" id="{208A0DFD-92D3-4D5E-8D23-FCACABD89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824"/>
              <a:ext cx="1200" cy="2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 b="1">
                  <a:solidFill>
                    <a:schemeClr val="bg1"/>
                  </a:solidFill>
                  <a:cs typeface="Times New Roman (Arabic)" charset="0"/>
                </a:rPr>
                <a:t>sqrt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utoUpdateAnimBg="0"/>
      <p:bldP spid="348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90313F59-04BB-416D-AACF-1A3DF4FE92C1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559470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0515DA6C-5FE3-4533-973C-80C484E5B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516" y="675139"/>
            <a:ext cx="838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ar-SA" sz="3600" dirty="0">
                <a:cs typeface="Times New Roman (Arabic)" charset="0"/>
              </a:rPr>
              <a:t>Types of Functions (Continue)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EA235FB3-D539-4B2A-9298-C8D05EE29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823120"/>
            <a:ext cx="87630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Times New Roman (Arabic)" charset="0"/>
              </a:rPr>
              <a:t>3. </a:t>
            </a:r>
            <a:r>
              <a:rPr lang="en-US" altLang="ar-SA" sz="2000" dirty="0">
                <a:cs typeface="Arial" panose="020B0604020202020204" pitchFamily="34" charset="0"/>
              </a:rPr>
              <a:t>Program </a:t>
            </a:r>
            <a:r>
              <a:rPr lang="en-US" altLang="ar-SA" sz="2000" b="1" u="sng" dirty="0">
                <a:cs typeface="Arial" panose="020B0604020202020204" pitchFamily="34" charset="0"/>
              </a:rPr>
              <a:t>doesn’t sends</a:t>
            </a:r>
            <a:r>
              <a:rPr lang="en-US" altLang="ar-SA" sz="2000" dirty="0">
                <a:cs typeface="Arial" panose="020B0604020202020204" pitchFamily="34" charset="0"/>
              </a:rPr>
              <a:t> data to the function and </a:t>
            </a:r>
            <a:r>
              <a:rPr lang="en-US" altLang="ar-SA" sz="2000" b="1" u="sng" dirty="0">
                <a:cs typeface="Arial" panose="020B0604020202020204" pitchFamily="34" charset="0"/>
              </a:rPr>
              <a:t>receives</a:t>
            </a:r>
            <a:r>
              <a:rPr lang="en-US" altLang="ar-SA" sz="2000" b="1" dirty="0">
                <a:cs typeface="Arial" panose="020B0604020202020204" pitchFamily="34" charset="0"/>
              </a:rPr>
              <a:t> </a:t>
            </a:r>
            <a:r>
              <a:rPr lang="en-US" altLang="ar-SA" sz="2000" dirty="0">
                <a:cs typeface="Arial" panose="020B0604020202020204" pitchFamily="34" charset="0"/>
              </a:rPr>
              <a:t>data from</a:t>
            </a:r>
          </a:p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dirty="0">
                <a:cs typeface="Arial" panose="020B0604020202020204" pitchFamily="34" charset="0"/>
              </a:rPr>
              <a:t>     the function.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2000" dirty="0">
                <a:cs typeface="Arial" panose="020B0604020202020204" pitchFamily="34" charset="0"/>
              </a:rPr>
              <a:t>     Ex. Number = </a:t>
            </a:r>
            <a:r>
              <a:rPr lang="en-US" altLang="ar-SA" sz="2000" dirty="0" err="1">
                <a:cs typeface="Arial" panose="020B0604020202020204" pitchFamily="34" charset="0"/>
              </a:rPr>
              <a:t>Get_Number</a:t>
            </a:r>
            <a:r>
              <a:rPr lang="en-US" altLang="ar-SA" sz="2000" dirty="0">
                <a:cs typeface="Arial" panose="020B0604020202020204" pitchFamily="34" charset="0"/>
              </a:rPr>
              <a:t>();</a:t>
            </a:r>
          </a:p>
        </p:txBody>
      </p:sp>
      <p:grpSp>
        <p:nvGrpSpPr>
          <p:cNvPr id="35847" name="Group 7">
            <a:extLst>
              <a:ext uri="{FF2B5EF4-FFF2-40B4-BE49-F238E27FC236}">
                <a16:creationId xmlns:a16="http://schemas.microsoft.com/office/drawing/2014/main" id="{F912A14B-E6B9-4539-8841-CDD8B56FB04E}"/>
              </a:ext>
            </a:extLst>
          </p:cNvPr>
          <p:cNvGrpSpPr>
            <a:grpSpLocks/>
          </p:cNvGrpSpPr>
          <p:nvPr/>
        </p:nvGrpSpPr>
        <p:grpSpPr bwMode="auto">
          <a:xfrm>
            <a:off x="4311824" y="3194720"/>
            <a:ext cx="4495800" cy="914400"/>
            <a:chOff x="2208" y="1680"/>
            <a:chExt cx="2832" cy="576"/>
          </a:xfrm>
        </p:grpSpPr>
        <p:sp>
          <p:nvSpPr>
            <p:cNvPr id="11276" name="Rectangle 8">
              <a:extLst>
                <a:ext uri="{FF2B5EF4-FFF2-40B4-BE49-F238E27FC236}">
                  <a16:creationId xmlns:a16="http://schemas.microsoft.com/office/drawing/2014/main" id="{E95677D5-595E-40C2-A194-22227B6B6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80"/>
              <a:ext cx="1344" cy="5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2400"/>
            </a:p>
          </p:txBody>
        </p:sp>
        <p:sp>
          <p:nvSpPr>
            <p:cNvPr id="11277" name="Text Box 9">
              <a:extLst>
                <a:ext uri="{FF2B5EF4-FFF2-40B4-BE49-F238E27FC236}">
                  <a16:creationId xmlns:a16="http://schemas.microsoft.com/office/drawing/2014/main" id="{32F8C4F6-B3B4-46A9-8695-8B3BE9243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824"/>
              <a:ext cx="1200" cy="2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 b="1">
                  <a:solidFill>
                    <a:schemeClr val="bg1"/>
                  </a:solidFill>
                  <a:cs typeface="Times New Roman (Arabic)" charset="0"/>
                </a:rPr>
                <a:t>Get_Number</a:t>
              </a:r>
            </a:p>
          </p:txBody>
        </p:sp>
        <p:sp>
          <p:nvSpPr>
            <p:cNvPr id="11278" name="Line 10">
              <a:extLst>
                <a:ext uri="{FF2B5EF4-FFF2-40B4-BE49-F238E27FC236}">
                  <a16:creationId xmlns:a16="http://schemas.microsoft.com/office/drawing/2014/main" id="{44F324F9-3038-43A3-AF80-C051766D5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Text Box 11">
              <a:extLst>
                <a:ext uri="{FF2B5EF4-FFF2-40B4-BE49-F238E27FC236}">
                  <a16:creationId xmlns:a16="http://schemas.microsoft.com/office/drawing/2014/main" id="{AF3BF3C5-FA86-4F92-A5AF-80CC14BE4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24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 b="1">
                  <a:cs typeface="Times New Roman (Arabic)" charset="0"/>
                </a:rPr>
                <a:t>Number</a:t>
              </a:r>
              <a:endParaRPr lang="en-US" altLang="ar-SA" sz="1600" b="1">
                <a:latin typeface="Comic Sans MS" panose="030F0702030302020204" pitchFamily="66" charset="0"/>
                <a:cs typeface="Times New Roman (Arabic)" charset="0"/>
              </a:endParaRPr>
            </a:p>
          </p:txBody>
        </p:sp>
      </p:grpSp>
      <p:sp>
        <p:nvSpPr>
          <p:cNvPr id="35852" name="Text Box 12">
            <a:extLst>
              <a:ext uri="{FF2B5EF4-FFF2-40B4-BE49-F238E27FC236}">
                <a16:creationId xmlns:a16="http://schemas.microsoft.com/office/drawing/2014/main" id="{50F9BE68-9DEB-4ABC-AB62-A80417B43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261520"/>
            <a:ext cx="87630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1600" dirty="0">
                <a:cs typeface="Times New Roman (Arabic)" charset="0"/>
              </a:rPr>
              <a:t>4. </a:t>
            </a:r>
            <a:r>
              <a:rPr lang="en-US" altLang="ar-SA" sz="2000" dirty="0">
                <a:cs typeface="Arial" panose="020B0604020202020204" pitchFamily="34" charset="0"/>
              </a:rPr>
              <a:t>Program </a:t>
            </a:r>
            <a:r>
              <a:rPr lang="en-US" altLang="ar-SA" sz="2000" b="1" u="sng" dirty="0">
                <a:cs typeface="Arial" panose="020B0604020202020204" pitchFamily="34" charset="0"/>
              </a:rPr>
              <a:t>doesn’t sends</a:t>
            </a:r>
            <a:r>
              <a:rPr lang="en-US" altLang="ar-SA" sz="2000" dirty="0">
                <a:cs typeface="Arial" panose="020B0604020202020204" pitchFamily="34" charset="0"/>
              </a:rPr>
              <a:t> data to the function and </a:t>
            </a:r>
            <a:r>
              <a:rPr lang="en-US" altLang="ar-SA" sz="2000" b="1" u="sng" dirty="0">
                <a:cs typeface="Arial" panose="020B0604020202020204" pitchFamily="34" charset="0"/>
              </a:rPr>
              <a:t>doesn’t receive</a:t>
            </a:r>
            <a:endParaRPr lang="en-US" altLang="ar-SA" sz="2000" b="1" dirty="0">
              <a:cs typeface="Arial" panose="020B0604020202020204" pitchFamily="34" charset="0"/>
            </a:endParaRPr>
          </a:p>
          <a:p>
            <a:pPr>
              <a:lnSpc>
                <a:spcPct val="10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000" b="1" dirty="0">
                <a:cs typeface="Arial" panose="020B0604020202020204" pitchFamily="34" charset="0"/>
              </a:rPr>
              <a:t>    </a:t>
            </a:r>
            <a:r>
              <a:rPr lang="en-US" altLang="ar-SA" sz="2000" dirty="0">
                <a:cs typeface="Arial" panose="020B0604020202020204" pitchFamily="34" charset="0"/>
              </a:rPr>
              <a:t> data from the function.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ar-SA" sz="2000" dirty="0">
                <a:cs typeface="Arial" panose="020B0604020202020204" pitchFamily="34" charset="0"/>
              </a:rPr>
              <a:t>     Ex. </a:t>
            </a:r>
            <a:r>
              <a:rPr lang="en-US" altLang="ar-SA" sz="2000" dirty="0" err="1">
                <a:cs typeface="Arial" panose="020B0604020202020204" pitchFamily="34" charset="0"/>
              </a:rPr>
              <a:t>Display_Comment</a:t>
            </a:r>
            <a:r>
              <a:rPr lang="en-US" altLang="ar-SA" sz="2000" dirty="0">
                <a:cs typeface="Arial" panose="020B0604020202020204" pitchFamily="34" charset="0"/>
              </a:rPr>
              <a:t>();</a:t>
            </a:r>
          </a:p>
        </p:txBody>
      </p:sp>
      <p:grpSp>
        <p:nvGrpSpPr>
          <p:cNvPr id="35853" name="Group 13">
            <a:extLst>
              <a:ext uri="{FF2B5EF4-FFF2-40B4-BE49-F238E27FC236}">
                <a16:creationId xmlns:a16="http://schemas.microsoft.com/office/drawing/2014/main" id="{A753407B-C2A3-4992-B112-3027A7A3500E}"/>
              </a:ext>
            </a:extLst>
          </p:cNvPr>
          <p:cNvGrpSpPr>
            <a:grpSpLocks/>
          </p:cNvGrpSpPr>
          <p:nvPr/>
        </p:nvGrpSpPr>
        <p:grpSpPr bwMode="auto">
          <a:xfrm>
            <a:off x="4311824" y="5633120"/>
            <a:ext cx="2133600" cy="914400"/>
            <a:chOff x="2208" y="3216"/>
            <a:chExt cx="1344" cy="576"/>
          </a:xfrm>
        </p:grpSpPr>
        <p:sp>
          <p:nvSpPr>
            <p:cNvPr id="11274" name="Rectangle 14">
              <a:extLst>
                <a:ext uri="{FF2B5EF4-FFF2-40B4-BE49-F238E27FC236}">
                  <a16:creationId xmlns:a16="http://schemas.microsoft.com/office/drawing/2014/main" id="{1C713278-2BC3-4DC0-9C64-EB2CEAA2E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216"/>
              <a:ext cx="1344" cy="5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ar-EG" altLang="en-US" sz="2400"/>
            </a:p>
          </p:txBody>
        </p:sp>
        <p:sp>
          <p:nvSpPr>
            <p:cNvPr id="11275" name="Text Box 15">
              <a:extLst>
                <a:ext uri="{FF2B5EF4-FFF2-40B4-BE49-F238E27FC236}">
                  <a16:creationId xmlns:a16="http://schemas.microsoft.com/office/drawing/2014/main" id="{6267C4FA-9634-4E19-9311-078BEBC51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" y="3360"/>
              <a:ext cx="1296" cy="2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anose="05050102010706020507" pitchFamily="18" charset="2"/>
                <a:buChar char="¨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1600" b="1">
                  <a:solidFill>
                    <a:schemeClr val="bg1"/>
                  </a:solidFill>
                  <a:cs typeface="Times New Roman (Arabic)" charset="0"/>
                </a:rPr>
                <a:t>Display_Comment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5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283</TotalTime>
  <Words>2477</Words>
  <Application>Microsoft Office PowerPoint</Application>
  <PresentationFormat>On-screen Show (4:3)</PresentationFormat>
  <Paragraphs>486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Comic Sans MS</vt:lpstr>
      <vt:lpstr>Corbel</vt:lpstr>
      <vt:lpstr>Times New Roman</vt:lpstr>
      <vt:lpstr>Times New Roman (Arabic)</vt:lpstr>
      <vt:lpstr>Wingdings</vt:lpstr>
      <vt:lpstr>Parallax</vt:lpstr>
      <vt:lpstr>Organization Chart</vt:lpstr>
      <vt:lpstr>MS Org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mwakil</dc:creator>
  <cp:lastModifiedBy>mdkhaj</cp:lastModifiedBy>
  <cp:revision>39</cp:revision>
  <cp:lastPrinted>1601-01-01T00:00:00Z</cp:lastPrinted>
  <dcterms:created xsi:type="dcterms:W3CDTF">2004-07-14T19:41:13Z</dcterms:created>
  <dcterms:modified xsi:type="dcterms:W3CDTF">2020-03-25T13:14:41Z</dcterms:modified>
</cp:coreProperties>
</file>