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99" r:id="rId3"/>
    <p:sldId id="29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312" r:id="rId14"/>
    <p:sldId id="31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4" d="100"/>
          <a:sy n="64" d="100"/>
        </p:scale>
        <p:origin x="8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>
              <a:defRPr/>
            </a:pPr>
            <a:fld id="{D9A1D148-87A3-402D-A2B9-7833A9C0FA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6390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FE769-1DDB-40C6-B57F-46892835AF0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26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FE769-1DDB-40C6-B57F-46892835AF0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0878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FE769-1DDB-40C6-B57F-46892835AF0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736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FE769-1DDB-40C6-B57F-46892835AF0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154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FE769-1DDB-40C6-B57F-46892835AF0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520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FE769-1DDB-40C6-B57F-46892835AF0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056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B6476-1609-4F17-9677-E0E6BEFA311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23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D0DA16-935D-4E7A-A84F-9598BB9C429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69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>
              <a:defRPr/>
            </a:pPr>
            <a:fld id="{3941C43F-7C34-4187-BE8B-BBD6F2603B3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11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>
              <a:defRPr/>
            </a:pPr>
            <a:fld id="{B64783C5-A8C3-4CB7-8E93-1DD32A64AF7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027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2E1BE-5AA6-4ACF-9760-849EFA1C51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14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845B9-9EA7-4DDA-A9EE-8202ECD0ED3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26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636293-31C0-4CDB-A8D9-10156381F72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70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C9337-1C9F-4D1B-AAD6-F5F56D8C6AD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922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02A8B-514E-4FB2-9455-210C6778623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89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E473C2-611D-49DE-9D81-6DABC851A61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50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5E9FE769-1DDB-40C6-B57F-46892835AF0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5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EFF3F889-3B55-4A9C-A839-4A5C9CE27A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39673" y="914401"/>
            <a:ext cx="6947127" cy="2298575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b="1" dirty="0" err="1" smtClean="0">
                <a:solidFill>
                  <a:schemeClr val="accent4">
                    <a:lumMod val="75000"/>
                  </a:schemeClr>
                </a:solidFill>
              </a:rPr>
              <a:t>Structs</a:t>
            </a:r>
            <a:endParaRPr lang="en-US" altLang="en-US" sz="4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54651E3-17F0-48B6-99E7-C0C5C72A66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52400"/>
            <a:ext cx="2191783" cy="842010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F2B4C325-C907-42C4-918F-27152E08C43B}"/>
              </a:ext>
            </a:extLst>
          </p:cNvPr>
          <p:cNvSpPr txBox="1">
            <a:spLocks noChangeArrowheads="1"/>
          </p:cNvSpPr>
          <p:nvPr/>
        </p:nvSpPr>
        <p:spPr>
          <a:xfrm>
            <a:off x="6516216" y="4642310"/>
            <a:ext cx="1998663" cy="457200"/>
          </a:xfrm>
          <a:prstGeom prst="rect">
            <a:avLst/>
          </a:prstGeom>
          <a:solidFill>
            <a:srgbClr val="FFDC6D"/>
          </a:solidFill>
          <a:ln>
            <a:solidFill>
              <a:srgbClr val="FFDE75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</a:rPr>
              <a:t>Lecture </a:t>
            </a:r>
            <a:r>
              <a:rPr lang="ar-SA" altLang="en-US" sz="2000" b="1" dirty="0">
                <a:solidFill>
                  <a:schemeClr val="accent1">
                    <a:lumMod val="50000"/>
                  </a:schemeClr>
                </a:solidFill>
              </a:rPr>
              <a:t>8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883364C2-EE17-4CDF-804D-713DBA378CEE}"/>
              </a:ext>
            </a:extLst>
          </p:cNvPr>
          <p:cNvSpPr txBox="1">
            <a:spLocks noChangeArrowheads="1"/>
          </p:cNvSpPr>
          <p:nvPr/>
        </p:nvSpPr>
        <p:spPr>
          <a:xfrm>
            <a:off x="1173933" y="535124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985708BD-EF70-4451-897C-20F2594CD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592" y="0"/>
            <a:ext cx="7704667" cy="1981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Structures</a:t>
            </a: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xmlns="" id="{1AF10A57-B78F-485C-9689-F1811E613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458" y="1598476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dirty="0"/>
              <a:t>Two or more structure types may use the same member names</a:t>
            </a:r>
          </a:p>
        </p:txBody>
      </p:sp>
      <p:sp>
        <p:nvSpPr>
          <p:cNvPr id="17412" name="Rectangle 5">
            <a:extLst>
              <a:ext uri="{FF2B5EF4-FFF2-40B4-BE49-F238E27FC236}">
                <a16:creationId xmlns:a16="http://schemas.microsoft.com/office/drawing/2014/main" xmlns="" id="{C29FEDE6-AB5A-4B58-8D82-AAC1BBC93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438400"/>
            <a:ext cx="3733800" cy="1600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struct FertilizerStock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	double </a:t>
            </a:r>
            <a:r>
              <a:rPr lang="en-US" altLang="en-US" sz="1800">
                <a:solidFill>
                  <a:srgbClr val="F82704"/>
                </a:solidFill>
                <a:latin typeface="Arial" panose="020B0604020202020204" pitchFamily="34" charset="0"/>
              </a:rPr>
              <a:t>quantity</a:t>
            </a:r>
            <a:r>
              <a:rPr lang="en-US" altLang="en-US" sz="1800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	double nitrogen_content;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};</a:t>
            </a:r>
          </a:p>
        </p:txBody>
      </p:sp>
      <p:sp>
        <p:nvSpPr>
          <p:cNvPr id="17413" name="Rectangle 6">
            <a:extLst>
              <a:ext uri="{FF2B5EF4-FFF2-40B4-BE49-F238E27FC236}">
                <a16:creationId xmlns:a16="http://schemas.microsoft.com/office/drawing/2014/main" xmlns="" id="{4FF99CB5-F32E-4AD7-8E60-2A26D0567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419600"/>
            <a:ext cx="3733800" cy="1600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struct CropYield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	int </a:t>
            </a:r>
            <a:r>
              <a:rPr lang="en-US" altLang="en-US" sz="1800">
                <a:solidFill>
                  <a:srgbClr val="F82704"/>
                </a:solidFill>
                <a:latin typeface="Arial" panose="020B0604020202020204" pitchFamily="34" charset="0"/>
              </a:rPr>
              <a:t>quantity</a:t>
            </a:r>
            <a:r>
              <a:rPr lang="en-US" altLang="en-US" sz="1800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	double size;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};</a:t>
            </a:r>
          </a:p>
        </p:txBody>
      </p:sp>
      <p:sp>
        <p:nvSpPr>
          <p:cNvPr id="17414" name="Text Box 7">
            <a:extLst>
              <a:ext uri="{FF2B5EF4-FFF2-40B4-BE49-F238E27FC236}">
                <a16:creationId xmlns:a16="http://schemas.microsoft.com/office/drawing/2014/main" xmlns="" id="{A0282077-7D3A-4819-A424-D775042EC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514600"/>
            <a:ext cx="3140075" cy="46672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FertilizerStock  Item1;</a:t>
            </a:r>
          </a:p>
        </p:txBody>
      </p:sp>
      <p:sp>
        <p:nvSpPr>
          <p:cNvPr id="17415" name="Rectangle 8">
            <a:extLst>
              <a:ext uri="{FF2B5EF4-FFF2-40B4-BE49-F238E27FC236}">
                <a16:creationId xmlns:a16="http://schemas.microsoft.com/office/drawing/2014/main" xmlns="" id="{CAC82E96-549A-4257-81EA-527452F32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495800"/>
            <a:ext cx="3141663" cy="46672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CropYield       Apples;</a:t>
            </a:r>
          </a:p>
        </p:txBody>
      </p:sp>
      <p:sp>
        <p:nvSpPr>
          <p:cNvPr id="17416" name="Line 9">
            <a:extLst>
              <a:ext uri="{FF2B5EF4-FFF2-40B4-BE49-F238E27FC236}">
                <a16:creationId xmlns:a16="http://schemas.microsoft.com/office/drawing/2014/main" xmlns="" id="{D165023F-9B8C-4CEA-949C-D177CE81E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Rectangle 10">
            <a:extLst>
              <a:ext uri="{FF2B5EF4-FFF2-40B4-BE49-F238E27FC236}">
                <a16:creationId xmlns:a16="http://schemas.microsoft.com/office/drawing/2014/main" xmlns="" id="{32F83805-D78A-426B-9735-F5FFBD604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334000"/>
            <a:ext cx="227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Apples.</a:t>
            </a:r>
            <a:r>
              <a:rPr lang="en-US" altLang="en-US" sz="2400">
                <a:solidFill>
                  <a:srgbClr val="F82704"/>
                </a:solidFill>
                <a:latin typeface="Arial" panose="020B0604020202020204" pitchFamily="34" charset="0"/>
              </a:rPr>
              <a:t>quantity</a:t>
            </a:r>
          </a:p>
        </p:txBody>
      </p:sp>
      <p:sp>
        <p:nvSpPr>
          <p:cNvPr id="17418" name="Line 11">
            <a:extLst>
              <a:ext uri="{FF2B5EF4-FFF2-40B4-BE49-F238E27FC236}">
                <a16:creationId xmlns:a16="http://schemas.microsoft.com/office/drawing/2014/main" xmlns="" id="{2020E9C7-A23C-475A-A649-619C5633A4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Rectangle 12">
            <a:extLst>
              <a:ext uri="{FF2B5EF4-FFF2-40B4-BE49-F238E27FC236}">
                <a16:creationId xmlns:a16="http://schemas.microsoft.com/office/drawing/2014/main" xmlns="" id="{0E478F87-C0A2-4B0A-8BA3-DBF120B4A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352800"/>
            <a:ext cx="209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Item1.</a:t>
            </a:r>
            <a:r>
              <a:rPr lang="en-US" altLang="en-US" sz="2400">
                <a:solidFill>
                  <a:srgbClr val="F82704"/>
                </a:solidFill>
                <a:latin typeface="Arial" panose="020B0604020202020204" pitchFamily="34" charset="0"/>
              </a:rPr>
              <a:t>quantity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3126F8C5-7502-48A1-939D-69ED4DEBC57A}"/>
              </a:ext>
            </a:extLst>
          </p:cNvPr>
          <p:cNvSpPr txBox="1">
            <a:spLocks noChangeArrowheads="1"/>
          </p:cNvSpPr>
          <p:nvPr/>
        </p:nvSpPr>
        <p:spPr>
          <a:xfrm>
            <a:off x="1174484" y="7620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F6DFB1B0-A81B-47C0-B2D0-520BA7518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9780" y="241300"/>
            <a:ext cx="7704667" cy="1981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Structures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3B85B5BA-668C-4784-ABC5-837991376E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2566" y="533288"/>
            <a:ext cx="7704667" cy="3332816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Structures within structures (nested)</a:t>
            </a: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en-US" dirty="0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xmlns="" id="{03401562-2BF5-422D-AD13-6507C5B21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438400"/>
            <a:ext cx="3733800" cy="1600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r>
              <a:rPr lang="en-US" sz="1800">
                <a:latin typeface="Arial" pitchFamily="34" charset="0"/>
              </a:rPr>
              <a:t>struct </a:t>
            </a:r>
            <a:r>
              <a:rPr lang="en-US" sz="18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Date</a:t>
            </a:r>
          </a:p>
          <a:p>
            <a:pPr eaLnBrk="1" hangingPunct="1">
              <a:defRPr/>
            </a:pPr>
            <a:r>
              <a:rPr lang="en-US" sz="1800">
                <a:latin typeface="Arial" pitchFamily="34" charset="0"/>
              </a:rPr>
              <a:t>{</a:t>
            </a:r>
          </a:p>
          <a:p>
            <a:pPr eaLnBrk="1" hangingPunct="1">
              <a:defRPr/>
            </a:pPr>
            <a:r>
              <a:rPr lang="en-US" sz="1800">
                <a:latin typeface="Arial" pitchFamily="34" charset="0"/>
              </a:rPr>
              <a:t>	int month;</a:t>
            </a:r>
          </a:p>
          <a:p>
            <a:pPr eaLnBrk="1" hangingPunct="1">
              <a:defRPr/>
            </a:pPr>
            <a:r>
              <a:rPr lang="en-US" sz="1800">
                <a:latin typeface="Arial" pitchFamily="34" charset="0"/>
              </a:rPr>
              <a:t>	int day;</a:t>
            </a:r>
          </a:p>
          <a:p>
            <a:pPr eaLnBrk="1" hangingPunct="1">
              <a:defRPr/>
            </a:pPr>
            <a:r>
              <a:rPr lang="en-US" sz="1800">
                <a:latin typeface="Arial" pitchFamily="34" charset="0"/>
              </a:rPr>
              <a:t>	int year;</a:t>
            </a:r>
          </a:p>
          <a:p>
            <a:pPr eaLnBrk="1" hangingPunct="1">
              <a:defRPr/>
            </a:pPr>
            <a:r>
              <a:rPr lang="en-US" sz="1800">
                <a:latin typeface="Arial" pitchFamily="34" charset="0"/>
              </a:rPr>
              <a:t>};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xmlns="" id="{B31CA117-1C71-4910-AD07-98E961C18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191000"/>
            <a:ext cx="3733800" cy="1600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r>
              <a:rPr lang="en-US" sz="1800">
                <a:latin typeface="Arial" pitchFamily="34" charset="0"/>
              </a:rPr>
              <a:t>struct Employee</a:t>
            </a:r>
          </a:p>
          <a:p>
            <a:pPr eaLnBrk="1" hangingPunct="1">
              <a:defRPr/>
            </a:pPr>
            <a:r>
              <a:rPr lang="en-US" sz="1800">
                <a:latin typeface="Arial" pitchFamily="34" charset="0"/>
              </a:rPr>
              <a:t>{</a:t>
            </a:r>
          </a:p>
          <a:p>
            <a:pPr eaLnBrk="1" hangingPunct="1">
              <a:defRPr/>
            </a:pPr>
            <a:r>
              <a:rPr lang="en-US" sz="1800">
                <a:latin typeface="Arial" pitchFamily="34" charset="0"/>
              </a:rPr>
              <a:t>	int     id;</a:t>
            </a:r>
          </a:p>
          <a:p>
            <a:pPr eaLnBrk="1" hangingPunct="1">
              <a:defRPr/>
            </a:pPr>
            <a:r>
              <a:rPr lang="en-US" sz="1800">
                <a:latin typeface="Arial" pitchFamily="34" charset="0"/>
              </a:rPr>
              <a:t>	</a:t>
            </a:r>
            <a:r>
              <a:rPr lang="en-US" sz="18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Date</a:t>
            </a:r>
            <a:r>
              <a:rPr lang="en-US" sz="1800">
                <a:latin typeface="Arial" pitchFamily="34" charset="0"/>
              </a:rPr>
              <a:t> birthday;</a:t>
            </a:r>
          </a:p>
          <a:p>
            <a:pPr eaLnBrk="1" hangingPunct="1">
              <a:defRPr/>
            </a:pPr>
            <a:r>
              <a:rPr lang="en-US" sz="1800">
                <a:latin typeface="Arial" pitchFamily="34" charset="0"/>
              </a:rPr>
              <a:t>};</a:t>
            </a:r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xmlns="" id="{BBBB5F56-8925-493C-8B62-1FA4942977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9712" y="4038600"/>
            <a:ext cx="0" cy="12192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xmlns="" id="{7CB78D18-2F16-48FF-A1DE-EB3399114E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9712" y="5257800"/>
            <a:ext cx="13716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8" name="Text Box 8">
            <a:extLst>
              <a:ext uri="{FF2B5EF4-FFF2-40B4-BE49-F238E27FC236}">
                <a16:creationId xmlns:a16="http://schemas.microsoft.com/office/drawing/2014/main" xmlns="" id="{DED561AC-B742-4D62-B9D2-3A7FADCBE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915025"/>
            <a:ext cx="40993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Employee </a:t>
            </a:r>
            <a:r>
              <a:rPr lang="en-US" altLang="en-US" sz="2000" dirty="0" smtClean="0">
                <a:latin typeface="Arial" panose="020B0604020202020204" pitchFamily="34" charset="0"/>
              </a:rPr>
              <a:t>	</a:t>
            </a:r>
            <a:r>
              <a:rPr lang="en-US" alt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person1</a:t>
            </a:r>
            <a:r>
              <a:rPr lang="en-US" altLang="en-US" sz="2000" dirty="0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 smtClean="0">
                <a:latin typeface="Arial" panose="020B0604020202020204" pitchFamily="34" charset="0"/>
              </a:rPr>
              <a:t>cout</a:t>
            </a:r>
            <a:r>
              <a:rPr lang="en-US" altLang="en-US" sz="2000" dirty="0" smtClean="0">
                <a:latin typeface="Arial" panose="020B0604020202020204" pitchFamily="34" charset="0"/>
              </a:rPr>
              <a:t>	&lt;&lt; 	</a:t>
            </a:r>
            <a:r>
              <a:rPr lang="en-US" alt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person1</a:t>
            </a:r>
            <a:r>
              <a:rPr lang="en-US" altLang="en-US" sz="2000" dirty="0" smtClean="0">
                <a:latin typeface="Arial" panose="020B0604020202020204" pitchFamily="34" charset="0"/>
              </a:rPr>
              <a:t>.birthday.year</a:t>
            </a:r>
            <a:r>
              <a:rPr lang="en-US" altLang="en-US" sz="2000" dirty="0">
                <a:latin typeface="Arial" panose="020B0604020202020204" pitchFamily="34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ABF03E69-4F80-46E9-99D7-693AC80AB6FC}"/>
              </a:ext>
            </a:extLst>
          </p:cNvPr>
          <p:cNvSpPr txBox="1">
            <a:spLocks noChangeArrowheads="1"/>
          </p:cNvSpPr>
          <p:nvPr/>
        </p:nvSpPr>
        <p:spPr>
          <a:xfrm>
            <a:off x="1259632" y="294791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3600" dirty="0">
                <a:solidFill>
                  <a:prstClr val="black"/>
                </a:solidFill>
              </a:rPr>
              <a:t>Structures</a:t>
            </a:r>
            <a:endParaRPr lang="en-US" alt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9459" name="Object 6">
            <a:extLst>
              <a:ext uri="{FF2B5EF4-FFF2-40B4-BE49-F238E27FC236}">
                <a16:creationId xmlns:a16="http://schemas.microsoft.com/office/drawing/2014/main" xmlns="" id="{73D1F14F-8B3D-4163-9341-D900A65CD7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699270"/>
              </p:ext>
            </p:extLst>
          </p:nvPr>
        </p:nvGraphicFramePr>
        <p:xfrm>
          <a:off x="5486400" y="1447800"/>
          <a:ext cx="340995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Bitmap Image" r:id="rId3" imgW="3010320" imgH="1085714" progId="Paint.Picture">
                  <p:embed/>
                </p:oleObj>
              </mc:Choice>
              <mc:Fallback>
                <p:oleObj name="Bitmap Image" r:id="rId3" imgW="3010320" imgH="1085714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447800"/>
                        <a:ext cx="3409950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Rectangle 7">
            <a:extLst>
              <a:ext uri="{FF2B5EF4-FFF2-40B4-BE49-F238E27FC236}">
                <a16:creationId xmlns:a16="http://schemas.microsoft.com/office/drawing/2014/main" xmlns="" id="{2C6A444A-8630-4B27-B47A-CD4A89693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371600"/>
            <a:ext cx="7848600" cy="521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200" dirty="0">
                <a:latin typeface="Arial" pitchFamily="34" charset="0"/>
              </a:rPr>
              <a:t>#include &lt;iostream&gt;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1200" dirty="0">
                <a:latin typeface="Arial" pitchFamily="34" charset="0"/>
              </a:rPr>
              <a:t>struct </a:t>
            </a:r>
            <a:r>
              <a:rPr lang="en-US" sz="1200" dirty="0" err="1">
                <a:latin typeface="Arial" pitchFamily="34" charset="0"/>
              </a:rPr>
              <a:t>StudentRecord</a:t>
            </a:r>
            <a:endParaRPr lang="en-US" sz="1200" dirty="0">
              <a:latin typeface="Arial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sz="1200" dirty="0">
                <a:latin typeface="Arial" pitchFamily="34" charset="0"/>
              </a:rPr>
              <a:t>{		int id;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1200" dirty="0">
                <a:latin typeface="Arial" pitchFamily="34" charset="0"/>
              </a:rPr>
              <a:t>		char grade;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1200" dirty="0">
                <a:latin typeface="Arial" pitchFamily="34" charset="0"/>
              </a:rPr>
              <a:t>};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1200" dirty="0" err="1">
                <a:solidFill>
                  <a:srgbClr val="0033CC"/>
                </a:solidFill>
                <a:latin typeface="Arial" pitchFamily="34" charset="0"/>
              </a:rPr>
              <a:t>StudentRecord</a:t>
            </a:r>
            <a:r>
              <a:rPr lang="en-US" sz="1200" dirty="0">
                <a:latin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</a:rPr>
              <a:t>Get_Data</a:t>
            </a:r>
            <a:r>
              <a:rPr lang="en-US" sz="1200" dirty="0">
                <a:latin typeface="Arial" pitchFamily="34" charset="0"/>
              </a:rPr>
              <a:t> 	(</a:t>
            </a:r>
            <a:r>
              <a:rPr lang="en-US" sz="1200" dirty="0" err="1">
                <a:latin typeface="Arial" pitchFamily="34" charset="0"/>
              </a:rPr>
              <a:t>StudentRecord</a:t>
            </a:r>
            <a:r>
              <a:rPr lang="en-US" sz="1200" dirty="0">
                <a:latin typeface="Arial" pitchFamily="34" charset="0"/>
              </a:rPr>
              <a:t> 	</a:t>
            </a:r>
            <a:r>
              <a:rPr lang="en-US" sz="1200" dirty="0" err="1">
                <a:latin typeface="Arial" pitchFamily="34" charset="0"/>
              </a:rPr>
              <a:t>in_student</a:t>
            </a:r>
            <a:r>
              <a:rPr lang="en-US" sz="1200" dirty="0">
                <a:latin typeface="Arial" pitchFamily="34" charset="0"/>
              </a:rPr>
              <a:t>);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1200" dirty="0">
                <a:latin typeface="Arial" pitchFamily="34" charset="0"/>
              </a:rPr>
              <a:t>int main ()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1200" dirty="0">
                <a:latin typeface="Arial" pitchFamily="34" charset="0"/>
              </a:rPr>
              <a:t>{	using namespace std;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1200" dirty="0">
                <a:latin typeface="Arial" pitchFamily="34" charset="0"/>
              </a:rPr>
              <a:t>	</a:t>
            </a:r>
            <a:r>
              <a:rPr lang="en-US" sz="1200" dirty="0" err="1">
                <a:latin typeface="Arial" pitchFamily="34" charset="0"/>
              </a:rPr>
              <a:t>StudentRecord</a:t>
            </a:r>
            <a:r>
              <a:rPr lang="en-US" sz="1200" dirty="0">
                <a:latin typeface="Arial" pitchFamily="34" charset="0"/>
              </a:rPr>
              <a:t>	 Student1;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1200" dirty="0">
                <a:latin typeface="Arial" pitchFamily="34" charset="0"/>
              </a:rPr>
              <a:t>	</a:t>
            </a:r>
            <a:r>
              <a:rPr lang="en-US" sz="1200" b="1" dirty="0">
                <a:solidFill>
                  <a:srgbClr val="990000"/>
                </a:solidFill>
                <a:latin typeface="Arial" pitchFamily="34" charset="0"/>
              </a:rPr>
              <a:t>Student1 = </a:t>
            </a:r>
            <a:r>
              <a:rPr lang="en-US" sz="1200" b="1" dirty="0" err="1">
                <a:solidFill>
                  <a:srgbClr val="990000"/>
                </a:solidFill>
                <a:latin typeface="Arial" pitchFamily="34" charset="0"/>
              </a:rPr>
              <a:t>Get_Data</a:t>
            </a:r>
            <a:r>
              <a:rPr lang="en-US" sz="1200" b="1" dirty="0">
                <a:solidFill>
                  <a:srgbClr val="990000"/>
                </a:solidFill>
                <a:latin typeface="Arial" pitchFamily="34" charset="0"/>
              </a:rPr>
              <a:t> (Student1);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1200" dirty="0">
                <a:latin typeface="Arial" pitchFamily="34" charset="0"/>
              </a:rPr>
              <a:t>	</a:t>
            </a:r>
            <a:r>
              <a:rPr lang="en-US" sz="1200" dirty="0" err="1">
                <a:latin typeface="Arial" pitchFamily="34" charset="0"/>
              </a:rPr>
              <a:t>cout</a:t>
            </a:r>
            <a:r>
              <a:rPr lang="en-US" sz="1200" dirty="0">
                <a:latin typeface="Arial" pitchFamily="34" charset="0"/>
              </a:rPr>
              <a:t>&lt;&lt; Student1.id&lt;&lt; ","&lt;&lt;Student1.grade&lt;&lt; </a:t>
            </a:r>
            <a:r>
              <a:rPr lang="en-US" sz="1200" dirty="0" err="1">
                <a:latin typeface="Arial" pitchFamily="34" charset="0"/>
              </a:rPr>
              <a:t>endl</a:t>
            </a:r>
            <a:r>
              <a:rPr lang="en-US" sz="1200" dirty="0">
                <a:latin typeface="Arial" pitchFamily="34" charset="0"/>
              </a:rPr>
              <a:t>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1200" dirty="0">
                <a:latin typeface="Arial" pitchFamily="34" charset="0"/>
              </a:rPr>
              <a:t>	return 0;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1200" dirty="0">
                <a:latin typeface="Arial" pitchFamily="34" charset="0"/>
              </a:rPr>
              <a:t>}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1200" dirty="0" err="1">
                <a:solidFill>
                  <a:srgbClr val="0033CC"/>
                </a:solidFill>
                <a:latin typeface="Arial" pitchFamily="34" charset="0"/>
              </a:rPr>
              <a:t>StudentRecord</a:t>
            </a:r>
            <a:r>
              <a:rPr lang="en-US" sz="1200" dirty="0">
                <a:latin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</a:rPr>
              <a:t>Get_Data</a:t>
            </a:r>
            <a:r>
              <a:rPr lang="en-US" sz="1200" dirty="0">
                <a:latin typeface="Arial" pitchFamily="34" charset="0"/>
              </a:rPr>
              <a:t> (</a:t>
            </a:r>
            <a:r>
              <a:rPr lang="en-US" sz="1200" dirty="0" err="1">
                <a:latin typeface="Arial" pitchFamily="34" charset="0"/>
              </a:rPr>
              <a:t>StudentRecord</a:t>
            </a:r>
            <a:r>
              <a:rPr lang="en-US" sz="1200" dirty="0">
                <a:latin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</a:rPr>
              <a:t>in_student</a:t>
            </a:r>
            <a:r>
              <a:rPr lang="en-US" sz="1200" dirty="0">
                <a:latin typeface="Arial" pitchFamily="34" charset="0"/>
              </a:rPr>
              <a:t>)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1200" dirty="0">
                <a:latin typeface="Arial" pitchFamily="34" charset="0"/>
              </a:rPr>
              <a:t>{	using namespace std;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1200" dirty="0">
                <a:latin typeface="Arial" pitchFamily="34" charset="0"/>
              </a:rPr>
              <a:t>	</a:t>
            </a:r>
            <a:r>
              <a:rPr lang="en-US" sz="1200" dirty="0" err="1">
                <a:latin typeface="Arial" pitchFamily="34" charset="0"/>
              </a:rPr>
              <a:t>cout</a:t>
            </a:r>
            <a:r>
              <a:rPr lang="en-US" sz="1200" dirty="0">
                <a:latin typeface="Arial" pitchFamily="34" charset="0"/>
              </a:rPr>
              <a:t>&lt;&lt;"Enter ID: ";	</a:t>
            </a:r>
            <a:r>
              <a:rPr lang="en-US" sz="1200" dirty="0" err="1">
                <a:latin typeface="Arial" pitchFamily="34" charset="0"/>
              </a:rPr>
              <a:t>cin</a:t>
            </a:r>
            <a:r>
              <a:rPr lang="en-US" sz="1200" dirty="0">
                <a:latin typeface="Arial" pitchFamily="34" charset="0"/>
              </a:rPr>
              <a:t>&gt;&gt; in_student.id;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1200" dirty="0">
                <a:latin typeface="Arial" pitchFamily="34" charset="0"/>
              </a:rPr>
              <a:t>	</a:t>
            </a:r>
            <a:r>
              <a:rPr lang="en-US" sz="1200" dirty="0" err="1">
                <a:latin typeface="Arial" pitchFamily="34" charset="0"/>
              </a:rPr>
              <a:t>cout</a:t>
            </a:r>
            <a:r>
              <a:rPr lang="en-US" sz="1200" dirty="0">
                <a:latin typeface="Arial" pitchFamily="34" charset="0"/>
              </a:rPr>
              <a:t>&lt;&lt;"Enter Grade: ";	</a:t>
            </a:r>
            <a:r>
              <a:rPr lang="en-US" sz="1200" dirty="0" err="1">
                <a:latin typeface="Arial" pitchFamily="34" charset="0"/>
              </a:rPr>
              <a:t>cin</a:t>
            </a:r>
            <a:r>
              <a:rPr lang="en-US" sz="1200" dirty="0">
                <a:latin typeface="Arial" pitchFamily="34" charset="0"/>
              </a:rPr>
              <a:t>&gt;&gt; </a:t>
            </a:r>
            <a:r>
              <a:rPr lang="en-US" sz="1200" dirty="0" err="1">
                <a:latin typeface="Arial" pitchFamily="34" charset="0"/>
              </a:rPr>
              <a:t>in_student.grade</a:t>
            </a:r>
            <a:r>
              <a:rPr lang="en-US" sz="1200" dirty="0">
                <a:latin typeface="Arial" pitchFamily="34" charset="0"/>
              </a:rPr>
              <a:t>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1200" dirty="0">
                <a:latin typeface="Arial" pitchFamily="34" charset="0"/>
              </a:rPr>
              <a:t>	</a:t>
            </a:r>
            <a:r>
              <a:rPr lang="en-US" sz="12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return </a:t>
            </a:r>
            <a:r>
              <a:rPr lang="en-US" sz="1200" dirty="0">
                <a:latin typeface="Arial" pitchFamily="34" charset="0"/>
              </a:rPr>
              <a:t> (</a:t>
            </a:r>
            <a:r>
              <a:rPr lang="en-US" sz="1200" dirty="0" err="1">
                <a:latin typeface="Arial" pitchFamily="34" charset="0"/>
              </a:rPr>
              <a:t>in_student</a:t>
            </a:r>
            <a:r>
              <a:rPr lang="en-US" sz="1200" dirty="0">
                <a:latin typeface="Arial" pitchFamily="34" charset="0"/>
              </a:rPr>
              <a:t>);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1200" dirty="0">
                <a:latin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70C0"/>
                </a:solidFill>
              </a:rPr>
              <a:t>S</a:t>
            </a:r>
            <a:r>
              <a:rPr lang="en-US" altLang="en-US" b="1" dirty="0" smtClean="0">
                <a:solidFill>
                  <a:srgbClr val="0070C0"/>
                </a:solidFill>
              </a:rPr>
              <a:t>ummary</a:t>
            </a:r>
            <a:r>
              <a:rPr lang="en-US" altLang="en-US" b="1" dirty="0">
                <a:solidFill>
                  <a:srgbClr val="0070C0"/>
                </a:solidFill>
              </a:rPr>
              <a:t/>
            </a:r>
            <a:br>
              <a:rPr lang="en-US" altLang="en-US" b="1" dirty="0">
                <a:solidFill>
                  <a:srgbClr val="0070C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348880"/>
            <a:ext cx="7704667" cy="3332816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A </a:t>
            </a:r>
            <a:r>
              <a:rPr lang="en-US" b="1" dirty="0" err="1">
                <a:solidFill>
                  <a:srgbClr val="0070C0"/>
                </a:solidFill>
              </a:rPr>
              <a:t>s</a:t>
            </a:r>
            <a:r>
              <a:rPr lang="en-US" b="1" dirty="0" err="1" smtClean="0">
                <a:solidFill>
                  <a:srgbClr val="0070C0"/>
                </a:solidFill>
              </a:rPr>
              <a:t>truct</a:t>
            </a:r>
            <a:r>
              <a:rPr lang="en-US" b="1" dirty="0" smtClean="0">
                <a:solidFill>
                  <a:srgbClr val="0070C0"/>
                </a:solidFill>
              </a:rPr>
              <a:t> is a data structure that has a collection of components and can be used as a data type.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These components can be of different types and are called members.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The keyword “</a:t>
            </a:r>
            <a:r>
              <a:rPr lang="en-US" b="1" dirty="0" err="1" smtClean="0">
                <a:solidFill>
                  <a:srgbClr val="0070C0"/>
                </a:solidFill>
              </a:rPr>
              <a:t>struct</a:t>
            </a:r>
            <a:r>
              <a:rPr lang="en-US" b="1" dirty="0" smtClean="0">
                <a:solidFill>
                  <a:srgbClr val="0070C0"/>
                </a:solidFill>
              </a:rPr>
              <a:t>” is used to create a data type.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The “.” operator is used to access members of </a:t>
            </a:r>
            <a:r>
              <a:rPr lang="en-US" b="1" dirty="0" err="1" smtClean="0">
                <a:solidFill>
                  <a:srgbClr val="0070C0"/>
                </a:solidFill>
              </a:rPr>
              <a:t>struct</a:t>
            </a:r>
            <a:r>
              <a:rPr lang="en-US" b="1" dirty="0" smtClean="0">
                <a:solidFill>
                  <a:srgbClr val="0070C0"/>
                </a:solidFill>
              </a:rPr>
              <a:t>.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A </a:t>
            </a:r>
            <a:r>
              <a:rPr lang="en-US" b="1" dirty="0" err="1" smtClean="0">
                <a:solidFill>
                  <a:srgbClr val="0070C0"/>
                </a:solidFill>
              </a:rPr>
              <a:t>struct</a:t>
            </a:r>
            <a:r>
              <a:rPr lang="en-US" b="1" dirty="0" smtClean="0">
                <a:solidFill>
                  <a:srgbClr val="0070C0"/>
                </a:solidFill>
              </a:rPr>
              <a:t> can contain another </a:t>
            </a:r>
            <a:r>
              <a:rPr lang="en-US" b="1" dirty="0" err="1" smtClean="0">
                <a:solidFill>
                  <a:srgbClr val="0070C0"/>
                </a:solidFill>
              </a:rPr>
              <a:t>struct</a:t>
            </a:r>
            <a:r>
              <a:rPr lang="en-US" b="1" dirty="0" smtClean="0">
                <a:solidFill>
                  <a:srgbClr val="0070C0"/>
                </a:solidFill>
              </a:rPr>
              <a:t> as its member.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7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xmlns="" id="{A70DF844-3F8F-486F-A836-97F04DB9A3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704138" cy="3332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6000" b="1" dirty="0">
                <a:solidFill>
                  <a:srgbClr val="0070C0"/>
                </a:solidFill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49A480-D1BF-41EB-B1A6-0653926D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DD7269B5-BBD5-4B64-BF9A-92F022D89A1D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Outline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11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3F29D8ED-4707-4AE4-8D22-73B24507421E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A1CCE23A-1BB3-412B-8882-F00CEACCD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Structures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6E2DE78E-8042-4357-BB8E-BC8AC07A67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9666" y="1844824"/>
            <a:ext cx="7704667" cy="333281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/>
              <a:t>A data structure that can be used to store related data items with different types.</a:t>
            </a:r>
          </a:p>
          <a:p>
            <a:pPr eaLnBrk="1" hangingPunct="1"/>
            <a:r>
              <a:rPr lang="en-US" altLang="en-US" dirty="0"/>
              <a:t>The individual components of a struct is called a member.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034DD867-4983-49F4-B740-07738F0DFD61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E19011FB-6725-41A2-852C-3BEDCC68B7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Structures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xmlns="" id="{F3930EB4-541D-44C0-84C0-7A4720865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962400"/>
            <a:ext cx="2514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ar-EG" altLang="en-US" sz="2400"/>
          </a:p>
        </p:txBody>
      </p:sp>
      <p:sp>
        <p:nvSpPr>
          <p:cNvPr id="11268" name="Rectangle 5">
            <a:extLst>
              <a:ext uri="{FF2B5EF4-FFF2-40B4-BE49-F238E27FC236}">
                <a16:creationId xmlns:a16="http://schemas.microsoft.com/office/drawing/2014/main" xmlns="" id="{4F378A4C-9A05-44E0-8B22-4E7CA679A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013" y="4100513"/>
            <a:ext cx="2411412" cy="191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Student</a:t>
            </a:r>
          </a:p>
          <a:p>
            <a:pPr lvl="1" eaLnBrk="1" hangingPunct="1"/>
            <a:r>
              <a:rPr lang="en-US" altLang="en-US" sz="2000"/>
              <a:t>ID</a:t>
            </a:r>
          </a:p>
          <a:p>
            <a:pPr lvl="1" eaLnBrk="1" hangingPunct="1"/>
            <a:r>
              <a:rPr lang="en-US" altLang="en-US" sz="2000"/>
              <a:t>Name</a:t>
            </a:r>
          </a:p>
          <a:p>
            <a:pPr lvl="1" eaLnBrk="1" hangingPunct="1"/>
            <a:r>
              <a:rPr lang="en-US" altLang="en-US" sz="2000"/>
              <a:t>Major</a:t>
            </a:r>
          </a:p>
        </p:txBody>
      </p:sp>
      <p:graphicFrame>
        <p:nvGraphicFramePr>
          <p:cNvPr id="33798" name="Group 6">
            <a:extLst>
              <a:ext uri="{FF2B5EF4-FFF2-40B4-BE49-F238E27FC236}">
                <a16:creationId xmlns:a16="http://schemas.microsoft.com/office/drawing/2014/main" xmlns="" id="{7348362E-C1B0-40A4-9DBC-0C7ADF6DAB7E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2362200"/>
          <a:ext cx="3581400" cy="1463676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Major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1111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Nora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2222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Sara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3333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Mona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291" name="Text Box 28">
            <a:extLst>
              <a:ext uri="{FF2B5EF4-FFF2-40B4-BE49-F238E27FC236}">
                <a16:creationId xmlns:a16="http://schemas.microsoft.com/office/drawing/2014/main" xmlns="" id="{9B89BB8B-D734-4204-B7BC-2A88BCFA5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905000"/>
            <a:ext cx="155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Verdana" panose="020B0604030504040204" pitchFamily="34" charset="0"/>
              </a:rPr>
              <a:t>Students</a:t>
            </a:r>
          </a:p>
        </p:txBody>
      </p:sp>
      <p:sp>
        <p:nvSpPr>
          <p:cNvPr id="11292" name="Rectangle 29">
            <a:extLst>
              <a:ext uri="{FF2B5EF4-FFF2-40B4-BE49-F238E27FC236}">
                <a16:creationId xmlns:a16="http://schemas.microsoft.com/office/drawing/2014/main" xmlns="" id="{04327AB8-4A7E-4972-81A5-A1F528956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191000"/>
            <a:ext cx="4421188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400" dirty="0">
                <a:latin typeface="Verdana" panose="020B0604030504040204" pitchFamily="34" charset="0"/>
              </a:rPr>
              <a:t>Student: ID variable</a:t>
            </a:r>
          </a:p>
          <a:p>
            <a:pPr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400" dirty="0">
                <a:latin typeface="Verdana" panose="020B0604030504040204" pitchFamily="34" charset="0"/>
              </a:rPr>
              <a:t>Student: Name variable</a:t>
            </a:r>
          </a:p>
          <a:p>
            <a:pPr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400" dirty="0">
                <a:latin typeface="Verdana" panose="020B0604030504040204" pitchFamily="34" charset="0"/>
              </a:rPr>
              <a:t>Student: Major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F8F95D2D-E8A1-482F-BD21-F0956E84CD19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5A71AF85-BF8F-4FD6-BB13-765295C6D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Structures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12AD8A9A-9ADE-4041-B506-E80CA2C74D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217852"/>
            <a:ext cx="7704667" cy="3332816"/>
          </a:xfrm>
        </p:spPr>
        <p:txBody>
          <a:bodyPr/>
          <a:lstStyle/>
          <a:p>
            <a:pPr eaLnBrk="1" hangingPunct="1">
              <a:buFont typeface="Symbol" panose="05050102010706020507" pitchFamily="18" charset="2"/>
              <a:buNone/>
            </a:pPr>
            <a:r>
              <a:rPr lang="en-US" altLang="en-US" dirty="0"/>
              <a:t>Think of a structure as an object without any member functions</a:t>
            </a:r>
          </a:p>
        </p:txBody>
      </p:sp>
      <p:grpSp>
        <p:nvGrpSpPr>
          <p:cNvPr id="12292" name="Group 4">
            <a:extLst>
              <a:ext uri="{FF2B5EF4-FFF2-40B4-BE49-F238E27FC236}">
                <a16:creationId xmlns:a16="http://schemas.microsoft.com/office/drawing/2014/main" xmlns="" id="{52AD24A5-1139-4159-9349-E1D3063DFD25}"/>
              </a:ext>
            </a:extLst>
          </p:cNvPr>
          <p:cNvGrpSpPr>
            <a:grpSpLocks/>
          </p:cNvGrpSpPr>
          <p:nvPr/>
        </p:nvGrpSpPr>
        <p:grpSpPr bwMode="auto">
          <a:xfrm>
            <a:off x="1809883" y="3750568"/>
            <a:ext cx="2527300" cy="2006600"/>
            <a:chOff x="2208" y="2112"/>
            <a:chExt cx="1592" cy="1264"/>
          </a:xfrm>
        </p:grpSpPr>
        <p:grpSp>
          <p:nvGrpSpPr>
            <p:cNvPr id="12295" name="Group 5">
              <a:extLst>
                <a:ext uri="{FF2B5EF4-FFF2-40B4-BE49-F238E27FC236}">
                  <a16:creationId xmlns:a16="http://schemas.microsoft.com/office/drawing/2014/main" xmlns="" id="{1D4D754E-DEEA-42C9-9AFF-26DB62C01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112"/>
              <a:ext cx="1592" cy="1264"/>
              <a:chOff x="2016" y="2208"/>
              <a:chExt cx="1592" cy="1264"/>
            </a:xfrm>
          </p:grpSpPr>
          <p:sp>
            <p:nvSpPr>
              <p:cNvPr id="34822" name="Text Box 6">
                <a:extLst>
                  <a:ext uri="{FF2B5EF4-FFF2-40B4-BE49-F238E27FC236}">
                    <a16:creationId xmlns:a16="http://schemas.microsoft.com/office/drawing/2014/main" xmlns="" id="{522DCDCD-7902-4978-AF3D-C299822382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2592"/>
                <a:ext cx="1592" cy="880"/>
              </a:xfrm>
              <a:prstGeom prst="rect">
                <a:avLst/>
              </a:prstGeom>
              <a:solidFill>
                <a:srgbClr val="339966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2000">
                    <a:latin typeface="Verdana" pitchFamily="34" charset="0"/>
                  </a:rPr>
                  <a:t>Data</a:t>
                </a:r>
              </a:p>
              <a:p>
                <a:pPr algn="ctr" eaLnBrk="1" hangingPunct="1">
                  <a:defRPr/>
                </a:pPr>
                <a:r>
                  <a:rPr lang="en-US" sz="2000" i="1">
                    <a:solidFill>
                      <a:schemeClr val="hlink"/>
                    </a:solidFill>
                    <a:latin typeface="Verdana" pitchFamily="34" charset="0"/>
                  </a:rPr>
                  <a:t>Value</a:t>
                </a:r>
                <a:endParaRPr lang="en-US" sz="2000" i="1">
                  <a:latin typeface="Verdana" pitchFamily="34" charset="0"/>
                </a:endParaRPr>
              </a:p>
              <a:p>
                <a:pPr algn="ctr" eaLnBrk="1" hangingPunct="1">
                  <a:defRPr/>
                </a:pPr>
                <a:r>
                  <a:rPr lang="en-US" sz="500">
                    <a:latin typeface="Verdana" pitchFamily="34" charset="0"/>
                  </a:rPr>
                  <a:t> </a:t>
                </a:r>
              </a:p>
              <a:p>
                <a:pPr algn="ctr" eaLnBrk="1" hangingPunct="1">
                  <a:defRPr/>
                </a:pPr>
                <a:r>
                  <a:rPr lang="en-US" sz="2000">
                    <a:solidFill>
                      <a:srgbClr val="339966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7FE5B2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1E5B3D"/>
                        </a:outerShdw>
                      </a:cont>
                      <a:effect ref="fillLine"/>
                    </a:effectDag>
                    <a:latin typeface="Verdana" pitchFamily="34" charset="0"/>
                  </a:rPr>
                  <a:t>Operations</a:t>
                </a:r>
              </a:p>
              <a:p>
                <a:pPr algn="ctr" eaLnBrk="1" hangingPunct="1">
                  <a:defRPr/>
                </a:pPr>
                <a:r>
                  <a:rPr lang="en-US" sz="2000" i="1">
                    <a:solidFill>
                      <a:srgbClr val="339966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7FE5B2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1E5B3D"/>
                        </a:outerShdw>
                      </a:cont>
                      <a:effect ref="fillLine"/>
                    </a:effectDag>
                    <a:latin typeface="Verdana" pitchFamily="34" charset="0"/>
                  </a:rPr>
                  <a:t>Member Functions</a:t>
                </a:r>
              </a:p>
            </p:txBody>
          </p:sp>
          <p:sp>
            <p:nvSpPr>
              <p:cNvPr id="12298" name="Line 7">
                <a:extLst>
                  <a:ext uri="{FF2B5EF4-FFF2-40B4-BE49-F238E27FC236}">
                    <a16:creationId xmlns:a16="http://schemas.microsoft.com/office/drawing/2014/main" xmlns="" id="{9C71ECF5-0D92-4134-AD57-56FA225E9C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3024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824" name="Text Box 8">
                <a:extLst>
                  <a:ext uri="{FF2B5EF4-FFF2-40B4-BE49-F238E27FC236}">
                    <a16:creationId xmlns:a16="http://schemas.microsoft.com/office/drawing/2014/main" xmlns="" id="{A4DC345D-BA00-414F-ADBA-C6BED3E017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208"/>
                <a:ext cx="713" cy="366"/>
              </a:xfrm>
              <a:prstGeom prst="rect">
                <a:avLst/>
              </a:prstGeom>
              <a:solidFill>
                <a:srgbClr val="3399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1600" b="1">
                    <a:solidFill>
                      <a:schemeClr val="tx2"/>
                    </a:solidFill>
                    <a:latin typeface="Verdana" pitchFamily="34" charset="0"/>
                  </a:rPr>
                  <a:t>Object</a:t>
                </a:r>
              </a:p>
              <a:p>
                <a:pPr algn="ctr" eaLnBrk="1" hangingPunct="1">
                  <a:defRPr/>
                </a:pPr>
                <a:r>
                  <a:rPr lang="en-US" sz="1600" b="1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Verdana" pitchFamily="34" charset="0"/>
                  </a:rPr>
                  <a:t>Variable</a:t>
                </a:r>
              </a:p>
            </p:txBody>
          </p:sp>
        </p:grpSp>
        <p:sp>
          <p:nvSpPr>
            <p:cNvPr id="12296" name="Line 9">
              <a:extLst>
                <a:ext uri="{FF2B5EF4-FFF2-40B4-BE49-F238E27FC236}">
                  <a16:creationId xmlns:a16="http://schemas.microsoft.com/office/drawing/2014/main" xmlns="" id="{EB1302E5-9CCA-4CD8-BB28-F1DC8F34C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928"/>
              <a:ext cx="15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3" name="Line 10">
            <a:extLst>
              <a:ext uri="{FF2B5EF4-FFF2-40B4-BE49-F238E27FC236}">
                <a16:creationId xmlns:a16="http://schemas.microsoft.com/office/drawing/2014/main" xmlns="" id="{D696885A-243A-401F-B7B1-BD0F07EE26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24483" y="474116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Text Box 11">
            <a:extLst>
              <a:ext uri="{FF2B5EF4-FFF2-40B4-BE49-F238E27FC236}">
                <a16:creationId xmlns:a16="http://schemas.microsoft.com/office/drawing/2014/main" xmlns="" id="{13494064-561E-4B21-B6D3-F732EB754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283" y="4436368"/>
            <a:ext cx="36750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Here, we’ll have values of </a:t>
            </a:r>
            <a:r>
              <a:rPr lang="en-US" altLang="en-US" sz="1800" u="sng">
                <a:solidFill>
                  <a:schemeClr val="tx2"/>
                </a:solidFill>
                <a:latin typeface="Arial" panose="020B0604020202020204" pitchFamily="34" charset="0"/>
              </a:rPr>
              <a:t>different</a:t>
            </a: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 data types that we would like to treat as a </a:t>
            </a:r>
            <a:r>
              <a:rPr lang="en-US" altLang="en-US" sz="1800" i="1">
                <a:solidFill>
                  <a:schemeClr val="tx2"/>
                </a:solidFill>
                <a:latin typeface="Arial" panose="020B0604020202020204" pitchFamily="34" charset="0"/>
              </a:rPr>
              <a:t>single item</a:t>
            </a: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3E48C0AD-3C7E-4FA6-BF31-293F6C2DDECA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5D2FE5E2-CB36-4F32-A415-D2C14CAFC8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Structures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A6C1CCC7-CC9B-493C-8C5A-5A914824A6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2552" y="1856305"/>
            <a:ext cx="7704667" cy="333281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How do I….</a:t>
            </a:r>
          </a:p>
          <a:p>
            <a:pPr lvl="1" eaLnBrk="1" hangingPunct="1"/>
            <a:r>
              <a:rPr lang="en-US" altLang="en-US" dirty="0"/>
              <a:t>Define a structure?</a:t>
            </a:r>
          </a:p>
          <a:p>
            <a:pPr lvl="1" eaLnBrk="1" hangingPunct="1"/>
            <a:r>
              <a:rPr lang="en-US" altLang="en-US" dirty="0"/>
              <a:t>Use a structure?</a:t>
            </a: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en-US" dirty="0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xmlns="" id="{D7DA5CC7-2297-4C32-8610-8B39EF96C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098102"/>
            <a:ext cx="2209800" cy="1828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400">
                <a:latin typeface="Verdana" panose="020B0604030504040204" pitchFamily="34" charset="0"/>
              </a:rPr>
              <a:t> Student</a:t>
            </a:r>
          </a:p>
          <a:p>
            <a:pPr algn="ctr" eaLnBrk="1" hangingPunct="1"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Verdana" panose="020B0604030504040204" pitchFamily="34" charset="0"/>
              </a:rPr>
              <a:t>  ID</a:t>
            </a:r>
          </a:p>
          <a:p>
            <a:pPr lvl="1" algn="ctr" eaLnBrk="1" hangingPunct="1"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Verdana" panose="020B0604030504040204" pitchFamily="34" charset="0"/>
              </a:rPr>
              <a:t>  Name</a:t>
            </a:r>
          </a:p>
          <a:p>
            <a:pPr lvl="1" algn="ctr" eaLnBrk="1" hangingPunct="1"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Verdana" panose="020B0604030504040204" pitchFamily="34" charset="0"/>
              </a:rPr>
              <a:t>  Major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Verdana" panose="020B0604030504040204" pitchFamily="34" charset="0"/>
            </a:endParaRP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xmlns="" id="{0AB807A2-4D8D-45AE-B1D1-8F63A34C9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4437112"/>
            <a:ext cx="4816475" cy="1812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b="1">
                <a:solidFill>
                  <a:schemeClr val="tx2"/>
                </a:solidFill>
                <a:latin typeface="Verdana" pitchFamily="34" charset="0"/>
              </a:rPr>
              <a:t>struct Student</a:t>
            </a:r>
          </a:p>
          <a:p>
            <a:pPr eaLnBrk="1" hangingPunct="1">
              <a:defRPr/>
            </a:pPr>
            <a:r>
              <a:rPr lang="en-US" sz="1600" b="1">
                <a:solidFill>
                  <a:schemeClr val="tx2"/>
                </a:solidFill>
                <a:latin typeface="Verdana" pitchFamily="34" charset="0"/>
              </a:rPr>
              <a:t>{</a:t>
            </a:r>
          </a:p>
          <a:p>
            <a:pPr eaLnBrk="1" hangingPunct="1">
              <a:defRPr/>
            </a:pPr>
            <a:r>
              <a:rPr lang="en-US" sz="1600" b="1">
                <a:solidFill>
                  <a:schemeClr val="tx2"/>
                </a:solidFill>
                <a:latin typeface="Verdana" pitchFamily="34" charset="0"/>
              </a:rPr>
              <a:t> 	int     id;</a:t>
            </a:r>
          </a:p>
          <a:p>
            <a:pPr eaLnBrk="1" hangingPunct="1">
              <a:defRPr/>
            </a:pPr>
            <a:r>
              <a:rPr lang="en-US" sz="1600" b="1">
                <a:solidFill>
                  <a:schemeClr val="tx2"/>
                </a:solidFill>
                <a:latin typeface="Verdana" pitchFamily="34" charset="0"/>
              </a:rPr>
              <a:t>	char  name[10];</a:t>
            </a:r>
          </a:p>
          <a:p>
            <a:pPr eaLnBrk="1" hangingPunct="1">
              <a:defRPr/>
            </a:pPr>
            <a:r>
              <a:rPr lang="en-US" sz="1600" b="1">
                <a:solidFill>
                  <a:schemeClr val="tx2"/>
                </a:solidFill>
                <a:latin typeface="Verdana" pitchFamily="34" charset="0"/>
              </a:rPr>
              <a:t>	char  major[2];</a:t>
            </a:r>
          </a:p>
          <a:p>
            <a:pPr eaLnBrk="1" hangingPunct="1">
              <a:defRPr/>
            </a:pPr>
            <a:endParaRPr lang="en-US" sz="1600" b="1">
              <a:solidFill>
                <a:schemeClr val="tx2"/>
              </a:solidFill>
              <a:latin typeface="Verdana" pitchFamily="34" charset="0"/>
            </a:endParaRPr>
          </a:p>
          <a:p>
            <a:pPr eaLnBrk="1" hangingPunct="1">
              <a:defRPr/>
            </a:pPr>
            <a:r>
              <a:rPr lang="en-US" sz="1600" b="1">
                <a:solidFill>
                  <a:schemeClr val="tx2"/>
                </a:solidFill>
                <a:latin typeface="Verdana" pitchFamily="34" charset="0"/>
              </a:rPr>
              <a:t>}</a:t>
            </a:r>
            <a:r>
              <a:rPr lang="en-U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F8537E6-2C4C-4B25-9C57-8BEC15810DEC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D5316BBD-8842-4B06-8277-874033EE0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Structures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02ACB249-D379-479C-89ED-B26150D1AA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b="1" dirty="0"/>
              <a:t>Syntax</a:t>
            </a:r>
            <a:r>
              <a:rPr lang="en-US" altLang="en-US" dirty="0"/>
              <a:t>: 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en-US" sz="2400" dirty="0"/>
              <a:t>struct </a:t>
            </a:r>
            <a:r>
              <a:rPr lang="en-US" altLang="en-US" sz="2400" dirty="0" err="1"/>
              <a:t>Structure_Tag</a:t>
            </a:r>
            <a:endParaRPr lang="en-US" altLang="en-US" sz="2400" dirty="0"/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en-US" sz="2400" dirty="0"/>
              <a:t>{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Type_1</a:t>
            </a:r>
            <a:r>
              <a:rPr lang="en-US" altLang="en-US" sz="2400" dirty="0"/>
              <a:t>	</a:t>
            </a:r>
            <a:r>
              <a:rPr lang="en-US" altLang="en-US" sz="2400" dirty="0" smtClean="0"/>
              <a:t>Member_Variable_1</a:t>
            </a:r>
            <a:r>
              <a:rPr lang="en-US" altLang="en-US" sz="2400" dirty="0"/>
              <a:t>;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Type_2</a:t>
            </a:r>
            <a:r>
              <a:rPr lang="en-US" altLang="en-US" sz="2400" dirty="0"/>
              <a:t>	</a:t>
            </a:r>
            <a:r>
              <a:rPr lang="en-US" altLang="en-US" sz="2400" dirty="0" smtClean="0"/>
              <a:t>Member_Variable_2</a:t>
            </a:r>
            <a:r>
              <a:rPr lang="en-US" altLang="en-US" sz="2400" dirty="0"/>
              <a:t>;</a:t>
            </a: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en-US" sz="2400" dirty="0"/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 smtClean="0"/>
              <a:t>Type_n</a:t>
            </a:r>
            <a:r>
              <a:rPr lang="en-US" altLang="en-US" sz="2400" dirty="0"/>
              <a:t>	</a:t>
            </a:r>
            <a:r>
              <a:rPr lang="en-US" altLang="en-US" sz="2400" dirty="0" err="1" smtClean="0"/>
              <a:t>Member_Variable_n</a:t>
            </a:r>
            <a:r>
              <a:rPr lang="en-US" altLang="en-US" sz="2400" dirty="0"/>
              <a:t>;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en-US" sz="2400" dirty="0"/>
              <a:t>};</a:t>
            </a: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en-US" sz="2400" dirty="0"/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AEFF9E3E-36DD-42F6-82C4-A234D36A96A9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E0A37C9A-768C-44DB-9F5D-41924968B7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Structures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ECAB1AF9-B696-4E74-9088-B6B842BA16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Using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Declare: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StudentRecord</a:t>
            </a:r>
            <a:r>
              <a:rPr lang="en-US" altLang="en-US" sz="2400" dirty="0"/>
              <a:t>    	</a:t>
            </a:r>
            <a:r>
              <a:rPr lang="en-US" altLang="en-US" dirty="0"/>
              <a:t>Student1, Student2;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Assignment:</a:t>
            </a:r>
            <a:r>
              <a:rPr lang="en-US" altLang="en-US" dirty="0"/>
              <a:t> 	Student1 = Student2;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Student1.id = Student2.id;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Student1.grade = Student2.grade;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Read: </a:t>
            </a:r>
            <a:r>
              <a:rPr lang="en-US" altLang="en-US" dirty="0"/>
              <a:t>	</a:t>
            </a:r>
            <a:r>
              <a:rPr lang="en-US" altLang="en-US" dirty="0" err="1"/>
              <a:t>cin</a:t>
            </a:r>
            <a:r>
              <a:rPr lang="en-US" altLang="en-US" dirty="0"/>
              <a:t>   &gt;&gt; Student1.id;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Write: </a:t>
            </a:r>
            <a:r>
              <a:rPr lang="en-US" altLang="en-US" dirty="0"/>
              <a:t>	</a:t>
            </a:r>
            <a:r>
              <a:rPr lang="en-US" altLang="en-US" dirty="0" err="1"/>
              <a:t>cout</a:t>
            </a:r>
            <a:r>
              <a:rPr lang="en-US" altLang="en-US" dirty="0"/>
              <a:t> &lt;&lt; Student1.id;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Initialize: </a:t>
            </a:r>
            <a:r>
              <a:rPr lang="en-US" altLang="en-US" dirty="0"/>
              <a:t>	Student1 = {666,’A’}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21759494-D668-4BB3-A7C4-31820330C365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B614BC2A-BD46-4DBD-B0F0-02238D685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Structures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xmlns="" id="{40F02EEF-35CF-4A50-BBEB-4185EE1BC8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7624" y="2379663"/>
            <a:ext cx="7838339" cy="4094816"/>
          </a:xfrm>
        </p:spPr>
        <p:txBody>
          <a:bodyPr>
            <a:normAutofit fontScale="25000" lnSpcReduction="20000"/>
          </a:bodyPr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7200" dirty="0"/>
              <a:t>Syntax: </a:t>
            </a:r>
            <a:r>
              <a:rPr lang="en-US" sz="7200" dirty="0" err="1">
                <a:solidFill>
                  <a:schemeClr val="tx2"/>
                </a:solidFill>
              </a:rPr>
              <a:t>Structure_Variable_Name</a:t>
            </a:r>
            <a:r>
              <a:rPr lang="en-US" sz="16000" b="1" dirty="0" err="1">
                <a:solidFill>
                  <a:srgbClr val="C00000"/>
                </a:solidFill>
              </a:rPr>
              <a:t>.</a:t>
            </a:r>
            <a:r>
              <a:rPr lang="en-US" sz="7200" dirty="0" err="1">
                <a:solidFill>
                  <a:schemeClr val="tx2"/>
                </a:solidFill>
              </a:rPr>
              <a:t>Member_Variable_Name</a:t>
            </a:r>
            <a:endParaRPr lang="en-US" sz="72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7200" dirty="0"/>
              <a:t>Example: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  <a:defRPr/>
            </a:pPr>
            <a:r>
              <a:rPr lang="en-US" sz="7200" dirty="0"/>
              <a:t>	struct </a:t>
            </a:r>
            <a:r>
              <a:rPr lang="en-US" sz="7200" dirty="0" err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StudentRecord</a:t>
            </a:r>
            <a:endParaRPr lang="en-US" sz="7200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  <a:defRPr/>
            </a:pPr>
            <a:r>
              <a:rPr lang="en-US" sz="7200" dirty="0"/>
              <a:t>	{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  <a:defRPr/>
            </a:pPr>
            <a:r>
              <a:rPr lang="en-US" sz="7200" dirty="0"/>
              <a:t>		int id;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  <a:defRPr/>
            </a:pPr>
            <a:r>
              <a:rPr lang="en-US" sz="7200" dirty="0"/>
              <a:t>		char grade;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  <a:defRPr/>
            </a:pPr>
            <a:r>
              <a:rPr lang="en-US" sz="7200" dirty="0"/>
              <a:t>	};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  <a:defRPr/>
            </a:pPr>
            <a:r>
              <a:rPr lang="en-US" sz="7200" dirty="0"/>
              <a:t>	int main ()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  <a:defRPr/>
            </a:pPr>
            <a:r>
              <a:rPr lang="en-US" sz="7200" dirty="0"/>
              <a:t>	{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  <a:defRPr/>
            </a:pPr>
            <a:r>
              <a:rPr lang="en-US" sz="7200" dirty="0"/>
              <a:t>	</a:t>
            </a:r>
            <a:r>
              <a:rPr lang="en-US" sz="7200" dirty="0" smtClean="0"/>
              <a:t>	</a:t>
            </a:r>
            <a:r>
              <a:rPr lang="en-US" sz="7200" dirty="0" err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StudentRecord</a:t>
            </a:r>
            <a:r>
              <a:rPr lang="en-US" sz="720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</a:t>
            </a:r>
            <a:r>
              <a:rPr lang="en-US" sz="7200" dirty="0" smtClean="0"/>
              <a:t> </a:t>
            </a:r>
            <a:r>
              <a:rPr lang="en-US" sz="7200" dirty="0"/>
              <a:t>Student1;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  <a:defRPr/>
            </a:pPr>
            <a:r>
              <a:rPr lang="en-US" sz="7200" dirty="0"/>
              <a:t>	</a:t>
            </a:r>
            <a:r>
              <a:rPr lang="en-US" sz="7200" dirty="0" smtClean="0"/>
              <a:t>	Student1.id 	= </a:t>
            </a:r>
            <a:r>
              <a:rPr lang="en-US" sz="7200" dirty="0"/>
              <a:t>555;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  <a:defRPr/>
            </a:pPr>
            <a:r>
              <a:rPr lang="en-US" sz="7200" dirty="0"/>
              <a:t>	</a:t>
            </a:r>
            <a:r>
              <a:rPr lang="en-US" sz="7200" dirty="0" smtClean="0"/>
              <a:t>	Student1.grade </a:t>
            </a:r>
            <a:r>
              <a:rPr lang="en-US" sz="7200" dirty="0"/>
              <a:t>	</a:t>
            </a:r>
            <a:r>
              <a:rPr lang="en-US" sz="7200" dirty="0" smtClean="0"/>
              <a:t>= </a:t>
            </a:r>
            <a:r>
              <a:rPr lang="en-US" sz="7200" dirty="0"/>
              <a:t>‘B’;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  <a:defRPr/>
            </a:pPr>
            <a:r>
              <a:rPr lang="en-US" sz="7200" dirty="0"/>
              <a:t>	</a:t>
            </a:r>
            <a:r>
              <a:rPr lang="en-US" sz="7200" dirty="0" smtClean="0"/>
              <a:t>	</a:t>
            </a:r>
            <a:r>
              <a:rPr lang="en-US" sz="7200" dirty="0" err="1" smtClean="0"/>
              <a:t>cout</a:t>
            </a:r>
            <a:r>
              <a:rPr lang="en-US" sz="7200" dirty="0" smtClean="0"/>
              <a:t>	&lt;&lt;	 Student1.id	&lt;&lt; 	‘, ‘	&lt;&lt; 	Student1.grade	&lt;&lt;	</a:t>
            </a:r>
            <a:r>
              <a:rPr lang="en-US" sz="7200" dirty="0" err="1" smtClean="0"/>
              <a:t>endl</a:t>
            </a:r>
            <a:r>
              <a:rPr lang="en-US" sz="7200" dirty="0"/>
              <a:t>;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  <a:defRPr/>
            </a:pPr>
            <a:r>
              <a:rPr lang="en-US" sz="7200" dirty="0"/>
              <a:t>	}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  <a:defRPr/>
            </a:pPr>
            <a:endParaRPr lang="en-US" sz="2800" dirty="0"/>
          </a:p>
        </p:txBody>
      </p:sp>
      <p:grpSp>
        <p:nvGrpSpPr>
          <p:cNvPr id="38916" name="Group 4">
            <a:extLst>
              <a:ext uri="{FF2B5EF4-FFF2-40B4-BE49-F238E27FC236}">
                <a16:creationId xmlns:a16="http://schemas.microsoft.com/office/drawing/2014/main" xmlns="" id="{06660198-23CA-484D-B40C-EEB0B4455299}"/>
              </a:ext>
            </a:extLst>
          </p:cNvPr>
          <p:cNvGrpSpPr>
            <a:grpSpLocks/>
          </p:cNvGrpSpPr>
          <p:nvPr/>
        </p:nvGrpSpPr>
        <p:grpSpPr bwMode="auto">
          <a:xfrm>
            <a:off x="4834466" y="2433835"/>
            <a:ext cx="2038350" cy="668337"/>
            <a:chOff x="2928" y="1584"/>
            <a:chExt cx="1284" cy="421"/>
          </a:xfrm>
        </p:grpSpPr>
        <p:sp>
          <p:nvSpPr>
            <p:cNvPr id="16389" name="Line 5">
              <a:extLst>
                <a:ext uri="{FF2B5EF4-FFF2-40B4-BE49-F238E27FC236}">
                  <a16:creationId xmlns:a16="http://schemas.microsoft.com/office/drawing/2014/main" xmlns="" id="{FECA9354-8A63-47D0-A234-2B818CD066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28" y="1584"/>
              <a:ext cx="384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0" name="Text Box 6">
              <a:extLst>
                <a:ext uri="{FF2B5EF4-FFF2-40B4-BE49-F238E27FC236}">
                  <a16:creationId xmlns:a16="http://schemas.microsoft.com/office/drawing/2014/main" xmlns="" id="{17D2AB60-5984-404E-931D-D0981B038A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774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chemeClr val="hlink"/>
                  </a:solidFill>
                  <a:latin typeface="Arial" panose="020B0604020202020204" pitchFamily="34" charset="0"/>
                </a:rPr>
                <a:t>Dot Operator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206</TotalTime>
  <Words>265</Words>
  <Application>Microsoft Office PowerPoint</Application>
  <PresentationFormat>On-screen Show (4:3)</PresentationFormat>
  <Paragraphs>145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Corbel</vt:lpstr>
      <vt:lpstr>Symbol</vt:lpstr>
      <vt:lpstr>Tahoma</vt:lpstr>
      <vt:lpstr>Times New Roman</vt:lpstr>
      <vt:lpstr>Verdana</vt:lpstr>
      <vt:lpstr>Wingdings</vt:lpstr>
      <vt:lpstr>Parallax</vt:lpstr>
      <vt:lpstr>Bitmap Image</vt:lpstr>
      <vt:lpstr>Structs</vt:lpstr>
      <vt:lpstr>PowerPoint Presentation</vt:lpstr>
      <vt:lpstr>Structures</vt:lpstr>
      <vt:lpstr>Structures</vt:lpstr>
      <vt:lpstr>Structures</vt:lpstr>
      <vt:lpstr>Structures</vt:lpstr>
      <vt:lpstr>Structures</vt:lpstr>
      <vt:lpstr>Structures</vt:lpstr>
      <vt:lpstr>Structures</vt:lpstr>
      <vt:lpstr>Structures</vt:lpstr>
      <vt:lpstr>Structures</vt:lpstr>
      <vt:lpstr>PowerPoint Presentation</vt:lpstr>
      <vt:lpstr>Summary </vt:lpstr>
      <vt:lpstr>PowerPoint Presentation</vt:lpstr>
    </vt:vector>
  </TitlesOfParts>
  <Company>CCIS-KSU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Mwakil</dc:creator>
  <cp:lastModifiedBy>Saad Ijad</cp:lastModifiedBy>
  <cp:revision>31</cp:revision>
  <cp:lastPrinted>1601-01-01T00:00:00Z</cp:lastPrinted>
  <dcterms:created xsi:type="dcterms:W3CDTF">2004-06-23T13:04:54Z</dcterms:created>
  <dcterms:modified xsi:type="dcterms:W3CDTF">2020-03-11T11:06:50Z</dcterms:modified>
</cp:coreProperties>
</file>