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6"/>
  </p:notesMasterIdLst>
  <p:sldIdLst>
    <p:sldId id="296" r:id="rId2"/>
    <p:sldId id="299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9" r:id="rId12"/>
    <p:sldId id="290" r:id="rId13"/>
    <p:sldId id="312" r:id="rId14"/>
    <p:sldId id="31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4" d="100"/>
          <a:sy n="64" d="100"/>
        </p:scale>
        <p:origin x="8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="" xmlns:a16="http://schemas.microsoft.com/office/drawing/2014/main" id="{6C9E12AD-E2D2-42CC-8784-5B1996F627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>
            <a:extLst>
              <a:ext uri="{FF2B5EF4-FFF2-40B4-BE49-F238E27FC236}">
                <a16:creationId xmlns="" xmlns:a16="http://schemas.microsoft.com/office/drawing/2014/main" id="{C71BFFB4-7390-4300-B094-A42835FBC39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6144CD1F-7CA0-4741-B063-D50519811F7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>
            <a:extLst>
              <a:ext uri="{FF2B5EF4-FFF2-40B4-BE49-F238E27FC236}">
                <a16:creationId xmlns="" xmlns:a16="http://schemas.microsoft.com/office/drawing/2014/main" id="{62253A95-F720-41AB-8392-84DCF5C1317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5782" name="Rectangle 6">
            <a:extLst>
              <a:ext uri="{FF2B5EF4-FFF2-40B4-BE49-F238E27FC236}">
                <a16:creationId xmlns="" xmlns:a16="http://schemas.microsoft.com/office/drawing/2014/main" id="{9BD7F932-373D-44A4-BA54-A8F5B7C5E3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3" name="Rectangle 7">
            <a:extLst>
              <a:ext uri="{FF2B5EF4-FFF2-40B4-BE49-F238E27FC236}">
                <a16:creationId xmlns="" xmlns:a16="http://schemas.microsoft.com/office/drawing/2014/main" id="{86157ECE-20A1-49F7-A6B8-5BC3EE86DA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6BA81A1-F529-4230-9C71-569D83F31B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584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E767C76B-8D88-4589-82ED-C1F69D76E42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73469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C8D1D-1889-4C3A-9FC9-093A7010C10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0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C8D1D-1889-4C3A-9FC9-093A7010C10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973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C8D1D-1889-4C3A-9FC9-093A7010C10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425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C8D1D-1889-4C3A-9FC9-093A7010C10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878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C8D1D-1889-4C3A-9FC9-093A7010C10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C8D1D-1889-4C3A-9FC9-093A7010C10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550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DE97B-2ABD-4D50-8BDA-A86F3725B8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682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7ABFF-803E-4A62-AF10-F5DDE6F87E8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69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768FCE26-5A27-40E1-8573-C8C94D2956C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34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8D8D72DC-875F-4A02-9CA3-1CC2AB084F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5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47A8C-622D-4EF5-A693-047182AA1B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86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914A6-2E9F-4380-97B5-8DE0119127D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69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5D5E9-6456-4868-A1C5-0A0B5D28655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11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BF2360-4DEA-41A5-A891-4828FDE56DA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05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C7A53-085A-4AF3-9844-4E10CE5EE8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49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EFE3E-1762-436D-9229-B94B172462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30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D22C8D1D-1889-4C3A-9FC9-093A7010C10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63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514B40B6-8C75-4F17-BF56-ABFC2D042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2728912"/>
            <a:ext cx="6934200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sz="4400" b="1" dirty="0" smtClean="0">
                <a:ln w="3175" cmpd="sng">
                  <a:noFill/>
                </a:ln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Classes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1351CE63-897E-457D-91F7-A166A2CF6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396875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8A00110-2855-4E87-984B-9D102CF654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2400"/>
            <a:ext cx="2191783" cy="84201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157A46FA-615F-4B62-A0C3-42A61D1AF733}"/>
              </a:ext>
            </a:extLst>
          </p:cNvPr>
          <p:cNvSpPr txBox="1">
            <a:spLocks noChangeArrowheads="1"/>
          </p:cNvSpPr>
          <p:nvPr/>
        </p:nvSpPr>
        <p:spPr>
          <a:xfrm>
            <a:off x="6516216" y="4642310"/>
            <a:ext cx="1998663" cy="457200"/>
          </a:xfrm>
          <a:prstGeom prst="rect">
            <a:avLst/>
          </a:prstGeom>
          <a:solidFill>
            <a:srgbClr val="FFDC6D"/>
          </a:solidFill>
          <a:ln>
            <a:solidFill>
              <a:srgbClr val="FFDE75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</a:rPr>
              <a:t>Lecture 9</a:t>
            </a:r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="" xmlns:a16="http://schemas.microsoft.com/office/drawing/2014/main" id="{C1EF08FD-A5AE-4E2E-A5D0-21C694619E16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656953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3600" dirty="0"/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AB264A98-3D1B-4733-BDAB-F72EE3BCD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820465"/>
            <a:ext cx="5237584" cy="5873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Classes &amp; ADTs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EC89E8BB-4B43-4356-B34E-4284ED0E1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988840"/>
            <a:ext cx="7799784" cy="382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/>
              <a:t>Can we overload member functions?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sz="2000" dirty="0"/>
              <a:t>void set(</a:t>
            </a:r>
            <a:r>
              <a:rPr lang="en-US" altLang="en-US" sz="2000" dirty="0">
                <a:solidFill>
                  <a:srgbClr val="0033CC"/>
                </a:solidFill>
              </a:rPr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the_id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0033CC"/>
                </a:solidFill>
              </a:rPr>
              <a:t>char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the_major</a:t>
            </a:r>
            <a:r>
              <a:rPr lang="en-US" altLang="en-US" sz="2000" dirty="0"/>
              <a:t>[2]);</a:t>
            </a:r>
          </a:p>
          <a:p>
            <a:pPr lvl="1" eaLnBrk="1" hangingPunct="1"/>
            <a:r>
              <a:rPr lang="en-US" altLang="en-US" sz="2000" dirty="0"/>
              <a:t>void set(</a:t>
            </a:r>
            <a:r>
              <a:rPr lang="en-US" altLang="en-US" sz="2000" dirty="0">
                <a:solidFill>
                  <a:srgbClr val="0033CC"/>
                </a:solidFill>
              </a:rPr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the_id</a:t>
            </a:r>
            <a:r>
              <a:rPr lang="en-US" altLang="en-US" sz="2000" dirty="0"/>
              <a:t>);</a:t>
            </a:r>
          </a:p>
          <a:p>
            <a:pPr lvl="1" eaLnBrk="1" hangingPunct="1"/>
            <a:r>
              <a:rPr lang="en-US" altLang="en-US" sz="2000" dirty="0"/>
              <a:t>void set(</a:t>
            </a:r>
            <a:r>
              <a:rPr lang="en-US" altLang="en-US" sz="2000" dirty="0">
                <a:solidFill>
                  <a:srgbClr val="0033CC"/>
                </a:solidFill>
              </a:rPr>
              <a:t>double</a:t>
            </a:r>
            <a:r>
              <a:rPr lang="en-US" altLang="en-US" sz="2000" dirty="0"/>
              <a:t> score);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12292" name="Text Box 4">
            <a:extLst>
              <a:ext uri="{FF2B5EF4-FFF2-40B4-BE49-F238E27FC236}">
                <a16:creationId xmlns="" xmlns:a16="http://schemas.microsoft.com/office/drawing/2014/main" id="{6DC7A391-00F1-453D-A07F-22EF328DF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9316" y="4474586"/>
            <a:ext cx="3515706" cy="13234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Student </a:t>
            </a:r>
            <a:r>
              <a:rPr lang="en-US" altLang="en-US" sz="2000" dirty="0" err="1">
                <a:latin typeface="Arial" panose="020B0604020202020204" pitchFamily="34" charset="0"/>
              </a:rPr>
              <a:t>new_student</a:t>
            </a:r>
            <a:r>
              <a:rPr lang="en-US" altLang="en-US" sz="20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Arial" panose="020B0604020202020204" pitchFamily="34" charset="0"/>
              </a:rPr>
              <a:t>new_student.set</a:t>
            </a:r>
            <a:r>
              <a:rPr lang="en-US" altLang="en-US" sz="2000" dirty="0">
                <a:latin typeface="Arial" panose="020B0604020202020204" pitchFamily="34" charset="0"/>
              </a:rPr>
              <a:t> (16.0);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Arial" panose="020B0604020202020204" pitchFamily="34" charset="0"/>
              </a:rPr>
              <a:t>new_student.set</a:t>
            </a:r>
            <a:r>
              <a:rPr lang="en-US" altLang="en-US" sz="2000" dirty="0">
                <a:latin typeface="Arial" panose="020B0604020202020204" pitchFamily="34" charset="0"/>
              </a:rPr>
              <a:t> (555);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Arial" panose="020B0604020202020204" pitchFamily="34" charset="0"/>
              </a:rPr>
              <a:t>New_student.set</a:t>
            </a:r>
            <a:r>
              <a:rPr lang="en-US" altLang="en-US" sz="2000" dirty="0">
                <a:latin typeface="Arial" panose="020B0604020202020204" pitchFamily="34" charset="0"/>
              </a:rPr>
              <a:t> ((999,”CS”);</a:t>
            </a:r>
          </a:p>
        </p:txBody>
      </p:sp>
      <p:sp>
        <p:nvSpPr>
          <p:cNvPr id="12293" name="Line 5">
            <a:extLst>
              <a:ext uri="{FF2B5EF4-FFF2-40B4-BE49-F238E27FC236}">
                <a16:creationId xmlns="" xmlns:a16="http://schemas.microsoft.com/office/drawing/2014/main" id="{CE28091C-3555-4534-9D45-85C3E72093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2528" y="3789040"/>
            <a:ext cx="457200" cy="0"/>
          </a:xfrm>
          <a:prstGeom prst="line">
            <a:avLst/>
          </a:prstGeom>
          <a:noFill/>
          <a:ln w="9525">
            <a:solidFill>
              <a:srgbClr val="F8270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6">
            <a:extLst>
              <a:ext uri="{FF2B5EF4-FFF2-40B4-BE49-F238E27FC236}">
                <a16:creationId xmlns="" xmlns:a16="http://schemas.microsoft.com/office/drawing/2014/main" id="{32C0D4D9-1C3C-435D-9C63-EDEF1E89BD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5936" y="4869568"/>
            <a:ext cx="817239" cy="13728"/>
          </a:xfrm>
          <a:prstGeom prst="line">
            <a:avLst/>
          </a:prstGeom>
          <a:noFill/>
          <a:ln w="9525">
            <a:solidFill>
              <a:srgbClr val="F82704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7">
            <a:extLst>
              <a:ext uri="{FF2B5EF4-FFF2-40B4-BE49-F238E27FC236}">
                <a16:creationId xmlns="" xmlns:a16="http://schemas.microsoft.com/office/drawing/2014/main" id="{68439FD1-9F89-4F08-9034-025C5FF1D4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8024" y="3802768"/>
            <a:ext cx="16022" cy="1066800"/>
          </a:xfrm>
          <a:prstGeom prst="line">
            <a:avLst/>
          </a:prstGeom>
          <a:noFill/>
          <a:ln w="9525">
            <a:solidFill>
              <a:srgbClr val="F8270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8">
            <a:extLst>
              <a:ext uri="{FF2B5EF4-FFF2-40B4-BE49-F238E27FC236}">
                <a16:creationId xmlns="" xmlns:a16="http://schemas.microsoft.com/office/drawing/2014/main" id="{18D201A8-C359-4A29-BE0A-0DB50F746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5022" y="5631568"/>
            <a:ext cx="32889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9">
            <a:extLst>
              <a:ext uri="{FF2B5EF4-FFF2-40B4-BE49-F238E27FC236}">
                <a16:creationId xmlns="" xmlns:a16="http://schemas.microsoft.com/office/drawing/2014/main" id="{9C838F31-E497-4900-8CDF-59446C7B7B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3912" y="3421768"/>
            <a:ext cx="0" cy="22098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Text Box 10">
            <a:extLst>
              <a:ext uri="{FF2B5EF4-FFF2-40B4-BE49-F238E27FC236}">
                <a16:creationId xmlns="" xmlns:a16="http://schemas.microsoft.com/office/drawing/2014/main" id="{1CF5FA53-0239-4DF8-AFFE-2E8FACB54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497" y="5826294"/>
            <a:ext cx="636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>
                <a:latin typeface="Arial" panose="020B0604020202020204" pitchFamily="34" charset="0"/>
              </a:rPr>
              <a:t>Search for matching </a:t>
            </a:r>
            <a:r>
              <a:rPr lang="en-US" altLang="en-US" sz="1800" i="1" u="sng" dirty="0">
                <a:latin typeface="Arial" panose="020B0604020202020204" pitchFamily="34" charset="0"/>
              </a:rPr>
              <a:t>data types</a:t>
            </a:r>
            <a:r>
              <a:rPr lang="en-US" altLang="en-US" sz="1800" i="1" dirty="0">
                <a:latin typeface="Arial" panose="020B0604020202020204" pitchFamily="34" charset="0"/>
              </a:rPr>
              <a:t> and/or </a:t>
            </a:r>
            <a:r>
              <a:rPr lang="en-US" altLang="en-US" sz="1800" i="1" u="sng" dirty="0">
                <a:latin typeface="Arial" panose="020B0604020202020204" pitchFamily="34" charset="0"/>
              </a:rPr>
              <a:t>number of parameters</a:t>
            </a:r>
          </a:p>
        </p:txBody>
      </p:sp>
      <p:sp>
        <p:nvSpPr>
          <p:cNvPr id="12299" name="Line 11">
            <a:extLst>
              <a:ext uri="{FF2B5EF4-FFF2-40B4-BE49-F238E27FC236}">
                <a16:creationId xmlns="" xmlns:a16="http://schemas.microsoft.com/office/drawing/2014/main" id="{D816C14C-5D40-41D6-B954-628E67550A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9912" y="3421768"/>
            <a:ext cx="1295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>
            <a:extLst>
              <a:ext uri="{FF2B5EF4-FFF2-40B4-BE49-F238E27FC236}">
                <a16:creationId xmlns="" xmlns:a16="http://schemas.microsoft.com/office/drawing/2014/main" id="{8C28B55A-60DE-4D7A-A3C7-E40B7219E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312" y="3421768"/>
            <a:ext cx="0" cy="1828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3">
            <a:extLst>
              <a:ext uri="{FF2B5EF4-FFF2-40B4-BE49-F238E27FC236}">
                <a16:creationId xmlns="" xmlns:a16="http://schemas.microsoft.com/office/drawing/2014/main" id="{CC0036A3-C5C9-4442-B735-B9FA2460A9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6504" y="5250568"/>
            <a:ext cx="938808" cy="2771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47857036-0151-4662-BD21-B7DCF44225EC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525985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3600" dirty="0"/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="" xmlns:a16="http://schemas.microsoft.com/office/drawing/2014/main" id="{A78FB901-F2A0-4FC5-ACF1-1C15F554D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829" y="351176"/>
            <a:ext cx="5021560" cy="89812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6.2 Classes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="" xmlns:a16="http://schemas.microsoft.com/office/drawing/2014/main" id="{86355D2D-677B-4E2D-BD60-89E96367C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608" y="1851248"/>
            <a:ext cx="2521844" cy="2554545"/>
          </a:xfrm>
          <a:prstGeom prst="rect">
            <a:avLst/>
          </a:prstGeom>
          <a:solidFill>
            <a:srgbClr val="FFFFFF"/>
          </a:solidFill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c</a:t>
            </a:r>
            <a:r>
              <a:rPr lang="en-US" altLang="en-US" sz="2000" dirty="0" smtClean="0">
                <a:latin typeface="Arial" panose="020B0604020202020204" pitchFamily="34" charset="0"/>
              </a:rPr>
              <a:t>lass </a:t>
            </a:r>
            <a:r>
              <a:rPr lang="en-US" altLang="en-US" sz="2000" dirty="0" err="1">
                <a:latin typeface="Arial" panose="020B0604020202020204" pitchFamily="34" charset="0"/>
              </a:rPr>
              <a:t>DayOfYear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void 	</a:t>
            </a:r>
            <a:r>
              <a:rPr lang="en-US" altLang="en-US" sz="2000" dirty="0">
                <a:solidFill>
                  <a:srgbClr val="990000"/>
                </a:solidFill>
                <a:latin typeface="Arial" panose="020B0604020202020204" pitchFamily="34" charset="0"/>
              </a:rPr>
              <a:t>output</a:t>
            </a:r>
            <a:r>
              <a:rPr lang="en-US" altLang="en-US" sz="2000" dirty="0">
                <a:latin typeface="Arial" panose="020B0604020202020204" pitchFamily="34" charset="0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private: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</a:t>
            </a:r>
            <a:r>
              <a:rPr lang="en-US" altLang="en-US" sz="2000" dirty="0" err="1">
                <a:latin typeface="Arial" panose="020B0604020202020204" pitchFamily="34" charset="0"/>
              </a:rPr>
              <a:t>int</a:t>
            </a:r>
            <a:r>
              <a:rPr lang="en-US" altLang="en-US" sz="2000" dirty="0">
                <a:latin typeface="Arial" panose="020B0604020202020204" pitchFamily="34" charset="0"/>
              </a:rPr>
              <a:t> 	month;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</a:t>
            </a:r>
            <a:r>
              <a:rPr lang="en-US" altLang="en-US" sz="2000" dirty="0" err="1">
                <a:latin typeface="Arial" panose="020B0604020202020204" pitchFamily="34" charset="0"/>
              </a:rPr>
              <a:t>int</a:t>
            </a:r>
            <a:r>
              <a:rPr lang="en-US" altLang="en-US" sz="2000" dirty="0">
                <a:latin typeface="Arial" panose="020B0604020202020204" pitchFamily="34" charset="0"/>
              </a:rPr>
              <a:t>	day;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};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="" xmlns:a16="http://schemas.microsoft.com/office/drawing/2014/main" id="{3CD971C8-23A0-40EC-89FF-8929F41D6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08" y="2460848"/>
            <a:ext cx="46482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</a:rPr>
              <a:t>void   </a:t>
            </a:r>
            <a:r>
              <a:rPr lang="en-US" sz="2000" dirty="0" err="1" smtClean="0">
                <a:latin typeface="Arial" pitchFamily="34" charset="0"/>
              </a:rPr>
              <a:t>DayOfYear</a:t>
            </a:r>
            <a:r>
              <a:rPr lang="en-US" sz="2000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::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output</a:t>
            </a:r>
            <a:r>
              <a:rPr lang="en-US" sz="2000" dirty="0">
                <a:latin typeface="Arial" pitchFamily="34" charset="0"/>
              </a:rPr>
              <a:t>()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/>
            </a:pPr>
            <a:r>
              <a:rPr lang="en-US" sz="2000" dirty="0">
                <a:latin typeface="Arial" pitchFamily="34" charset="0"/>
              </a:rPr>
              <a:t>{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/>
            </a:pPr>
            <a:r>
              <a:rPr lang="en-US" sz="2000" dirty="0">
                <a:latin typeface="Arial" pitchFamily="34" charset="0"/>
              </a:rPr>
              <a:t>	</a:t>
            </a:r>
            <a:r>
              <a:rPr lang="en-US" sz="2000" dirty="0" err="1">
                <a:latin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</a:rPr>
              <a:t>&lt;&lt; “month= “&lt;&lt; month;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/>
            </a:pPr>
            <a:r>
              <a:rPr lang="en-US" sz="2000" dirty="0">
                <a:latin typeface="Arial" pitchFamily="34" charset="0"/>
              </a:rPr>
              <a:t>	</a:t>
            </a:r>
            <a:r>
              <a:rPr lang="en-US" sz="2000" dirty="0" err="1">
                <a:latin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</a:rPr>
              <a:t>&lt;&lt;“day</a:t>
            </a:r>
            <a:r>
              <a:rPr lang="en-US" sz="2000" dirty="0" smtClean="0">
                <a:latin typeface="Arial" pitchFamily="34" charset="0"/>
              </a:rPr>
              <a:t>=“ </a:t>
            </a:r>
            <a:r>
              <a:rPr lang="en-US" sz="2000" dirty="0">
                <a:latin typeface="Arial" pitchFamily="34" charset="0"/>
              </a:rPr>
              <a:t>&lt;&lt; day;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/>
            </a:pPr>
            <a:r>
              <a:rPr lang="en-US" sz="2000" dirty="0">
                <a:latin typeface="Arial" pitchFamily="34" charset="0"/>
              </a:rPr>
              <a:t>	</a:t>
            </a:r>
            <a:r>
              <a:rPr lang="en-US" sz="2000" dirty="0" err="1">
                <a:latin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</a:rPr>
              <a:t>&lt;&lt;</a:t>
            </a:r>
            <a:r>
              <a:rPr lang="en-US" sz="2000" dirty="0" err="1">
                <a:latin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/>
            </a:pPr>
            <a:r>
              <a:rPr lang="en-US" sz="2000" dirty="0">
                <a:latin typeface="Arial" pitchFamily="34" charset="0"/>
              </a:rPr>
              <a:t>}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="" xmlns:a16="http://schemas.microsoft.com/office/drawing/2014/main" id="{30BDD8C0-7BBE-4357-8EE5-6515C1129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080" y="1890906"/>
            <a:ext cx="33201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Member Function Definition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="" xmlns:a16="http://schemas.microsoft.com/office/drawing/2014/main" id="{0E0C05CB-85DA-48CA-B420-327554B33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5829658"/>
            <a:ext cx="5878513" cy="707886"/>
          </a:xfrm>
          <a:prstGeom prst="rect">
            <a:avLst/>
          </a:prstGeom>
          <a:noFill/>
          <a:ln w="9525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Private members may be used in member function definitions (but not elsewhere).</a:t>
            </a:r>
          </a:p>
        </p:txBody>
      </p:sp>
      <p:sp>
        <p:nvSpPr>
          <p:cNvPr id="21511" name="Line 7">
            <a:extLst>
              <a:ext uri="{FF2B5EF4-FFF2-40B4-BE49-F238E27FC236}">
                <a16:creationId xmlns="" xmlns:a16="http://schemas.microsoft.com/office/drawing/2014/main" id="{56263B1B-88C9-43ED-9560-BFBE991B81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9952" y="4597782"/>
            <a:ext cx="0" cy="1143000"/>
          </a:xfrm>
          <a:prstGeom prst="line">
            <a:avLst/>
          </a:prstGeom>
          <a:noFill/>
          <a:ln w="9525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1512" name="Line 8">
            <a:extLst>
              <a:ext uri="{FF2B5EF4-FFF2-40B4-BE49-F238E27FC236}">
                <a16:creationId xmlns="" xmlns:a16="http://schemas.microsoft.com/office/drawing/2014/main" id="{E8372801-2CB2-4ABE-A87B-138C5122BC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6016" y="3933056"/>
            <a:ext cx="0" cy="1752600"/>
          </a:xfrm>
          <a:prstGeom prst="line">
            <a:avLst/>
          </a:prstGeom>
          <a:noFill/>
          <a:ln w="9525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E644F69F-F7D2-49DD-8C86-48782C8E18D1}"/>
              </a:ext>
            </a:extLst>
          </p:cNvPr>
          <p:cNvSpPr txBox="1">
            <a:spLocks noChangeArrowheads="1"/>
          </p:cNvSpPr>
          <p:nvPr/>
        </p:nvSpPr>
        <p:spPr>
          <a:xfrm>
            <a:off x="1140618" y="325712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3600" dirty="0"/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9960145C-B7C2-48C1-A402-6F2271037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4" y="-46694"/>
            <a:ext cx="4589512" cy="1104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6.2 Classes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="" xmlns:a16="http://schemas.microsoft.com/office/drawing/2014/main" id="{2560D1BB-3752-4E24-9FF0-2D853D1CD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844824"/>
            <a:ext cx="3505200" cy="3482975"/>
          </a:xfrm>
          <a:prstGeom prst="rect">
            <a:avLst/>
          </a:prstGeom>
          <a:solidFill>
            <a:srgbClr val="FFFFFF"/>
          </a:solidFill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c</a:t>
            </a:r>
            <a:r>
              <a:rPr lang="en-US" altLang="en-US" sz="2000" dirty="0" smtClean="0">
                <a:latin typeface="Arial" panose="020B0604020202020204" pitchFamily="34" charset="0"/>
              </a:rPr>
              <a:t>lass </a:t>
            </a:r>
            <a:r>
              <a:rPr lang="en-US" altLang="en-US" sz="2000" dirty="0">
                <a:latin typeface="Arial" panose="020B0604020202020204" pitchFamily="34" charset="0"/>
              </a:rPr>
              <a:t>Sample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</a:t>
            </a:r>
            <a:r>
              <a:rPr lang="en-US" altLang="en-US" sz="2000" dirty="0" err="1">
                <a:latin typeface="Arial" panose="020B0604020202020204" pitchFamily="34" charset="0"/>
              </a:rPr>
              <a:t>int</a:t>
            </a:r>
            <a:r>
              <a:rPr lang="en-US" altLang="en-US" sz="2000" dirty="0">
                <a:latin typeface="Arial" panose="020B0604020202020204" pitchFamily="34" charset="0"/>
              </a:rPr>
              <a:t> 	variable;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void 	output();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void	input();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private: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</a:t>
            </a:r>
            <a:r>
              <a:rPr lang="en-US" altLang="en-US" sz="2000" dirty="0" err="1">
                <a:latin typeface="Arial" panose="020B0604020202020204" pitchFamily="34" charset="0"/>
              </a:rPr>
              <a:t>int</a:t>
            </a:r>
            <a:r>
              <a:rPr lang="en-US" altLang="en-US" sz="2000" dirty="0">
                <a:latin typeface="Arial" panose="020B0604020202020204" pitchFamily="34" charset="0"/>
              </a:rPr>
              <a:t> 	month;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</a:t>
            </a:r>
            <a:r>
              <a:rPr lang="en-US" altLang="en-US" sz="2000" dirty="0" err="1">
                <a:latin typeface="Arial" panose="020B0604020202020204" pitchFamily="34" charset="0"/>
              </a:rPr>
              <a:t>int</a:t>
            </a:r>
            <a:r>
              <a:rPr lang="en-US" altLang="en-US" sz="2000" dirty="0">
                <a:latin typeface="Arial" panose="020B0604020202020204" pitchFamily="34" charset="0"/>
              </a:rPr>
              <a:t>	day;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void	</a:t>
            </a:r>
            <a:r>
              <a:rPr lang="en-US" altLang="en-US" sz="2000" dirty="0" err="1">
                <a:latin typeface="Arial" panose="020B0604020202020204" pitchFamily="34" charset="0"/>
              </a:rPr>
              <a:t>doStuff</a:t>
            </a:r>
            <a:r>
              <a:rPr lang="en-US" altLang="en-US" sz="2000" dirty="0">
                <a:latin typeface="Arial" panose="020B0604020202020204" pitchFamily="34" charset="0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};</a:t>
            </a:r>
          </a:p>
        </p:txBody>
      </p:sp>
      <p:grpSp>
        <p:nvGrpSpPr>
          <p:cNvPr id="22532" name="Group 4">
            <a:extLst>
              <a:ext uri="{FF2B5EF4-FFF2-40B4-BE49-F238E27FC236}">
                <a16:creationId xmlns="" xmlns:a16="http://schemas.microsoft.com/office/drawing/2014/main" id="{A8E338DE-440D-477B-9794-788FC7AB63FE}"/>
              </a:ext>
            </a:extLst>
          </p:cNvPr>
          <p:cNvGrpSpPr>
            <a:grpSpLocks/>
          </p:cNvGrpSpPr>
          <p:nvPr/>
        </p:nvGrpSpPr>
        <p:grpSpPr bwMode="auto">
          <a:xfrm>
            <a:off x="4455840" y="4130824"/>
            <a:ext cx="3881438" cy="762000"/>
            <a:chOff x="2688" y="2112"/>
            <a:chExt cx="2445" cy="480"/>
          </a:xfrm>
        </p:grpSpPr>
        <p:sp>
          <p:nvSpPr>
            <p:cNvPr id="22538" name="Text Box 5">
              <a:extLst>
                <a:ext uri="{FF2B5EF4-FFF2-40B4-BE49-F238E27FC236}">
                  <a16:creationId xmlns="" xmlns:a16="http://schemas.microsoft.com/office/drawing/2014/main" id="{513586F6-70E2-49EB-8932-9A69B92FE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238"/>
              <a:ext cx="1965" cy="256"/>
            </a:xfrm>
            <a:prstGeom prst="rect">
              <a:avLst/>
            </a:prstGeom>
            <a:noFill/>
            <a:ln w="9525" cap="rnd">
              <a:solidFill>
                <a:schemeClr val="tx2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Arial" panose="020B0604020202020204" pitchFamily="34" charset="0"/>
                </a:rPr>
                <a:t>private members</a:t>
              </a:r>
            </a:p>
          </p:txBody>
        </p:sp>
        <p:sp>
          <p:nvSpPr>
            <p:cNvPr id="22539" name="AutoShape 6">
              <a:extLst>
                <a:ext uri="{FF2B5EF4-FFF2-40B4-BE49-F238E27FC236}">
                  <a16:creationId xmlns="" xmlns:a16="http://schemas.microsoft.com/office/drawing/2014/main" id="{C2349E64-5926-4338-B6ED-D5D3BA0D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2112"/>
              <a:ext cx="48" cy="480"/>
            </a:xfrm>
            <a:prstGeom prst="righ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ar-EG" altLang="en-US" sz="2000"/>
            </a:p>
          </p:txBody>
        </p:sp>
        <p:sp>
          <p:nvSpPr>
            <p:cNvPr id="22540" name="Line 7">
              <a:extLst>
                <a:ext uri="{FF2B5EF4-FFF2-40B4-BE49-F238E27FC236}">
                  <a16:creationId xmlns="" xmlns:a16="http://schemas.microsoft.com/office/drawing/2014/main" id="{02260653-B74E-4C25-8693-5E2E10B0F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52"/>
              <a:ext cx="38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22533" name="Group 8">
            <a:extLst>
              <a:ext uri="{FF2B5EF4-FFF2-40B4-BE49-F238E27FC236}">
                <a16:creationId xmlns="" xmlns:a16="http://schemas.microsoft.com/office/drawing/2014/main" id="{1876469B-13F2-4329-95B3-E6866EC35D8D}"/>
              </a:ext>
            </a:extLst>
          </p:cNvPr>
          <p:cNvGrpSpPr>
            <a:grpSpLocks/>
          </p:cNvGrpSpPr>
          <p:nvPr/>
        </p:nvGrpSpPr>
        <p:grpSpPr bwMode="auto">
          <a:xfrm>
            <a:off x="4379640" y="2835424"/>
            <a:ext cx="3881438" cy="990600"/>
            <a:chOff x="2688" y="2112"/>
            <a:chExt cx="2445" cy="480"/>
          </a:xfrm>
        </p:grpSpPr>
        <p:sp>
          <p:nvSpPr>
            <p:cNvPr id="22535" name="Text Box 9">
              <a:extLst>
                <a:ext uri="{FF2B5EF4-FFF2-40B4-BE49-F238E27FC236}">
                  <a16:creationId xmlns="" xmlns:a16="http://schemas.microsoft.com/office/drawing/2014/main" id="{91F0E001-D8A5-42D6-8624-4FB3F2897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238"/>
              <a:ext cx="1965" cy="197"/>
            </a:xfrm>
            <a:prstGeom prst="rect">
              <a:avLst/>
            </a:prstGeom>
            <a:noFill/>
            <a:ln w="9525" cap="rnd">
              <a:solidFill>
                <a:schemeClr val="tx2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Arial" panose="020B0604020202020204" pitchFamily="34" charset="0"/>
                </a:rPr>
                <a:t>public members</a:t>
              </a:r>
            </a:p>
          </p:txBody>
        </p:sp>
        <p:sp>
          <p:nvSpPr>
            <p:cNvPr id="22536" name="AutoShape 10">
              <a:extLst>
                <a:ext uri="{FF2B5EF4-FFF2-40B4-BE49-F238E27FC236}">
                  <a16:creationId xmlns="" xmlns:a16="http://schemas.microsoft.com/office/drawing/2014/main" id="{2F20AC98-F4FC-4226-8A19-E6FA2D08C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2112"/>
              <a:ext cx="48" cy="480"/>
            </a:xfrm>
            <a:prstGeom prst="righ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ar-EG" altLang="en-US" sz="2000"/>
            </a:p>
          </p:txBody>
        </p:sp>
        <p:sp>
          <p:nvSpPr>
            <p:cNvPr id="22537" name="Line 11">
              <a:extLst>
                <a:ext uri="{FF2B5EF4-FFF2-40B4-BE49-F238E27FC236}">
                  <a16:creationId xmlns="" xmlns:a16="http://schemas.microsoft.com/office/drawing/2014/main" id="{B00520A6-5520-40BA-91FC-BBE32BFB3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52"/>
              <a:ext cx="38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64524" name="Text Box 12">
            <a:extLst>
              <a:ext uri="{FF2B5EF4-FFF2-40B4-BE49-F238E27FC236}">
                <a16:creationId xmlns="" xmlns:a16="http://schemas.microsoft.com/office/drawing/2014/main" id="{11CB3DF4-24ED-419D-93EE-059F10B07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365" y="5502424"/>
            <a:ext cx="7661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Public members</a:t>
            </a:r>
            <a:r>
              <a:rPr lang="en-US" sz="2000">
                <a:latin typeface="Arial" pitchFamily="34" charset="0"/>
              </a:rPr>
              <a:t> can be used in the main body of your program or in the definition of any function, even a non- member function.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82133" y="457201"/>
            <a:ext cx="7704667" cy="19812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b="1" dirty="0" smtClean="0">
              <a:solidFill>
                <a:srgbClr val="0070C0"/>
              </a:solidFill>
            </a:endParaRPr>
          </a:p>
          <a:p>
            <a:r>
              <a:rPr lang="en-US" altLang="en-US" b="1" dirty="0" smtClean="0">
                <a:solidFill>
                  <a:srgbClr val="0070C0"/>
                </a:solidFill>
              </a:rPr>
              <a:t>Summary</a:t>
            </a:r>
            <a:br>
              <a:rPr lang="en-US" altLang="en-US" b="1" dirty="0" smtClean="0">
                <a:solidFill>
                  <a:srgbClr val="0070C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82132" y="2060848"/>
            <a:ext cx="7704667" cy="410445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70C0"/>
                </a:solidFill>
              </a:rPr>
              <a:t>A class is a data structure that has member attributes and methods.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The keyword “class” is used to create a new class.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Overloaded methods have the same name but different parameters.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The “.” operator is used to access members of a class.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Private members are only visible within the class.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Public members can be used from anywhere outside the class.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1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>
            <a:extLst>
              <a:ext uri="{FF2B5EF4-FFF2-40B4-BE49-F238E27FC236}">
                <a16:creationId xmlns="" xmlns:a16="http://schemas.microsoft.com/office/drawing/2014/main" id="{A70DF844-3F8F-486F-A836-97F04DB9A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704138" cy="3332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6000" b="1" dirty="0">
                <a:solidFill>
                  <a:srgbClr val="0070C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49A480-D1BF-41EB-B1A6-0653926D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DD7269B5-BBD5-4B64-BF9A-92F022D89A1D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Outline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1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>
            <a:extLst>
              <a:ext uri="{FF2B5EF4-FFF2-40B4-BE49-F238E27FC236}">
                <a16:creationId xmlns="" xmlns:a16="http://schemas.microsoft.com/office/drawing/2014/main" id="{5D762224-BD59-4394-9EC4-85AB7B6EEB50}"/>
              </a:ext>
            </a:extLst>
          </p:cNvPr>
          <p:cNvSpPr txBox="1">
            <a:spLocks noChangeArrowheads="1"/>
          </p:cNvSpPr>
          <p:nvPr/>
        </p:nvSpPr>
        <p:spPr>
          <a:xfrm>
            <a:off x="1173162" y="563563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3600" dirty="0"/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941F8F41-18C7-4B1F-93D1-918C5391A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133" y="457201"/>
            <a:ext cx="7704667" cy="10995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="" xmlns:a16="http://schemas.microsoft.com/office/drawing/2014/main" id="{F091106F-C9F4-40A8-9086-1482CB548A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1219200"/>
            <a:ext cx="7772400" cy="44958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Class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User Defined Data Type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="" xmlns:a16="http://schemas.microsoft.com/office/drawing/2014/main" id="{7F289371-297B-49A6-8129-6A89EDCD2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51896"/>
            <a:ext cx="8305800" cy="3276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ar-EG" altLang="en-US" sz="2400"/>
          </a:p>
        </p:txBody>
      </p:sp>
      <p:grpSp>
        <p:nvGrpSpPr>
          <p:cNvPr id="5125" name="Group 5">
            <a:extLst>
              <a:ext uri="{FF2B5EF4-FFF2-40B4-BE49-F238E27FC236}">
                <a16:creationId xmlns="" xmlns:a16="http://schemas.microsoft.com/office/drawing/2014/main" id="{2BDD131B-A09D-411C-B89E-10A60D2A30C2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456696"/>
            <a:ext cx="2527300" cy="2006600"/>
            <a:chOff x="2016" y="2208"/>
            <a:chExt cx="1592" cy="1264"/>
          </a:xfrm>
        </p:grpSpPr>
        <p:sp>
          <p:nvSpPr>
            <p:cNvPr id="5137" name="Text Box 6">
              <a:extLst>
                <a:ext uri="{FF2B5EF4-FFF2-40B4-BE49-F238E27FC236}">
                  <a16:creationId xmlns="" xmlns:a16="http://schemas.microsoft.com/office/drawing/2014/main" id="{C9DFCD74-5378-49F8-8FFB-2E9ACB672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592"/>
              <a:ext cx="1592" cy="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Verdana" panose="020B0604030504040204" pitchFamily="34" charset="0"/>
                </a:rPr>
                <a:t>Data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chemeClr val="hlink"/>
                  </a:solidFill>
                  <a:latin typeface="Verdana" panose="020B0604030504040204" pitchFamily="34" charset="0"/>
                </a:rPr>
                <a:t>Value</a:t>
              </a:r>
              <a:endParaRPr lang="en-US" altLang="en-US" sz="2000" i="1">
                <a:latin typeface="Verdana" panose="020B060403050404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500">
                  <a:latin typeface="Verdana" panose="020B0604030504040204" pitchFamily="34" charset="0"/>
                </a:rPr>
                <a:t>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Verdana" panose="020B0604030504040204" pitchFamily="34" charset="0"/>
                </a:rPr>
                <a:t>Operations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chemeClr val="hlink"/>
                  </a:solidFill>
                  <a:latin typeface="Verdana" panose="020B0604030504040204" pitchFamily="34" charset="0"/>
                </a:rPr>
                <a:t>Member Functions</a:t>
              </a:r>
            </a:p>
          </p:txBody>
        </p:sp>
        <p:sp>
          <p:nvSpPr>
            <p:cNvPr id="5138" name="Line 7">
              <a:extLst>
                <a:ext uri="{FF2B5EF4-FFF2-40B4-BE49-F238E27FC236}">
                  <a16:creationId xmlns="" xmlns:a16="http://schemas.microsoft.com/office/drawing/2014/main" id="{3EAE5020-999F-4B4F-A0C2-B362337D4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024"/>
              <a:ext cx="15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12" name="Text Box 8">
              <a:extLst>
                <a:ext uri="{FF2B5EF4-FFF2-40B4-BE49-F238E27FC236}">
                  <a16:creationId xmlns="" xmlns:a16="http://schemas.microsoft.com/office/drawing/2014/main" id="{8DAAFA6C-637B-409A-AE93-DE312EF52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208"/>
              <a:ext cx="71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sz="1600" b="1">
                  <a:solidFill>
                    <a:schemeClr val="tx2"/>
                  </a:solidFill>
                  <a:latin typeface="Verdana" pitchFamily="34" charset="0"/>
                </a:rPr>
                <a:t>Object</a:t>
              </a:r>
            </a:p>
            <a:p>
              <a:pPr algn="ctr" eaLnBrk="1" hangingPunct="1">
                <a:defRPr/>
              </a:pPr>
              <a:r>
                <a:rPr lang="en-US" sz="16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Variable</a:t>
              </a:r>
            </a:p>
          </p:txBody>
        </p:sp>
      </p:grpSp>
      <p:grpSp>
        <p:nvGrpSpPr>
          <p:cNvPr id="5126" name="Group 9">
            <a:extLst>
              <a:ext uri="{FF2B5EF4-FFF2-40B4-BE49-F238E27FC236}">
                <a16:creationId xmlns="" xmlns:a16="http://schemas.microsoft.com/office/drawing/2014/main" id="{8BE788A2-CC30-4115-8C29-23662984A956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218696"/>
            <a:ext cx="2527300" cy="2006600"/>
            <a:chOff x="2016" y="2208"/>
            <a:chExt cx="1592" cy="1264"/>
          </a:xfrm>
        </p:grpSpPr>
        <p:sp>
          <p:nvSpPr>
            <p:cNvPr id="5134" name="Text Box 10">
              <a:extLst>
                <a:ext uri="{FF2B5EF4-FFF2-40B4-BE49-F238E27FC236}">
                  <a16:creationId xmlns="" xmlns:a16="http://schemas.microsoft.com/office/drawing/2014/main" id="{1683DD0C-56E5-422E-8C86-9F0704507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592"/>
              <a:ext cx="1592" cy="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Verdana" panose="020B0604030504040204" pitchFamily="34" charset="0"/>
                </a:rPr>
                <a:t>Data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chemeClr val="hlink"/>
                  </a:solidFill>
                  <a:latin typeface="Verdana" panose="020B0604030504040204" pitchFamily="34" charset="0"/>
                </a:rPr>
                <a:t>Value</a:t>
              </a:r>
              <a:endParaRPr lang="en-US" altLang="en-US" sz="2000" i="1">
                <a:latin typeface="Verdana" panose="020B060403050404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500">
                  <a:latin typeface="Verdana" panose="020B0604030504040204" pitchFamily="34" charset="0"/>
                </a:rPr>
                <a:t>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Verdana" panose="020B0604030504040204" pitchFamily="34" charset="0"/>
                </a:rPr>
                <a:t>Operations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chemeClr val="hlink"/>
                  </a:solidFill>
                  <a:latin typeface="Verdana" panose="020B0604030504040204" pitchFamily="34" charset="0"/>
                </a:rPr>
                <a:t>Member Functions</a:t>
              </a:r>
            </a:p>
          </p:txBody>
        </p:sp>
        <p:sp>
          <p:nvSpPr>
            <p:cNvPr id="5135" name="Line 11">
              <a:extLst>
                <a:ext uri="{FF2B5EF4-FFF2-40B4-BE49-F238E27FC236}">
                  <a16:creationId xmlns="" xmlns:a16="http://schemas.microsoft.com/office/drawing/2014/main" id="{50AA39AC-61E8-43BE-8492-62B0BF9EF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024"/>
              <a:ext cx="15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16" name="Text Box 12">
              <a:extLst>
                <a:ext uri="{FF2B5EF4-FFF2-40B4-BE49-F238E27FC236}">
                  <a16:creationId xmlns="" xmlns:a16="http://schemas.microsoft.com/office/drawing/2014/main" id="{2FE12457-3785-4463-B7EB-2363D7F72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208"/>
              <a:ext cx="71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sz="1600" b="1">
                  <a:solidFill>
                    <a:schemeClr val="tx2"/>
                  </a:solidFill>
                  <a:latin typeface="Verdana" pitchFamily="34" charset="0"/>
                </a:rPr>
                <a:t>Object</a:t>
              </a:r>
            </a:p>
            <a:p>
              <a:pPr algn="ctr" eaLnBrk="1" hangingPunct="1">
                <a:defRPr/>
              </a:pPr>
              <a:r>
                <a:rPr lang="en-US" sz="16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Variable</a:t>
              </a:r>
            </a:p>
          </p:txBody>
        </p:sp>
      </p:grpSp>
      <p:grpSp>
        <p:nvGrpSpPr>
          <p:cNvPr id="5127" name="Group 13">
            <a:extLst>
              <a:ext uri="{FF2B5EF4-FFF2-40B4-BE49-F238E27FC236}">
                <a16:creationId xmlns="" xmlns:a16="http://schemas.microsoft.com/office/drawing/2014/main" id="{0D30ADEC-1A4A-47D7-B00F-4EF3E541797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218696"/>
            <a:ext cx="2527300" cy="2006600"/>
            <a:chOff x="2016" y="2208"/>
            <a:chExt cx="1592" cy="1264"/>
          </a:xfrm>
        </p:grpSpPr>
        <p:sp>
          <p:nvSpPr>
            <p:cNvPr id="5131" name="Text Box 14">
              <a:extLst>
                <a:ext uri="{FF2B5EF4-FFF2-40B4-BE49-F238E27FC236}">
                  <a16:creationId xmlns="" xmlns:a16="http://schemas.microsoft.com/office/drawing/2014/main" id="{C708C222-2E96-4823-8FB7-439F0BD36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592"/>
              <a:ext cx="1592" cy="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Verdana" panose="020B0604030504040204" pitchFamily="34" charset="0"/>
                </a:rPr>
                <a:t>Data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chemeClr val="hlink"/>
                  </a:solidFill>
                  <a:latin typeface="Verdana" panose="020B0604030504040204" pitchFamily="34" charset="0"/>
                </a:rPr>
                <a:t>Value</a:t>
              </a:r>
              <a:endParaRPr lang="en-US" altLang="en-US" sz="2000" i="1">
                <a:latin typeface="Verdana" panose="020B060403050404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500">
                  <a:latin typeface="Verdana" panose="020B0604030504040204" pitchFamily="34" charset="0"/>
                </a:rPr>
                <a:t>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Verdana" panose="020B0604030504040204" pitchFamily="34" charset="0"/>
                </a:rPr>
                <a:t>Operations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chemeClr val="hlink"/>
                  </a:solidFill>
                  <a:latin typeface="Verdana" panose="020B0604030504040204" pitchFamily="34" charset="0"/>
                </a:rPr>
                <a:t>Member Functions</a:t>
              </a:r>
            </a:p>
          </p:txBody>
        </p:sp>
        <p:sp>
          <p:nvSpPr>
            <p:cNvPr id="5132" name="Line 15">
              <a:extLst>
                <a:ext uri="{FF2B5EF4-FFF2-40B4-BE49-F238E27FC236}">
                  <a16:creationId xmlns="" xmlns:a16="http://schemas.microsoft.com/office/drawing/2014/main" id="{C280F677-66BB-4D10-83FB-4C9691AEF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024"/>
              <a:ext cx="15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0" name="Text Box 16">
              <a:extLst>
                <a:ext uri="{FF2B5EF4-FFF2-40B4-BE49-F238E27FC236}">
                  <a16:creationId xmlns="" xmlns:a16="http://schemas.microsoft.com/office/drawing/2014/main" id="{4630C2AC-9A0C-4DCD-A477-45C2EEB24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208"/>
              <a:ext cx="71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sz="1600" b="1">
                  <a:solidFill>
                    <a:schemeClr val="tx2"/>
                  </a:solidFill>
                  <a:latin typeface="Verdana" pitchFamily="34" charset="0"/>
                </a:rPr>
                <a:t>Object</a:t>
              </a:r>
            </a:p>
            <a:p>
              <a:pPr algn="ctr" eaLnBrk="1" hangingPunct="1">
                <a:defRPr/>
              </a:pPr>
              <a:r>
                <a:rPr lang="en-US" sz="16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Variable</a:t>
              </a:r>
            </a:p>
          </p:txBody>
        </p:sp>
      </p:grpSp>
      <p:sp>
        <p:nvSpPr>
          <p:cNvPr id="5128" name="Line 17">
            <a:extLst>
              <a:ext uri="{FF2B5EF4-FFF2-40B4-BE49-F238E27FC236}">
                <a16:creationId xmlns="" xmlns:a16="http://schemas.microsoft.com/office/drawing/2014/main" id="{EEF9EBB1-667E-4E46-AC3D-C4A12B4248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5276096"/>
            <a:ext cx="0" cy="6096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8">
            <a:extLst>
              <a:ext uri="{FF2B5EF4-FFF2-40B4-BE49-F238E27FC236}">
                <a16:creationId xmlns="" xmlns:a16="http://schemas.microsoft.com/office/drawing/2014/main" id="{E940A2C3-C1EB-485A-B97E-C97727899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885696"/>
            <a:ext cx="457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19">
            <a:extLst>
              <a:ext uri="{FF2B5EF4-FFF2-40B4-BE49-F238E27FC236}">
                <a16:creationId xmlns="" xmlns:a16="http://schemas.microsoft.com/office/drawing/2014/main" id="{A29D242F-7D5A-4513-B929-24574CC43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580896"/>
            <a:ext cx="6346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>
                <a:solidFill>
                  <a:srgbClr val="990000"/>
                </a:solidFill>
                <a:latin typeface="Arial" panose="020B0604020202020204" pitchFamily="34" charset="0"/>
              </a:rPr>
              <a:t>Encapsulation</a:t>
            </a:r>
            <a:r>
              <a:rPr lang="en-US" altLang="en-US" sz="2000">
                <a:latin typeface="Arial" panose="020B0604020202020204" pitchFamily="34" charset="0"/>
              </a:rPr>
              <a:t>: combining a number of items such as variables and functions into a single package (object).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B16726CA-6D1A-4F02-829B-4F696D1BFD76}"/>
              </a:ext>
            </a:extLst>
          </p:cNvPr>
          <p:cNvSpPr txBox="1">
            <a:spLocks noChangeArrowheads="1"/>
          </p:cNvSpPr>
          <p:nvPr/>
        </p:nvSpPr>
        <p:spPr>
          <a:xfrm>
            <a:off x="1153852" y="5334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3600" dirty="0"/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15BD5FD2-B311-4C57-8E16-AC35454BF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400" y="227484"/>
            <a:ext cx="5400600" cy="1104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 Classes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="" xmlns:a16="http://schemas.microsoft.com/office/drawing/2014/main" id="{88B740DC-0738-49EA-87DA-C3A56C415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852" y="1484784"/>
            <a:ext cx="7772400" cy="529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Syntax: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800" dirty="0"/>
              <a:t>class </a:t>
            </a:r>
            <a:r>
              <a:rPr lang="en-US" sz="2800" dirty="0" err="1"/>
              <a:t>Class_Name</a:t>
            </a:r>
            <a:endParaRPr lang="en-US" sz="2800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800" dirty="0"/>
              <a:t>{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public: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/>
              <a:t>		Member_Specification_1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/>
              <a:t>		Member_Specification_2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/>
              <a:t>		….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/>
              <a:t>		</a:t>
            </a:r>
            <a:r>
              <a:rPr lang="en-US" sz="2000" dirty="0" err="1"/>
              <a:t>Member_Specification_n</a:t>
            </a:r>
            <a:endParaRPr lang="en-US" sz="2000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private: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/>
              <a:t>		Member_Specification_n+1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/>
              <a:t>		Member_Specification_n+2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/>
              <a:t>		….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800" dirty="0"/>
              <a:t>};</a:t>
            </a:r>
          </a:p>
        </p:txBody>
      </p:sp>
      <p:grpSp>
        <p:nvGrpSpPr>
          <p:cNvPr id="6148" name="Group 4">
            <a:extLst>
              <a:ext uri="{FF2B5EF4-FFF2-40B4-BE49-F238E27FC236}">
                <a16:creationId xmlns="" xmlns:a16="http://schemas.microsoft.com/office/drawing/2014/main" id="{6DDC9EA4-6DEB-47E6-AFF5-1D37F1CD3C8B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200400"/>
            <a:ext cx="2932113" cy="1371600"/>
            <a:chOff x="3360" y="2016"/>
            <a:chExt cx="1847" cy="864"/>
          </a:xfrm>
        </p:grpSpPr>
        <p:sp>
          <p:nvSpPr>
            <p:cNvPr id="6152" name="AutoShape 5">
              <a:extLst>
                <a:ext uri="{FF2B5EF4-FFF2-40B4-BE49-F238E27FC236}">
                  <a16:creationId xmlns="" xmlns:a16="http://schemas.microsoft.com/office/drawing/2014/main" id="{BA2B1125-CC38-4A6A-8126-3AE6FA22E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2016"/>
              <a:ext cx="192" cy="864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ar-EG" altLang="en-US" sz="2400"/>
            </a:p>
          </p:txBody>
        </p:sp>
        <p:sp>
          <p:nvSpPr>
            <p:cNvPr id="6153" name="Text Box 6">
              <a:extLst>
                <a:ext uri="{FF2B5EF4-FFF2-40B4-BE49-F238E27FC236}">
                  <a16:creationId xmlns="" xmlns:a16="http://schemas.microsoft.com/office/drawing/2014/main" id="{176C6DFA-1DFE-425D-9685-06C2AB35B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2281"/>
              <a:ext cx="14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990000"/>
                  </a:solidFill>
                  <a:latin typeface="Arial" panose="020B0604020202020204" pitchFamily="34" charset="0"/>
                </a:rPr>
                <a:t>public members</a:t>
              </a:r>
            </a:p>
          </p:txBody>
        </p:sp>
      </p:grpSp>
      <p:grpSp>
        <p:nvGrpSpPr>
          <p:cNvPr id="6149" name="Group 7">
            <a:extLst>
              <a:ext uri="{FF2B5EF4-FFF2-40B4-BE49-F238E27FC236}">
                <a16:creationId xmlns="" xmlns:a16="http://schemas.microsoft.com/office/drawing/2014/main" id="{18EB265B-60D0-417E-857D-55604D61E37F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876800"/>
            <a:ext cx="3049588" cy="1371600"/>
            <a:chOff x="3360" y="2016"/>
            <a:chExt cx="1921" cy="864"/>
          </a:xfrm>
        </p:grpSpPr>
        <p:sp>
          <p:nvSpPr>
            <p:cNvPr id="6150" name="AutoShape 8">
              <a:extLst>
                <a:ext uri="{FF2B5EF4-FFF2-40B4-BE49-F238E27FC236}">
                  <a16:creationId xmlns="" xmlns:a16="http://schemas.microsoft.com/office/drawing/2014/main" id="{B0521003-1941-4241-AFDD-601EAB749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2016"/>
              <a:ext cx="192" cy="864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ar-EG" altLang="en-US" sz="2400"/>
            </a:p>
          </p:txBody>
        </p:sp>
        <p:sp>
          <p:nvSpPr>
            <p:cNvPr id="6151" name="Text Box 9">
              <a:extLst>
                <a:ext uri="{FF2B5EF4-FFF2-40B4-BE49-F238E27FC236}">
                  <a16:creationId xmlns="" xmlns:a16="http://schemas.microsoft.com/office/drawing/2014/main" id="{3277D506-19A8-4F47-BBEF-ACB9AA20B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2281"/>
              <a:ext cx="15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990000"/>
                  </a:solidFill>
                  <a:latin typeface="Arial" panose="020B0604020202020204" pitchFamily="34" charset="0"/>
                </a:rPr>
                <a:t>private members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9CA16FA1-FCC2-484A-BE65-00A0A808E6BA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597694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3600" dirty="0"/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3CAECCEA-0EAE-4F0E-A869-CC3AA4800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868" y="597694"/>
            <a:ext cx="7136904" cy="73159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dirty="0">
                <a:solidFill>
                  <a:schemeClr val="tx2"/>
                </a:solidFill>
              </a:rPr>
              <a:t> </a:t>
            </a:r>
            <a:r>
              <a:rPr lang="en-US" altLang="en-US" sz="3600" dirty="0">
                <a:solidFill>
                  <a:schemeClr val="tx2"/>
                </a:solidFill>
              </a:rPr>
              <a:t>Classes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="" xmlns:a16="http://schemas.microsoft.com/office/drawing/2014/main" id="{9B51AD73-1452-4AA3-BC57-6E9117700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10673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/>
              <a:t>class Bicycle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/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public: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/>
              <a:t>		char	</a:t>
            </a:r>
            <a:r>
              <a:rPr lang="en-US" sz="2000" dirty="0" smtClean="0"/>
              <a:t>  </a:t>
            </a:r>
            <a:r>
              <a:rPr lang="en-US" sz="2000" dirty="0" err="1" smtClean="0"/>
              <a:t>get_color</a:t>
            </a:r>
            <a:r>
              <a:rPr lang="en-US" sz="2000" dirty="0"/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/>
              <a:t>		int	</a:t>
            </a:r>
            <a:r>
              <a:rPr lang="en-US" sz="2000" dirty="0" err="1"/>
              <a:t>number_of_speeds</a:t>
            </a:r>
            <a:r>
              <a:rPr lang="en-US" sz="2000" dirty="0"/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/>
              <a:t>		void	</a:t>
            </a:r>
            <a:r>
              <a:rPr lang="en-US" sz="2000" dirty="0" smtClean="0"/>
              <a:t> set </a:t>
            </a:r>
            <a:r>
              <a:rPr lang="en-US" sz="2000" dirty="0"/>
              <a:t>(int </a:t>
            </a:r>
            <a:r>
              <a:rPr lang="en-US" sz="2000" dirty="0" err="1"/>
              <a:t>the_speeds</a:t>
            </a:r>
            <a:r>
              <a:rPr lang="en-US" sz="2000" dirty="0"/>
              <a:t>, char </a:t>
            </a:r>
            <a:r>
              <a:rPr lang="en-US" sz="2000" dirty="0" err="1"/>
              <a:t>the_color</a:t>
            </a:r>
            <a:r>
              <a:rPr lang="en-US" sz="2000" dirty="0"/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private: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/>
              <a:t>		int speeds;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/>
              <a:t>		char color;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/>
              <a:t>};</a:t>
            </a:r>
          </a:p>
        </p:txBody>
      </p:sp>
      <p:grpSp>
        <p:nvGrpSpPr>
          <p:cNvPr id="7172" name="Group 4">
            <a:extLst>
              <a:ext uri="{FF2B5EF4-FFF2-40B4-BE49-F238E27FC236}">
                <a16:creationId xmlns="" xmlns:a16="http://schemas.microsoft.com/office/drawing/2014/main" id="{51C69941-1F51-4251-A7AC-0884BA5B839B}"/>
              </a:ext>
            </a:extLst>
          </p:cNvPr>
          <p:cNvGrpSpPr>
            <a:grpSpLocks/>
          </p:cNvGrpSpPr>
          <p:nvPr/>
        </p:nvGrpSpPr>
        <p:grpSpPr bwMode="auto">
          <a:xfrm>
            <a:off x="7193838" y="2820281"/>
            <a:ext cx="1614324" cy="1371600"/>
            <a:chOff x="3360" y="2016"/>
            <a:chExt cx="1667" cy="864"/>
          </a:xfrm>
        </p:grpSpPr>
        <p:sp>
          <p:nvSpPr>
            <p:cNvPr id="7177" name="AutoShape 5">
              <a:extLst>
                <a:ext uri="{FF2B5EF4-FFF2-40B4-BE49-F238E27FC236}">
                  <a16:creationId xmlns="" xmlns:a16="http://schemas.microsoft.com/office/drawing/2014/main" id="{1E6D80B1-5E86-4C5D-939B-884BC89BD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2016"/>
              <a:ext cx="192" cy="864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ar-EG" altLang="en-US" sz="2000"/>
            </a:p>
          </p:txBody>
        </p:sp>
        <p:sp>
          <p:nvSpPr>
            <p:cNvPr id="7178" name="Text Box 6">
              <a:extLst>
                <a:ext uri="{FF2B5EF4-FFF2-40B4-BE49-F238E27FC236}">
                  <a16:creationId xmlns="" xmlns:a16="http://schemas.microsoft.com/office/drawing/2014/main" id="{DB6A9DC3-B673-4EEE-B21F-884F3F417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2281"/>
              <a:ext cx="129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990000"/>
                  </a:solidFill>
                  <a:latin typeface="Arial" panose="020B0604020202020204" pitchFamily="34" charset="0"/>
                </a:rPr>
                <a:t>public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990000"/>
                  </a:solidFill>
                  <a:latin typeface="Arial" panose="020B0604020202020204" pitchFamily="34" charset="0"/>
                </a:rPr>
                <a:t>members</a:t>
              </a:r>
            </a:p>
          </p:txBody>
        </p:sp>
      </p:grpSp>
      <p:grpSp>
        <p:nvGrpSpPr>
          <p:cNvPr id="7173" name="Group 7">
            <a:extLst>
              <a:ext uri="{FF2B5EF4-FFF2-40B4-BE49-F238E27FC236}">
                <a16:creationId xmlns="" xmlns:a16="http://schemas.microsoft.com/office/drawing/2014/main" id="{93ECE49E-4DB9-4B88-B41D-A222FA904A59}"/>
              </a:ext>
            </a:extLst>
          </p:cNvPr>
          <p:cNvGrpSpPr>
            <a:grpSpLocks/>
          </p:cNvGrpSpPr>
          <p:nvPr/>
        </p:nvGrpSpPr>
        <p:grpSpPr bwMode="auto">
          <a:xfrm>
            <a:off x="7224268" y="4509120"/>
            <a:ext cx="1583894" cy="1371600"/>
            <a:chOff x="3360" y="2016"/>
            <a:chExt cx="1789" cy="864"/>
          </a:xfrm>
        </p:grpSpPr>
        <p:sp>
          <p:nvSpPr>
            <p:cNvPr id="7175" name="AutoShape 8">
              <a:extLst>
                <a:ext uri="{FF2B5EF4-FFF2-40B4-BE49-F238E27FC236}">
                  <a16:creationId xmlns="" xmlns:a16="http://schemas.microsoft.com/office/drawing/2014/main" id="{76492E08-FAE5-4532-819E-F89B8901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2016"/>
              <a:ext cx="192" cy="864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ar-EG" altLang="en-US" sz="2000"/>
            </a:p>
          </p:txBody>
        </p:sp>
        <p:sp>
          <p:nvSpPr>
            <p:cNvPr id="7176" name="Text Box 9">
              <a:extLst>
                <a:ext uri="{FF2B5EF4-FFF2-40B4-BE49-F238E27FC236}">
                  <a16:creationId xmlns="" xmlns:a16="http://schemas.microsoft.com/office/drawing/2014/main" id="{150EBAF0-373E-480B-A0DE-EB44CC268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2281"/>
              <a:ext cx="141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990000"/>
                  </a:solidFill>
                  <a:latin typeface="Arial" panose="020B0604020202020204" pitchFamily="34" charset="0"/>
                </a:rPr>
                <a:t>private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990000"/>
                  </a:solidFill>
                  <a:latin typeface="Arial" panose="020B0604020202020204" pitchFamily="34" charset="0"/>
                </a:rPr>
                <a:t>members</a:t>
              </a:r>
            </a:p>
          </p:txBody>
        </p:sp>
      </p:grpSp>
      <p:sp>
        <p:nvSpPr>
          <p:cNvPr id="49162" name="Text Box 10">
            <a:extLst>
              <a:ext uri="{FF2B5EF4-FFF2-40B4-BE49-F238E27FC236}">
                <a16:creationId xmlns="" xmlns:a16="http://schemas.microsoft.com/office/drawing/2014/main" id="{02FF5F51-7356-4F79-9883-A0961F0F7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5949280"/>
            <a:ext cx="3316934" cy="400110"/>
          </a:xfrm>
          <a:prstGeom prst="rect">
            <a:avLst/>
          </a:prstGeom>
          <a:solidFill>
            <a:srgbClr val="FFFFFF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Bicycle	my_bike, your_bike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E2109172-F882-4FE8-BA53-986823091401}"/>
              </a:ext>
            </a:extLst>
          </p:cNvPr>
          <p:cNvSpPr txBox="1">
            <a:spLocks noChangeArrowheads="1"/>
          </p:cNvSpPr>
          <p:nvPr/>
        </p:nvSpPr>
        <p:spPr>
          <a:xfrm>
            <a:off x="1259632" y="54868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3600" dirty="0"/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178" name="Rectangle 1026">
            <a:extLst>
              <a:ext uri="{FF2B5EF4-FFF2-40B4-BE49-F238E27FC236}">
                <a16:creationId xmlns="" xmlns:a16="http://schemas.microsoft.com/office/drawing/2014/main" id="{30B6369C-70E5-4F7F-B655-A3BB929EE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404" y="1916832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Member Function Syntax: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 err="1"/>
              <a:t>Return_Type</a:t>
            </a:r>
            <a:r>
              <a:rPr lang="en-US" sz="2000" dirty="0"/>
              <a:t>   </a:t>
            </a:r>
            <a:r>
              <a:rPr lang="en-US" sz="2000" dirty="0" err="1"/>
              <a:t>Class_Name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::</a:t>
            </a:r>
            <a:r>
              <a:rPr lang="en-US" sz="2000" dirty="0"/>
              <a:t> </a:t>
            </a:r>
            <a:r>
              <a:rPr lang="en-US" sz="2000" dirty="0" err="1"/>
              <a:t>Function_Name</a:t>
            </a:r>
            <a:r>
              <a:rPr lang="en-US" sz="2000" dirty="0"/>
              <a:t> (</a:t>
            </a:r>
            <a:r>
              <a:rPr lang="en-US" sz="2000" dirty="0" err="1"/>
              <a:t>Parameter_List</a:t>
            </a:r>
            <a:r>
              <a:rPr lang="en-US" sz="2000" dirty="0"/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/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/>
              <a:t>	</a:t>
            </a:r>
            <a:r>
              <a:rPr lang="en-US" sz="2000" dirty="0" err="1"/>
              <a:t>Function_Body_Statements</a:t>
            </a:r>
            <a:endParaRPr lang="en-US" sz="2000" dirty="0"/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/>
              <a:t>};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endParaRPr lang="en-US" sz="2000" dirty="0"/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/>
              <a:t>void	 </a:t>
            </a:r>
            <a:r>
              <a:rPr lang="en-US" sz="2000" dirty="0" err="1"/>
              <a:t>DayOfYear</a:t>
            </a:r>
            <a:r>
              <a:rPr lang="en-US" sz="2000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::</a:t>
            </a:r>
            <a:r>
              <a:rPr lang="en-US" sz="2000" dirty="0"/>
              <a:t>output()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/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&lt;&lt; “month= “&lt;&lt;month&lt;&lt;“day= “&lt;&lt;day&lt;&lt;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000" dirty="0"/>
              <a:t>}</a:t>
            </a:r>
          </a:p>
        </p:txBody>
      </p:sp>
      <p:sp>
        <p:nvSpPr>
          <p:cNvPr id="8195" name="Rectangle 1027">
            <a:extLst>
              <a:ext uri="{FF2B5EF4-FFF2-40B4-BE49-F238E27FC236}">
                <a16:creationId xmlns="" xmlns:a16="http://schemas.microsoft.com/office/drawing/2014/main" id="{DF616A62-F474-48A2-8560-B5B102BBB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188640"/>
            <a:ext cx="5679524" cy="1104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dirty="0">
                <a:solidFill>
                  <a:schemeClr val="tx2"/>
                </a:solidFill>
              </a:rPr>
              <a:t> </a:t>
            </a:r>
            <a:r>
              <a:rPr lang="en-US" altLang="en-US" sz="3600" dirty="0">
                <a:solidFill>
                  <a:schemeClr val="tx2"/>
                </a:solidFill>
              </a:rPr>
              <a:t>Classes</a:t>
            </a:r>
          </a:p>
        </p:txBody>
      </p:sp>
      <p:sp>
        <p:nvSpPr>
          <p:cNvPr id="8196" name="Text Box 1028">
            <a:extLst>
              <a:ext uri="{FF2B5EF4-FFF2-40B4-BE49-F238E27FC236}">
                <a16:creationId xmlns="" xmlns:a16="http://schemas.microsoft.com/office/drawing/2014/main" id="{C70C25DA-28D0-4419-BCE7-5EFB2FD48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19400"/>
            <a:ext cx="2521844" cy="2246769"/>
          </a:xfrm>
          <a:prstGeom prst="rect">
            <a:avLst/>
          </a:prstGeom>
          <a:solidFill>
            <a:srgbClr val="FFFFFF"/>
          </a:solidFill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c</a:t>
            </a:r>
            <a:r>
              <a:rPr lang="en-US" altLang="en-US" sz="2000" dirty="0" smtClean="0">
                <a:latin typeface="Arial" panose="020B0604020202020204" pitchFamily="34" charset="0"/>
              </a:rPr>
              <a:t>lass </a:t>
            </a:r>
            <a:r>
              <a:rPr lang="en-US" altLang="en-US" sz="2000" dirty="0" err="1">
                <a:latin typeface="Arial" panose="020B0604020202020204" pitchFamily="34" charset="0"/>
              </a:rPr>
              <a:t>DayOfYear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void 	output();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int 	month;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int	day;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DCBDA6F6-BAF7-4B15-BA1C-5A8A8E942E96}"/>
              </a:ext>
            </a:extLst>
          </p:cNvPr>
          <p:cNvSpPr txBox="1">
            <a:spLocks noChangeArrowheads="1"/>
          </p:cNvSpPr>
          <p:nvPr/>
        </p:nvSpPr>
        <p:spPr>
          <a:xfrm>
            <a:off x="1259632" y="476672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3600" dirty="0"/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218" name="Rectangle 1026">
            <a:extLst>
              <a:ext uri="{FF2B5EF4-FFF2-40B4-BE49-F238E27FC236}">
                <a16:creationId xmlns="" xmlns:a16="http://schemas.microsoft.com/office/drawing/2014/main" id="{D1519AD5-CA5E-4A3E-81C3-A49E8914C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293" y="1970822"/>
            <a:ext cx="80010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 dirty="0" smtClean="0"/>
              <a:t>Use the dot (.) operator to access the members</a:t>
            </a:r>
          </a:p>
          <a:p>
            <a:pPr marL="0" indent="0" eaLnBrk="1" hangingPunct="1">
              <a:buNone/>
            </a:pPr>
            <a:endParaRPr lang="en-US" altLang="en-US" sz="2400" i="1" dirty="0"/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en-US" sz="2400" dirty="0" err="1"/>
              <a:t>DayOfYear</a:t>
            </a:r>
            <a:r>
              <a:rPr lang="en-US" altLang="en-US" sz="2400" dirty="0"/>
              <a:t>  today;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en-US" sz="2400" dirty="0"/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en-US" sz="2400" dirty="0" err="1"/>
              <a:t>today.month</a:t>
            </a:r>
            <a:r>
              <a:rPr lang="en-US" altLang="en-US" sz="2400" dirty="0"/>
              <a:t> = 2;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en-US" sz="2400" dirty="0" err="1"/>
              <a:t>today.day</a:t>
            </a:r>
            <a:r>
              <a:rPr lang="en-US" altLang="en-US" sz="2400" dirty="0"/>
              <a:t> = 10;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en-US" sz="2400" dirty="0"/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en-US" sz="2400" dirty="0" err="1"/>
              <a:t>today.output</a:t>
            </a:r>
            <a:r>
              <a:rPr lang="en-US" altLang="en-US" sz="2400" dirty="0"/>
              <a:t>();</a:t>
            </a:r>
          </a:p>
        </p:txBody>
      </p:sp>
      <p:sp>
        <p:nvSpPr>
          <p:cNvPr id="9219" name="Rectangle 1027">
            <a:extLst>
              <a:ext uri="{FF2B5EF4-FFF2-40B4-BE49-F238E27FC236}">
                <a16:creationId xmlns="" xmlns:a16="http://schemas.microsoft.com/office/drawing/2014/main" id="{BFC7B140-0CFC-4ED8-9CB7-D4C7086B9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71294"/>
            <a:ext cx="5472608" cy="1104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Classes</a:t>
            </a:r>
          </a:p>
        </p:txBody>
      </p:sp>
      <p:sp>
        <p:nvSpPr>
          <p:cNvPr id="9220" name="Text Box 1028">
            <a:extLst>
              <a:ext uri="{FF2B5EF4-FFF2-40B4-BE49-F238E27FC236}">
                <a16:creationId xmlns="" xmlns:a16="http://schemas.microsoft.com/office/drawing/2014/main" id="{C18265F9-CE23-49F9-BA07-BC1AB2AC7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2996952"/>
            <a:ext cx="2715808" cy="2677656"/>
          </a:xfrm>
          <a:prstGeom prst="rect">
            <a:avLst/>
          </a:prstGeom>
          <a:solidFill>
            <a:srgbClr val="FFFFFF"/>
          </a:solidFill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</a:t>
            </a:r>
            <a:r>
              <a:rPr lang="en-US" altLang="en-US" sz="2400" dirty="0" smtClean="0">
                <a:latin typeface="Arial" panose="020B0604020202020204" pitchFamily="34" charset="0"/>
              </a:rPr>
              <a:t>lass </a:t>
            </a:r>
            <a:r>
              <a:rPr lang="en-US" altLang="en-US" sz="2400" dirty="0" err="1">
                <a:latin typeface="Arial" panose="020B0604020202020204" pitchFamily="34" charset="0"/>
              </a:rPr>
              <a:t>DayOfYear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	void 	output();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	int 	month;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	int	day;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AB44423E-668F-4216-9025-DBB93B27263C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680244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3600" dirty="0"/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242" name="Rectangle 1026">
            <a:extLst>
              <a:ext uri="{FF2B5EF4-FFF2-40B4-BE49-F238E27FC236}">
                <a16:creationId xmlns="" xmlns:a16="http://schemas.microsoft.com/office/drawing/2014/main" id="{9FB60C2C-419E-4759-A200-3523443F1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392" y="908720"/>
            <a:ext cx="2933328" cy="5873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Classes</a:t>
            </a:r>
          </a:p>
        </p:txBody>
      </p:sp>
      <p:sp>
        <p:nvSpPr>
          <p:cNvPr id="10243" name="Rectangle 1027">
            <a:extLst>
              <a:ext uri="{FF2B5EF4-FFF2-40B4-BE49-F238E27FC236}">
                <a16:creationId xmlns="" xmlns:a16="http://schemas.microsoft.com/office/drawing/2014/main" id="{9CC37CAC-F6B3-4C5A-823E-88F849478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276872"/>
            <a:ext cx="39782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en-US" sz="2400" u="sng" dirty="0">
                <a:solidFill>
                  <a:srgbClr val="C00000"/>
                </a:solidFill>
              </a:rPr>
              <a:t>Dot Operator (.)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en-US" sz="2400" u="sng" dirty="0"/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en-US" sz="2400" u="sng" dirty="0"/>
          </a:p>
          <a:p>
            <a:pPr eaLnBrk="1" hangingPunct="1"/>
            <a:r>
              <a:rPr lang="en-US" altLang="en-US" sz="2400" dirty="0"/>
              <a:t>Used with Objects – class variables</a:t>
            </a:r>
          </a:p>
          <a:p>
            <a:pPr eaLnBrk="1" hangingPunct="1"/>
            <a:r>
              <a:rPr lang="en-US" altLang="en-US" sz="2400" dirty="0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n-US" sz="2400" dirty="0" err="1" smtClean="0"/>
              <a:t>today.output</a:t>
            </a:r>
            <a:r>
              <a:rPr lang="en-US" altLang="en-US" sz="2400" dirty="0"/>
              <a:t>();</a:t>
            </a:r>
          </a:p>
        </p:txBody>
      </p:sp>
      <p:sp>
        <p:nvSpPr>
          <p:cNvPr id="10244" name="Rectangle 1028">
            <a:extLst>
              <a:ext uri="{FF2B5EF4-FFF2-40B4-BE49-F238E27FC236}">
                <a16:creationId xmlns="" xmlns:a16="http://schemas.microsoft.com/office/drawing/2014/main" id="{4630F3B4-C399-4DED-998B-6AF2B415D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2200672"/>
            <a:ext cx="397986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en-US" sz="2400" u="sng" dirty="0">
                <a:solidFill>
                  <a:srgbClr val="C00000"/>
                </a:solidFill>
              </a:rPr>
              <a:t>Scope Resolution Operator (::)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en-US" sz="2400" u="sng" dirty="0">
              <a:solidFill>
                <a:srgbClr val="C00000"/>
              </a:solidFill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en-US" sz="2400" u="sng" dirty="0"/>
              <a:t> </a:t>
            </a:r>
          </a:p>
          <a:p>
            <a:pPr eaLnBrk="1" hangingPunct="1"/>
            <a:r>
              <a:rPr lang="en-US" altLang="en-US" sz="2400" dirty="0"/>
              <a:t>Used with Class name</a:t>
            </a:r>
          </a:p>
          <a:p>
            <a:pPr eaLnBrk="1" hangingPunct="1"/>
            <a:r>
              <a:rPr lang="en-US" altLang="en-US" sz="2400" dirty="0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 smtClean="0"/>
              <a:t>DayOfYear</a:t>
            </a:r>
            <a:r>
              <a:rPr lang="en-US" altLang="en-US" sz="2400" dirty="0" smtClean="0"/>
              <a:t>::</a:t>
            </a:r>
            <a:r>
              <a:rPr lang="en-US" altLang="en-US" sz="2400" dirty="0"/>
              <a:t>output()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8612A63E-298B-4138-848B-1A4EAF59FAC1}"/>
              </a:ext>
            </a:extLst>
          </p:cNvPr>
          <p:cNvSpPr txBox="1">
            <a:spLocks noChangeArrowheads="1"/>
          </p:cNvSpPr>
          <p:nvPr/>
        </p:nvSpPr>
        <p:spPr>
          <a:xfrm>
            <a:off x="1162541" y="648047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3600" dirty="0"/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66" name="Rectangle 1026">
            <a:extLst>
              <a:ext uri="{FF2B5EF4-FFF2-40B4-BE49-F238E27FC236}">
                <a16:creationId xmlns="" xmlns:a16="http://schemas.microsoft.com/office/drawing/2014/main" id="{EC829F0B-D7A9-4BD8-BC18-C4BBCD14F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908720"/>
            <a:ext cx="5309592" cy="5873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Classes &amp; ADTs</a:t>
            </a:r>
          </a:p>
        </p:txBody>
      </p:sp>
      <p:sp>
        <p:nvSpPr>
          <p:cNvPr id="53251" name="Rectangle 1027">
            <a:extLst>
              <a:ext uri="{FF2B5EF4-FFF2-40B4-BE49-F238E27FC236}">
                <a16:creationId xmlns="" xmlns:a16="http://schemas.microsoft.com/office/drawing/2014/main" id="{780D64B9-0225-49A7-8F03-A7AD4EF83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2204864"/>
            <a:ext cx="811053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Public Vs Private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Char char="¨"/>
              <a:defRPr/>
            </a:pPr>
            <a:r>
              <a:rPr lang="en-US" sz="2400" dirty="0"/>
              <a:t>Separate the </a:t>
            </a:r>
            <a:r>
              <a:rPr lang="en-US" sz="2400" i="1" dirty="0"/>
              <a:t>rules for using</a:t>
            </a:r>
            <a:r>
              <a:rPr lang="en-US" sz="2400" dirty="0"/>
              <a:t> the class and the details of the class </a:t>
            </a:r>
            <a:r>
              <a:rPr lang="en-US" sz="2400" i="1" dirty="0"/>
              <a:t>implementation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Char char="¨"/>
              <a:defRPr/>
            </a:pPr>
            <a:r>
              <a:rPr lang="en-US" sz="2400" dirty="0"/>
              <a:t>Have enough member functions that you </a:t>
            </a:r>
            <a:r>
              <a:rPr lang="en-US" sz="2400" u="sng" dirty="0"/>
              <a:t>never</a:t>
            </a:r>
            <a:r>
              <a:rPr lang="en-US" sz="2400" dirty="0"/>
              <a:t> need to access member variables directly, only through member functions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Char char="¨"/>
              <a:defRPr/>
            </a:pPr>
            <a:r>
              <a:rPr lang="en-US" sz="2400" dirty="0" smtClean="0">
                <a:sym typeface="Wingdings" pitchFamily="2" charset="2"/>
              </a:rPr>
              <a:t>Code </a:t>
            </a:r>
            <a:r>
              <a:rPr lang="en-US" sz="2400" dirty="0">
                <a:sym typeface="Wingdings" pitchFamily="2" charset="2"/>
              </a:rPr>
              <a:t>is easier to </a:t>
            </a:r>
            <a:r>
              <a:rPr lang="en-US" sz="2400" i="1" dirty="0">
                <a:sym typeface="Wingdings" pitchFamily="2" charset="2"/>
              </a:rPr>
              <a:t>understand</a:t>
            </a:r>
            <a:r>
              <a:rPr lang="en-US" sz="2400" dirty="0">
                <a:sym typeface="Wingdings" pitchFamily="2" charset="2"/>
              </a:rPr>
              <a:t> &amp; </a:t>
            </a:r>
            <a:r>
              <a:rPr lang="en-US" sz="2400" i="1" dirty="0">
                <a:sym typeface="Wingdings" pitchFamily="2" charset="2"/>
              </a:rPr>
              <a:t>update</a:t>
            </a:r>
            <a:endParaRPr lang="en-US" sz="2400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2282</TotalTime>
  <Words>390</Words>
  <Application>Microsoft Office PowerPoint</Application>
  <PresentationFormat>On-screen Show (4:3)</PresentationFormat>
  <Paragraphs>166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Corbel</vt:lpstr>
      <vt:lpstr>Symbol</vt:lpstr>
      <vt:lpstr>Times New Roman</vt:lpstr>
      <vt:lpstr>Verdana</vt:lpstr>
      <vt:lpstr>Wingdings</vt:lpstr>
      <vt:lpstr>Parallax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CCIS-KSU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Mwakil</dc:creator>
  <cp:lastModifiedBy>Saad Ijad</cp:lastModifiedBy>
  <cp:revision>24</cp:revision>
  <cp:lastPrinted>1601-01-01T00:00:00Z</cp:lastPrinted>
  <dcterms:created xsi:type="dcterms:W3CDTF">2004-06-23T13:04:54Z</dcterms:created>
  <dcterms:modified xsi:type="dcterms:W3CDTF">2020-03-17T16:39:57Z</dcterms:modified>
</cp:coreProperties>
</file>