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101.xml.rels" ContentType="application/vnd.openxmlformats-package.relationships+xml"/>
  <Override PartName="/ppt/notesSlides/_rels/notesSlide102.xml.rels" ContentType="application/vnd.openxmlformats-package.relationships+xml"/>
  <Override PartName="/ppt/notesSlides/_rels/notesSlide10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08F5429E-07AD-49FE-8FAC-3AB22FCEAC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1.xml.rels><?xml version="1.0" encoding="UTF-8"?>
<Relationships xmlns="http://schemas.openxmlformats.org/package/2006/relationships"><Relationship Id="rId1" Type="http://schemas.openxmlformats.org/officeDocument/2006/relationships/slide" Target="../slides/slide101.xml"/><Relationship Id="rId2" Type="http://schemas.openxmlformats.org/officeDocument/2006/relationships/notesMaster" Target="../notesMasters/notesMaster1.xml"/>
</Relationships>
</file>

<file path=ppt/notesSlides/_rels/notesSlide102.xml.rels><?xml version="1.0" encoding="UTF-8"?>
<Relationships xmlns="http://schemas.openxmlformats.org/package/2006/relationships"><Relationship Id="rId1" Type="http://schemas.openxmlformats.org/officeDocument/2006/relationships/slide" Target="../slides/slide102.xml"/><Relationship Id="rId2" Type="http://schemas.openxmlformats.org/officeDocument/2006/relationships/notesMaster" Target="../notesMasters/notesMaster1.xml"/>
</Relationships>
</file>

<file path=ppt/notesSlides/_rels/notesSlide103.xml.rels><?xml version="1.0" encoding="UTF-8"?>
<Relationships xmlns="http://schemas.openxmlformats.org/package/2006/relationships"><Relationship Id="rId1" Type="http://schemas.openxmlformats.org/officeDocument/2006/relationships/slide" Target="../slides/slide103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2AC68D9-DE8F-414D-BAC5-68B8EB250420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EABFD9B-2DDD-4A60-8936-F8FD071EA7FE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PlaceHolder 1"/>
          <p:cNvSpPr>
            <a:spLocks noGrp="1"/>
          </p:cNvSpPr>
          <p:nvPr>
            <p:ph type="sldNum"/>
          </p:nvPr>
        </p:nvSpPr>
        <p:spPr>
          <a:xfrm>
            <a:off x="144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fld id="{31F153D8-49A0-48DB-BB4E-52C8D49DB96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1427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sldNum"/>
          </p:nvPr>
        </p:nvSpPr>
        <p:spPr>
          <a:xfrm>
            <a:off x="144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fld id="{573FB279-B5F9-4541-B4EC-D77E7E34161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1430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sldNum"/>
          </p:nvPr>
        </p:nvSpPr>
        <p:spPr>
          <a:xfrm>
            <a:off x="144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fld id="{2B97895C-C820-410F-B275-B8407BD48C3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32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143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40F6900-63EE-4DDA-9CE3-5D367FA55A2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8C26F58-13F2-4CE2-8756-A0C486F77B8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B5922FC-010F-4ADE-BB17-47715EA88B6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1EF94BA-9FC8-4E7E-935E-93713B17AF1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3CD7A6C-D488-4B6F-A3E8-D321BC64A3E9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55FEBBE-2512-4530-92E6-15E5399FE6C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1296EE8-BC88-4C2F-A914-1246FDF7CC2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209A7E7-4092-4B37-8F09-D5E126B0F984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09689E3-AE9A-4219-B3C9-D7C895FF080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330128C-5E9F-450B-8047-69BCF6F58CB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101F4F0-0976-4EC0-8F62-F3664790473F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F3CB2A6-8C7E-4865-98DD-62896D84776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4F61490-03A0-464F-BFB7-70CB69DF807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A2E0851-77B1-47CF-B410-C24DBAB8546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E726E37-7120-40DE-A93C-AB8804F940B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C6020AD-3810-417A-8A83-57B8B86D0D9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41DFADF-95AD-4C63-85A7-4586C589DE9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6FFB22C-C7CE-4BB4-8C10-799EE85BE06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0AE8369-5596-4138-9C6A-973DB6DA60D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410DB56-87CF-4BFD-8FF1-C8D5AC4EE7F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FF3587B-E083-4431-A872-4BE2B9C5564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3A88E3F-8479-4F74-8A41-E8BA0702AC0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E49D277-A38E-497B-85E0-436D01E82730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47E632D-527C-4B88-B861-7DD3B8F3C2A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7B6B9B1-2E94-40F9-95E2-9E8CE9CEEAD6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7E9804B-2116-4A68-86D4-12EA10C1A25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4070D40-8052-4285-A0F8-496D2527F9B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C4D2B1D-97F8-4344-89E4-68FBE086EE56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C01AFFD-DA97-44E6-A8F2-A8A0E3429D7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225D761-5BAA-4581-B405-AE05810C4AA4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CD454EF-855C-4C06-9AA1-C03A8AEC9EB4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2970459-45D1-44E7-BC7A-00512661043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8111718-FC4A-4CC3-B19E-C80748E6794F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B18CA79-9BDC-40D1-87DE-ACEFEBB0C539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1E8222C-A939-483C-ADD8-EE7672056BF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B708D06-5213-493E-A9A2-87F82F7B7B79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1A93690-D914-405F-B6D7-D42CB5D58C0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4080FF4-BB6C-4F1A-A37F-C08B93843D3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ED8893F-3BCE-49FC-A14D-F99056BE615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78B4E85-6091-464B-B65B-BD49D3CF406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CF54522-6F3D-4005-886A-01588E152A72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8B98436-DBD6-40BB-B9EB-E3E6FF4ECE5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3F1D65B-86AD-4EAB-BA98-7771AAF0E95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F454241-0F5E-42D2-A015-EA898A4E6E14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63192D6-238B-4DC9-973B-93C0829A3117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85606DD-69DA-4071-9BB8-4259B777B9A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C403976-6F1E-4438-9E9C-29EA8526ACA6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401984E-49C7-4A63-8AB5-4373A26AC03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23D17CC-F292-4DC5-BC11-A06AA12D922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2780653-303A-49F7-BA14-EA2BAA72B95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0AD4710-DCE8-44AD-90C6-D0F6719E3EA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2CBE63B-771E-435D-9268-272A07E6D6E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AD3CE49-1332-44D8-91AA-5DA7A4CFF6F0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B25D2DE-4240-42AC-8A53-32D064FD7D4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76340F6-2248-4B5B-8DD3-C7A5246689B2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BFBE225-30A3-4AB5-AB9F-C3C321BD1494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CE1F50C-4760-4A3B-B77C-DD210FFE9020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769637F-1E36-4DCB-99AD-1DE12D9FCB2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885D5750-B235-4008-A142-C33EF99090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43040DC-22E4-4C1A-9196-43E58CE9CF0E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E7EAFB4-4550-4CA9-9BA0-CF2AE2BF6647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32233B0-1801-4BE5-9C46-9899F36C913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780CE3C-A263-42AF-A148-1D422D6B8177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08/27/2022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6629D91E-9588-44D3-A177-EF10D95801E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59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rgbClr val="d253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0D87EA6-8EA5-4464-B936-C0D0BAA2E9FB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08/27/2022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669A831-1DA0-46C4-906E-FAA01F2EAE7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1BB9315F-02FE-4D66-82F9-4B9BB495C36C}" type="slidenum">
              <a:rPr b="1" lang="x-non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00" strike="noStrike" cap="all">
                <a:solidFill>
                  <a:srgbClr val="d2533c"/>
                </a:solidFill>
                <a:latin typeface="Arial"/>
              </a:rPr>
              <a:t>Stacks</a:t>
            </a:r>
            <a:endParaRPr b="0" lang="en-US" sz="4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712800" y="3429000"/>
            <a:ext cx="7772040" cy="11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57576e"/>
                </a:solidFill>
                <a:latin typeface="Arial"/>
              </a:rPr>
              <a:t>CS212: Data Structure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65220E5-65CE-4188-B54D-B79A32E5120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class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LinkedStack&lt;T&gt; implements Stack&lt;L&gt;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Node&lt;T&gt;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latin typeface="SimSun"/>
              </a:rPr>
              <a:t>/* Creates a new instance of LinkStack */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public LinkedStack()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top = null;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A8F2A6A-4389-4DA3-B046-7AC66583765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Straight Arrow Connector 5"/>
          <p:cNvSpPr/>
          <p:nvPr/>
        </p:nvSpPr>
        <p:spPr>
          <a:xfrm flipH="1">
            <a:off x="7998480" y="48276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6"/>
          <p:cNvSpPr/>
          <p:nvPr/>
        </p:nvSpPr>
        <p:spPr>
          <a:xfrm>
            <a:off x="8360640" y="46483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TextBox 10"/>
          <p:cNvSpPr/>
          <p:nvPr/>
        </p:nvSpPr>
        <p:spPr>
          <a:xfrm>
            <a:off x="7426440" y="464832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HTML Tag Matching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&lt;body&gt;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&lt;center&gt;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&lt;h1&gt;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The Little Boat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&lt;/h1&gt;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&lt;/center&gt;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&lt;p&gt; 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The storm tossed the little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boat like a cheap sneaker in an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old washing machine. The three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drunken fishermen were used to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such treatment, of course, but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not the tree salesman, who even as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a stowaway now felt that he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had overpaid for the voyage.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&lt;/p&gt;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&lt;ol&gt;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&lt;li&gt;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Will the salesman die?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&lt;/li&gt;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&lt;li&gt;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What color is the boat?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&lt;/li&gt;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&lt;li&gt;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And what about Naomi?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&lt;/li&gt;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&lt;/ol&gt;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&lt;/body&gt;</a:t>
            </a:r>
            <a:endParaRPr b="0" lang="x-none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20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7D6CE83A-26F1-4B4D-8DD0-2E39EA534C7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21" name="PlaceHolder 5"/>
          <p:cNvSpPr>
            <a:spLocks noGrp="1"/>
          </p:cNvSpPr>
          <p:nvPr>
            <p:ph/>
          </p:nvPr>
        </p:nvSpPr>
        <p:spPr>
          <a:xfrm>
            <a:off x="5105520" y="148104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 algn="ct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 algn="ct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Little Boat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The storm tossed the little boat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like a cheap sneaker in an old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washing machine. The three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drunken fishermen were used to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such treatment, of course, but not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the tree salesman, who even as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 stowaway now felt that he had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overpaid for the voyage.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1. Will the salesman die?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2. What color is the boat?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3. And what about Naomi?</a:t>
            </a: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x-none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2" name="Rectangle 45"/>
          <p:cNvSpPr/>
          <p:nvPr/>
        </p:nvSpPr>
        <p:spPr>
          <a:xfrm>
            <a:off x="539640" y="1196640"/>
            <a:ext cx="8305560" cy="380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ctr" rtl="1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For fully-correct HTML, each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&lt;name&gt;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should pair with a matching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&lt;/name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 marL="343080" indent="-343080" algn="r" rtl="1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Evaluating Arithmetic Expressions</a:t>
            </a:r>
            <a:endParaRPr b="0" lang="x-none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Stallmann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78C425E8-C902-4D8B-A590-8B7CD4BCE09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26" name="Rectangle 47"/>
          <p:cNvSpPr/>
          <p:nvPr/>
        </p:nvSpPr>
        <p:spPr>
          <a:xfrm>
            <a:off x="686520" y="1752480"/>
            <a:ext cx="36064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rtl="1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–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*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+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7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= (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– (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*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) ) +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7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7" name="Rectangle 48"/>
          <p:cNvSpPr/>
          <p:nvPr/>
        </p:nvSpPr>
        <p:spPr>
          <a:xfrm>
            <a:off x="685800" y="2195640"/>
            <a:ext cx="7924320" cy="201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Operator precedence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* has precedence over +/–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Associativity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operators of the same precedence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evaluated from left to 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Example: (x – y) + z rather than x – (y + 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8" name="Rectangle 49"/>
          <p:cNvSpPr/>
          <p:nvPr/>
        </p:nvSpPr>
        <p:spPr>
          <a:xfrm>
            <a:off x="685800" y="5048280"/>
            <a:ext cx="792432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rtl="1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Idea: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push each operator on the stack, but first pop and perform higher and </a:t>
            </a:r>
            <a:r>
              <a:rPr b="0" i="1" lang="en-US" sz="1800" spc="-1" strike="noStrike">
                <a:solidFill>
                  <a:srgbClr val="292934"/>
                </a:solidFill>
                <a:latin typeface="Arial"/>
              </a:rPr>
              <a:t>equal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precedence operations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Algorithm for Evaluating Expressions</a:t>
            </a:r>
            <a:endParaRPr b="0" lang="x-none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/>
          </p:nvPr>
        </p:nvSpPr>
        <p:spPr>
          <a:xfrm>
            <a:off x="762120" y="1441080"/>
            <a:ext cx="7848360" cy="493992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Autofit/>
          </a:bodyPr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Two stacks: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opStk holds operators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valStk holds values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Use $ as special  “end of input” token with lowest precedence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292934"/>
                </a:solidFill>
                <a:latin typeface="Arial"/>
              </a:rPr>
              <a:t>Algorithm</a:t>
            </a: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c00000"/>
                </a:solidFill>
                <a:latin typeface="Arial"/>
              </a:rPr>
              <a:t>doOp()</a:t>
            </a:r>
            <a:r>
              <a:rPr b="1" i="1" lang="en-US" sz="12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valStk.pop();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valStk.pop();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op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opStk.pop();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valStk.push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 y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op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x )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21"/>
              </a:spcBef>
              <a:buNone/>
              <a:tabLst>
                <a:tab algn="l" pos="0"/>
              </a:tabLst>
            </a:pP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292934"/>
                </a:solidFill>
                <a:latin typeface="Arial"/>
              </a:rPr>
              <a:t>Algorithm</a:t>
            </a:r>
            <a:r>
              <a:rPr b="0" lang="en-US" sz="12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c00000"/>
                </a:solidFill>
                <a:latin typeface="Arial"/>
              </a:rPr>
              <a:t>repeatOps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 refOp ):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valStk.size() &gt; 1 </a:t>
            </a:r>
            <a:r>
              <a:rPr b="1" lang="en-US" sz="1600" spc="-1" strike="noStrike">
                <a:solidFill>
                  <a:srgbClr val="000000"/>
                </a:solidFill>
                <a:latin typeface="Symbol"/>
              </a:rPr>
              <a:t>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prec(refOp) ≤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prec(opStk.top()  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doOp()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292934"/>
                </a:solidFill>
                <a:latin typeface="Arial"/>
              </a:rPr>
              <a:t>Algorithm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c00000"/>
                </a:solidFill>
                <a:latin typeface="Arial"/>
              </a:rPr>
              <a:t>EvalExp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Input:</a:t>
            </a:r>
            <a:r>
              <a:rPr b="1" lang="en-US" sz="1050" spc="-1" strike="noStrike">
                <a:solidFill>
                  <a:srgbClr val="93a299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a stream of tokens representing an arithmetic expression (with numbers)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2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Output: </a:t>
            </a:r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the value of the expression</a:t>
            </a: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x-none" sz="105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while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there’s another token z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isNumber(z)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then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valStk.push(z)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else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repeatOps(z);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opStk.push(z)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repeatOps(</a:t>
            </a:r>
            <a:r>
              <a:rPr b="0" lang="en-US" sz="1200" spc="-1" strike="noStrike">
                <a:solidFill>
                  <a:srgbClr val="000000"/>
                </a:solidFill>
                <a:latin typeface="Monaco"/>
              </a:rPr>
              <a:t>$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);    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2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return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valStk.top()</a:t>
            </a:r>
            <a:endParaRPr b="0" lang="x-none" sz="1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CEBEACA0-CDE6-455C-A8E7-A0386DEB9D2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32" name="Straight Connector 4"/>
          <p:cNvSpPr/>
          <p:nvPr/>
        </p:nvSpPr>
        <p:spPr>
          <a:xfrm>
            <a:off x="827280" y="4400640"/>
            <a:ext cx="3744720" cy="3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Straight Connector 5"/>
          <p:cNvSpPr/>
          <p:nvPr/>
        </p:nvSpPr>
        <p:spPr>
          <a:xfrm>
            <a:off x="827280" y="2923920"/>
            <a:ext cx="3744720" cy="3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Straight Connector 6"/>
          <p:cNvSpPr/>
          <p:nvPr/>
        </p:nvSpPr>
        <p:spPr>
          <a:xfrm>
            <a:off x="4563360" y="1556640"/>
            <a:ext cx="8640" cy="43203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Algorithm on an </a:t>
            </a:r>
            <a:br/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Example Expression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Stallmann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F5DA15B4-7B9E-4DBE-AF30-245832C4043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38" name="Rectangle 65"/>
          <p:cNvSpPr/>
          <p:nvPr/>
        </p:nvSpPr>
        <p:spPr>
          <a:xfrm>
            <a:off x="1246320" y="1523880"/>
            <a:ext cx="36572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rtl="1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14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≤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4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–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*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 + 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7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9" name="Rectangle 66"/>
          <p:cNvSpPr/>
          <p:nvPr/>
        </p:nvSpPr>
        <p:spPr>
          <a:xfrm>
            <a:off x="6019920" y="1371600"/>
            <a:ext cx="2666520" cy="700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rtl="1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Operator ≤ has lower precedence than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+/–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40" name="Group 1"/>
          <p:cNvGrpSpPr/>
          <p:nvPr/>
        </p:nvGrpSpPr>
        <p:grpSpPr>
          <a:xfrm>
            <a:off x="636480" y="1904760"/>
            <a:ext cx="1904760" cy="1218960"/>
            <a:chOff x="636480" y="1904760"/>
            <a:chExt cx="1904760" cy="1218960"/>
          </a:xfrm>
        </p:grpSpPr>
        <p:sp>
          <p:nvSpPr>
            <p:cNvPr id="1141" name="Rectangle 67"/>
            <p:cNvSpPr/>
            <p:nvPr/>
          </p:nvSpPr>
          <p:spPr>
            <a:xfrm>
              <a:off x="712800" y="236232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AutoShape 10"/>
            <p:cNvSpPr/>
            <p:nvPr/>
          </p:nvSpPr>
          <p:spPr>
            <a:xfrm>
              <a:off x="636480" y="2286000"/>
              <a:ext cx="1142640" cy="837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Line 1"/>
            <p:cNvSpPr/>
            <p:nvPr/>
          </p:nvSpPr>
          <p:spPr>
            <a:xfrm flipV="1">
              <a:off x="1779480" y="1904760"/>
              <a:ext cx="761760" cy="45720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Rectangle 68"/>
            <p:cNvSpPr/>
            <p:nvPr/>
          </p:nvSpPr>
          <p:spPr>
            <a:xfrm>
              <a:off x="1322280" y="24382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–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5" name="Rectangle 70"/>
            <p:cNvSpPr/>
            <p:nvPr/>
          </p:nvSpPr>
          <p:spPr>
            <a:xfrm>
              <a:off x="1322280" y="27432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6" name="Rectangle 71"/>
            <p:cNvSpPr/>
            <p:nvPr/>
          </p:nvSpPr>
          <p:spPr>
            <a:xfrm>
              <a:off x="789120" y="27432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7" name="Rectangle 72"/>
            <p:cNvSpPr/>
            <p:nvPr/>
          </p:nvSpPr>
          <p:spPr>
            <a:xfrm>
              <a:off x="789120" y="24382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8" name="Rectangle 75"/>
            <p:cNvSpPr/>
            <p:nvPr/>
          </p:nvSpPr>
          <p:spPr>
            <a:xfrm>
              <a:off x="1246320" y="236232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9" name="Group 12"/>
          <p:cNvGrpSpPr/>
          <p:nvPr/>
        </p:nvGrpSpPr>
        <p:grpSpPr>
          <a:xfrm>
            <a:off x="636480" y="1904760"/>
            <a:ext cx="2590560" cy="2590560"/>
            <a:chOff x="636480" y="1904760"/>
            <a:chExt cx="2590560" cy="2590560"/>
          </a:xfrm>
        </p:grpSpPr>
        <p:sp>
          <p:nvSpPr>
            <p:cNvPr id="1150" name="Rectangle 78"/>
            <p:cNvSpPr/>
            <p:nvPr/>
          </p:nvSpPr>
          <p:spPr>
            <a:xfrm>
              <a:off x="1322280" y="3505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*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1" name="Rectangle 79"/>
            <p:cNvSpPr/>
            <p:nvPr/>
          </p:nvSpPr>
          <p:spPr>
            <a:xfrm>
              <a:off x="789120" y="3505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2" name="Rectangle 80"/>
            <p:cNvSpPr/>
            <p:nvPr/>
          </p:nvSpPr>
          <p:spPr>
            <a:xfrm>
              <a:off x="712800" y="3429000"/>
              <a:ext cx="456840" cy="9903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AutoShape 11"/>
            <p:cNvSpPr/>
            <p:nvPr/>
          </p:nvSpPr>
          <p:spPr>
            <a:xfrm>
              <a:off x="636480" y="3352680"/>
              <a:ext cx="1142640" cy="11426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Line 2"/>
            <p:cNvSpPr/>
            <p:nvPr/>
          </p:nvSpPr>
          <p:spPr>
            <a:xfrm flipV="1">
              <a:off x="1779480" y="1904760"/>
              <a:ext cx="1447560" cy="182880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Rectangle 81"/>
            <p:cNvSpPr/>
            <p:nvPr/>
          </p:nvSpPr>
          <p:spPr>
            <a:xfrm>
              <a:off x="1322280" y="38098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–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6" name="Rectangle 82"/>
            <p:cNvSpPr/>
            <p:nvPr/>
          </p:nvSpPr>
          <p:spPr>
            <a:xfrm>
              <a:off x="1322280" y="41148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7" name="Rectangle 85"/>
            <p:cNvSpPr/>
            <p:nvPr/>
          </p:nvSpPr>
          <p:spPr>
            <a:xfrm>
              <a:off x="789120" y="41148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8" name="Rectangle 86"/>
            <p:cNvSpPr/>
            <p:nvPr/>
          </p:nvSpPr>
          <p:spPr>
            <a:xfrm>
              <a:off x="789120" y="38098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9" name="Rectangle 87"/>
            <p:cNvSpPr/>
            <p:nvPr/>
          </p:nvSpPr>
          <p:spPr>
            <a:xfrm>
              <a:off x="1246320" y="3429000"/>
              <a:ext cx="456840" cy="9903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0" name="Group 13"/>
          <p:cNvGrpSpPr/>
          <p:nvPr/>
        </p:nvGrpSpPr>
        <p:grpSpPr>
          <a:xfrm>
            <a:off x="636480" y="1981080"/>
            <a:ext cx="2895480" cy="4114800"/>
            <a:chOff x="636480" y="1981080"/>
            <a:chExt cx="2895480" cy="4114800"/>
          </a:xfrm>
        </p:grpSpPr>
        <p:sp>
          <p:nvSpPr>
            <p:cNvPr id="1161" name="Rectangle 90"/>
            <p:cNvSpPr/>
            <p:nvPr/>
          </p:nvSpPr>
          <p:spPr>
            <a:xfrm>
              <a:off x="789120" y="48006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62" name="Rectangle 91"/>
            <p:cNvSpPr/>
            <p:nvPr/>
          </p:nvSpPr>
          <p:spPr>
            <a:xfrm>
              <a:off x="1322280" y="51055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*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63" name="Rectangle 92"/>
            <p:cNvSpPr/>
            <p:nvPr/>
          </p:nvSpPr>
          <p:spPr>
            <a:xfrm>
              <a:off x="789120" y="51055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64" name="Rectangle 93"/>
            <p:cNvSpPr/>
            <p:nvPr/>
          </p:nvSpPr>
          <p:spPr>
            <a:xfrm>
              <a:off x="712800" y="4724280"/>
              <a:ext cx="456840" cy="129492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AutoShape 12"/>
            <p:cNvSpPr/>
            <p:nvPr/>
          </p:nvSpPr>
          <p:spPr>
            <a:xfrm>
              <a:off x="636480" y="4648320"/>
              <a:ext cx="1142640" cy="14475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Line 3"/>
            <p:cNvSpPr/>
            <p:nvPr/>
          </p:nvSpPr>
          <p:spPr>
            <a:xfrm flipV="1">
              <a:off x="1779480" y="1981080"/>
              <a:ext cx="1752480" cy="274320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Rectangle 94"/>
            <p:cNvSpPr/>
            <p:nvPr/>
          </p:nvSpPr>
          <p:spPr>
            <a:xfrm>
              <a:off x="1322280" y="54100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–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68" name="Rectangle 98"/>
            <p:cNvSpPr/>
            <p:nvPr/>
          </p:nvSpPr>
          <p:spPr>
            <a:xfrm>
              <a:off x="1322280" y="57150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69" name="Rectangle 99"/>
            <p:cNvSpPr/>
            <p:nvPr/>
          </p:nvSpPr>
          <p:spPr>
            <a:xfrm>
              <a:off x="789120" y="57150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0" name="Rectangle 100"/>
            <p:cNvSpPr/>
            <p:nvPr/>
          </p:nvSpPr>
          <p:spPr>
            <a:xfrm>
              <a:off x="789120" y="54100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1" name="Rectangle 101"/>
            <p:cNvSpPr/>
            <p:nvPr/>
          </p:nvSpPr>
          <p:spPr>
            <a:xfrm>
              <a:off x="1246320" y="5029200"/>
              <a:ext cx="456840" cy="9903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2" name="Group 14"/>
          <p:cNvGrpSpPr/>
          <p:nvPr/>
        </p:nvGrpSpPr>
        <p:grpSpPr>
          <a:xfrm>
            <a:off x="2236680" y="1904760"/>
            <a:ext cx="1676160" cy="4267080"/>
            <a:chOff x="2236680" y="1904760"/>
            <a:chExt cx="1676160" cy="4267080"/>
          </a:xfrm>
        </p:grpSpPr>
        <p:sp>
          <p:nvSpPr>
            <p:cNvPr id="1173" name="Line 13"/>
            <p:cNvSpPr/>
            <p:nvPr/>
          </p:nvSpPr>
          <p:spPr>
            <a:xfrm flipV="1">
              <a:off x="2846160" y="1904760"/>
              <a:ext cx="1066680" cy="281952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Rectangle 104"/>
            <p:cNvSpPr/>
            <p:nvPr/>
          </p:nvSpPr>
          <p:spPr>
            <a:xfrm>
              <a:off x="2922480" y="44197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5" name="Rectangle 105"/>
            <p:cNvSpPr/>
            <p:nvPr/>
          </p:nvSpPr>
          <p:spPr>
            <a:xfrm>
              <a:off x="2389320" y="48769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6" name="Rectangle 106"/>
            <p:cNvSpPr/>
            <p:nvPr/>
          </p:nvSpPr>
          <p:spPr>
            <a:xfrm>
              <a:off x="2922480" y="51814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*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7" name="Rectangle 107"/>
            <p:cNvSpPr/>
            <p:nvPr/>
          </p:nvSpPr>
          <p:spPr>
            <a:xfrm>
              <a:off x="2389320" y="51814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8" name="Rectangle 108"/>
            <p:cNvSpPr/>
            <p:nvPr/>
          </p:nvSpPr>
          <p:spPr>
            <a:xfrm>
              <a:off x="2313000" y="4800600"/>
              <a:ext cx="456840" cy="129492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AutoShape 13"/>
            <p:cNvSpPr/>
            <p:nvPr/>
          </p:nvSpPr>
          <p:spPr>
            <a:xfrm>
              <a:off x="2236680" y="4724280"/>
              <a:ext cx="1142640" cy="14475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Rectangle 112"/>
            <p:cNvSpPr/>
            <p:nvPr/>
          </p:nvSpPr>
          <p:spPr>
            <a:xfrm>
              <a:off x="292248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–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1" name="Rectangle 115"/>
            <p:cNvSpPr/>
            <p:nvPr/>
          </p:nvSpPr>
          <p:spPr>
            <a:xfrm>
              <a:off x="292248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2" name="Rectangle 116"/>
            <p:cNvSpPr/>
            <p:nvPr/>
          </p:nvSpPr>
          <p:spPr>
            <a:xfrm>
              <a:off x="238932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3" name="Rectangle 118"/>
            <p:cNvSpPr/>
            <p:nvPr/>
          </p:nvSpPr>
          <p:spPr>
            <a:xfrm>
              <a:off x="238932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4" name="Rectangle 119"/>
            <p:cNvSpPr/>
            <p:nvPr/>
          </p:nvSpPr>
          <p:spPr>
            <a:xfrm>
              <a:off x="2846520" y="4800600"/>
              <a:ext cx="456840" cy="129492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5" name="Group 15"/>
          <p:cNvGrpSpPr/>
          <p:nvPr/>
        </p:nvGrpSpPr>
        <p:grpSpPr>
          <a:xfrm>
            <a:off x="3456000" y="1981080"/>
            <a:ext cx="1142640" cy="4190760"/>
            <a:chOff x="3456000" y="1981080"/>
            <a:chExt cx="1142640" cy="4190760"/>
          </a:xfrm>
        </p:grpSpPr>
        <p:sp>
          <p:nvSpPr>
            <p:cNvPr id="1186" name="Rectangle 120"/>
            <p:cNvSpPr/>
            <p:nvPr/>
          </p:nvSpPr>
          <p:spPr>
            <a:xfrm>
              <a:off x="4065480" y="541008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Rectangle 121"/>
            <p:cNvSpPr/>
            <p:nvPr/>
          </p:nvSpPr>
          <p:spPr>
            <a:xfrm>
              <a:off x="3532320" y="5105520"/>
              <a:ext cx="456840" cy="9903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Rectangle 122"/>
            <p:cNvSpPr/>
            <p:nvPr/>
          </p:nvSpPr>
          <p:spPr>
            <a:xfrm>
              <a:off x="4141800" y="47242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9" name="Rectangle 128"/>
            <p:cNvSpPr/>
            <p:nvPr/>
          </p:nvSpPr>
          <p:spPr>
            <a:xfrm>
              <a:off x="3608280" y="51814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0" name="AutoShape 14"/>
            <p:cNvSpPr/>
            <p:nvPr/>
          </p:nvSpPr>
          <p:spPr>
            <a:xfrm>
              <a:off x="3456000" y="5029200"/>
              <a:ext cx="1142640" cy="11426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Rectangle 129"/>
            <p:cNvSpPr/>
            <p:nvPr/>
          </p:nvSpPr>
          <p:spPr>
            <a:xfrm>
              <a:off x="414180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–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2" name="Rectangle 130"/>
            <p:cNvSpPr/>
            <p:nvPr/>
          </p:nvSpPr>
          <p:spPr>
            <a:xfrm>
              <a:off x="414180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3" name="Rectangle 134"/>
            <p:cNvSpPr/>
            <p:nvPr/>
          </p:nvSpPr>
          <p:spPr>
            <a:xfrm>
              <a:off x="360828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4" name="Rectangle 135"/>
            <p:cNvSpPr/>
            <p:nvPr/>
          </p:nvSpPr>
          <p:spPr>
            <a:xfrm>
              <a:off x="360828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5" name="Line 14"/>
            <p:cNvSpPr/>
            <p:nvPr/>
          </p:nvSpPr>
          <p:spPr>
            <a:xfrm flipV="1">
              <a:off x="3912840" y="1981080"/>
              <a:ext cx="152640" cy="304812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16"/>
          <p:cNvGrpSpPr/>
          <p:nvPr/>
        </p:nvGrpSpPr>
        <p:grpSpPr>
          <a:xfrm>
            <a:off x="4217760" y="1904760"/>
            <a:ext cx="1600200" cy="4267080"/>
            <a:chOff x="4217760" y="1904760"/>
            <a:chExt cx="1600200" cy="4267080"/>
          </a:xfrm>
        </p:grpSpPr>
        <p:sp>
          <p:nvSpPr>
            <p:cNvPr id="1197" name="Rectangle 136"/>
            <p:cNvSpPr/>
            <p:nvPr/>
          </p:nvSpPr>
          <p:spPr>
            <a:xfrm>
              <a:off x="5284800" y="541008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Rectangle 141"/>
            <p:cNvSpPr/>
            <p:nvPr/>
          </p:nvSpPr>
          <p:spPr>
            <a:xfrm>
              <a:off x="4751280" y="541008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Rectangle 142"/>
            <p:cNvSpPr/>
            <p:nvPr/>
          </p:nvSpPr>
          <p:spPr>
            <a:xfrm>
              <a:off x="536112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0" name="AutoShape 15"/>
            <p:cNvSpPr/>
            <p:nvPr/>
          </p:nvSpPr>
          <p:spPr>
            <a:xfrm>
              <a:off x="4675320" y="5334120"/>
              <a:ext cx="1142640" cy="837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Rectangle 143"/>
            <p:cNvSpPr/>
            <p:nvPr/>
          </p:nvSpPr>
          <p:spPr>
            <a:xfrm>
              <a:off x="536112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2" name="Rectangle 144"/>
            <p:cNvSpPr/>
            <p:nvPr/>
          </p:nvSpPr>
          <p:spPr>
            <a:xfrm>
              <a:off x="4827600" y="5791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3" name="Rectangle 146"/>
            <p:cNvSpPr/>
            <p:nvPr/>
          </p:nvSpPr>
          <p:spPr>
            <a:xfrm>
              <a:off x="4827600" y="5486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-</a:t>
              </a: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4" name="Line 15"/>
            <p:cNvSpPr/>
            <p:nvPr/>
          </p:nvSpPr>
          <p:spPr>
            <a:xfrm flipH="1" flipV="1">
              <a:off x="4217760" y="1904760"/>
              <a:ext cx="990720" cy="342900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5" name="Group 17"/>
          <p:cNvGrpSpPr/>
          <p:nvPr/>
        </p:nvGrpSpPr>
        <p:grpSpPr>
          <a:xfrm>
            <a:off x="4446360" y="1981080"/>
            <a:ext cx="1904760" cy="3047760"/>
            <a:chOff x="4446360" y="1981080"/>
            <a:chExt cx="1904760" cy="3047760"/>
          </a:xfrm>
        </p:grpSpPr>
        <p:sp>
          <p:nvSpPr>
            <p:cNvPr id="1206" name="Rectangle 147"/>
            <p:cNvSpPr/>
            <p:nvPr/>
          </p:nvSpPr>
          <p:spPr>
            <a:xfrm>
              <a:off x="5818320" y="4267080"/>
              <a:ext cx="456840" cy="6854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Rectangle 148"/>
            <p:cNvSpPr/>
            <p:nvPr/>
          </p:nvSpPr>
          <p:spPr>
            <a:xfrm>
              <a:off x="5284800" y="3962520"/>
              <a:ext cx="456840" cy="9903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Rectangle 149"/>
            <p:cNvSpPr/>
            <p:nvPr/>
          </p:nvSpPr>
          <p:spPr>
            <a:xfrm>
              <a:off x="4979880" y="36576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$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9" name="Rectangle 152"/>
            <p:cNvSpPr/>
            <p:nvPr/>
          </p:nvSpPr>
          <p:spPr>
            <a:xfrm>
              <a:off x="5361120" y="403848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0" name="AutoShape 16"/>
            <p:cNvSpPr/>
            <p:nvPr/>
          </p:nvSpPr>
          <p:spPr>
            <a:xfrm>
              <a:off x="5208480" y="3886200"/>
              <a:ext cx="1142640" cy="11426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Rectangle 153"/>
            <p:cNvSpPr/>
            <p:nvPr/>
          </p:nvSpPr>
          <p:spPr>
            <a:xfrm>
              <a:off x="5894280" y="4343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2" name="Rectangle 154"/>
            <p:cNvSpPr/>
            <p:nvPr/>
          </p:nvSpPr>
          <p:spPr>
            <a:xfrm>
              <a:off x="5894280" y="4648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≤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3" name="Rectangle 156"/>
            <p:cNvSpPr/>
            <p:nvPr/>
          </p:nvSpPr>
          <p:spPr>
            <a:xfrm>
              <a:off x="5361120" y="46483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14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4" name="Rectangle 157"/>
            <p:cNvSpPr/>
            <p:nvPr/>
          </p:nvSpPr>
          <p:spPr>
            <a:xfrm>
              <a:off x="5361120" y="43434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-</a:t>
              </a: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5" name="Line 16"/>
            <p:cNvSpPr/>
            <p:nvPr/>
          </p:nvSpPr>
          <p:spPr>
            <a:xfrm flipH="1" flipV="1">
              <a:off x="4446360" y="1981080"/>
              <a:ext cx="1219320" cy="190512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6" name="Group 18"/>
          <p:cNvGrpSpPr/>
          <p:nvPr/>
        </p:nvGrpSpPr>
        <p:grpSpPr>
          <a:xfrm>
            <a:off x="4827240" y="1981080"/>
            <a:ext cx="4191120" cy="2514600"/>
            <a:chOff x="4827240" y="1981080"/>
            <a:chExt cx="4191120" cy="2514600"/>
          </a:xfrm>
        </p:grpSpPr>
        <p:sp>
          <p:nvSpPr>
            <p:cNvPr id="1217" name="Rectangle 158"/>
            <p:cNvSpPr/>
            <p:nvPr/>
          </p:nvSpPr>
          <p:spPr>
            <a:xfrm>
              <a:off x="8485200" y="4343400"/>
              <a:ext cx="456840" cy="7596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93a2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Rectangle 159"/>
            <p:cNvSpPr/>
            <p:nvPr/>
          </p:nvSpPr>
          <p:spPr>
            <a:xfrm>
              <a:off x="7951680" y="4038480"/>
              <a:ext cx="456840" cy="38052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540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Rectangle 160"/>
            <p:cNvSpPr/>
            <p:nvPr/>
          </p:nvSpPr>
          <p:spPr>
            <a:xfrm>
              <a:off x="7494480" y="373392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$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0" name="AutoShape 17"/>
            <p:cNvSpPr/>
            <p:nvPr/>
          </p:nvSpPr>
          <p:spPr>
            <a:xfrm>
              <a:off x="7875720" y="3962520"/>
              <a:ext cx="1142640" cy="5331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Rectangle 161"/>
            <p:cNvSpPr/>
            <p:nvPr/>
          </p:nvSpPr>
          <p:spPr>
            <a:xfrm>
              <a:off x="8028000" y="4114800"/>
              <a:ext cx="304560" cy="22824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>
              <a:solidFill>
                <a:srgbClr val="29293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 rtl="1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292934"/>
                  </a:solidFill>
                  <a:latin typeface="Arial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2" name="Line 17"/>
            <p:cNvSpPr/>
            <p:nvPr/>
          </p:nvSpPr>
          <p:spPr>
            <a:xfrm flipH="1" flipV="1">
              <a:off x="4827240" y="1981080"/>
              <a:ext cx="3505320" cy="198108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3" name="Group 19"/>
          <p:cNvGrpSpPr/>
          <p:nvPr/>
        </p:nvGrpSpPr>
        <p:grpSpPr>
          <a:xfrm>
            <a:off x="4751280" y="2057400"/>
            <a:ext cx="2971440" cy="2971440"/>
            <a:chOff x="4751280" y="2057400"/>
            <a:chExt cx="2971440" cy="2971440"/>
          </a:xfrm>
        </p:grpSpPr>
        <p:grpSp>
          <p:nvGrpSpPr>
            <p:cNvPr id="1224" name="Group 20"/>
            <p:cNvGrpSpPr/>
            <p:nvPr/>
          </p:nvGrpSpPr>
          <p:grpSpPr>
            <a:xfrm>
              <a:off x="6504120" y="3962520"/>
              <a:ext cx="1218600" cy="1066320"/>
              <a:chOff x="6504120" y="3962520"/>
              <a:chExt cx="1218600" cy="1066320"/>
            </a:xfrm>
          </p:grpSpPr>
          <p:sp>
            <p:nvSpPr>
              <p:cNvPr id="1225" name="Rectangle 162"/>
              <p:cNvSpPr/>
              <p:nvPr/>
            </p:nvSpPr>
            <p:spPr>
              <a:xfrm>
                <a:off x="7189920" y="4572000"/>
                <a:ext cx="456840" cy="380520"/>
              </a:xfrm>
              <a:prstGeom prst="rect">
                <a:avLst/>
              </a:prstGeom>
              <a:solidFill>
                <a:schemeClr val="bg2">
                  <a:alpha val="25000"/>
                </a:schemeClr>
              </a:solidFill>
              <a:ln w="25400">
                <a:solidFill>
                  <a:srgbClr val="93a2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Rectangle 163"/>
              <p:cNvSpPr/>
              <p:nvPr/>
            </p:nvSpPr>
            <p:spPr>
              <a:xfrm>
                <a:off x="6656400" y="4267080"/>
                <a:ext cx="456840" cy="685440"/>
              </a:xfrm>
              <a:prstGeom prst="rect">
                <a:avLst/>
              </a:prstGeom>
              <a:solidFill>
                <a:schemeClr val="bg2">
                  <a:alpha val="25000"/>
                </a:schemeClr>
              </a:solidFill>
              <a:ln w="2540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Rectangle 164"/>
              <p:cNvSpPr/>
              <p:nvPr/>
            </p:nvSpPr>
            <p:spPr>
              <a:xfrm>
                <a:off x="6504120" y="3962520"/>
                <a:ext cx="304560" cy="22824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9525">
                <a:solidFill>
                  <a:srgbClr val="29293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 rtl="1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292934"/>
                    </a:solidFill>
                    <a:latin typeface="Arial"/>
                  </a:rPr>
                  <a:t>$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228" name="AutoShape 18"/>
              <p:cNvSpPr/>
              <p:nvPr/>
            </p:nvSpPr>
            <p:spPr>
              <a:xfrm>
                <a:off x="6580080" y="4191120"/>
                <a:ext cx="1142640" cy="8377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29293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Rectangle 165"/>
              <p:cNvSpPr/>
              <p:nvPr/>
            </p:nvSpPr>
            <p:spPr>
              <a:xfrm>
                <a:off x="7265880" y="4648320"/>
                <a:ext cx="304560" cy="22824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9525">
                <a:solidFill>
                  <a:srgbClr val="29293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 rtl="1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292934"/>
                    </a:solidFill>
                    <a:latin typeface="Arial"/>
                  </a:rPr>
                  <a:t>≤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230" name="Rectangle 166"/>
              <p:cNvSpPr/>
              <p:nvPr/>
            </p:nvSpPr>
            <p:spPr>
              <a:xfrm>
                <a:off x="6732720" y="4648320"/>
                <a:ext cx="304560" cy="22824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9525">
                <a:solidFill>
                  <a:srgbClr val="29293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 rtl="1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292934"/>
                    </a:solidFill>
                    <a:latin typeface="Arial"/>
                  </a:rPr>
                  <a:t>14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231" name="Rectangle 167"/>
              <p:cNvSpPr/>
              <p:nvPr/>
            </p:nvSpPr>
            <p:spPr>
              <a:xfrm>
                <a:off x="6732720" y="4343400"/>
                <a:ext cx="304560" cy="22824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9525">
                <a:solidFill>
                  <a:srgbClr val="29293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 rtl="1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292934"/>
                    </a:solidFill>
                    <a:latin typeface="Arial"/>
                  </a:rPr>
                  <a:t>5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232" name="Line 18"/>
            <p:cNvSpPr/>
            <p:nvPr/>
          </p:nvSpPr>
          <p:spPr>
            <a:xfrm flipH="1" flipV="1">
              <a:off x="4751280" y="2057400"/>
              <a:ext cx="2438280" cy="2133360"/>
            </a:xfrm>
            <a:prstGeom prst="line">
              <a:avLst/>
            </a:prstGeom>
            <a:ln w="25400">
              <a:solidFill>
                <a:srgbClr val="d2533c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empty(){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top == 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null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full(){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 false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FB4E0C7-6730-4CFF-9E9A-54AEF82BBED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public boolean empty(){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return top == null;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full(){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 false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37FA1F3-E81C-4D57-BC42-CA314B74697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Straight Arrow Connector 8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Box 9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TextBox 10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Straight Arrow Connector 11"/>
          <p:cNvSpPr/>
          <p:nvPr/>
        </p:nvSpPr>
        <p:spPr>
          <a:xfrm flipH="1">
            <a:off x="7998480" y="17265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2"/>
          <p:cNvSpPr/>
          <p:nvPr/>
        </p:nvSpPr>
        <p:spPr>
          <a:xfrm>
            <a:off x="8360640" y="15472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TextBox 13"/>
          <p:cNvSpPr/>
          <p:nvPr/>
        </p:nvSpPr>
        <p:spPr>
          <a:xfrm>
            <a:off x="7426440" y="31359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Rectangle 14"/>
          <p:cNvSpPr/>
          <p:nvPr/>
        </p:nvSpPr>
        <p:spPr>
          <a:xfrm>
            <a:off x="7010280" y="23738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Straight Connector 15"/>
          <p:cNvSpPr/>
          <p:nvPr/>
        </p:nvSpPr>
        <p:spPr>
          <a:xfrm>
            <a:off x="7467480" y="23738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Rectangle 28"/>
          <p:cNvSpPr/>
          <p:nvPr/>
        </p:nvSpPr>
        <p:spPr>
          <a:xfrm>
            <a:off x="7010280" y="1459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Straight Connector 29"/>
          <p:cNvSpPr/>
          <p:nvPr/>
        </p:nvSpPr>
        <p:spPr>
          <a:xfrm>
            <a:off x="7467480" y="1459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Straight Arrow Connector 30"/>
          <p:cNvSpPr/>
          <p:nvPr/>
        </p:nvSpPr>
        <p:spPr>
          <a:xfrm>
            <a:off x="7711560" y="1718280"/>
            <a:ext cx="108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Straight Connector 31"/>
          <p:cNvSpPr/>
          <p:nvPr/>
        </p:nvSpPr>
        <p:spPr>
          <a:xfrm>
            <a:off x="5410080" y="3953880"/>
            <a:ext cx="2895480" cy="3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32"/>
          <p:cNvSpPr/>
          <p:nvPr/>
        </p:nvSpPr>
        <p:spPr>
          <a:xfrm>
            <a:off x="5490360" y="2277720"/>
            <a:ext cx="6429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false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TextBox 33"/>
          <p:cNvSpPr/>
          <p:nvPr/>
        </p:nvSpPr>
        <p:spPr>
          <a:xfrm>
            <a:off x="5582520" y="4538160"/>
            <a:ext cx="56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true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6" name="Straight Arrow Connector 35"/>
          <p:cNvSpPr/>
          <p:nvPr/>
        </p:nvSpPr>
        <p:spPr>
          <a:xfrm flipH="1">
            <a:off x="7710480" y="26373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39"/>
          <p:cNvSpPr/>
          <p:nvPr/>
        </p:nvSpPr>
        <p:spPr>
          <a:xfrm>
            <a:off x="7712640" y="2155680"/>
            <a:ext cx="0" cy="137880"/>
          </a:xfrm>
          <a:prstGeom prst="line">
            <a:avLst/>
          </a:prstGeom>
          <a:ln w="25400">
            <a:solidFill>
              <a:srgbClr val="29293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CB460F2-12C6-4088-B8C5-102C44FAC60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13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C574F75-356F-42DD-91F5-01E1C2C3E54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Straight Arrow Connector 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Box 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Node&lt;T&gt; tmp = new Node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&lt;T&gt;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CA34500-6006-4FB2-AADF-314B683F0D1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Straight Arrow Connector 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traight Arrow Connector 12"/>
          <p:cNvSpPr/>
          <p:nvPr/>
        </p:nvSpPr>
        <p:spPr>
          <a:xfrm flipH="1">
            <a:off x="7998480" y="38055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TextBox 13"/>
          <p:cNvSpPr/>
          <p:nvPr/>
        </p:nvSpPr>
        <p:spPr>
          <a:xfrm>
            <a:off x="8365320" y="367992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5E976FF-6588-42F4-9014-C746001BAD6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Straight Arrow Connector 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Box 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Straight Arrow Connector 12"/>
          <p:cNvSpPr/>
          <p:nvPr/>
        </p:nvSpPr>
        <p:spPr>
          <a:xfrm flipH="1">
            <a:off x="7998480" y="38055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TextBox 13"/>
          <p:cNvSpPr/>
          <p:nvPr/>
        </p:nvSpPr>
        <p:spPr>
          <a:xfrm>
            <a:off x="8365320" y="367992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67EB44C2-8E20-43CD-ADA5-02790D83245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Straight Arrow Connector 5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TextBox 6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Straight Arrow Connector 12"/>
          <p:cNvSpPr/>
          <p:nvPr/>
        </p:nvSpPr>
        <p:spPr>
          <a:xfrm flipH="1">
            <a:off x="7998480" y="38055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Box 13"/>
          <p:cNvSpPr/>
          <p:nvPr/>
        </p:nvSpPr>
        <p:spPr>
          <a:xfrm>
            <a:off x="8365320" y="367992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4EDEE82-6B71-4621-8A8A-3DBC018EB0A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Straight Arrow Connector 5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TextBox 6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Node&lt;T&gt; tmp = new Node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&lt;T&gt;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08EF12C-F272-4B32-9D7F-996303FB89F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Straight Arrow Connector 5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TextBox 6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Straight Arrow Connector 15"/>
          <p:cNvSpPr/>
          <p:nvPr/>
        </p:nvSpPr>
        <p:spPr>
          <a:xfrm flipH="1">
            <a:off x="7998480" y="29718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16"/>
          <p:cNvSpPr/>
          <p:nvPr/>
        </p:nvSpPr>
        <p:spPr>
          <a:xfrm>
            <a:off x="8365320" y="284616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Stacks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 stack is a container of objects that are inserted and removed according to the 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last-in-first-out (LIFO)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principle. 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Objects can be inserted at any time, but only the last (the most-recently inserted) object can be removed.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Inserting an item is known as “Pushing” onto the stack. “Popping” off the stack is synonymous with removing an item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Used in Operating system to implement method calls, and in evaluating Expressions.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6D91300-DBC7-437E-87BD-92150B7EA0C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7C0C4FE-7A7D-46A4-88AD-8233D1DFF78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Straight Arrow Connector 5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6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Straight Arrow Connector 15"/>
          <p:cNvSpPr/>
          <p:nvPr/>
        </p:nvSpPr>
        <p:spPr>
          <a:xfrm flipH="1">
            <a:off x="7998480" y="29718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TextBox 16"/>
          <p:cNvSpPr/>
          <p:nvPr/>
        </p:nvSpPr>
        <p:spPr>
          <a:xfrm>
            <a:off x="8365320" y="284616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4FB1765-93EE-404D-91BB-0228207C8F0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5" name="Straight Arrow Connector 5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TextBox 6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Straight Arrow Connector 15"/>
          <p:cNvSpPr/>
          <p:nvPr/>
        </p:nvSpPr>
        <p:spPr>
          <a:xfrm flipH="1">
            <a:off x="7998480" y="29718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TextBox 16"/>
          <p:cNvSpPr/>
          <p:nvPr/>
        </p:nvSpPr>
        <p:spPr>
          <a:xfrm>
            <a:off x="8365320" y="284616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906E88BA-466E-487D-A5D7-A4AB81ED5F1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0" name="Straight Arrow Connector 5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TextBox 6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Node&lt;T&gt; tmp = new Node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&lt;T&gt;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82DC7C1-9F51-430F-969E-65DA3322AF8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3" name="Straight Arrow Connector 5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TextBox 6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Straight Arrow Connector 18"/>
          <p:cNvSpPr/>
          <p:nvPr/>
        </p:nvSpPr>
        <p:spPr>
          <a:xfrm flipH="1">
            <a:off x="7998480" y="21427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extBox 19"/>
          <p:cNvSpPr/>
          <p:nvPr/>
        </p:nvSpPr>
        <p:spPr>
          <a:xfrm>
            <a:off x="8365320" y="201708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0172D85-3A43-4B32-B39D-F3D3B673C77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40" name="Straight Arrow Connector 5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TextBox 6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Straight Arrow Connector 18"/>
          <p:cNvSpPr/>
          <p:nvPr/>
        </p:nvSpPr>
        <p:spPr>
          <a:xfrm flipH="1">
            <a:off x="7998480" y="21427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TextBox 19"/>
          <p:cNvSpPr/>
          <p:nvPr/>
        </p:nvSpPr>
        <p:spPr>
          <a:xfrm>
            <a:off x="8365320" y="201708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9C04067E-895B-4078-A54A-D5667396DF5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58" name="Straight Arrow Connector 5"/>
          <p:cNvSpPr/>
          <p:nvPr/>
        </p:nvSpPr>
        <p:spPr>
          <a:xfrm flipH="1">
            <a:off x="7998480" y="23623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TextBox 6"/>
          <p:cNvSpPr/>
          <p:nvPr/>
        </p:nvSpPr>
        <p:spPr>
          <a:xfrm>
            <a:off x="8360640" y="218304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Straight Arrow Connector 18"/>
          <p:cNvSpPr/>
          <p:nvPr/>
        </p:nvSpPr>
        <p:spPr>
          <a:xfrm flipH="1">
            <a:off x="7998480" y="21427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TextBox 19"/>
          <p:cNvSpPr/>
          <p:nvPr/>
        </p:nvSpPr>
        <p:spPr>
          <a:xfrm>
            <a:off x="8365320" y="2017080"/>
            <a:ext cx="43848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292934"/>
                </a:solidFill>
                <a:latin typeface="Arial"/>
              </a:rPr>
              <a:t>tmp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 tmp = 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new 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Node&lt;T&gt;(e);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tmp.next =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tmp;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95F2344D-22FD-4746-B547-1F2C13CC5B8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76" name="Straight Arrow Connector 5"/>
          <p:cNvSpPr/>
          <p:nvPr/>
        </p:nvSpPr>
        <p:spPr>
          <a:xfrm flipH="1">
            <a:off x="7998480" y="23623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TextBox 6"/>
          <p:cNvSpPr/>
          <p:nvPr/>
        </p:nvSpPr>
        <p:spPr>
          <a:xfrm>
            <a:off x="8360640" y="218304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94FC7BF-1D1E-4ED1-AC2E-DCE6088022B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AF3A24E-0B93-4BE8-B02D-6A66A213BD8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5" name="Straight Arrow Connector 5"/>
          <p:cNvSpPr/>
          <p:nvPr/>
        </p:nvSpPr>
        <p:spPr>
          <a:xfrm flipH="1">
            <a:off x="7998480" y="23623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TextBox 6"/>
          <p:cNvSpPr/>
          <p:nvPr/>
        </p:nvSpPr>
        <p:spPr>
          <a:xfrm>
            <a:off x="8360640" y="218304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61A8505-226A-411C-B2FE-6957C74D356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1" name="Straight Arrow Connector 5"/>
          <p:cNvSpPr/>
          <p:nvPr/>
        </p:nvSpPr>
        <p:spPr>
          <a:xfrm flipH="1">
            <a:off x="7998480" y="23623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TextBox 6"/>
          <p:cNvSpPr/>
          <p:nvPr/>
        </p:nvSpPr>
        <p:spPr>
          <a:xfrm>
            <a:off x="8360640" y="218304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Oval 18"/>
          <p:cNvSpPr/>
          <p:nvPr/>
        </p:nvSpPr>
        <p:spPr>
          <a:xfrm>
            <a:off x="6943320" y="204840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Straight Arrow Connector 19"/>
          <p:cNvSpPr/>
          <p:nvPr/>
        </p:nvSpPr>
        <p:spPr>
          <a:xfrm flipH="1" flipV="1">
            <a:off x="6628680" y="204840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TextBox 20"/>
          <p:cNvSpPr/>
          <p:nvPr/>
        </p:nvSpPr>
        <p:spPr>
          <a:xfrm>
            <a:off x="6402960" y="184392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ADT Stack: Specification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Elements: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The elements are of a generic type &lt;Type&gt;. </a:t>
            </a:r>
            <a:r>
              <a:rPr b="0" lang="en-US" sz="2800" spc="-1" strike="noStrike">
                <a:solidFill>
                  <a:srgbClr val="bfbfbf"/>
                </a:solidFill>
                <a:latin typeface="Arial"/>
              </a:rPr>
              <a:t>(In a linked implementation an element is placed in a node)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Structure: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the elements are linearly arranged, and ordered according to the </a:t>
            </a:r>
            <a:r>
              <a:rPr b="1" lang="en-US" sz="2800" spc="-1" strike="noStrike">
                <a:solidFill>
                  <a:srgbClr val="292934"/>
                </a:solidFill>
                <a:latin typeface="Arial"/>
              </a:rPr>
              <a:t>order of arrival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, most recently arrived element is called </a:t>
            </a:r>
            <a:r>
              <a:rPr b="0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top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. 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292934"/>
                </a:solidFill>
                <a:uFillTx/>
                <a:latin typeface="Arial"/>
              </a:rPr>
              <a:t>Domain: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 the number of elements in the stack is bounded therefore the domain is finite. Type of elements: Stack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425664E-4208-4760-BA53-0D0A73C0044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786C329-704F-46B8-A9EC-8BF237D8242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0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Oval 18"/>
          <p:cNvSpPr/>
          <p:nvPr/>
        </p:nvSpPr>
        <p:spPr>
          <a:xfrm>
            <a:off x="6943320" y="204840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Straight Arrow Connector 19"/>
          <p:cNvSpPr/>
          <p:nvPr/>
        </p:nvSpPr>
        <p:spPr>
          <a:xfrm flipH="1" flipV="1">
            <a:off x="6628680" y="204840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TextBox 20"/>
          <p:cNvSpPr/>
          <p:nvPr/>
        </p:nvSpPr>
        <p:spPr>
          <a:xfrm>
            <a:off x="6402960" y="184392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4" name="Straight Arrow Connector 21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TextBox 22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return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CC6CB49-6591-4AC7-9859-10C1DC0461C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9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Oval 18"/>
          <p:cNvSpPr/>
          <p:nvPr/>
        </p:nvSpPr>
        <p:spPr>
          <a:xfrm>
            <a:off x="6943320" y="204840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Straight Arrow Connector 19"/>
          <p:cNvSpPr/>
          <p:nvPr/>
        </p:nvSpPr>
        <p:spPr>
          <a:xfrm flipH="1" flipV="1">
            <a:off x="6628680" y="204840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TextBox 20"/>
          <p:cNvSpPr/>
          <p:nvPr/>
        </p:nvSpPr>
        <p:spPr>
          <a:xfrm>
            <a:off x="6402960" y="184392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3" name="Straight Arrow Connector 21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TextBox 22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E6E929C-F606-476B-A7D7-9BD40F1EAF7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8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Rectangle 15"/>
          <p:cNvSpPr/>
          <p:nvPr/>
        </p:nvSpPr>
        <p:spPr>
          <a:xfrm>
            <a:off x="7010280" y="20826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ffff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Straight Connector 16"/>
          <p:cNvSpPr/>
          <p:nvPr/>
        </p:nvSpPr>
        <p:spPr>
          <a:xfrm>
            <a:off x="7467480" y="2082240"/>
            <a:ext cx="360" cy="533520"/>
          </a:xfrm>
          <a:prstGeom prst="line">
            <a:avLst/>
          </a:prstGeom>
          <a:ln>
            <a:solidFill>
              <a:srgbClr val="ffffff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Straight Arrow Connector 17"/>
          <p:cNvSpPr/>
          <p:nvPr/>
        </p:nvSpPr>
        <p:spPr>
          <a:xfrm flipH="1">
            <a:off x="7710480" y="23461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>
                <a:lumMod val="75000"/>
              </a:srgbClr>
            </a:solidFill>
            <a:prstDash val="sysDot"/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Straight Arrow Connector 21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TextBox 22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Straight Connector 23"/>
          <p:cNvSpPr/>
          <p:nvPr/>
        </p:nvSpPr>
        <p:spPr>
          <a:xfrm flipH="1">
            <a:off x="7238880" y="1981080"/>
            <a:ext cx="457200" cy="76212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Straight Connector 24"/>
          <p:cNvSpPr/>
          <p:nvPr/>
        </p:nvSpPr>
        <p:spPr>
          <a:xfrm>
            <a:off x="7162560" y="2057400"/>
            <a:ext cx="609840" cy="68580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757506C-A905-42FD-90E9-014FA151903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6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Straight Arrow Connector 21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TextBox 22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B8413B7-E937-45C0-A8C8-6EE7EF07155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9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Straight Arrow Connector 21"/>
          <p:cNvSpPr/>
          <p:nvPr/>
        </p:nvSpPr>
        <p:spPr>
          <a:xfrm flipH="1">
            <a:off x="7998480" y="31914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TextBox 22"/>
          <p:cNvSpPr/>
          <p:nvPr/>
        </p:nvSpPr>
        <p:spPr>
          <a:xfrm>
            <a:off x="8360640" y="30121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Oval 15"/>
          <p:cNvSpPr/>
          <p:nvPr/>
        </p:nvSpPr>
        <p:spPr>
          <a:xfrm>
            <a:off x="6943320" y="286884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Straight Arrow Connector 16"/>
          <p:cNvSpPr/>
          <p:nvPr/>
        </p:nvSpPr>
        <p:spPr>
          <a:xfrm flipH="1" flipV="1">
            <a:off x="6628680" y="286884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TextBox 17"/>
          <p:cNvSpPr/>
          <p:nvPr/>
        </p:nvSpPr>
        <p:spPr>
          <a:xfrm>
            <a:off x="6402960" y="266400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ABD4A36-90A2-4353-8374-E1A76978ED1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5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Oval 15"/>
          <p:cNvSpPr/>
          <p:nvPr/>
        </p:nvSpPr>
        <p:spPr>
          <a:xfrm>
            <a:off x="6943320" y="286884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Straight Arrow Connector 16"/>
          <p:cNvSpPr/>
          <p:nvPr/>
        </p:nvSpPr>
        <p:spPr>
          <a:xfrm flipH="1" flipV="1">
            <a:off x="6628680" y="286884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TextBox 17"/>
          <p:cNvSpPr/>
          <p:nvPr/>
        </p:nvSpPr>
        <p:spPr>
          <a:xfrm>
            <a:off x="6402960" y="266400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6" name="Straight Arrow Connector 18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TextBox 19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return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7A56F2B-ACA1-4F0C-887C-6F58370CE68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1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Oval 15"/>
          <p:cNvSpPr/>
          <p:nvPr/>
        </p:nvSpPr>
        <p:spPr>
          <a:xfrm>
            <a:off x="6943320" y="286884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Straight Arrow Connector 16"/>
          <p:cNvSpPr/>
          <p:nvPr/>
        </p:nvSpPr>
        <p:spPr>
          <a:xfrm flipH="1" flipV="1">
            <a:off x="6628680" y="286884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TextBox 17"/>
          <p:cNvSpPr/>
          <p:nvPr/>
        </p:nvSpPr>
        <p:spPr>
          <a:xfrm>
            <a:off x="6402960" y="266400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Straight Arrow Connector 18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TextBox 19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CA545D9-37F5-4B86-96B9-BF9C3374BF9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7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Rectangle 12"/>
          <p:cNvSpPr/>
          <p:nvPr/>
        </p:nvSpPr>
        <p:spPr>
          <a:xfrm>
            <a:off x="7010280" y="29116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ffff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Straight Connector 13"/>
          <p:cNvSpPr/>
          <p:nvPr/>
        </p:nvSpPr>
        <p:spPr>
          <a:xfrm>
            <a:off x="7467480" y="2911680"/>
            <a:ext cx="360" cy="533160"/>
          </a:xfrm>
          <a:prstGeom prst="line">
            <a:avLst/>
          </a:prstGeom>
          <a:ln>
            <a:solidFill>
              <a:srgbClr val="ffffff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Straight Arrow Connector 14"/>
          <p:cNvSpPr/>
          <p:nvPr/>
        </p:nvSpPr>
        <p:spPr>
          <a:xfrm flipH="1">
            <a:off x="7710480" y="31755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>
                <a:lumMod val="75000"/>
              </a:srgbClr>
            </a:solidFill>
            <a:prstDash val="sysDot"/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Straight Arrow Connector 18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TextBox 19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Straight Connector 20"/>
          <p:cNvSpPr/>
          <p:nvPr/>
        </p:nvSpPr>
        <p:spPr>
          <a:xfrm flipH="1">
            <a:off x="7238880" y="2769840"/>
            <a:ext cx="457200" cy="76212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Straight Connector 21"/>
          <p:cNvSpPr/>
          <p:nvPr/>
        </p:nvSpPr>
        <p:spPr>
          <a:xfrm>
            <a:off x="7162560" y="2846160"/>
            <a:ext cx="609840" cy="68580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5497E40-5A13-4E26-B67A-11CFCF6475A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2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Straight Arrow Connector 18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TextBox 19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BEA74F3-47B7-4C60-A4CF-080DA24A653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2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Straight Arrow Connector 18"/>
          <p:cNvSpPr/>
          <p:nvPr/>
        </p:nvSpPr>
        <p:spPr>
          <a:xfrm flipH="1">
            <a:off x="7998480" y="40233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TextBox 19"/>
          <p:cNvSpPr/>
          <p:nvPr/>
        </p:nvSpPr>
        <p:spPr>
          <a:xfrm>
            <a:off x="8360640" y="38440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Oval 12"/>
          <p:cNvSpPr/>
          <p:nvPr/>
        </p:nvSpPr>
        <p:spPr>
          <a:xfrm>
            <a:off x="6943320" y="370692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Straight Arrow Connector 13"/>
          <p:cNvSpPr/>
          <p:nvPr/>
        </p:nvSpPr>
        <p:spPr>
          <a:xfrm flipH="1" flipV="1">
            <a:off x="6628680" y="370692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TextBox 14"/>
          <p:cNvSpPr/>
          <p:nvPr/>
        </p:nvSpPr>
        <p:spPr>
          <a:xfrm>
            <a:off x="6402960" y="350244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ADT Stack: Specification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All  operations operate on a stack S.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push (Type e)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Stack S is not full.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Type 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Element e is added to the stack as its most recently added elements.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none.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 startAt="2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pop (Type e)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Stack S is not empty.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none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the most recently arrived element in S is removed and its value assigned to e.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Type e.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 startAt="3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empty (boolean  flag)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 none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If Stack S is empty then flag is true, otherwise false.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flag.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0373370-38AA-4A0A-82C5-A99CB6373D1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E89BAF2-4DA6-40BA-B22E-0D959FB2516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5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6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Oval 12"/>
          <p:cNvSpPr/>
          <p:nvPr/>
        </p:nvSpPr>
        <p:spPr>
          <a:xfrm>
            <a:off x="6943320" y="370692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Straight Arrow Connector 13"/>
          <p:cNvSpPr/>
          <p:nvPr/>
        </p:nvSpPr>
        <p:spPr>
          <a:xfrm flipH="1" flipV="1">
            <a:off x="6628680" y="370692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TextBox 14"/>
          <p:cNvSpPr/>
          <p:nvPr/>
        </p:nvSpPr>
        <p:spPr>
          <a:xfrm>
            <a:off x="6402960" y="350244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3" name="Straight Arrow Connector 1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TextBox 1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ff0000"/>
                </a:solidFill>
                <a:latin typeface="SimSun"/>
              </a:rPr>
              <a:t>return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A1DF31B-0E85-4638-A63E-45724B666D2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8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Oval 12"/>
          <p:cNvSpPr/>
          <p:nvPr/>
        </p:nvSpPr>
        <p:spPr>
          <a:xfrm>
            <a:off x="6943320" y="3706920"/>
            <a:ext cx="59148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Straight Arrow Connector 13"/>
          <p:cNvSpPr/>
          <p:nvPr/>
        </p:nvSpPr>
        <p:spPr>
          <a:xfrm flipH="1" flipV="1">
            <a:off x="6628680" y="3706920"/>
            <a:ext cx="3135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TextBox 14"/>
          <p:cNvSpPr/>
          <p:nvPr/>
        </p:nvSpPr>
        <p:spPr>
          <a:xfrm>
            <a:off x="6402960" y="3502440"/>
            <a:ext cx="232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Straight Arrow Connector 1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TextBox 1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E94A430-A246-4EC2-BE34-53177B25CE6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1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3" name="Rectangle 9"/>
          <p:cNvSpPr/>
          <p:nvPr/>
        </p:nvSpPr>
        <p:spPr>
          <a:xfrm>
            <a:off x="7010280" y="37454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ffffff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Straight Connector 10"/>
          <p:cNvSpPr/>
          <p:nvPr/>
        </p:nvSpPr>
        <p:spPr>
          <a:xfrm>
            <a:off x="7467480" y="3745440"/>
            <a:ext cx="360" cy="533160"/>
          </a:xfrm>
          <a:prstGeom prst="line">
            <a:avLst/>
          </a:prstGeom>
          <a:ln>
            <a:solidFill>
              <a:srgbClr val="ffffff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Straight Arrow Connector 11"/>
          <p:cNvSpPr/>
          <p:nvPr/>
        </p:nvSpPr>
        <p:spPr>
          <a:xfrm flipH="1">
            <a:off x="7710480" y="40089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>
                <a:lumMod val="75000"/>
              </a:srgbClr>
            </a:solidFill>
            <a:prstDash val="sysDot"/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Straight Arrow Connector 1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TextBox 1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Straight Connector 17"/>
          <p:cNvSpPr/>
          <p:nvPr/>
        </p:nvSpPr>
        <p:spPr>
          <a:xfrm flipH="1">
            <a:off x="7238880" y="3616920"/>
            <a:ext cx="457200" cy="76212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Straight Connector 18"/>
          <p:cNvSpPr/>
          <p:nvPr/>
        </p:nvSpPr>
        <p:spPr>
          <a:xfrm>
            <a:off x="7162560" y="3693240"/>
            <a:ext cx="609840" cy="685800"/>
          </a:xfrm>
          <a:prstGeom prst="line">
            <a:avLst/>
          </a:prstGeom>
          <a:ln w="4445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public T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 e = top.data;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top = top.next;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GB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EC543B0-2CBD-4DC3-AF48-9270A2EC8C9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3" name="TextBox 7"/>
          <p:cNvSpPr/>
          <p:nvPr/>
        </p:nvSpPr>
        <p:spPr>
          <a:xfrm>
            <a:off x="7426440" y="450756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4" name="TextBox 8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5" name="Straight Arrow Connector 15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TextBox 16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1949ADF-8A2A-4F7F-B52D-8FDD5B8178C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9" name="Rectangle 22"/>
          <p:cNvSpPr/>
          <p:nvPr/>
        </p:nvSpPr>
        <p:spPr>
          <a:xfrm>
            <a:off x="4491360" y="53341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Rectangle 23"/>
          <p:cNvSpPr/>
          <p:nvPr/>
        </p:nvSpPr>
        <p:spPr>
          <a:xfrm>
            <a:off x="4491360" y="480060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Rectangle 24"/>
          <p:cNvSpPr/>
          <p:nvPr/>
        </p:nvSpPr>
        <p:spPr>
          <a:xfrm>
            <a:off x="4491360" y="42670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Rectangle 25"/>
          <p:cNvSpPr/>
          <p:nvPr/>
        </p:nvSpPr>
        <p:spPr>
          <a:xfrm>
            <a:off x="4491360" y="37339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TextBox 45"/>
          <p:cNvSpPr/>
          <p:nvPr/>
        </p:nvSpPr>
        <p:spPr>
          <a:xfrm>
            <a:off x="4156200" y="54576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4" name="TextBox 46"/>
          <p:cNvSpPr/>
          <p:nvPr/>
        </p:nvSpPr>
        <p:spPr>
          <a:xfrm>
            <a:off x="4151880" y="493956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5" name="TextBox 47"/>
          <p:cNvSpPr/>
          <p:nvPr/>
        </p:nvSpPr>
        <p:spPr>
          <a:xfrm>
            <a:off x="4151880" y="44179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6" name="TextBox 48"/>
          <p:cNvSpPr/>
          <p:nvPr/>
        </p:nvSpPr>
        <p:spPr>
          <a:xfrm>
            <a:off x="4147200" y="38458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7" name="Straight Arrow Connector 49"/>
          <p:cNvSpPr/>
          <p:nvPr/>
        </p:nvSpPr>
        <p:spPr>
          <a:xfrm flipH="1">
            <a:off x="4950360" y="452268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TextBox 50"/>
          <p:cNvSpPr/>
          <p:nvPr/>
        </p:nvSpPr>
        <p:spPr>
          <a:xfrm>
            <a:off x="5312520" y="434340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Straight Arrow Connector 51"/>
          <p:cNvSpPr/>
          <p:nvPr/>
        </p:nvSpPr>
        <p:spPr>
          <a:xfrm>
            <a:off x="4038480" y="16765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TextBox 52"/>
          <p:cNvSpPr/>
          <p:nvPr/>
        </p:nvSpPr>
        <p:spPr>
          <a:xfrm>
            <a:off x="3048120" y="1371600"/>
            <a:ext cx="164016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maxsize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41" name="Rectangle 53"/>
          <p:cNvSpPr/>
          <p:nvPr/>
        </p:nvSpPr>
        <p:spPr>
          <a:xfrm>
            <a:off x="4491360" y="19810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TextBox 54"/>
          <p:cNvSpPr/>
          <p:nvPr/>
        </p:nvSpPr>
        <p:spPr>
          <a:xfrm>
            <a:off x="4000680" y="2133720"/>
            <a:ext cx="47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n-1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55"/>
          <p:cNvSpPr/>
          <p:nvPr/>
        </p:nvSpPr>
        <p:spPr>
          <a:xfrm>
            <a:off x="4591440" y="2550600"/>
            <a:ext cx="2376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Representation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public class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ArrayStack&lt;T&gt; implements Stack&lt;L&gt;  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int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maxsize;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int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top;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T[] nodes;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00b050"/>
                </a:solidFill>
                <a:latin typeface="SimSun"/>
              </a:rPr>
              <a:t>/** Creates a new instance of ArrayStack */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ArrayStack(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int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 n) 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maxsize = n;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top = -1;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nodes = (T[]) 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new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 Object[n];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45A7C4E-E6CA-416A-8585-13A7A5F9814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Representation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public class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ArrayStack&lt;T&gt; implements Stack&lt;L&gt;  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int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maxsize;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int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top;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private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T[] nodes;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00b050"/>
                </a:solidFill>
                <a:latin typeface="SimSun"/>
              </a:rPr>
              <a:t>/** Creates a new instance of ArrayStack */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ArrayStack(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int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 n) {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maxsize = n;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top = -1;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nodes = (T[]) </a:t>
            </a:r>
            <a:r>
              <a:rPr b="1" lang="en-US" sz="2000" spc="-1" strike="noStrike">
                <a:solidFill>
                  <a:srgbClr val="002060"/>
                </a:solidFill>
                <a:latin typeface="SimSun"/>
              </a:rPr>
              <a:t>new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 Object[n];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60DFDD5-45EF-403D-82BB-45A7C860EC8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50" name="Rectangle 20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Rectangle 22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Rectangle 23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Rectangle 24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TextBox 25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26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6" name="TextBox 27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7" name="TextBox 28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8" name="Straight Arrow Connector 31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TextBox 32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Straight Arrow Connector 33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34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empty(){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top == -1;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full(){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top == maxsize - 1;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24DFC5D-DDD3-43C1-B2FF-5103BB856A1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public boolean empty(){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return top == -1;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full(){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top == maxsize - 1;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CDCE9E0-8452-429C-95E0-07683A8DE0B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8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4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6" name="Straight Arrow Connector 13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TextBox 14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0" name="TextBox 17"/>
          <p:cNvSpPr/>
          <p:nvPr/>
        </p:nvSpPr>
        <p:spPr>
          <a:xfrm>
            <a:off x="7479000" y="5029200"/>
            <a:ext cx="56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true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1" name="Rectangle 18"/>
          <p:cNvSpPr/>
          <p:nvPr/>
        </p:nvSpPr>
        <p:spPr>
          <a:xfrm>
            <a:off x="578664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Rectangle 19"/>
          <p:cNvSpPr/>
          <p:nvPr/>
        </p:nvSpPr>
        <p:spPr>
          <a:xfrm>
            <a:off x="578664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Rectangle 20"/>
          <p:cNvSpPr/>
          <p:nvPr/>
        </p:nvSpPr>
        <p:spPr>
          <a:xfrm>
            <a:off x="578664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Rectangle 21"/>
          <p:cNvSpPr/>
          <p:nvPr/>
        </p:nvSpPr>
        <p:spPr>
          <a:xfrm>
            <a:off x="578664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TextBox 22"/>
          <p:cNvSpPr/>
          <p:nvPr/>
        </p:nvSpPr>
        <p:spPr>
          <a:xfrm>
            <a:off x="545148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6" name="TextBox 23"/>
          <p:cNvSpPr/>
          <p:nvPr/>
        </p:nvSpPr>
        <p:spPr>
          <a:xfrm>
            <a:off x="544716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7" name="TextBox 24"/>
          <p:cNvSpPr/>
          <p:nvPr/>
        </p:nvSpPr>
        <p:spPr>
          <a:xfrm>
            <a:off x="544716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8" name="TextBox 25"/>
          <p:cNvSpPr/>
          <p:nvPr/>
        </p:nvSpPr>
        <p:spPr>
          <a:xfrm>
            <a:off x="544284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9" name="Straight Arrow Connector 26"/>
          <p:cNvSpPr/>
          <p:nvPr/>
        </p:nvSpPr>
        <p:spPr>
          <a:xfrm flipH="1">
            <a:off x="6245640" y="35319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TextBox 27"/>
          <p:cNvSpPr/>
          <p:nvPr/>
        </p:nvSpPr>
        <p:spPr>
          <a:xfrm>
            <a:off x="6608160" y="33526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1" name="Straight Arrow Connector 28"/>
          <p:cNvSpPr/>
          <p:nvPr/>
        </p:nvSpPr>
        <p:spPr>
          <a:xfrm>
            <a:off x="533412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TextBox 29"/>
          <p:cNvSpPr/>
          <p:nvPr/>
        </p:nvSpPr>
        <p:spPr>
          <a:xfrm>
            <a:off x="497088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3" name="TextBox 30"/>
          <p:cNvSpPr/>
          <p:nvPr/>
        </p:nvSpPr>
        <p:spPr>
          <a:xfrm>
            <a:off x="5673960" y="5029200"/>
            <a:ext cx="6429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false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boolean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empty(){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top == -1;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public boolean full(){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return top == maxsize - 1;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37D75F4-42AA-4047-90FF-D49DE953C4A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7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2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3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4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5" name="Straight Arrow Connector 13"/>
          <p:cNvSpPr/>
          <p:nvPr/>
        </p:nvSpPr>
        <p:spPr>
          <a:xfrm flipH="1">
            <a:off x="7998480" y="246528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TextBox 14"/>
          <p:cNvSpPr/>
          <p:nvPr/>
        </p:nvSpPr>
        <p:spPr>
          <a:xfrm>
            <a:off x="8360640" y="228600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7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09" name="TextBox 17"/>
          <p:cNvSpPr/>
          <p:nvPr/>
        </p:nvSpPr>
        <p:spPr>
          <a:xfrm>
            <a:off x="7479000" y="5029200"/>
            <a:ext cx="56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true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0" name="Rectangle 18"/>
          <p:cNvSpPr/>
          <p:nvPr/>
        </p:nvSpPr>
        <p:spPr>
          <a:xfrm>
            <a:off x="578664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Rectangle 19"/>
          <p:cNvSpPr/>
          <p:nvPr/>
        </p:nvSpPr>
        <p:spPr>
          <a:xfrm>
            <a:off x="578664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Rectangle 20"/>
          <p:cNvSpPr/>
          <p:nvPr/>
        </p:nvSpPr>
        <p:spPr>
          <a:xfrm>
            <a:off x="5786640" y="274320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Rectangle 21"/>
          <p:cNvSpPr/>
          <p:nvPr/>
        </p:nvSpPr>
        <p:spPr>
          <a:xfrm>
            <a:off x="578664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TextBox 22"/>
          <p:cNvSpPr/>
          <p:nvPr/>
        </p:nvSpPr>
        <p:spPr>
          <a:xfrm>
            <a:off x="545148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3"/>
          <p:cNvSpPr/>
          <p:nvPr/>
        </p:nvSpPr>
        <p:spPr>
          <a:xfrm>
            <a:off x="544716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6" name="TextBox 24"/>
          <p:cNvSpPr/>
          <p:nvPr/>
        </p:nvSpPr>
        <p:spPr>
          <a:xfrm>
            <a:off x="544716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7" name="TextBox 25"/>
          <p:cNvSpPr/>
          <p:nvPr/>
        </p:nvSpPr>
        <p:spPr>
          <a:xfrm>
            <a:off x="544284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8" name="Straight Arrow Connector 26"/>
          <p:cNvSpPr/>
          <p:nvPr/>
        </p:nvSpPr>
        <p:spPr>
          <a:xfrm flipH="1">
            <a:off x="6245640" y="29988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TextBox 27"/>
          <p:cNvSpPr/>
          <p:nvPr/>
        </p:nvSpPr>
        <p:spPr>
          <a:xfrm>
            <a:off x="6608160" y="28195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0" name="Straight Arrow Connector 28"/>
          <p:cNvSpPr/>
          <p:nvPr/>
        </p:nvSpPr>
        <p:spPr>
          <a:xfrm>
            <a:off x="533412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TextBox 29"/>
          <p:cNvSpPr/>
          <p:nvPr/>
        </p:nvSpPr>
        <p:spPr>
          <a:xfrm>
            <a:off x="497088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2" name="TextBox 30"/>
          <p:cNvSpPr/>
          <p:nvPr/>
        </p:nvSpPr>
        <p:spPr>
          <a:xfrm>
            <a:off x="5673960" y="5029200"/>
            <a:ext cx="6429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false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ADT Stack: Specification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609480" indent="-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Operations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 startAt="4"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Method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Full (boolean flag).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requires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none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results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If S is full then Full is true, otherwise Full is false.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flag.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82220C5-E1AB-47AC-87D4-86C4442EDB2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E9ADEEF-6E15-4533-B9A1-733D7ED1907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071AFCD-25E6-4CA2-94CA-9B89109271F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9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4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5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7" name="Straight Arrow Connector 13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TextBox 14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9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41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++top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6F0CE91-B4F2-4E11-A125-569460ED7EA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45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0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1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2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3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5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6" name="Straight Arrow Connector 13"/>
          <p:cNvSpPr/>
          <p:nvPr/>
        </p:nvSpPr>
        <p:spPr>
          <a:xfrm flipH="1">
            <a:off x="7998480" y="406548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TextBox 14"/>
          <p:cNvSpPr/>
          <p:nvPr/>
        </p:nvSpPr>
        <p:spPr>
          <a:xfrm>
            <a:off x="8360640" y="388620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8" name="TextBox 21"/>
          <p:cNvSpPr/>
          <p:nvPr/>
        </p:nvSpPr>
        <p:spPr>
          <a:xfrm>
            <a:off x="4780440" y="2310840"/>
            <a:ext cx="15040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++top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nodes[S1] = 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331E8A6-D5F5-4E26-B480-56BC47D82FC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62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7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8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9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0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72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3" name="Straight Arrow Connector 18"/>
          <p:cNvSpPr/>
          <p:nvPr/>
        </p:nvSpPr>
        <p:spPr>
          <a:xfrm flipV="1">
            <a:off x="7315200" y="4302720"/>
            <a:ext cx="2613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Oval 19"/>
          <p:cNvSpPr/>
          <p:nvPr/>
        </p:nvSpPr>
        <p:spPr>
          <a:xfrm>
            <a:off x="7498800" y="378324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TextBox 23"/>
          <p:cNvSpPr/>
          <p:nvPr/>
        </p:nvSpPr>
        <p:spPr>
          <a:xfrm>
            <a:off x="7104960" y="4510080"/>
            <a:ext cx="266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6" name="Straight Arrow Connector 24"/>
          <p:cNvSpPr/>
          <p:nvPr/>
        </p:nvSpPr>
        <p:spPr>
          <a:xfrm flipH="1">
            <a:off x="7998480" y="406548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TextBox 25"/>
          <p:cNvSpPr/>
          <p:nvPr/>
        </p:nvSpPr>
        <p:spPr>
          <a:xfrm>
            <a:off x="8360640" y="388620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8" name="TextBox 27"/>
          <p:cNvSpPr/>
          <p:nvPr/>
        </p:nvSpPr>
        <p:spPr>
          <a:xfrm>
            <a:off x="4780440" y="2310840"/>
            <a:ext cx="15040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++top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nodes[S1] = 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8481C57-25D6-4BB0-A393-AF04107E86E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82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7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8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9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0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3" name="Straight Arrow Connector 24"/>
          <p:cNvSpPr/>
          <p:nvPr/>
        </p:nvSpPr>
        <p:spPr>
          <a:xfrm flipH="1">
            <a:off x="7998480" y="406548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TextBox 25"/>
          <p:cNvSpPr/>
          <p:nvPr/>
        </p:nvSpPr>
        <p:spPr>
          <a:xfrm>
            <a:off x="8360640" y="388620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++top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FD8C181-A9C1-4980-AD3B-3109AD32C76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98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3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4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5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6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08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9" name="Straight Arrow Connector 24"/>
          <p:cNvSpPr/>
          <p:nvPr/>
        </p:nvSpPr>
        <p:spPr>
          <a:xfrm flipH="1">
            <a:off x="7998480" y="35319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TextBox 25"/>
          <p:cNvSpPr/>
          <p:nvPr/>
        </p:nvSpPr>
        <p:spPr>
          <a:xfrm>
            <a:off x="8360640" y="33526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1" name="TextBox 19"/>
          <p:cNvSpPr/>
          <p:nvPr/>
        </p:nvSpPr>
        <p:spPr>
          <a:xfrm>
            <a:off x="4780440" y="2310840"/>
            <a:ext cx="15040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++top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nodes[S1] = 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768D87B-42E2-40DA-82B2-FFE7A3C874D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15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0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1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2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3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25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6" name="Straight Arrow Connector 24"/>
          <p:cNvSpPr/>
          <p:nvPr/>
        </p:nvSpPr>
        <p:spPr>
          <a:xfrm flipH="1">
            <a:off x="7998480" y="35319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TextBox 25"/>
          <p:cNvSpPr/>
          <p:nvPr/>
        </p:nvSpPr>
        <p:spPr>
          <a:xfrm>
            <a:off x="8360640" y="33526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8" name="Straight Arrow Connector 18"/>
          <p:cNvSpPr/>
          <p:nvPr/>
        </p:nvSpPr>
        <p:spPr>
          <a:xfrm flipV="1">
            <a:off x="7238880" y="3733920"/>
            <a:ext cx="30456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Oval 19"/>
          <p:cNvSpPr/>
          <p:nvPr/>
        </p:nvSpPr>
        <p:spPr>
          <a:xfrm>
            <a:off x="7498800" y="323640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TextBox 20"/>
          <p:cNvSpPr/>
          <p:nvPr/>
        </p:nvSpPr>
        <p:spPr>
          <a:xfrm>
            <a:off x="7012440" y="3809880"/>
            <a:ext cx="266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1" name="TextBox 28"/>
          <p:cNvSpPr/>
          <p:nvPr/>
        </p:nvSpPr>
        <p:spPr>
          <a:xfrm>
            <a:off x="4780440" y="2310840"/>
            <a:ext cx="15040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++top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nodes[S1] = 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268724B-D73A-4BEB-85F0-4F561EA1932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35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0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1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2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45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6" name="Straight Arrow Connector 24"/>
          <p:cNvSpPr/>
          <p:nvPr/>
        </p:nvSpPr>
        <p:spPr>
          <a:xfrm flipH="1">
            <a:off x="7998480" y="35319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TextBox 25"/>
          <p:cNvSpPr/>
          <p:nvPr/>
        </p:nvSpPr>
        <p:spPr>
          <a:xfrm>
            <a:off x="8360640" y="33526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return nodes[top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--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DA3572E-7E62-41A3-B159-8E30FC0F875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51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6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7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8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9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61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2" name="Straight Arrow Connector 24"/>
          <p:cNvSpPr/>
          <p:nvPr/>
        </p:nvSpPr>
        <p:spPr>
          <a:xfrm flipH="1">
            <a:off x="7998480" y="353196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TextBox 25"/>
          <p:cNvSpPr/>
          <p:nvPr/>
        </p:nvSpPr>
        <p:spPr>
          <a:xfrm>
            <a:off x="8360640" y="335268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4" name="Straight Arrow Connector 18"/>
          <p:cNvSpPr/>
          <p:nvPr/>
        </p:nvSpPr>
        <p:spPr>
          <a:xfrm flipH="1">
            <a:off x="6324480" y="3657600"/>
            <a:ext cx="121896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Oval 19"/>
          <p:cNvSpPr/>
          <p:nvPr/>
        </p:nvSpPr>
        <p:spPr>
          <a:xfrm>
            <a:off x="7498800" y="323640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TextBox 29"/>
          <p:cNvSpPr/>
          <p:nvPr/>
        </p:nvSpPr>
        <p:spPr>
          <a:xfrm>
            <a:off x="4760280" y="3450960"/>
            <a:ext cx="18406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nodes[top]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top--</a:t>
            </a:r>
            <a:br/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return S1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top--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497635C-2930-4E5C-9929-EC4D26D5A37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70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6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7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8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80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1" name="Straight Arrow Connector 24"/>
          <p:cNvSpPr/>
          <p:nvPr/>
        </p:nvSpPr>
        <p:spPr>
          <a:xfrm flipH="1">
            <a:off x="7998480" y="40770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TextBox 25"/>
          <p:cNvSpPr/>
          <p:nvPr/>
        </p:nvSpPr>
        <p:spPr>
          <a:xfrm>
            <a:off x="8360640" y="38977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3" name="Straight Arrow Connector 18"/>
          <p:cNvSpPr/>
          <p:nvPr/>
        </p:nvSpPr>
        <p:spPr>
          <a:xfrm flipH="1">
            <a:off x="6324480" y="3657600"/>
            <a:ext cx="121896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Oval 19"/>
          <p:cNvSpPr/>
          <p:nvPr/>
        </p:nvSpPr>
        <p:spPr>
          <a:xfrm>
            <a:off x="7498800" y="323640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TextBox 21"/>
          <p:cNvSpPr/>
          <p:nvPr/>
        </p:nvSpPr>
        <p:spPr>
          <a:xfrm>
            <a:off x="4760280" y="3450960"/>
            <a:ext cx="18406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nodes[top]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top--</a:t>
            </a:r>
            <a:br/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return S1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Stack Interface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public interface Stack&lt;T&gt;{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public T pop( );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public void push(T e);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public boolean empty( );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public boolean full( );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34"/>
                </a:solidFill>
                <a:latin typeface="Arial"/>
              </a:rPr>
              <a:t>}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48C30F2-DBAD-4D8F-886B-BFA944E8186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6996035D-76F2-4B4E-9CD4-D8D4E8CCE01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89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0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4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6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7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99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0" name="Straight Arrow Connector 24"/>
          <p:cNvSpPr/>
          <p:nvPr/>
        </p:nvSpPr>
        <p:spPr>
          <a:xfrm flipH="1">
            <a:off x="7998480" y="40770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TextBox 25"/>
          <p:cNvSpPr/>
          <p:nvPr/>
        </p:nvSpPr>
        <p:spPr>
          <a:xfrm>
            <a:off x="8360640" y="38977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return nodes[top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--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F1782DD-0C41-4C81-B1C1-55289BFFE67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5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0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1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2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15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6" name="Straight Arrow Connector 24"/>
          <p:cNvSpPr/>
          <p:nvPr/>
        </p:nvSpPr>
        <p:spPr>
          <a:xfrm flipH="1">
            <a:off x="7998480" y="407700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TextBox 25"/>
          <p:cNvSpPr/>
          <p:nvPr/>
        </p:nvSpPr>
        <p:spPr>
          <a:xfrm>
            <a:off x="8360640" y="389772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8" name="Straight Arrow Connector 18"/>
          <p:cNvSpPr/>
          <p:nvPr/>
        </p:nvSpPr>
        <p:spPr>
          <a:xfrm flipH="1">
            <a:off x="6324480" y="4191120"/>
            <a:ext cx="121896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Oval 19"/>
          <p:cNvSpPr/>
          <p:nvPr/>
        </p:nvSpPr>
        <p:spPr>
          <a:xfrm>
            <a:off x="7498800" y="376956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TextBox 23"/>
          <p:cNvSpPr/>
          <p:nvPr/>
        </p:nvSpPr>
        <p:spPr>
          <a:xfrm>
            <a:off x="4760280" y="3450960"/>
            <a:ext cx="18406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nodes[top]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top--</a:t>
            </a:r>
            <a:br/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return S1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</a:t>
            </a:r>
            <a:r>
              <a:rPr b="1" lang="en-US" sz="2400" spc="-1" strike="noStrike">
                <a:solidFill>
                  <a:srgbClr val="ff0000"/>
                </a:solidFill>
                <a:latin typeface="SimSun"/>
              </a:rPr>
              <a:t>top--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9C23C445-A6A2-43C1-BA5C-9E633E74CC0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4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9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0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1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2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34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5" name="Straight Arrow Connector 24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TextBox 25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7" name="Straight Arrow Connector 18"/>
          <p:cNvSpPr/>
          <p:nvPr/>
        </p:nvSpPr>
        <p:spPr>
          <a:xfrm flipH="1">
            <a:off x="6324480" y="4191120"/>
            <a:ext cx="121896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ad8f67"/>
            </a:solidFill>
            <a:round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Oval 19"/>
          <p:cNvSpPr/>
          <p:nvPr/>
        </p:nvSpPr>
        <p:spPr>
          <a:xfrm>
            <a:off x="7498800" y="3769560"/>
            <a:ext cx="533160" cy="609120"/>
          </a:xfrm>
          <a:prstGeom prst="ellipse">
            <a:avLst/>
          </a:prstGeom>
          <a:noFill/>
          <a:ln w="15875">
            <a:solidFill>
              <a:srgbClr val="ad8f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TextBox 21"/>
          <p:cNvSpPr/>
          <p:nvPr/>
        </p:nvSpPr>
        <p:spPr>
          <a:xfrm>
            <a:off x="4760280" y="3450960"/>
            <a:ext cx="18406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←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nodes[top]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top--</a:t>
            </a:r>
            <a:br/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return S1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(Array):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void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push(T e){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nodes[++top] = e;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pop(){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return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nodes[top--];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6880DBB-2EE5-4CF4-83B5-98280ABCFDE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43" name="Rectangle 5"/>
          <p:cNvSpPr/>
          <p:nvPr/>
        </p:nvSpPr>
        <p:spPr>
          <a:xfrm>
            <a:off x="7539480" y="38098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Rectangle 6"/>
          <p:cNvSpPr/>
          <p:nvPr/>
        </p:nvSpPr>
        <p:spPr>
          <a:xfrm>
            <a:off x="7539480" y="327672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Rectangle 7"/>
          <p:cNvSpPr/>
          <p:nvPr/>
        </p:nvSpPr>
        <p:spPr>
          <a:xfrm>
            <a:off x="7539480" y="274320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Rectangle 8"/>
          <p:cNvSpPr/>
          <p:nvPr/>
        </p:nvSpPr>
        <p:spPr>
          <a:xfrm>
            <a:off x="7539480" y="2209680"/>
            <a:ext cx="4568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TextBox 9"/>
          <p:cNvSpPr/>
          <p:nvPr/>
        </p:nvSpPr>
        <p:spPr>
          <a:xfrm>
            <a:off x="7204320" y="39337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8" name="TextBox 10"/>
          <p:cNvSpPr/>
          <p:nvPr/>
        </p:nvSpPr>
        <p:spPr>
          <a:xfrm>
            <a:off x="7199640" y="3415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9" name="TextBox 11"/>
          <p:cNvSpPr/>
          <p:nvPr/>
        </p:nvSpPr>
        <p:spPr>
          <a:xfrm>
            <a:off x="7199640" y="289368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0" name="TextBox 12"/>
          <p:cNvSpPr/>
          <p:nvPr/>
        </p:nvSpPr>
        <p:spPr>
          <a:xfrm>
            <a:off x="7195320" y="232200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1" name="Straight Arrow Connector 15"/>
          <p:cNvSpPr/>
          <p:nvPr/>
        </p:nvSpPr>
        <p:spPr>
          <a:xfrm>
            <a:off x="7086600" y="1905120"/>
            <a:ext cx="416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TextBox 16"/>
          <p:cNvSpPr/>
          <p:nvPr/>
        </p:nvSpPr>
        <p:spPr>
          <a:xfrm>
            <a:off x="6723720" y="1600200"/>
            <a:ext cx="444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292934"/>
                </a:solidFill>
                <a:latin typeface="Arial"/>
              </a:rPr>
              <a:t>max</a:t>
            </a:r>
            <a:br/>
            <a:r>
              <a:rPr b="0" lang="en-US" sz="1050" spc="-1" strike="noStrike">
                <a:solidFill>
                  <a:srgbClr val="292934"/>
                </a:solidFill>
                <a:latin typeface="Arial"/>
              </a:rPr>
              <a:t>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3" name="TextBox 17"/>
          <p:cNvSpPr/>
          <p:nvPr/>
        </p:nvSpPr>
        <p:spPr>
          <a:xfrm>
            <a:off x="6584760" y="5117040"/>
            <a:ext cx="143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</a:rPr>
              <a:t>Example #4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4" name="Straight Arrow Connector 24"/>
          <p:cNvSpPr/>
          <p:nvPr/>
        </p:nvSpPr>
        <p:spPr>
          <a:xfrm flipH="1">
            <a:off x="7998480" y="468684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TextBox 25"/>
          <p:cNvSpPr/>
          <p:nvPr/>
        </p:nvSpPr>
        <p:spPr>
          <a:xfrm>
            <a:off x="8360640" y="450756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Applications of Stacks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60A7722-437B-4EDE-ACBB-161C1C4BF6D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58" name="Rectangle 3"/>
          <p:cNvSpPr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292934"/>
                </a:solidFill>
                <a:latin typeface="Arial"/>
              </a:rPr>
              <a:t>Some applications of stacks are:</a:t>
            </a:r>
            <a:endParaRPr b="0" lang="en-US" sz="2700" spc="-1" strike="noStrike">
              <a:latin typeface="Arial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93a299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292934"/>
                </a:solidFill>
                <a:latin typeface="Arial"/>
              </a:rPr>
              <a:t>Balancing symbols.</a:t>
            </a:r>
            <a:endParaRPr b="0" lang="en-US" sz="2300" spc="-1" strike="noStrike">
              <a:latin typeface="Arial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93a299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292934"/>
                </a:solidFill>
                <a:latin typeface="Arial"/>
              </a:rPr>
              <a:t>Computing or evaluating postfix expressions.</a:t>
            </a:r>
            <a:endParaRPr b="0" lang="en-US" sz="2300" spc="-1" strike="noStrike">
              <a:latin typeface="Arial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93a299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292934"/>
                </a:solidFill>
                <a:latin typeface="Arial"/>
              </a:rPr>
              <a:t>Converting expressions from infix to postfix.</a:t>
            </a:r>
            <a:endParaRPr b="0" lang="en-US" sz="2300" spc="-1" strike="noStrike">
              <a:latin typeface="Arial"/>
            </a:endParaRPr>
          </a:p>
          <a:p>
            <a:pPr marL="621720" indent="-228600">
              <a:lnSpc>
                <a:spcPct val="100000"/>
              </a:lnSpc>
              <a:spcBef>
                <a:spcPts val="323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1. Balancing Symbols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Expressions: mathematical (a + ((b-c)*d)) or programs have </a:t>
            </a:r>
            <a:r>
              <a:rPr b="1" lang="en-US" sz="2800" spc="-1" strike="noStrike">
                <a:solidFill>
                  <a:srgbClr val="292934"/>
                </a:solidFill>
                <a:latin typeface="Arial"/>
              </a:rPr>
              <a:t>delimiters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begin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S1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S1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S2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{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begin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S2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S3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S3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begin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Times New Roman"/>
              </a:rPr>
              <a:t>…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.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S4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end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end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18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SimSun"/>
              </a:rPr>
              <a:t>end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363A7DF-82C8-449A-9209-80731EB2D03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2" name="Line 4"/>
          <p:cNvSpPr/>
          <p:nvPr/>
        </p:nvSpPr>
        <p:spPr>
          <a:xfrm>
            <a:off x="4495680" y="2743200"/>
            <a:ext cx="360" cy="2971800"/>
          </a:xfrm>
          <a:prstGeom prst="line">
            <a:avLst/>
          </a:prstGeom>
          <a:ln w="9525">
            <a:solidFill>
              <a:srgbClr val="29293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1. Balancing Symbols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Delimiters must be balanced.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One of the common use of the stacks is to parse certain kinds of expressions or string text. 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Write a program that verifies the delimiters in a line of text or expression typed by the user. 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a*(b+c) //This expression is right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b/[a*(b+c)] //This expression is right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{a*(b+c]} //This expression is wrong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3607AC0-7755-4480-B19F-7C44FFC5AEF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1. Balancing Symbols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Lucida Sans Unicode"/>
              </a:rPr>
              <a:t>Read characters from the start of the expression to the end.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Lucida Sans Unicode"/>
              </a:rPr>
              <a:t>If the token is a starting delimiter, then push on to the stack.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Lucida Sans Unicode"/>
              </a:rPr>
              <a:t>If the token is a closing delimiter, then pop from the stack.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Lucida Sans Unicode"/>
              </a:rPr>
              <a:t>If symbol from this pop operation matches the closing delimiter, then we carry on. 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Lucida Sans Unicode"/>
              </a:rPr>
              <a:t>If not, or the stack was empty, then we have unbalanced symbols (report an error). 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Lucida Sans Unicode"/>
              </a:rPr>
              <a:t>If stack is empty at the end of expression, we have balanced symbols.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Lucida Sans Unicode"/>
              </a:rPr>
              <a:t>If not (stack is not empty), then we have unbalanced symbols (report an error).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9B075982-F0C4-4425-8347-42D812DC4B2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1. Balancing Symbols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: expression  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Output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True if and only if delimiters are balanced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Let S be empty Stack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Let n be number of characters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for i=0</a:t>
            </a:r>
            <a:r>
              <a:rPr b="0" lang="en-US" sz="2000" spc="-1" strike="noStrike">
                <a:solidFill>
                  <a:srgbClr val="292934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n-1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If expression[i] is a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Opening delimiter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then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S.push(expression[i]).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else If expression[i] is a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closing delimiter,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then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If 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the S is empty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9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return false                               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</a:rPr>
              <a:t>unbalanced symbols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symbol=S.pop().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If symbol does not matches the closing delimiter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9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return false                                  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</a:rPr>
              <a:t>unbalanced symbols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If S is empty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return true                                   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balanced symbols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else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return false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                              unbalanced symbols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9C7BF0D-40EB-4841-8DE1-6673D42B6DD0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Evaluating Postfix Expressions: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 expression: 4.99*1.06+5.99+6.99*1.06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Value 18.69 correct</a:t>
            </a:r>
            <a:r>
              <a:rPr b="0" lang="en-US" sz="2000" spc="-1" strike="noStrike">
                <a:solidFill>
                  <a:srgbClr val="292934"/>
                </a:solid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parenthesis used.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Value 19.37 incorrect </a:t>
            </a:r>
            <a:r>
              <a:rPr b="0" lang="en-US" sz="2000" spc="-1" strike="noStrike">
                <a:solidFill>
                  <a:srgbClr val="292934"/>
                </a:solidFill>
                <a:latin typeface="Wingdings"/>
              </a:rPr>
              <a:t>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no parenthesis used.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 postfix form, above expression becomes: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4.99 1.06 * 5.99 + 6.99 1.06*+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1828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Advantage: no brackets are needed and a stack can be used to compute the expression.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2C32118-76B3-4D7C-BD31-CD9DEFD8AC5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55EAA11-0418-429D-88FB-FE99F1714FD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Straight Arrow Connector 27"/>
          <p:cNvSpPr/>
          <p:nvPr/>
        </p:nvSpPr>
        <p:spPr>
          <a:xfrm flipH="1">
            <a:off x="5026680" y="1906920"/>
            <a:ext cx="3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28"/>
          <p:cNvSpPr/>
          <p:nvPr/>
        </p:nvSpPr>
        <p:spPr>
          <a:xfrm>
            <a:off x="5388840" y="1727640"/>
            <a:ext cx="321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Box 29"/>
          <p:cNvSpPr/>
          <p:nvPr/>
        </p:nvSpPr>
        <p:spPr>
          <a:xfrm>
            <a:off x="4454640" y="5726520"/>
            <a:ext cx="534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Rectangle 30"/>
          <p:cNvSpPr/>
          <p:nvPr/>
        </p:nvSpPr>
        <p:spPr>
          <a:xfrm>
            <a:off x="4038480" y="496476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31"/>
          <p:cNvSpPr/>
          <p:nvPr/>
        </p:nvSpPr>
        <p:spPr>
          <a:xfrm>
            <a:off x="4495680" y="496440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Arrow Connector 32"/>
          <p:cNvSpPr/>
          <p:nvPr/>
        </p:nvSpPr>
        <p:spPr>
          <a:xfrm flipH="1">
            <a:off x="4738680" y="522828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Rectangle 33"/>
          <p:cNvSpPr/>
          <p:nvPr/>
        </p:nvSpPr>
        <p:spPr>
          <a:xfrm>
            <a:off x="4038480" y="245628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Straight Connector 34"/>
          <p:cNvSpPr/>
          <p:nvPr/>
        </p:nvSpPr>
        <p:spPr>
          <a:xfrm>
            <a:off x="4495680" y="245628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Straight Arrow Connector 35"/>
          <p:cNvSpPr/>
          <p:nvPr/>
        </p:nvSpPr>
        <p:spPr>
          <a:xfrm flipH="1">
            <a:off x="4738680" y="27201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6"/>
          <p:cNvSpPr/>
          <p:nvPr/>
        </p:nvSpPr>
        <p:spPr>
          <a:xfrm>
            <a:off x="4038480" y="162720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37"/>
          <p:cNvSpPr/>
          <p:nvPr/>
        </p:nvSpPr>
        <p:spPr>
          <a:xfrm>
            <a:off x="4495680" y="162684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Arrow Connector 38"/>
          <p:cNvSpPr/>
          <p:nvPr/>
        </p:nvSpPr>
        <p:spPr>
          <a:xfrm flipH="1">
            <a:off x="4738680" y="189072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ctangle 39"/>
          <p:cNvSpPr/>
          <p:nvPr/>
        </p:nvSpPr>
        <p:spPr>
          <a:xfrm>
            <a:off x="4038480" y="328824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Straight Connector 40"/>
          <p:cNvSpPr/>
          <p:nvPr/>
        </p:nvSpPr>
        <p:spPr>
          <a:xfrm>
            <a:off x="4495680" y="3288240"/>
            <a:ext cx="360" cy="53316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Arrow Connector 41"/>
          <p:cNvSpPr/>
          <p:nvPr/>
        </p:nvSpPr>
        <p:spPr>
          <a:xfrm flipH="1">
            <a:off x="4738680" y="355176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42"/>
          <p:cNvSpPr/>
          <p:nvPr/>
        </p:nvSpPr>
        <p:spPr>
          <a:xfrm>
            <a:off x="4038480" y="4126320"/>
            <a:ext cx="914040" cy="533160"/>
          </a:xfrm>
          <a:prstGeom prst="rect">
            <a:avLst/>
          </a:prstGeom>
          <a:solidFill>
            <a:schemeClr val="bg1"/>
          </a:solidFill>
          <a:ln w="15875">
            <a:solidFill>
              <a:srgbClr val="29293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Straight Connector 43"/>
          <p:cNvSpPr/>
          <p:nvPr/>
        </p:nvSpPr>
        <p:spPr>
          <a:xfrm>
            <a:off x="4495680" y="4126320"/>
            <a:ext cx="360" cy="533520"/>
          </a:xfrm>
          <a:prstGeom prst="line">
            <a:avLst/>
          </a:prstGeom>
          <a:ln>
            <a:solidFill>
              <a:srgbClr val="2929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traight Arrow Connector 44"/>
          <p:cNvSpPr/>
          <p:nvPr/>
        </p:nvSpPr>
        <p:spPr>
          <a:xfrm flipH="1">
            <a:off x="4738680" y="4390200"/>
            <a:ext cx="7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92934"/>
            </a:solidFill>
            <a:round/>
            <a:headEnd len="med" type="oval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0F788FE-623B-4C3F-9E7D-0B56FEDE84B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423CB12-5158-4D38-A106-E519E0CE625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981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5 2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D0666E5-454D-44D7-B358-673CDEE5D6C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985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2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A960639-CFD4-4FF5-9BC5-5F554BE6FE0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989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9BD070D-3767-4320-8995-427386B894E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993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E171970-2488-444E-9186-0D2420A1F06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997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D9C9B1A-7684-447C-8642-BFABC1390E1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01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3928603-5D74-4BCC-A125-72B9C841A80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05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6" name="TextBox 6"/>
          <p:cNvSpPr/>
          <p:nvPr/>
        </p:nvSpPr>
        <p:spPr>
          <a:xfrm>
            <a:off x="6236640" y="1828800"/>
            <a:ext cx="784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2 + 3 = 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29D42B0-B707-465A-B1DD-920DAFA9EEF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10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1" name="TextBox 7"/>
          <p:cNvSpPr/>
          <p:nvPr/>
        </p:nvSpPr>
        <p:spPr>
          <a:xfrm>
            <a:off x="6236640" y="1828800"/>
            <a:ext cx="784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2 + 3 = 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8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878AA4A-A972-43C6-84B1-0FFC85B54B6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15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Element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class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Node&lt;T&gt;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 data;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Node&lt;T&gt; next;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 ()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data = 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null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next = 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null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Node (T val)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data = val;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next = 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null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latin typeface="SimSun"/>
              </a:rPr>
              <a:t>// Setters/Getters?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2D7100E-D1D0-489A-AF0C-3322827F8A4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BEB69CB-5A07-4F5E-B9DE-73CA62C2436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19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0A28BC9-14BB-47E4-9177-3FC41FC4BDE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23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4" name="TextBox 6"/>
          <p:cNvSpPr/>
          <p:nvPr/>
        </p:nvSpPr>
        <p:spPr>
          <a:xfrm>
            <a:off x="6233400" y="1828800"/>
            <a:ext cx="8409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5 * 8 = 40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6F1F497-3A27-4249-BE03-B97F35D189F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28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9" name="TextBox 7"/>
          <p:cNvSpPr/>
          <p:nvPr/>
        </p:nvSpPr>
        <p:spPr>
          <a:xfrm>
            <a:off x="6233400" y="1828800"/>
            <a:ext cx="8409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5 * 8 = 40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9A59B4E-13A0-4553-A031-971B4B33F78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33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528B510A-1CB6-4C75-91B5-16B226F47FC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37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8" name="TextBox 6"/>
          <p:cNvSpPr/>
          <p:nvPr/>
        </p:nvSpPr>
        <p:spPr>
          <a:xfrm>
            <a:off x="6248880" y="1828800"/>
            <a:ext cx="955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5 + 40 = 45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2A9F312-3AAB-4ECF-9543-10CD2F4E9E5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42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3" name="TextBox 7"/>
          <p:cNvSpPr/>
          <p:nvPr/>
        </p:nvSpPr>
        <p:spPr>
          <a:xfrm>
            <a:off x="6248880" y="1828800"/>
            <a:ext cx="955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5 + 40 = 45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1085727-95F6-4DD9-BCCE-69453C391D9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47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4FA2CA5-6B56-4559-ACB4-C4890C8281CF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51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BA91560-4FEC-448A-9AFB-EC2A13C68A1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55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6" name="TextBox 6"/>
          <p:cNvSpPr/>
          <p:nvPr/>
        </p:nvSpPr>
        <p:spPr>
          <a:xfrm>
            <a:off x="6248880" y="1828800"/>
            <a:ext cx="955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45 + 3 = 48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ED2FB330-DA3F-4C1C-A89D-94941683484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60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1" name="TextBox 7"/>
          <p:cNvSpPr/>
          <p:nvPr/>
        </p:nvSpPr>
        <p:spPr>
          <a:xfrm>
            <a:off x="6248880" y="1828800"/>
            <a:ext cx="955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45 + 3 = 48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00" strike="noStrike">
                <a:solidFill>
                  <a:srgbClr val="d2533c"/>
                </a:solidFill>
                <a:latin typeface="Arial"/>
              </a:rPr>
              <a:t>ADT Stack (Linked-List): Implementation</a:t>
            </a:r>
            <a:endParaRPr b="0" lang="en-US" sz="3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class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LinkedStack&lt;T&gt; implements Stack&lt;T&gt;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 Node&lt;T&gt; top;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00b050"/>
                </a:solidFill>
                <a:latin typeface="SimSun"/>
              </a:rPr>
              <a:t>/* Creates a new instance of LinkStack */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public 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LinkedStack() {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top = </a:t>
            </a:r>
            <a:r>
              <a:rPr b="1" lang="en-US" sz="2400" spc="-1" strike="noStrike">
                <a:solidFill>
                  <a:srgbClr val="002060"/>
                </a:solidFill>
                <a:latin typeface="SimSun"/>
              </a:rPr>
              <a:t>null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}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SimSun"/>
              </a:rPr>
              <a:t>	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52B523F-E8B6-4C29-BB8C-BF581E85D4C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9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A33DA068-DAEE-4D36-BA4B-7F214EE2E00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65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87A6BE1-1BD9-49FD-8F1C-30B99F58F22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69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0" name="TextBox 6"/>
          <p:cNvSpPr/>
          <p:nvPr/>
        </p:nvSpPr>
        <p:spPr>
          <a:xfrm>
            <a:off x="6245640" y="1828800"/>
            <a:ext cx="101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6 * 48 = 288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66728E94-104E-4CB4-B092-45DF0B31649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74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288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5" name="TextBox 6"/>
          <p:cNvSpPr/>
          <p:nvPr/>
        </p:nvSpPr>
        <p:spPr>
          <a:xfrm>
            <a:off x="6245640" y="1828800"/>
            <a:ext cx="1011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6 * 48 = 288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2. Postfix Expressions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Example: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infix: 6*(5+((2+3)*8)+3)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postfix: 6 5 2 3 + 8 * + 3 + *.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Algorithm to compute postfix expression: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Read the postfix expression left to right.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 number is read push it on the stack.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When an operator is read: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pop two numbers from the stack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carry out the operation on them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push the result back on the stack.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45A96AB-C49D-4171-B3A8-7A6A2444A504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079" name="Table 4"/>
          <p:cNvGraphicFramePr/>
          <p:nvPr/>
        </p:nvGraphicFramePr>
        <p:xfrm>
          <a:off x="8077320" y="609480"/>
          <a:ext cx="380520" cy="407880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288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0" name="TextBox 6"/>
          <p:cNvSpPr/>
          <p:nvPr/>
        </p:nvSpPr>
        <p:spPr>
          <a:xfrm>
            <a:off x="7396560" y="4371120"/>
            <a:ext cx="597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1" name="TextBox 7"/>
          <p:cNvSpPr/>
          <p:nvPr/>
        </p:nvSpPr>
        <p:spPr>
          <a:xfrm>
            <a:off x="6167160" y="1828800"/>
            <a:ext cx="518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End!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3. Converting from infix to postfix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56E2C92-AB94-4F99-B642-A0D4EE1A3D2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/>
          </p:nvPr>
        </p:nvSpPr>
        <p:spPr>
          <a:xfrm>
            <a:off x="457200" y="1392840"/>
            <a:ext cx="7848360" cy="5578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Assume the infix expression is a string of tokens delimited by spaces.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operator tokens are *, /, +, and -, along with the left and right parentheses, ( with ). The operand tokens are the single-character identifiers A, B, C, and so on.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following steps will produce a string of tokens in postfix order.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92934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Create an </a:t>
            </a:r>
            <a:r>
              <a:rPr b="1" lang="en-US" sz="1800" spc="-1" strike="noStrike" u="sng">
                <a:solidFill>
                  <a:srgbClr val="292934"/>
                </a:solidFill>
                <a:uFillTx/>
                <a:latin typeface="Arial"/>
              </a:rPr>
              <a:t>empty stack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called </a:t>
            </a: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opstack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for keeping operators. Create an </a:t>
            </a:r>
            <a:r>
              <a:rPr b="1" lang="en-US" sz="1800" spc="-1" strike="noStrike" u="sng">
                <a:solidFill>
                  <a:srgbClr val="292934"/>
                </a:solidFill>
                <a:uFillTx/>
                <a:latin typeface="Arial"/>
              </a:rPr>
              <a:t>empty list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for output.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92934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Scan the token list from left to right.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If the token is an operand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append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it to the end of the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 list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If the token is a left parenthesis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push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it on the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opstack</a:t>
            </a:r>
            <a:r>
              <a:rPr b="0" lang="en-US" sz="600" spc="-1" strike="noStrike">
                <a:solidFill>
                  <a:srgbClr val="292934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If the token is a right parenthesis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pop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the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opstack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until the corresponding left parenthesis is removed. </a:t>
            </a:r>
            <a:r>
              <a:rPr b="0" lang="en-US" sz="1800" spc="-1" strike="noStrike" u="sng">
                <a:solidFill>
                  <a:srgbClr val="292934"/>
                </a:solidFill>
                <a:uFillTx/>
                <a:latin typeface="Arial"/>
              </a:rPr>
              <a:t>Append each operator to the end of the output list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If the token is an operator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*, /, +, or -, push it on the opstack. However, </a:t>
            </a:r>
            <a:r>
              <a:rPr b="0" lang="en-US" sz="1800" spc="-1" strike="noStrike" u="sng">
                <a:solidFill>
                  <a:srgbClr val="292934"/>
                </a:solidFill>
                <a:uFillTx/>
                <a:latin typeface="Arial"/>
              </a:rPr>
              <a:t>first remove any operators already on the opstack that have higher or equal precedence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and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append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them to the 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 list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92934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When the input expression has been completely processed, check the opstack. Any operators still on the stack can be removed and appended to the end of the output list.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Applications of Stacks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Direct applications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Page-visited history in a Web browser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Undo sequence in a text editor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Chain of method calls in the Java Virtual Machine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Indirect applications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Auxiliary data structure for algorithms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Component of other data structures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1C8AE821-55DA-4166-97F5-F29D97F9A3F5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Method Stack in the JVM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/>
          </p:nvPr>
        </p:nvSpPr>
        <p:spPr>
          <a:xfrm>
            <a:off x="762120" y="1523880"/>
            <a:ext cx="4800240" cy="492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Java Virtual Machine (JVM) keeps track of the chain of active methods with a stack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When a method is called, the JVM pushes on the stack a frame containing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Local variables and return value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Program counter, keeping track of the statement being executed 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When a method ends, its frame is popped from the stack and control is passed to the method on top of the stack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Allows for </a:t>
            </a:r>
            <a:r>
              <a:rPr b="0" lang="en-US" sz="2400" spc="-1" strike="noStrike">
                <a:solidFill>
                  <a:srgbClr val="c00000"/>
                </a:solidFill>
                <a:latin typeface="Arial"/>
              </a:rPr>
              <a:t>recursion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92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42B4DCB0-B304-4D5E-8DB3-787CC1EF44A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1093" name="Group 2"/>
          <p:cNvGrpSpPr/>
          <p:nvPr/>
        </p:nvGrpSpPr>
        <p:grpSpPr>
          <a:xfrm>
            <a:off x="7162560" y="1600200"/>
            <a:ext cx="1448280" cy="4572000"/>
            <a:chOff x="7162560" y="1600200"/>
            <a:chExt cx="1448280" cy="4572000"/>
          </a:xfrm>
        </p:grpSpPr>
        <p:sp>
          <p:nvSpPr>
            <p:cNvPr id="1094" name="Rectangle 17"/>
            <p:cNvSpPr/>
            <p:nvPr/>
          </p:nvSpPr>
          <p:spPr>
            <a:xfrm>
              <a:off x="7162920" y="1600200"/>
              <a:ext cx="1447560" cy="45716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Line 5"/>
            <p:cNvSpPr/>
            <p:nvPr/>
          </p:nvSpPr>
          <p:spPr>
            <a:xfrm>
              <a:off x="7162560" y="1600200"/>
              <a:ext cx="360" cy="4572000"/>
            </a:xfrm>
            <a:prstGeom prst="line">
              <a:avLst/>
            </a:prstGeom>
            <a:ln w="38100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Line 6"/>
            <p:cNvSpPr/>
            <p:nvPr/>
          </p:nvSpPr>
          <p:spPr>
            <a:xfrm>
              <a:off x="8610480" y="1600200"/>
              <a:ext cx="360" cy="4572000"/>
            </a:xfrm>
            <a:prstGeom prst="line">
              <a:avLst/>
            </a:prstGeom>
            <a:ln w="38100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Line 7"/>
            <p:cNvSpPr/>
            <p:nvPr/>
          </p:nvSpPr>
          <p:spPr>
            <a:xfrm>
              <a:off x="7162560" y="6153840"/>
              <a:ext cx="1447920" cy="360"/>
            </a:xfrm>
            <a:prstGeom prst="line">
              <a:avLst/>
            </a:prstGeom>
            <a:ln w="38100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8" name="Rectangle 26"/>
          <p:cNvSpPr/>
          <p:nvPr/>
        </p:nvSpPr>
        <p:spPr>
          <a:xfrm>
            <a:off x="8220240" y="3565440"/>
            <a:ext cx="7560" cy="1080"/>
          </a:xfrm>
          <a:prstGeom prst="rect">
            <a:avLst/>
          </a:prstGeom>
          <a:blipFill rotWithShape="0">
            <a:blip r:embed="rId1"/>
            <a:srcRect/>
            <a:tile/>
          </a:blip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Freeform 2"/>
          <p:cNvSpPr/>
          <p:nvPr/>
        </p:nvSpPr>
        <p:spPr>
          <a:xfrm>
            <a:off x="8277120" y="4351320"/>
            <a:ext cx="7560" cy="9000"/>
          </a:xfrm>
          <a:custGeom>
            <a:avLst/>
            <a:gdLst/>
            <a:ahLst/>
            <a:rect l="l" t="t" r="r" b="b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Rectangle 27"/>
          <p:cNvSpPr/>
          <p:nvPr/>
        </p:nvSpPr>
        <p:spPr>
          <a:xfrm>
            <a:off x="8220240" y="1625760"/>
            <a:ext cx="7560" cy="1080"/>
          </a:xfrm>
          <a:prstGeom prst="rect">
            <a:avLst/>
          </a:prstGeom>
          <a:blipFill rotWithShape="0">
            <a:blip r:embed="rId3"/>
            <a:srcRect/>
            <a:tile/>
          </a:blip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Rectangle 29"/>
          <p:cNvSpPr/>
          <p:nvPr/>
        </p:nvSpPr>
        <p:spPr>
          <a:xfrm>
            <a:off x="8220240" y="2281320"/>
            <a:ext cx="7560" cy="1080"/>
          </a:xfrm>
          <a:prstGeom prst="rect">
            <a:avLst/>
          </a:prstGeom>
          <a:blipFill rotWithShape="0">
            <a:blip r:embed="rId4"/>
            <a:srcRect/>
            <a:tile/>
          </a:blip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Text Box 2"/>
          <p:cNvSpPr/>
          <p:nvPr/>
        </p:nvSpPr>
        <p:spPr>
          <a:xfrm>
            <a:off x="5638680" y="1523880"/>
            <a:ext cx="1599840" cy="3534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228600"/>
              </a:tabLst>
            </a:pPr>
            <a:r>
              <a:rPr b="1" lang="en-US" sz="1800" spc="-1" strike="noStrike">
                <a:solidFill>
                  <a:srgbClr val="a53926"/>
                </a:solidFill>
                <a:latin typeface="Arial Narrow"/>
              </a:rPr>
              <a:t>main() </a:t>
            </a: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{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int i = 5;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Arial Narrow"/>
              </a:rPr>
              <a:t>foo(i);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228600"/>
              </a:tabLst>
            </a:pP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foo(int j) {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int k;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k = j+1;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1" lang="en-US" sz="1800" spc="-1" strike="noStrike">
                <a:solidFill>
                  <a:srgbClr val="292934"/>
                </a:solidFill>
                <a:latin typeface="Arial Narrow"/>
              </a:rPr>
              <a:t>bar(k);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228600"/>
              </a:tabLst>
            </a:pP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bar(int m) {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	</a:t>
            </a:r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…</a:t>
            </a:r>
            <a:br/>
            <a:r>
              <a:rPr b="0" lang="en-US" sz="1800" spc="-1" strike="noStrike">
                <a:solidFill>
                  <a:srgbClr val="a53926"/>
                </a:solidFill>
                <a:latin typeface="Arial Narro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3" name="Rectangle 31"/>
          <p:cNvSpPr/>
          <p:nvPr/>
        </p:nvSpPr>
        <p:spPr>
          <a:xfrm>
            <a:off x="7315200" y="2057400"/>
            <a:ext cx="1142640" cy="10663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2929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bar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PC = 1</a:t>
            </a:r>
            <a:br/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m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Rectangle 32"/>
          <p:cNvSpPr/>
          <p:nvPr/>
        </p:nvSpPr>
        <p:spPr>
          <a:xfrm>
            <a:off x="7315200" y="3314880"/>
            <a:ext cx="1142640" cy="14475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2929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foo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PC = 3</a:t>
            </a:r>
            <a:br/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j = 5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k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Rectangle 34"/>
          <p:cNvSpPr/>
          <p:nvPr/>
        </p:nvSpPr>
        <p:spPr>
          <a:xfrm>
            <a:off x="7315200" y="4952880"/>
            <a:ext cx="1142640" cy="10663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2929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 rtl="1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main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PC = 2</a:t>
            </a:r>
            <a:br/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i = 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x-none" sz="4000" spc="-100" strike="noStrike">
                <a:solidFill>
                  <a:srgbClr val="d2533c"/>
                </a:solidFill>
                <a:latin typeface="Arial"/>
              </a:rPr>
              <a:t>  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Reverse a List using Stack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5926C1FF-CD3D-4459-B83A-EC397D49B3D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08" name="Text Box 1"/>
          <p:cNvSpPr/>
          <p:nvPr/>
        </p:nvSpPr>
        <p:spPr>
          <a:xfrm>
            <a:off x="609480" y="1405080"/>
            <a:ext cx="8138520" cy="432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US" sz="1600" spc="-1" strike="noStrike">
                <a:solidFill>
                  <a:srgbClr val="002060"/>
                </a:solidFill>
                <a:latin typeface="SimSun"/>
                <a:ea typeface="SimSun"/>
              </a:rPr>
              <a:t>public class </a:t>
            </a:r>
            <a:r>
              <a:rPr b="0" lang="en-US" sz="1600" spc="-1" strike="noStrike">
                <a:solidFill>
                  <a:srgbClr val="d2533c"/>
                </a:solidFill>
                <a:latin typeface="SimSun"/>
                <a:ea typeface="SimSun"/>
              </a:rPr>
              <a:t>Tester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00b050"/>
                </a:solidFill>
                <a:latin typeface="SimSun"/>
                <a:ea typeface="SimSun"/>
              </a:rPr>
              <a:t>// … other methods here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/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2060"/>
                </a:solidFill>
                <a:latin typeface="SimSun"/>
                <a:ea typeface="SimSun"/>
              </a:rPr>
              <a:t>public void </a:t>
            </a:r>
            <a:r>
              <a:rPr b="0" lang="en-US" sz="1600" spc="-1" strike="noStrike">
                <a:solidFill>
                  <a:srgbClr val="d2533c"/>
                </a:solidFill>
                <a:latin typeface="SimSun"/>
                <a:ea typeface="SimSun"/>
              </a:rPr>
              <a:t>intReverse(List&lt;Integer&gt; l)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Stack&lt;Integer&gt; 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s = </a:t>
            </a:r>
            <a:r>
              <a:rPr b="1" lang="en-US" sz="1600" spc="-1" strike="noStrike">
                <a:solidFill>
                  <a:srgbClr val="002060"/>
                </a:solidFill>
                <a:latin typeface="SimSun"/>
                <a:ea typeface="SimSun"/>
              </a:rPr>
              <a:t>new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 Stack&lt;Integer&gt;();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d2533c"/>
                </a:solidFill>
                <a:latin typeface="SimSun"/>
                <a:ea typeface="SimSun"/>
              </a:rPr>
              <a:t>l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.findFirst();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2060"/>
                </a:solidFill>
                <a:latin typeface="SimSun"/>
                <a:ea typeface="SimSun"/>
              </a:rPr>
              <a:t>while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(!</a:t>
            </a:r>
            <a:r>
              <a:rPr b="0" lang="en-US" sz="1600" spc="-1" strike="noStrike">
                <a:solidFill>
                  <a:srgbClr val="d2533c"/>
                </a:solidFill>
                <a:latin typeface="SimSun"/>
                <a:ea typeface="SimSun"/>
              </a:rPr>
              <a:t>l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.empty())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s.push(</a:t>
            </a:r>
            <a:r>
              <a:rPr b="0" lang="en-US" sz="1600" spc="-1" strike="noStrike">
                <a:solidFill>
                  <a:srgbClr val="d2533c"/>
                </a:solidFill>
                <a:latin typeface="SimSun"/>
                <a:ea typeface="SimSun"/>
              </a:rPr>
              <a:t>l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.retrieve());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l.remove();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0099"/>
                </a:solidFill>
                <a:latin typeface="SimSun"/>
                <a:ea typeface="SimSun"/>
              </a:rPr>
              <a:t>	</a:t>
            </a:r>
            <a:r>
              <a:rPr b="1" lang="en-US" sz="1600" spc="-1" strike="noStrike">
                <a:solidFill>
                  <a:srgbClr val="002060"/>
                </a:solidFill>
                <a:latin typeface="SimSun"/>
                <a:ea typeface="SimSun"/>
              </a:rPr>
              <a:t>while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(!s.empty())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l.insert(s.pop());</a:t>
            </a:r>
            <a:br/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SimSun"/>
                <a:ea typeface="SimSu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SimSun"/>
                <a:ea typeface="SimSun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Parentheses Matching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Each “(”, “{”, or “[” must be paired with a matching “)”, “}”, or “]”</a:t>
            </a:r>
            <a:endParaRPr b="0" lang="x-none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correct: ( )(( )){([( )])}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correct: ((( )(( )))){([( )])}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incorrect: )(( )){([( )])}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incorrect: ({[ ])}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incorrect: 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x-none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12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D10693CE-2409-467E-A24D-9230262E956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Parentheses Matching Algorithm</a:t>
            </a:r>
            <a:endParaRPr b="0" lang="x-none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77720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ff"/>
                </a:solidFill>
                <a:latin typeface="Arial"/>
              </a:rPr>
              <a:t>Algorithm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ParenMatch(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X, 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):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Input: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array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tokens, each of which is either a grouping symbol, a variable, an arithmetic operator, or a number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Output: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and only if all the grouping symbols in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match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 an empty stack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i=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 to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do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 is an opening grouping symbol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.push(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])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else 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 is a closing grouping symbol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.isEmpty()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return false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{nothing to match with} 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.pop() does not match the type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]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return false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{wrong type} 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.isEmpty()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return true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{every symbol matched} 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else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return false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{some symbols were never matched}</a:t>
            </a: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x-none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Goodrich, Tamassia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rtl="1">
              <a:lnSpc>
                <a:spcPct val="100000"/>
              </a:lnSpc>
              <a:buNone/>
            </a:pPr>
            <a:fld id="{C1F279BE-D2EC-49BE-A870-3D2BA521D24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Application>LibreOffice/7.2.7.2$Windows_X86_64 LibreOffice_project/8d71d29d553c0f7dcbfa38fbfda25ee34cce99a2</Application>
  <AppVersion>15.0000</AppVersion>
  <Words>6128</Words>
  <Paragraphs>1382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2011-10-14T18:08:55Z</dcterms:created>
  <dc:creator>Administrator</dc:creator>
  <dc:description/>
  <dc:language>en-US</dc:language>
  <cp:lastModifiedBy/>
  <dcterms:modified xsi:type="dcterms:W3CDTF">2022-08-27T14:21:24Z</dcterms:modified>
  <cp:revision>82</cp:revision>
  <dc:subject/>
  <dc:title>Stacks, Queues &amp; Deques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64</vt:i4>
  </property>
  <property fmtid="{D5CDD505-2E9C-101B-9397-08002B2CF9AE}" pid="3" name="PresentationFormat">
    <vt:lpwstr>On-screen Show (4:3)</vt:lpwstr>
  </property>
  <property fmtid="{D5CDD505-2E9C-101B-9397-08002B2CF9AE}" pid="4" name="Slides">
    <vt:i4>94</vt:i4>
  </property>
</Properties>
</file>