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comments/comment18.xml" ContentType="application/vnd.openxmlformats-officedocument.presentationml.comment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presProps.xml" ContentType="application/vnd.openxmlformats-officedocument.presentationml.presProps+xml"/>
  <Override PartName="/ppt/commentAuthors.xml" ContentType="application/vnd.openxmlformats-officedocument.presentationml.commentAuthor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p:notesSz cx="6858000" cy="9144000"/>
</p:presentation>
</file>

<file path=ppt/commentAuthors.xml><?xml version="1.0" encoding="utf-8"?>
<p:cmAuthorLst xmlns:p="http://schemas.openxmlformats.org/presentationml/2006/main">
  <p:cmAuthor id="0" name="MacBook Pro" initials="M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presProps" Target="presProps.xml"/><Relationship Id="rId29" Type="http://schemas.openxmlformats.org/officeDocument/2006/relationships/commentAuthors" Target="commentAuthors.xml"/>
</Relationships>
</file>

<file path=ppt/comments/comment18.xml><?xml version="1.0" encoding="utf-8"?>
<p:cmLst xmlns:p="http://schemas.openxmlformats.org/presentationml/2006/main">
  <p:cm authorId="0" dt="2015-08-28T12:03:04.962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6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6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65"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buNone/>
            </a:pPr>
            <a:r>
              <a:rPr b="0" lang="en-US" sz="1400" spc="-1" strike="noStrike">
                <a:latin typeface="Times New Roman"/>
              </a:rPr>
              <a:t>&lt;date/time&gt;</a:t>
            </a:r>
            <a:endParaRPr b="0" lang="en-US" sz="1400" spc="-1" strike="noStrike">
              <a:latin typeface="Times New Roman"/>
            </a:endParaRPr>
          </a:p>
        </p:txBody>
      </p:sp>
      <p:sp>
        <p:nvSpPr>
          <p:cNvPr id="166"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7"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buNone/>
            </a:pPr>
            <a:fld id="{ED8A2E73-46F3-43F4-BA2C-3D28192055E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43000" y="685800"/>
            <a:ext cx="4571280" cy="3428280"/>
          </a:xfrm>
          <a:prstGeom prst="rect">
            <a:avLst/>
          </a:prstGeom>
          <a:ln w="0">
            <a:noFill/>
          </a:ln>
        </p:spPr>
      </p:sp>
      <p:sp>
        <p:nvSpPr>
          <p:cNvPr id="272"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273"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buNone/>
            </a:pPr>
            <a:fld id="{1D127844-E32E-4B7C-B3AE-D6EE86AE7246}" type="slidenum">
              <a:rPr b="0" lang="en-US" sz="1200" spc="-1" strike="noStrike">
                <a:solidFill>
                  <a:srgbClr val="000000"/>
                </a:solidFill>
                <a:latin typeface="+mn-lt"/>
                <a:ea typeface="+mn-ea"/>
              </a:rPr>
              <a:t>21</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143000" y="685800"/>
            <a:ext cx="4571280" cy="3428280"/>
          </a:xfrm>
          <a:prstGeom prst="rect">
            <a:avLst/>
          </a:prstGeom>
          <a:ln w="0">
            <a:noFill/>
          </a:ln>
        </p:spPr>
      </p:sp>
      <p:sp>
        <p:nvSpPr>
          <p:cNvPr id="284"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example /problem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285"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buNone/>
            </a:pPr>
            <a:fld id="{7C7090A7-E23B-4AED-A463-A02F6AC7235F}" type="slidenum">
              <a:rPr b="0" lang="en-US" sz="1200" spc="-1" strike="noStrike">
                <a:solidFill>
                  <a:srgbClr val="000000"/>
                </a:solidFill>
                <a:latin typeface="+mn-lt"/>
                <a:ea typeface="+mn-ea"/>
              </a:rPr>
              <a:t>21</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43000" y="685800"/>
            <a:ext cx="4571280" cy="3428280"/>
          </a:xfrm>
          <a:prstGeom prst="rect">
            <a:avLst/>
          </a:prstGeom>
          <a:ln w="0">
            <a:noFill/>
          </a:ln>
        </p:spPr>
      </p:sp>
      <p:sp>
        <p:nvSpPr>
          <p:cNvPr id="275"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We can understand and use a data type without knowing all of its implementation details </a:t>
            </a:r>
            <a:endParaRPr b="0" lang="en-US" sz="2000" spc="-1" strike="noStrike">
              <a:latin typeface="Arial"/>
            </a:endParaRPr>
          </a:p>
          <a:p>
            <a:pPr marL="216000" indent="-216000">
              <a:lnSpc>
                <a:spcPct val="100000"/>
              </a:lnSpc>
              <a:buNone/>
              <a:tabLst>
                <a:tab algn="l" pos="0"/>
              </a:tabLst>
            </a:pPr>
            <a:r>
              <a:rPr b="0" lang="en-US" sz="2000" spc="-1" strike="noStrike">
                <a:latin typeface="Wingdings 2"/>
              </a:rPr>
              <a:t> </a:t>
            </a:r>
            <a:r>
              <a:rPr b="0" lang="en-US" sz="2000" spc="-1" strike="noStrike">
                <a:latin typeface="Wingdings 2"/>
              </a:rPr>
              <a:t>Neither how the data is represented nor how the operations are implemented </a:t>
            </a:r>
            <a:endParaRPr b="0" lang="en-US" sz="2000" spc="-1" strike="noStrike">
              <a:latin typeface="Arial"/>
            </a:endParaRPr>
          </a:p>
          <a:p>
            <a:pPr marL="216000" indent="-216000">
              <a:lnSpc>
                <a:spcPct val="100000"/>
              </a:lnSpc>
              <a:buNone/>
              <a:tabLst>
                <a:tab algn="l" pos="0"/>
              </a:tabLst>
            </a:pPr>
            <a:r>
              <a:rPr b="0" lang="en-US" sz="2000" spc="-1" strike="noStrike">
                <a:latin typeface="Wingdings 2"/>
              </a:rPr>
              <a:t> </a:t>
            </a:r>
            <a:r>
              <a:rPr b="0" lang="en-US" sz="2000" spc="-1" strike="noStrike">
                <a:latin typeface="Wingdings 2"/>
              </a:rPr>
              <a:t>We just need to know the interface (or method headers) – how to “communicate” with the object </a:t>
            </a:r>
            <a:endParaRPr b="0" lang="en-US" sz="2000" spc="-1" strike="noStrike">
              <a:latin typeface="Arial"/>
            </a:endParaRPr>
          </a:p>
          <a:p>
            <a:pPr marL="216000" indent="-216000">
              <a:lnSpc>
                <a:spcPct val="100000"/>
              </a:lnSpc>
              <a:buNone/>
              <a:tabLst>
                <a:tab algn="l" pos="0"/>
              </a:tabLst>
            </a:pPr>
            <a:r>
              <a:rPr b="0" lang="en-US" sz="2000" spc="-1" strike="noStrike">
                <a:latin typeface="Wingdings 2"/>
              </a:rPr>
              <a:t> </a:t>
            </a:r>
            <a:r>
              <a:rPr b="0" lang="en-US" sz="2000" spc="-1" strike="noStrike">
                <a:latin typeface="Wingdings 2"/>
              </a:rPr>
              <a:t>Compare to functional abstraction with methods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276"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buNone/>
            </a:pPr>
            <a:fld id="{C0E15A74-5151-48EF-9878-144F3451CC6B}" type="slidenum">
              <a:rPr b="0" lang="en-US" sz="1200" spc="-1" strike="noStrike">
                <a:solidFill>
                  <a:srgbClr val="000000"/>
                </a:solidFill>
                <a:latin typeface="+mn-lt"/>
                <a:ea typeface="+mn-ea"/>
              </a:rPr>
              <a:t>21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43000" y="685800"/>
            <a:ext cx="4571280" cy="3428280"/>
          </a:xfrm>
          <a:prstGeom prst="rect">
            <a:avLst/>
          </a:prstGeom>
          <a:ln w="0">
            <a:noFill/>
          </a:ln>
        </p:spPr>
      </p:sp>
      <p:sp>
        <p:nvSpPr>
          <p:cNvPr id="278"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endParaRPr b="0" lang="en-US" sz="2000" spc="-1" strike="noStrike">
              <a:latin typeface="Arial"/>
            </a:endParaRPr>
          </a:p>
        </p:txBody>
      </p:sp>
      <p:sp>
        <p:nvSpPr>
          <p:cNvPr id="279"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buNone/>
            </a:pPr>
            <a:fld id="{C7AB8F7C-64CB-476A-923F-2CCB6D3F2A9E}" type="slidenum">
              <a:rPr b="0" lang="en-US" sz="1200" spc="-1" strike="noStrike">
                <a:solidFill>
                  <a:srgbClr val="000000"/>
                </a:solidFill>
                <a:latin typeface="+mn-lt"/>
                <a:ea typeface="+mn-ea"/>
              </a:rPr>
              <a:t>21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43000" y="685800"/>
            <a:ext cx="4571280" cy="3428280"/>
          </a:xfrm>
          <a:prstGeom prst="rect">
            <a:avLst/>
          </a:prstGeom>
          <a:ln w="0">
            <a:noFill/>
          </a:ln>
        </p:spPr>
      </p:sp>
      <p:sp>
        <p:nvSpPr>
          <p:cNvPr id="281" name="PlaceHolder 2"/>
          <p:cNvSpPr>
            <a:spLocks noGrp="1"/>
          </p:cNvSpPr>
          <p:nvPr>
            <p:ph type="body"/>
          </p:nvPr>
        </p:nvSpPr>
        <p:spPr>
          <a:xfrm>
            <a:off x="685800" y="4343400"/>
            <a:ext cx="5485680" cy="4114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example /problem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282" name="PlaceHolder 3"/>
          <p:cNvSpPr>
            <a:spLocks noGrp="1"/>
          </p:cNvSpPr>
          <p:nvPr>
            <p:ph type="sldNum"/>
          </p:nvPr>
        </p:nvSpPr>
        <p:spPr>
          <a:xfrm>
            <a:off x="3884760" y="8685360"/>
            <a:ext cx="2971080" cy="456480"/>
          </a:xfrm>
          <a:prstGeom prst="rect">
            <a:avLst/>
          </a:prstGeom>
          <a:noFill/>
          <a:ln w="0">
            <a:noFill/>
          </a:ln>
        </p:spPr>
        <p:txBody>
          <a:bodyPr lIns="0" rIns="0" tIns="0" bIns="0" anchor="b">
            <a:noAutofit/>
          </a:bodyPr>
          <a:p>
            <a:pPr algn="r">
              <a:lnSpc>
                <a:spcPct val="100000"/>
              </a:lnSpc>
              <a:buNone/>
            </a:pPr>
            <a:fld id="{E82C31A0-1FCA-459E-941A-03C4BD9A06C5}" type="slidenum">
              <a:rPr b="0" lang="en-US" sz="1200" spc="-1" strike="noStrike">
                <a:solidFill>
                  <a:srgbClr val="000000"/>
                </a:solidFill>
                <a:latin typeface="+mn-lt"/>
                <a:ea typeface="+mn-ea"/>
              </a:rPr>
              <a:t>21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9"/>
          <p:cNvSpPr/>
          <p:nvPr/>
        </p:nvSpPr>
        <p:spPr>
          <a:xfrm>
            <a:off x="0" y="220680"/>
            <a:ext cx="9143280" cy="22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Rectangle 6"/>
          <p:cNvSpPr/>
          <p:nvPr/>
        </p:nvSpPr>
        <p:spPr>
          <a:xfrm>
            <a:off x="0" y="0"/>
            <a:ext cx="9143280" cy="365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7"/>
          <p:cNvSpPr/>
          <p:nvPr/>
        </p:nvSpPr>
        <p:spPr>
          <a:xfrm>
            <a:off x="685800" y="3398400"/>
            <a:ext cx="7848360" cy="1440"/>
          </a:xfrm>
          <a:prstGeom prst="line">
            <a:avLst/>
          </a:prstGeom>
          <a:ln w="19050">
            <a:solidFill>
              <a:srgbClr val="d2533c"/>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457200" y="533520"/>
            <a:ext cx="8228880" cy="9900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Rectangle 9"/>
          <p:cNvSpPr/>
          <p:nvPr/>
        </p:nvSpPr>
        <p:spPr>
          <a:xfrm>
            <a:off x="0" y="220680"/>
            <a:ext cx="9143280" cy="22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2" name="Rectangle 6"/>
          <p:cNvSpPr/>
          <p:nvPr/>
        </p:nvSpPr>
        <p:spPr>
          <a:xfrm>
            <a:off x="0" y="0"/>
            <a:ext cx="9143280" cy="365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Rectangle 9"/>
          <p:cNvSpPr/>
          <p:nvPr/>
        </p:nvSpPr>
        <p:spPr>
          <a:xfrm>
            <a:off x="0" y="220680"/>
            <a:ext cx="9143280" cy="22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82" name="Rectangle 6"/>
          <p:cNvSpPr/>
          <p:nvPr/>
        </p:nvSpPr>
        <p:spPr>
          <a:xfrm>
            <a:off x="0" y="0"/>
            <a:ext cx="9143280" cy="365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3" name="PlaceHolder 1"/>
          <p:cNvSpPr>
            <a:spLocks noGrp="1"/>
          </p:cNvSpPr>
          <p:nvPr>
            <p:ph type="title"/>
          </p:nvPr>
        </p:nvSpPr>
        <p:spPr>
          <a:xfrm>
            <a:off x="457200" y="533520"/>
            <a:ext cx="8228880" cy="9900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4" name="PlaceHolder 2"/>
          <p:cNvSpPr>
            <a:spLocks noGrp="1"/>
          </p:cNvSpPr>
          <p:nvPr>
            <p:ph type="body"/>
          </p:nvPr>
        </p:nvSpPr>
        <p:spPr>
          <a:xfrm>
            <a:off x="457200" y="1600200"/>
            <a:ext cx="4015440" cy="48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5" name="PlaceHolder 3"/>
          <p:cNvSpPr>
            <a:spLocks noGrp="1"/>
          </p:cNvSpPr>
          <p:nvPr>
            <p:ph type="body"/>
          </p:nvPr>
        </p:nvSpPr>
        <p:spPr>
          <a:xfrm>
            <a:off x="4674240" y="1600200"/>
            <a:ext cx="4015440" cy="48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Rectangle 9"/>
          <p:cNvSpPr/>
          <p:nvPr/>
        </p:nvSpPr>
        <p:spPr>
          <a:xfrm>
            <a:off x="0" y="220680"/>
            <a:ext cx="9143280" cy="22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23" name="Rectangle 6"/>
          <p:cNvSpPr/>
          <p:nvPr/>
        </p:nvSpPr>
        <p:spPr>
          <a:xfrm>
            <a:off x="0" y="0"/>
            <a:ext cx="9143280" cy="365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Relationship Id="rId3" Type="http://schemas.openxmlformats.org/officeDocument/2006/relationships/comments" Target="../comments/comment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1371600"/>
            <a:ext cx="7848000" cy="1926360"/>
          </a:xfrm>
          <a:prstGeom prst="rect">
            <a:avLst/>
          </a:prstGeom>
          <a:noFill/>
          <a:ln w="0">
            <a:noFill/>
          </a:ln>
        </p:spPr>
        <p:txBody>
          <a:bodyPr lIns="0" rIns="0" tIns="0" bIns="0" anchor="b">
            <a:noAutofit/>
          </a:bodyPr>
          <a:p>
            <a:pPr>
              <a:lnSpc>
                <a:spcPct val="100000"/>
              </a:lnSpc>
              <a:buNone/>
            </a:pPr>
            <a:r>
              <a:rPr b="0" lang="en-US" sz="5400" spc="-100" strike="noStrike" cap="all">
                <a:solidFill>
                  <a:srgbClr val="d2533c"/>
                </a:solidFill>
                <a:latin typeface="Arial"/>
              </a:rPr>
              <a:t>Java Revisited </a:t>
            </a:r>
            <a:endParaRPr b="0" lang="en-US" sz="5400" spc="-1" strike="noStrike">
              <a:latin typeface="Arial"/>
            </a:endParaRPr>
          </a:p>
        </p:txBody>
      </p:sp>
      <p:sp>
        <p:nvSpPr>
          <p:cNvPr id="169" name="PlaceHolder 2"/>
          <p:cNvSpPr>
            <a:spLocks noGrp="1"/>
          </p:cNvSpPr>
          <p:nvPr>
            <p:ph type="subTitle"/>
          </p:nvPr>
        </p:nvSpPr>
        <p:spPr>
          <a:xfrm>
            <a:off x="685800" y="3505320"/>
            <a:ext cx="6400080" cy="1751760"/>
          </a:xfrm>
          <a:prstGeom prst="rect">
            <a:avLst/>
          </a:prstGeom>
          <a:noFill/>
          <a:ln w="0">
            <a:noFill/>
          </a:ln>
        </p:spPr>
        <p:txBody>
          <a:bodyPr lIns="0" rIns="0" tIns="0" bIns="0" anchor="t">
            <a:noAutofit/>
          </a:bodyPr>
          <a:p>
            <a:pPr>
              <a:lnSpc>
                <a:spcPct val="100000"/>
              </a:lnSpc>
              <a:spcBef>
                <a:spcPts val="479"/>
              </a:spcBef>
              <a:buNone/>
              <a:tabLst>
                <a:tab algn="l" pos="0"/>
              </a:tabLst>
            </a:pPr>
            <a:r>
              <a:rPr b="0" lang="en-US" sz="2400" spc="-1" strike="noStrike">
                <a:solidFill>
                  <a:srgbClr val="57576e"/>
                </a:solidFill>
                <a:latin typeface="Arial"/>
              </a:rPr>
              <a:t>CSC 212: Data Structures </a:t>
            </a:r>
            <a:endParaRPr b="0" lang="en-US" sz="2400" spc="-1" strike="noStrike">
              <a:latin typeface="Arial"/>
            </a:endParaRPr>
          </a:p>
        </p:txBody>
      </p:sp>
      <p:sp>
        <p:nvSpPr>
          <p:cNvPr id="170"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2A284F03-3C45-47C6-B1D1-DD1DFCFCA4FA}" type="slidenum">
              <a:rPr b="1" lang="en-US" sz="1400" spc="-1" strike="noStrike">
                <a:solidFill>
                  <a:srgbClr val="ffffff"/>
                </a:solidFill>
                <a:latin typeface="Arial"/>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Designing Object Oriented </a:t>
            </a:r>
            <a:endParaRPr b="0" lang="en-US" sz="4000" spc="-1" strike="noStrike">
              <a:latin typeface="Arial"/>
            </a:endParaRPr>
          </a:p>
        </p:txBody>
      </p:sp>
      <p:sp>
        <p:nvSpPr>
          <p:cNvPr id="214" name="PlaceHolder 2"/>
          <p:cNvSpPr>
            <a:spLocks noGrp="1"/>
          </p:cNvSpPr>
          <p:nvPr>
            <p:ph/>
          </p:nvPr>
        </p:nvSpPr>
        <p:spPr>
          <a:xfrm>
            <a:off x="457200" y="1600200"/>
            <a:ext cx="8228880" cy="4876200"/>
          </a:xfrm>
          <a:prstGeom prst="rect">
            <a:avLst/>
          </a:prstGeom>
          <a:noFill/>
          <a:ln w="0">
            <a:noFill/>
          </a:ln>
        </p:spPr>
        <p:txBody>
          <a:bodyPr lIns="90000" rIns="90000" tIns="45000" bIns="45000" anchor="t">
            <a:no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Objects = nouns</a:t>
            </a:r>
            <a:br/>
            <a:r>
              <a:rPr b="0" lang="en-US" sz="2400" spc="-1" strike="noStrike">
                <a:solidFill>
                  <a:srgbClr val="292934"/>
                </a:solidFill>
                <a:latin typeface="Lucida Sans"/>
              </a:rPr>
              <a:t>Functions to be encapsulated</a:t>
            </a:r>
            <a:endParaRPr b="0" lang="en-US" sz="2400" spc="-1" strike="noStrike">
              <a:latin typeface="Arial"/>
            </a:endParaRPr>
          </a:p>
          <a:p>
            <a:pPr>
              <a:lnSpc>
                <a:spcPct val="100000"/>
              </a:lnSpc>
              <a:spcBef>
                <a:spcPts val="479"/>
              </a:spcBef>
              <a:buNone/>
            </a:pPr>
            <a:endParaRPr b="0" lang="en-US" sz="2400" spc="-1" strike="noStrike">
              <a:latin typeface="Arial"/>
            </a:endParaRPr>
          </a:p>
          <a:p>
            <a:pPr>
              <a:lnSpc>
                <a:spcPct val="100000"/>
              </a:lnSpc>
              <a:spcBef>
                <a:spcPts val="479"/>
              </a:spcBef>
              <a:buNone/>
              <a:tabLst>
                <a:tab algn="l" pos="0"/>
              </a:tabLst>
            </a:pPr>
            <a:endParaRPr b="0" lang="en-US" sz="2400" spc="-1" strike="noStrike">
              <a:latin typeface="Arial"/>
            </a:endParaRPr>
          </a:p>
        </p:txBody>
      </p:sp>
      <p:sp>
        <p:nvSpPr>
          <p:cNvPr id="215" name="Rectangle 3"/>
          <p:cNvSpPr/>
          <p:nvPr/>
        </p:nvSpPr>
        <p:spPr>
          <a:xfrm>
            <a:off x="7159680" y="5029200"/>
            <a:ext cx="1396440" cy="990000"/>
          </a:xfrm>
          <a:prstGeom prst="rect">
            <a:avLst/>
          </a:prstGeom>
          <a:solidFill>
            <a:srgbClr val="ffffff"/>
          </a:solidFill>
          <a:ln>
            <a:solidFill>
              <a:srgbClr val="93a299"/>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292934"/>
                </a:solidFill>
                <a:latin typeface="Arial"/>
                <a:ea typeface="DejaVu Sans"/>
              </a:rPr>
              <a:t>hall</a:t>
            </a:r>
            <a:endParaRPr b="0" lang="en-US" sz="1800" spc="-1" strike="noStrike">
              <a:latin typeface="Arial"/>
            </a:endParaRPr>
          </a:p>
        </p:txBody>
      </p:sp>
      <p:sp>
        <p:nvSpPr>
          <p:cNvPr id="216" name="Rectangle 4"/>
          <p:cNvSpPr/>
          <p:nvPr/>
        </p:nvSpPr>
        <p:spPr>
          <a:xfrm>
            <a:off x="5599080" y="5029200"/>
            <a:ext cx="1396440" cy="990000"/>
          </a:xfrm>
          <a:prstGeom prst="rect">
            <a:avLst/>
          </a:prstGeom>
          <a:solidFill>
            <a:srgbClr val="ffffff"/>
          </a:solidFill>
          <a:ln>
            <a:solidFill>
              <a:srgbClr val="93a299"/>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292934"/>
                </a:solidFill>
                <a:latin typeface="Arial"/>
                <a:ea typeface="DejaVu Sans"/>
              </a:rPr>
              <a:t>meeting </a:t>
            </a:r>
            <a:endParaRPr b="0" lang="en-US" sz="1800" spc="-1" strike="noStrike">
              <a:latin typeface="Arial"/>
            </a:endParaRPr>
          </a:p>
        </p:txBody>
      </p:sp>
      <p:sp>
        <p:nvSpPr>
          <p:cNvPr id="217" name="Rectangle 5"/>
          <p:cNvSpPr/>
          <p:nvPr/>
        </p:nvSpPr>
        <p:spPr>
          <a:xfrm>
            <a:off x="4048200" y="5029200"/>
            <a:ext cx="1396440" cy="990000"/>
          </a:xfrm>
          <a:prstGeom prst="rect">
            <a:avLst/>
          </a:prstGeom>
          <a:solidFill>
            <a:srgbClr val="ffffff"/>
          </a:solidFill>
          <a:ln>
            <a:solidFill>
              <a:srgbClr val="93a299"/>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292934"/>
                </a:solidFill>
                <a:latin typeface="Arial"/>
                <a:ea typeface="DejaVu Sans"/>
              </a:rPr>
              <a:t>regular </a:t>
            </a:r>
            <a:endParaRPr b="0" lang="en-US" sz="1800" spc="-1" strike="noStrike">
              <a:latin typeface="Arial"/>
            </a:endParaRPr>
          </a:p>
        </p:txBody>
      </p:sp>
      <p:sp>
        <p:nvSpPr>
          <p:cNvPr id="218" name="Rectangle 6"/>
          <p:cNvSpPr/>
          <p:nvPr/>
        </p:nvSpPr>
        <p:spPr>
          <a:xfrm>
            <a:off x="2254320" y="3594240"/>
            <a:ext cx="1396440" cy="990000"/>
          </a:xfrm>
          <a:prstGeom prst="rect">
            <a:avLst/>
          </a:prstGeom>
          <a:solidFill>
            <a:srgbClr val="ffffff"/>
          </a:solidFill>
          <a:ln>
            <a:solidFill>
              <a:srgbClr val="93a299"/>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292934"/>
                </a:solidFill>
                <a:latin typeface="Arial"/>
                <a:ea typeface="DejaVu Sans"/>
              </a:rPr>
              <a:t>reservation</a:t>
            </a:r>
            <a:endParaRPr b="0" lang="en-US" sz="1800" spc="-1" strike="noStrike">
              <a:latin typeface="Arial"/>
            </a:endParaRPr>
          </a:p>
        </p:txBody>
      </p:sp>
      <p:sp>
        <p:nvSpPr>
          <p:cNvPr id="219" name="Rectangle 7"/>
          <p:cNvSpPr/>
          <p:nvPr/>
        </p:nvSpPr>
        <p:spPr>
          <a:xfrm>
            <a:off x="5762520" y="3594240"/>
            <a:ext cx="1396440" cy="990000"/>
          </a:xfrm>
          <a:prstGeom prst="rect">
            <a:avLst/>
          </a:prstGeom>
          <a:solidFill>
            <a:srgbClr val="ffffff"/>
          </a:solidFill>
          <a:ln>
            <a:solidFill>
              <a:srgbClr val="93a299"/>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292934"/>
                </a:solidFill>
                <a:latin typeface="Arial"/>
                <a:ea typeface="DejaVu Sans"/>
              </a:rPr>
              <a:t>room</a:t>
            </a:r>
            <a:endParaRPr b="0" lang="en-US" sz="1800" spc="-1" strike="noStrike">
              <a:latin typeface="Arial"/>
            </a:endParaRPr>
          </a:p>
        </p:txBody>
      </p:sp>
      <p:sp>
        <p:nvSpPr>
          <p:cNvPr id="220" name="Rectangle 8"/>
          <p:cNvSpPr/>
          <p:nvPr/>
        </p:nvSpPr>
        <p:spPr>
          <a:xfrm>
            <a:off x="317520" y="3594240"/>
            <a:ext cx="1459800" cy="990000"/>
          </a:xfrm>
          <a:prstGeom prst="rect">
            <a:avLst/>
          </a:prstGeom>
          <a:solidFill>
            <a:srgbClr val="ffffff"/>
          </a:solidFill>
          <a:ln>
            <a:solidFill>
              <a:srgbClr val="93a299"/>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292934"/>
                </a:solidFill>
                <a:latin typeface="Arial"/>
                <a:ea typeface="DejaVu Sans"/>
              </a:rPr>
              <a:t>customer </a:t>
            </a:r>
            <a:endParaRPr b="0" lang="en-US" sz="1800" spc="-1" strike="noStrike">
              <a:latin typeface="Arial"/>
            </a:endParaRPr>
          </a:p>
        </p:txBody>
      </p:sp>
      <p:sp>
        <p:nvSpPr>
          <p:cNvPr id="221" name="Straight Connector 10"/>
          <p:cNvSpPr/>
          <p:nvPr/>
        </p:nvSpPr>
        <p:spPr>
          <a:xfrm>
            <a:off x="1777680" y="4089240"/>
            <a:ext cx="476280" cy="360"/>
          </a:xfrm>
          <a:prstGeom prst="line">
            <a:avLst/>
          </a:prstGeom>
          <a:ln>
            <a:solidFill>
              <a:srgbClr val="93a299"/>
            </a:solidFill>
            <a:round/>
          </a:ln>
        </p:spPr>
        <p:style>
          <a:lnRef idx="2">
            <a:schemeClr val="accent1"/>
          </a:lnRef>
          <a:fillRef idx="0">
            <a:schemeClr val="accent1"/>
          </a:fillRef>
          <a:effectRef idx="1">
            <a:schemeClr val="accent1"/>
          </a:effectRef>
          <a:fontRef idx="minor"/>
        </p:style>
      </p:sp>
      <p:sp>
        <p:nvSpPr>
          <p:cNvPr id="222" name="Straight Connector 12"/>
          <p:cNvSpPr/>
          <p:nvPr/>
        </p:nvSpPr>
        <p:spPr>
          <a:xfrm>
            <a:off x="3651120" y="4089240"/>
            <a:ext cx="2111400" cy="360"/>
          </a:xfrm>
          <a:prstGeom prst="line">
            <a:avLst/>
          </a:prstGeom>
          <a:ln>
            <a:solidFill>
              <a:srgbClr val="93a299"/>
            </a:solidFill>
            <a:round/>
          </a:ln>
        </p:spPr>
        <p:style>
          <a:lnRef idx="2">
            <a:schemeClr val="accent1"/>
          </a:lnRef>
          <a:fillRef idx="0">
            <a:schemeClr val="accent1"/>
          </a:fillRef>
          <a:effectRef idx="1">
            <a:schemeClr val="accent1"/>
          </a:effectRef>
          <a:fontRef idx="minor"/>
        </p:style>
      </p:sp>
      <p:sp>
        <p:nvSpPr>
          <p:cNvPr id="223" name="Straight Connector 14"/>
          <p:cNvSpPr/>
          <p:nvPr/>
        </p:nvSpPr>
        <p:spPr>
          <a:xfrm flipH="1">
            <a:off x="4746600" y="4584600"/>
            <a:ext cx="1714320" cy="444600"/>
          </a:xfrm>
          <a:prstGeom prst="line">
            <a:avLst/>
          </a:prstGeom>
          <a:ln>
            <a:solidFill>
              <a:srgbClr val="93a299"/>
            </a:solidFill>
            <a:round/>
          </a:ln>
        </p:spPr>
        <p:style>
          <a:lnRef idx="2">
            <a:schemeClr val="accent1"/>
          </a:lnRef>
          <a:fillRef idx="0">
            <a:schemeClr val="accent1"/>
          </a:fillRef>
          <a:effectRef idx="1">
            <a:schemeClr val="accent1"/>
          </a:effectRef>
          <a:fontRef idx="minor"/>
        </p:style>
      </p:sp>
      <p:sp>
        <p:nvSpPr>
          <p:cNvPr id="224" name="Straight Connector 16"/>
          <p:cNvSpPr/>
          <p:nvPr/>
        </p:nvSpPr>
        <p:spPr>
          <a:xfrm flipH="1">
            <a:off x="6297480" y="4584600"/>
            <a:ext cx="163440" cy="444600"/>
          </a:xfrm>
          <a:prstGeom prst="line">
            <a:avLst/>
          </a:prstGeom>
          <a:ln>
            <a:solidFill>
              <a:srgbClr val="93a299"/>
            </a:solidFill>
            <a:round/>
          </a:ln>
        </p:spPr>
        <p:style>
          <a:lnRef idx="2">
            <a:schemeClr val="accent1"/>
          </a:lnRef>
          <a:fillRef idx="0">
            <a:schemeClr val="accent1"/>
          </a:fillRef>
          <a:effectRef idx="1">
            <a:schemeClr val="accent1"/>
          </a:effectRef>
          <a:fontRef idx="minor"/>
        </p:style>
      </p:sp>
      <p:sp>
        <p:nvSpPr>
          <p:cNvPr id="225" name="Straight Connector 18"/>
          <p:cNvSpPr/>
          <p:nvPr/>
        </p:nvSpPr>
        <p:spPr>
          <a:xfrm>
            <a:off x="6460920" y="4584600"/>
            <a:ext cx="1397160" cy="444600"/>
          </a:xfrm>
          <a:prstGeom prst="line">
            <a:avLst/>
          </a:prstGeom>
          <a:ln>
            <a:solidFill>
              <a:srgbClr val="93a299"/>
            </a:solidFill>
            <a:round/>
          </a:ln>
        </p:spPr>
        <p:style>
          <a:lnRef idx="2">
            <a:schemeClr val="accent1"/>
          </a:lnRef>
          <a:fillRef idx="0">
            <a:schemeClr val="accent1"/>
          </a:fillRef>
          <a:effectRef idx="1">
            <a:schemeClr val="accent1"/>
          </a:effectRef>
          <a:fontRef idx="minor"/>
        </p:style>
      </p:sp>
      <p:sp>
        <p:nvSpPr>
          <p:cNvPr id="226"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B94FCAF8-FD90-471C-AFD0-F248B969379B}" type="slidenum">
              <a:rPr b="1" lang="en-US" sz="1400" spc="-1" strike="noStrike">
                <a:solidFill>
                  <a:srgbClr val="ffffff"/>
                </a:solidFill>
                <a:latin typeface="Arial"/>
              </a:rPr>
              <a:t>9</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GB" sz="4000" spc="-100" strike="noStrike">
                <a:solidFill>
                  <a:srgbClr val="d2533c"/>
                </a:solidFill>
                <a:latin typeface="Arial"/>
              </a:rPr>
              <a:t>Argument passing</a:t>
            </a:r>
            <a:endParaRPr b="0" lang="en-US" sz="4000" spc="-1" strike="noStrike">
              <a:latin typeface="Arial"/>
            </a:endParaRPr>
          </a:p>
        </p:txBody>
      </p:sp>
      <p:sp>
        <p:nvSpPr>
          <p:cNvPr id="228"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All arguments in Java are passed by </a:t>
            </a:r>
            <a:r>
              <a:rPr b="1" lang="en-US" sz="2400" spc="-1" strike="noStrike">
                <a:solidFill>
                  <a:srgbClr val="ff0000"/>
                </a:solidFill>
                <a:latin typeface="Arial"/>
              </a:rPr>
              <a:t>value</a:t>
            </a:r>
            <a:r>
              <a:rPr b="0" lang="en-US" sz="2400" spc="-1" strike="noStrike">
                <a:solidFill>
                  <a:srgbClr val="292934"/>
                </a:solidFill>
                <a:latin typeface="Arial"/>
              </a:rPr>
              <a:t>.</a:t>
            </a:r>
            <a:endParaRPr b="0" lang="en-US" sz="2400" spc="-1" strike="noStrike">
              <a:latin typeface="Arial"/>
            </a:endParaRPr>
          </a:p>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The method creates a copy of the argument, and manipulate the copy (not the argument itself).</a:t>
            </a:r>
            <a:endParaRPr b="0" lang="en-US" sz="2400" spc="-1" strike="noStrike">
              <a:latin typeface="Arial"/>
            </a:endParaRPr>
          </a:p>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It is therefore impossible to change the argument from within the method.</a:t>
            </a:r>
            <a:endParaRPr b="0" lang="en-US" sz="2400" spc="-1" strike="noStrike">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rial"/>
              </a:rPr>
              <a:t>This means that it is impossible to change the value of an argument of a </a:t>
            </a:r>
            <a:r>
              <a:rPr b="1" lang="en-US" sz="2000" spc="-1" strike="noStrike">
                <a:solidFill>
                  <a:srgbClr val="292934"/>
                </a:solidFill>
                <a:latin typeface="Arial"/>
              </a:rPr>
              <a:t>primitive type</a:t>
            </a:r>
            <a:r>
              <a:rPr b="0" lang="en-US" sz="2000" spc="-1" strike="noStrike">
                <a:solidFill>
                  <a:srgbClr val="292934"/>
                </a:solidFill>
                <a:latin typeface="Arial"/>
              </a:rPr>
              <a:t> (int, double, char, …).</a:t>
            </a:r>
            <a:endParaRPr b="0" lang="en-US" sz="2000" spc="-1" strike="noStrike">
              <a:latin typeface="Arial"/>
            </a:endParaRPr>
          </a:p>
          <a:p>
            <a:pPr lvl="1" marL="457200" indent="-182880">
              <a:lnSpc>
                <a:spcPct val="100000"/>
              </a:lnSpc>
              <a:spcBef>
                <a:spcPts val="400"/>
              </a:spcBef>
              <a:buClr>
                <a:srgbClr val="93a299"/>
              </a:buClr>
              <a:buSzPct val="85000"/>
              <a:buFont typeface="Arial"/>
              <a:buChar char="•"/>
            </a:pPr>
            <a:r>
              <a:rPr b="1" lang="en-US" sz="2000" spc="-1" strike="noStrike">
                <a:solidFill>
                  <a:srgbClr val="292934"/>
                </a:solidFill>
                <a:latin typeface="Arial"/>
              </a:rPr>
              <a:t>Reference variables </a:t>
            </a:r>
            <a:r>
              <a:rPr b="0" lang="en-US" sz="2000" spc="-1" strike="noStrike">
                <a:solidFill>
                  <a:srgbClr val="292934"/>
                </a:solidFill>
                <a:latin typeface="Arial"/>
              </a:rPr>
              <a:t>cannot be changed inside methods as well, but their content can be changed.</a:t>
            </a:r>
            <a:endParaRPr b="0" lang="en-US" sz="2000" spc="-1" strike="noStrike">
              <a:latin typeface="Arial"/>
            </a:endParaRPr>
          </a:p>
        </p:txBody>
      </p:sp>
      <p:sp>
        <p:nvSpPr>
          <p:cNvPr id="229"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61B1066D-F873-4C23-9213-A3F642A07453}" type="slidenum">
              <a:rPr b="1" lang="x-none" sz="1400" spc="-1" strike="noStrike">
                <a:solidFill>
                  <a:srgbClr val="ffffff"/>
                </a:solidFill>
                <a:latin typeface="Arial"/>
              </a:rPr>
              <a:t>11</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rmAutofit fontScale="85000"/>
          </a:bodyPr>
          <a:p>
            <a:pPr>
              <a:lnSpc>
                <a:spcPct val="100000"/>
              </a:lnSpc>
              <a:buNone/>
            </a:pPr>
            <a:r>
              <a:rPr b="0" lang="en-GB" sz="4000" spc="-100" strike="noStrike">
                <a:solidFill>
                  <a:srgbClr val="d2533c"/>
                </a:solidFill>
                <a:latin typeface="Arial"/>
              </a:rPr>
              <a:t>Argument passing: primitive type variables</a:t>
            </a:r>
            <a:endParaRPr b="0" lang="en-US" sz="4000" spc="-1" strike="noStrike">
              <a:latin typeface="Arial"/>
            </a:endParaRPr>
          </a:p>
        </p:txBody>
      </p:sp>
      <p:sp>
        <p:nvSpPr>
          <p:cNvPr id="231" name="PlaceHolder 2"/>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82783530-0AE2-4641-8284-BB47BE469EB9}" type="slidenum">
              <a:rPr b="1" lang="x-none" sz="1400" spc="-1" strike="noStrike">
                <a:solidFill>
                  <a:srgbClr val="ffffff"/>
                </a:solidFill>
                <a:latin typeface="Arial"/>
              </a:rPr>
              <a:t>12</a:t>
            </a:fld>
            <a:endParaRPr b="0" lang="en-US" sz="1400" spc="-1" strike="noStrike">
              <a:latin typeface="Times New Roman"/>
            </a:endParaRPr>
          </a:p>
        </p:txBody>
      </p:sp>
      <p:pic>
        <p:nvPicPr>
          <p:cNvPr id="232" name="Picture 2" descr=""/>
          <p:cNvPicPr/>
          <p:nvPr/>
        </p:nvPicPr>
        <p:blipFill>
          <a:blip r:embed="rId1"/>
          <a:stretch/>
        </p:blipFill>
        <p:spPr>
          <a:xfrm>
            <a:off x="2555640" y="1700640"/>
            <a:ext cx="4075920" cy="2456640"/>
          </a:xfrm>
          <a:prstGeom prst="rect">
            <a:avLst/>
          </a:prstGeom>
          <a:ln w="0">
            <a:noFill/>
          </a:ln>
        </p:spPr>
      </p:pic>
      <p:pic>
        <p:nvPicPr>
          <p:cNvPr id="233" name="Picture 5" descr=""/>
          <p:cNvPicPr/>
          <p:nvPr/>
        </p:nvPicPr>
        <p:blipFill>
          <a:blip r:embed="rId2"/>
          <a:stretch/>
        </p:blipFill>
        <p:spPr>
          <a:xfrm>
            <a:off x="1574280" y="4509000"/>
            <a:ext cx="6038280" cy="16851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rmAutofit fontScale="85000"/>
          </a:bodyPr>
          <a:p>
            <a:pPr>
              <a:lnSpc>
                <a:spcPct val="100000"/>
              </a:lnSpc>
              <a:buNone/>
            </a:pPr>
            <a:r>
              <a:rPr b="0" lang="en-GB" sz="4000" spc="-100" strike="noStrike">
                <a:solidFill>
                  <a:srgbClr val="d2533c"/>
                </a:solidFill>
                <a:latin typeface="Arial"/>
              </a:rPr>
              <a:t>Argument passing: reference variables</a:t>
            </a:r>
            <a:endParaRPr b="0" lang="en-US" sz="4000" spc="-1" strike="noStrike">
              <a:latin typeface="Arial"/>
            </a:endParaRPr>
          </a:p>
        </p:txBody>
      </p:sp>
      <p:sp>
        <p:nvSpPr>
          <p:cNvPr id="235" name="PlaceHolder 2"/>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79E56C04-9760-4DA8-A036-350AABEC3C78}" type="slidenum">
              <a:rPr b="1" lang="x-none" sz="1400" spc="-1" strike="noStrike">
                <a:solidFill>
                  <a:srgbClr val="ffffff"/>
                </a:solidFill>
                <a:latin typeface="Arial"/>
              </a:rPr>
              <a:t>13</a:t>
            </a:fld>
            <a:endParaRPr b="0" lang="en-US" sz="1400" spc="-1" strike="noStrike">
              <a:latin typeface="Times New Roman"/>
            </a:endParaRPr>
          </a:p>
        </p:txBody>
      </p:sp>
      <p:pic>
        <p:nvPicPr>
          <p:cNvPr id="236" name="Picture 1" descr=""/>
          <p:cNvPicPr/>
          <p:nvPr/>
        </p:nvPicPr>
        <p:blipFill>
          <a:blip r:embed="rId1"/>
          <a:stretch/>
        </p:blipFill>
        <p:spPr>
          <a:xfrm>
            <a:off x="144000" y="4685400"/>
            <a:ext cx="8747640" cy="1983240"/>
          </a:xfrm>
          <a:prstGeom prst="rect">
            <a:avLst/>
          </a:prstGeom>
          <a:ln w="0">
            <a:noFill/>
          </a:ln>
        </p:spPr>
      </p:pic>
      <p:pic>
        <p:nvPicPr>
          <p:cNvPr id="237" name="Picture 7" descr=""/>
          <p:cNvPicPr/>
          <p:nvPr/>
        </p:nvPicPr>
        <p:blipFill>
          <a:blip r:embed="rId2"/>
          <a:stretch/>
        </p:blipFill>
        <p:spPr>
          <a:xfrm>
            <a:off x="2051640" y="1628640"/>
            <a:ext cx="4704480" cy="2628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1" lang="en-US" sz="4000" spc="-100" strike="noStrike">
                <a:solidFill>
                  <a:srgbClr val="d2533c"/>
                </a:solidFill>
                <a:latin typeface="Arial"/>
              </a:rPr>
              <a:t>Object class</a:t>
            </a:r>
            <a:endParaRPr b="0" lang="en-US" sz="4000" spc="-1" strike="noStrike">
              <a:latin typeface="Arial"/>
            </a:endParaRPr>
          </a:p>
        </p:txBody>
      </p:sp>
      <p:sp>
        <p:nvSpPr>
          <p:cNvPr id="239"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a:bodyPr>
          <a:p>
            <a:pPr marL="182880" indent="-182880">
              <a:lnSpc>
                <a:spcPct val="100000"/>
              </a:lnSpc>
              <a:spcBef>
                <a:spcPts val="561"/>
              </a:spcBef>
              <a:buClr>
                <a:srgbClr val="93a299"/>
              </a:buClr>
              <a:buSzPct val="85000"/>
              <a:buFont typeface="Arial"/>
              <a:buChar char="•"/>
            </a:pPr>
            <a:r>
              <a:rPr b="0" lang="en-US" sz="2800" spc="-1" strike="noStrike">
                <a:solidFill>
                  <a:srgbClr val="292934"/>
                </a:solidFill>
                <a:latin typeface="Arial"/>
              </a:rPr>
              <a:t>The </a:t>
            </a:r>
            <a:r>
              <a:rPr b="1" lang="en-US" sz="2800" spc="-1" strike="noStrike">
                <a:solidFill>
                  <a:srgbClr val="292934"/>
                </a:solidFill>
                <a:latin typeface="Arial"/>
              </a:rPr>
              <a:t>Object class</a:t>
            </a:r>
            <a:r>
              <a:rPr b="0" lang="en-US" sz="2800" spc="-1" strike="noStrike">
                <a:solidFill>
                  <a:srgbClr val="292934"/>
                </a:solidFill>
                <a:latin typeface="Arial"/>
              </a:rPr>
              <a:t> is the parent class of all the classes in java by default. In other words, it is the topmost class of java.</a:t>
            </a:r>
            <a:endParaRPr b="0" lang="en-US" sz="2800" spc="-1" strike="noStrike">
              <a:latin typeface="Arial"/>
            </a:endParaRPr>
          </a:p>
          <a:p>
            <a:pPr marL="182880" indent="-182880">
              <a:lnSpc>
                <a:spcPct val="100000"/>
              </a:lnSpc>
              <a:spcBef>
                <a:spcPts val="561"/>
              </a:spcBef>
              <a:buClr>
                <a:srgbClr val="93a299"/>
              </a:buClr>
              <a:buSzPct val="85000"/>
              <a:buFont typeface="Arial"/>
              <a:buChar char="•"/>
            </a:pPr>
            <a:r>
              <a:rPr b="0" lang="en-US" sz="2800" spc="-1" strike="noStrike">
                <a:solidFill>
                  <a:srgbClr val="292934"/>
                </a:solidFill>
                <a:latin typeface="Arial"/>
              </a:rPr>
              <a:t>The Object class is beneficial if you want to refer any object whose type you don't know.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Wrappers</a:t>
            </a:r>
            <a:endParaRPr b="0" lang="en-US" sz="4000" spc="-1" strike="noStrike">
              <a:latin typeface="Arial"/>
            </a:endParaRPr>
          </a:p>
        </p:txBody>
      </p:sp>
      <p:sp>
        <p:nvSpPr>
          <p:cNvPr id="241"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a:bodyPr>
          <a:p>
            <a:pPr marL="182880" indent="-182880">
              <a:lnSpc>
                <a:spcPct val="100000"/>
              </a:lnSpc>
              <a:spcBef>
                <a:spcPts val="561"/>
              </a:spcBef>
              <a:buClr>
                <a:srgbClr val="93a299"/>
              </a:buClr>
              <a:buSzPct val="85000"/>
              <a:buFont typeface="Arial"/>
              <a:buChar char="•"/>
            </a:pPr>
            <a:r>
              <a:rPr b="0" lang="en-US" sz="2800" spc="-1" strike="noStrike">
                <a:solidFill>
                  <a:srgbClr val="292934"/>
                </a:solidFill>
                <a:latin typeface="Arial"/>
              </a:rPr>
              <a:t>The Java primitive types are NOT classes, and thus cannot be used as easy as objects</a:t>
            </a:r>
            <a:endParaRPr b="0" lang="en-US" sz="28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If I make an array of Object or any other class, primitive types cannot be stored in it.</a:t>
            </a:r>
            <a:endParaRPr b="0" lang="en-US" sz="2400" spc="-1" strike="noStrike">
              <a:latin typeface="Arial"/>
            </a:endParaRPr>
          </a:p>
          <a:p>
            <a:pPr marL="182880" indent="-182880">
              <a:lnSpc>
                <a:spcPct val="100000"/>
              </a:lnSpc>
              <a:spcBef>
                <a:spcPts val="561"/>
              </a:spcBef>
              <a:buClr>
                <a:srgbClr val="93a299"/>
              </a:buClr>
              <a:buSzPct val="85000"/>
              <a:buFont typeface="Arial"/>
              <a:buChar char="•"/>
            </a:pPr>
            <a:r>
              <a:rPr b="0" lang="en-US" sz="2800" spc="-1" strike="noStrike">
                <a:solidFill>
                  <a:srgbClr val="ff0000"/>
                </a:solidFill>
                <a:latin typeface="Arial"/>
              </a:rPr>
              <a:t>Wrapper classes</a:t>
            </a:r>
            <a:r>
              <a:rPr b="0" lang="en-US" sz="2800" spc="-1" strike="noStrike">
                <a:solidFill>
                  <a:srgbClr val="292934"/>
                </a:solidFill>
                <a:latin typeface="Arial"/>
              </a:rPr>
              <a:t> allow to get around this problem</a:t>
            </a:r>
            <a:endParaRPr b="0" lang="en-US" sz="2800" spc="-1" strike="noStrike">
              <a:latin typeface="Arial"/>
            </a:endParaRPr>
          </a:p>
          <a:p>
            <a:pPr lvl="2" marL="731520" indent="-182880">
              <a:lnSpc>
                <a:spcPct val="100000"/>
              </a:lnSpc>
              <a:spcBef>
                <a:spcPts val="400"/>
              </a:spcBef>
              <a:buClr>
                <a:srgbClr val="93a299"/>
              </a:buClr>
              <a:buSzPct val="90000"/>
              <a:buFont typeface="Arial"/>
              <a:buChar char="•"/>
            </a:pPr>
            <a:r>
              <a:rPr b="0" lang="en-US" sz="2000" spc="-1" strike="noStrike">
                <a:solidFill>
                  <a:srgbClr val="292934"/>
                </a:solidFill>
                <a:latin typeface="Arial"/>
              </a:rPr>
              <a:t>Wrappers are classes that “wrap” objects around primitive values, thus making them compatible with other Java classes</a:t>
            </a:r>
            <a:endParaRPr b="0" lang="en-US" sz="2000" spc="-1" strike="noStrike">
              <a:latin typeface="Arial"/>
            </a:endParaRPr>
          </a:p>
          <a:p>
            <a:pPr lvl="3" marL="1005840" indent="-182880">
              <a:lnSpc>
                <a:spcPct val="100000"/>
              </a:lnSpc>
              <a:spcBef>
                <a:spcPts val="360"/>
              </a:spcBef>
              <a:buClr>
                <a:srgbClr val="93a299"/>
              </a:buClr>
              <a:buFont typeface="Arial"/>
              <a:buChar char="•"/>
            </a:pPr>
            <a:r>
              <a:rPr b="0" lang="en-US" sz="1800" spc="-1" strike="noStrike">
                <a:solidFill>
                  <a:srgbClr val="292934"/>
                </a:solidFill>
                <a:latin typeface="Arial"/>
              </a:rPr>
              <a:t>We cannot store an int in an array of Object, but we can store an Integer</a:t>
            </a:r>
            <a:endParaRPr b="0" lang="en-US" sz="1800" spc="-1" strike="noStrike">
              <a:latin typeface="Arial"/>
            </a:endParaRPr>
          </a:p>
        </p:txBody>
      </p:sp>
      <p:sp>
        <p:nvSpPr>
          <p:cNvPr id="242"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68122D60-7A79-495B-A0C5-9CA766A8FAD3}" type="slidenum">
              <a:rPr b="1" lang="x-none" sz="1400" spc="-1" strike="noStrike">
                <a:solidFill>
                  <a:srgbClr val="ffffff"/>
                </a:solidFill>
                <a:latin typeface="Arial"/>
              </a:rPr>
              <a:t>15</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9">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Effect filter="dissolve" transition="in">
                                      <p:cBhvr additive="repl">
                                        <p:cTn id="7" dur="500"/>
                                        <p:tgtEl>
                                          <p:spTgt spid="241">
                                            <p:txEl>
                                              <p:pRg st="0" end="0"/>
                                            </p:txEl>
                                          </p:spTgt>
                                        </p:tgtEl>
                                      </p:cBhvr>
                                    </p:animEffect>
                                  </p:childTnLst>
                                </p:cTn>
                              </p:par>
                              <p:par>
                                <p:cTn id="8" nodeType="withEffect" fill="hold" presetClass="entr" presetID="9">
                                  <p:stCondLst>
                                    <p:cond delay="0"/>
                                  </p:stCondLst>
                                  <p:childTnLst>
                                    <p:set>
                                      <p:cBhvr>
                                        <p:cTn id="9" dur="1" fill="hold">
                                          <p:stCondLst>
                                            <p:cond delay="0"/>
                                          </p:stCondLst>
                                        </p:cTn>
                                        <p:tgtEl>
                                          <p:spTgt spid="241">
                                            <p:txEl>
                                              <p:pRg st="1" end="1"/>
                                            </p:txEl>
                                          </p:spTgt>
                                        </p:tgtEl>
                                        <p:attrNameLst>
                                          <p:attrName>style.visibility</p:attrName>
                                        </p:attrNameLst>
                                      </p:cBhvr>
                                      <p:to>
                                        <p:strVal val="visible"/>
                                      </p:to>
                                    </p:set>
                                    <p:animEffect filter="dissolve" transition="in">
                                      <p:cBhvr additive="repl">
                                        <p:cTn id="10" dur="500"/>
                                        <p:tgtEl>
                                          <p:spTgt spid="24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9">
                                  <p:stCondLst>
                                    <p:cond delay="0"/>
                                  </p:stCondLst>
                                  <p:childTnLst>
                                    <p:set>
                                      <p:cBhvr>
                                        <p:cTn id="14" dur="1" fill="hold">
                                          <p:stCondLst>
                                            <p:cond delay="0"/>
                                          </p:stCondLst>
                                        </p:cTn>
                                        <p:tgtEl>
                                          <p:spTgt spid="241">
                                            <p:txEl>
                                              <p:pRg st="2" end="2"/>
                                            </p:txEl>
                                          </p:spTgt>
                                        </p:tgtEl>
                                        <p:attrNameLst>
                                          <p:attrName>style.visibility</p:attrName>
                                        </p:attrNameLst>
                                      </p:cBhvr>
                                      <p:to>
                                        <p:strVal val="visible"/>
                                      </p:to>
                                    </p:set>
                                    <p:animEffect filter="dissolve" transition="in">
                                      <p:cBhvr additive="repl">
                                        <p:cTn id="15" dur="500"/>
                                        <p:tgtEl>
                                          <p:spTgt spid="241">
                                            <p:txEl>
                                              <p:pRg st="2" end="2"/>
                                            </p:txEl>
                                          </p:spTgt>
                                        </p:tgtEl>
                                      </p:cBhvr>
                                    </p:animEffect>
                                  </p:childTnLst>
                                </p:cTn>
                              </p:par>
                              <p:par>
                                <p:cTn id="16" nodeType="withEffect" fill="hold" presetClass="entr" presetID="9">
                                  <p:stCondLst>
                                    <p:cond delay="0"/>
                                  </p:stCondLst>
                                  <p:childTnLst>
                                    <p:set>
                                      <p:cBhvr>
                                        <p:cTn id="17" dur="1" fill="hold">
                                          <p:stCondLst>
                                            <p:cond delay="0"/>
                                          </p:stCondLst>
                                        </p:cTn>
                                        <p:tgtEl>
                                          <p:spTgt spid="241">
                                            <p:txEl>
                                              <p:pRg st="3" end="3"/>
                                            </p:txEl>
                                          </p:spTgt>
                                        </p:tgtEl>
                                        <p:attrNameLst>
                                          <p:attrName>style.visibility</p:attrName>
                                        </p:attrNameLst>
                                      </p:cBhvr>
                                      <p:to>
                                        <p:strVal val="visible"/>
                                      </p:to>
                                    </p:set>
                                    <p:animEffect filter="dissolve" transition="in">
                                      <p:cBhvr additive="repl">
                                        <p:cTn id="18" dur="500"/>
                                        <p:tgtEl>
                                          <p:spTgt spid="241">
                                            <p:txEl>
                                              <p:pRg st="3" end="3"/>
                                            </p:txEl>
                                          </p:spTgt>
                                        </p:tgtEl>
                                      </p:cBhvr>
                                    </p:animEffect>
                                  </p:childTnLst>
                                </p:cTn>
                              </p:par>
                              <p:par>
                                <p:cTn id="19" nodeType="withEffect" fill="hold" presetClass="entr" presetID="9">
                                  <p:stCondLst>
                                    <p:cond delay="0"/>
                                  </p:stCondLst>
                                  <p:childTnLst>
                                    <p:set>
                                      <p:cBhvr>
                                        <p:cTn id="20" dur="1" fill="hold">
                                          <p:stCondLst>
                                            <p:cond delay="0"/>
                                          </p:stCondLst>
                                        </p:cTn>
                                        <p:tgtEl>
                                          <p:spTgt spid="241">
                                            <p:txEl>
                                              <p:pRg st="4" end="4"/>
                                            </p:txEl>
                                          </p:spTgt>
                                        </p:tgtEl>
                                        <p:attrNameLst>
                                          <p:attrName>style.visibility</p:attrName>
                                        </p:attrNameLst>
                                      </p:cBhvr>
                                      <p:to>
                                        <p:strVal val="visible"/>
                                      </p:to>
                                    </p:set>
                                    <p:animEffect filter="dissolve" transition="in">
                                      <p:cBhvr additive="repl">
                                        <p:cTn id="21" dur="500"/>
                                        <p:tgtEl>
                                          <p:spTgt spid="24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Java wrappers</a:t>
            </a:r>
            <a:endParaRPr b="0" lang="en-US" sz="4000" spc="-1" strike="noStrike">
              <a:latin typeface="Arial"/>
            </a:endParaRPr>
          </a:p>
        </p:txBody>
      </p:sp>
      <p:sp>
        <p:nvSpPr>
          <p:cNvPr id="244" name="PlaceHolder 2"/>
          <p:cNvSpPr>
            <a:spLocks noGrp="1"/>
          </p:cNvSpPr>
          <p:nvPr>
            <p:ph/>
          </p:nvPr>
        </p:nvSpPr>
        <p:spPr>
          <a:xfrm>
            <a:off x="457200" y="1447920"/>
            <a:ext cx="4114080" cy="5076720"/>
          </a:xfrm>
          <a:prstGeom prst="rect">
            <a:avLst/>
          </a:prstGeom>
          <a:noFill/>
          <a:ln w="0">
            <a:noFill/>
          </a:ln>
        </p:spPr>
        <p:txBody>
          <a:bodyPr lIns="90000" rIns="90000" tIns="45000" bIns="45000" anchor="t">
            <a:norm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Java offers a set of standard wrapper classes for all primitive data types.</a:t>
            </a:r>
            <a:endParaRPr b="0" lang="en-US" sz="2400" spc="-1" strike="noStrike">
              <a:latin typeface="Arial"/>
            </a:endParaRPr>
          </a:p>
          <a:p>
            <a:pPr lvl="2" marL="731520" indent="-182880">
              <a:lnSpc>
                <a:spcPct val="100000"/>
              </a:lnSpc>
              <a:spcBef>
                <a:spcPts val="360"/>
              </a:spcBef>
              <a:buClr>
                <a:srgbClr val="93a299"/>
              </a:buClr>
              <a:buSzPct val="90000"/>
              <a:buFont typeface="Arial"/>
              <a:buChar char="•"/>
            </a:pPr>
            <a:r>
              <a:rPr b="0" lang="en-US" sz="1800" spc="-1" strike="noStrike">
                <a:solidFill>
                  <a:srgbClr val="292934"/>
                </a:solidFill>
                <a:latin typeface="Arial"/>
              </a:rPr>
              <a:t>Integer i, j, k;</a:t>
            </a:r>
            <a:endParaRPr b="0" lang="en-US" sz="1800" spc="-1" strike="noStrike">
              <a:latin typeface="Arial"/>
            </a:endParaRPr>
          </a:p>
          <a:p>
            <a:pPr marL="1005840" indent="-182880">
              <a:lnSpc>
                <a:spcPct val="100000"/>
              </a:lnSpc>
              <a:spcBef>
                <a:spcPts val="320"/>
              </a:spcBef>
              <a:buNone/>
              <a:tabLst>
                <a:tab algn="l" pos="0"/>
              </a:tabLst>
            </a:pPr>
            <a:r>
              <a:rPr b="0" lang="en-US" sz="1600" spc="-1" strike="noStrike">
                <a:solidFill>
                  <a:srgbClr val="292934"/>
                </a:solidFill>
                <a:latin typeface="Arial"/>
              </a:rPr>
              <a:t>	</a:t>
            </a:r>
            <a:r>
              <a:rPr b="0" lang="en-US" sz="1600" spc="-1" strike="noStrike">
                <a:solidFill>
                  <a:srgbClr val="292934"/>
                </a:solidFill>
                <a:latin typeface="Arial"/>
              </a:rPr>
              <a:t>i = new Integer(20); // or i=20; is also correct</a:t>
            </a:r>
            <a:endParaRPr b="0" lang="en-US" sz="1600" spc="-1" strike="noStrike">
              <a:latin typeface="Arial"/>
            </a:endParaRPr>
          </a:p>
          <a:p>
            <a:pPr marL="1005840" indent="-182880">
              <a:lnSpc>
                <a:spcPct val="100000"/>
              </a:lnSpc>
              <a:spcBef>
                <a:spcPts val="320"/>
              </a:spcBef>
              <a:buNone/>
              <a:tabLst>
                <a:tab algn="l" pos="0"/>
              </a:tabLst>
            </a:pPr>
            <a:r>
              <a:rPr b="0" lang="en-US" sz="1600" spc="-1" strike="noStrike">
                <a:solidFill>
                  <a:srgbClr val="292934"/>
                </a:solidFill>
                <a:latin typeface="Arial"/>
              </a:rPr>
              <a:t>	</a:t>
            </a:r>
            <a:r>
              <a:rPr b="0" lang="en-US" sz="1600" spc="-1" strike="noStrike">
                <a:solidFill>
                  <a:srgbClr val="292934"/>
                </a:solidFill>
                <a:latin typeface="Arial"/>
              </a:rPr>
              <a:t>j = new Integer(40);</a:t>
            </a:r>
            <a:endParaRPr b="0" lang="en-US" sz="1600" spc="-1" strike="noStrike">
              <a:latin typeface="Arial"/>
            </a:endParaRPr>
          </a:p>
          <a:p>
            <a:pPr marL="182880" indent="-182880">
              <a:lnSpc>
                <a:spcPct val="100000"/>
              </a:lnSpc>
              <a:spcBef>
                <a:spcPts val="479"/>
              </a:spcBef>
              <a:buClr>
                <a:srgbClr val="93a299"/>
              </a:buClr>
              <a:buSzPct val="85000"/>
              <a:buFont typeface="Arial"/>
              <a:buChar char="•"/>
              <a:tabLst>
                <a:tab algn="l" pos="0"/>
              </a:tabLst>
            </a:pPr>
            <a:r>
              <a:rPr b="0" lang="en-US" sz="2400" spc="-1" strike="noStrike">
                <a:solidFill>
                  <a:srgbClr val="292934"/>
                </a:solidFill>
                <a:latin typeface="Arial"/>
              </a:rPr>
              <a:t>Java wrappers are immutable, which means that their content cannot be changed once created. Hence they cannot be used for parameter passing.</a:t>
            </a:r>
            <a:endParaRPr b="0" lang="en-US" sz="2400" spc="-1" strike="noStrike">
              <a:latin typeface="Arial"/>
            </a:endParaRPr>
          </a:p>
          <a:p>
            <a:pPr marL="457200" indent="-182880">
              <a:lnSpc>
                <a:spcPct val="100000"/>
              </a:lnSpc>
              <a:spcBef>
                <a:spcPts val="400"/>
              </a:spcBef>
              <a:buNone/>
              <a:tabLst>
                <a:tab algn="l" pos="0"/>
              </a:tabLst>
            </a:pPr>
            <a:endParaRPr b="0" lang="en-US" sz="2400" spc="-1" strike="noStrike">
              <a:latin typeface="Arial"/>
            </a:endParaRPr>
          </a:p>
        </p:txBody>
      </p:sp>
      <p:sp>
        <p:nvSpPr>
          <p:cNvPr id="245"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DA7055C1-0366-453D-90E9-6C5AD01B22BD}" type="slidenum">
              <a:rPr b="1" lang="x-none" sz="1400" spc="-1" strike="noStrike">
                <a:solidFill>
                  <a:srgbClr val="ffffff"/>
                </a:solidFill>
                <a:latin typeface="Arial"/>
              </a:rPr>
              <a:t>16</a:t>
            </a:fld>
            <a:endParaRPr b="0" lang="en-US" sz="1400" spc="-1" strike="noStrike">
              <a:latin typeface="Times New Roman"/>
            </a:endParaRPr>
          </a:p>
        </p:txBody>
      </p:sp>
      <p:pic>
        <p:nvPicPr>
          <p:cNvPr id="246" name="Picture 6" descr=""/>
          <p:cNvPicPr/>
          <p:nvPr/>
        </p:nvPicPr>
        <p:blipFill>
          <a:blip r:embed="rId1"/>
          <a:stretch/>
        </p:blipFill>
        <p:spPr>
          <a:xfrm>
            <a:off x="4572000" y="2421000"/>
            <a:ext cx="4419360" cy="3097080"/>
          </a:xfrm>
          <a:prstGeom prst="rect">
            <a:avLst/>
          </a:prstGeom>
          <a:ln w="0">
            <a:noFill/>
          </a:ln>
        </p:spPr>
      </p:pic>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9">
                                  <p:stCondLst>
                                    <p:cond delay="0"/>
                                  </p:stCondLst>
                                  <p:childTnLst>
                                    <p:set>
                                      <p:cBhvr>
                                        <p:cTn id="27" dur="1" fill="hold">
                                          <p:stCondLst>
                                            <p:cond delay="0"/>
                                          </p:stCondLst>
                                        </p:cTn>
                                        <p:tgtEl>
                                          <p:spTgt spid="244">
                                            <p:txEl>
                                              <p:pRg st="0" end="0"/>
                                            </p:txEl>
                                          </p:spTgt>
                                        </p:tgtEl>
                                        <p:attrNameLst>
                                          <p:attrName>style.visibility</p:attrName>
                                        </p:attrNameLst>
                                      </p:cBhvr>
                                      <p:to>
                                        <p:strVal val="visible"/>
                                      </p:to>
                                    </p:set>
                                    <p:animEffect filter="dissolve" transition="in">
                                      <p:cBhvr additive="repl">
                                        <p:cTn id="28" dur="500"/>
                                        <p:tgtEl>
                                          <p:spTgt spid="244">
                                            <p:txEl>
                                              <p:pRg st="0" end="0"/>
                                            </p:txEl>
                                          </p:spTgt>
                                        </p:tgtEl>
                                      </p:cBhvr>
                                    </p:animEffect>
                                  </p:childTnLst>
                                </p:cTn>
                              </p:par>
                              <p:par>
                                <p:cTn id="29" nodeType="withEffect" fill="hold" presetClass="entr" presetID="9">
                                  <p:stCondLst>
                                    <p:cond delay="0"/>
                                  </p:stCondLst>
                                  <p:childTnLst>
                                    <p:set>
                                      <p:cBhvr>
                                        <p:cTn id="30" dur="1" fill="hold">
                                          <p:stCondLst>
                                            <p:cond delay="0"/>
                                          </p:stCondLst>
                                        </p:cTn>
                                        <p:tgtEl>
                                          <p:spTgt spid="244">
                                            <p:txEl>
                                              <p:pRg st="1" end="1"/>
                                            </p:txEl>
                                          </p:spTgt>
                                        </p:tgtEl>
                                        <p:attrNameLst>
                                          <p:attrName>style.visibility</p:attrName>
                                        </p:attrNameLst>
                                      </p:cBhvr>
                                      <p:to>
                                        <p:strVal val="visible"/>
                                      </p:to>
                                    </p:set>
                                    <p:animEffect filter="dissolve" transition="in">
                                      <p:cBhvr additive="repl">
                                        <p:cTn id="31" dur="500"/>
                                        <p:tgtEl>
                                          <p:spTgt spid="244">
                                            <p:txEl>
                                              <p:pRg st="1" end="1"/>
                                            </p:txEl>
                                          </p:spTgt>
                                        </p:tgtEl>
                                      </p:cBhvr>
                                    </p:animEffect>
                                  </p:childTnLst>
                                </p:cTn>
                              </p:par>
                              <p:par>
                                <p:cTn id="32" nodeType="withEffect" fill="hold" presetClass="entr" presetID="9">
                                  <p:stCondLst>
                                    <p:cond delay="0"/>
                                  </p:stCondLst>
                                  <p:childTnLst>
                                    <p:set>
                                      <p:cBhvr>
                                        <p:cTn id="33" dur="1" fill="hold">
                                          <p:stCondLst>
                                            <p:cond delay="0"/>
                                          </p:stCondLst>
                                        </p:cTn>
                                        <p:tgtEl>
                                          <p:spTgt spid="244">
                                            <p:txEl>
                                              <p:pRg st="2" end="2"/>
                                            </p:txEl>
                                          </p:spTgt>
                                        </p:tgtEl>
                                        <p:attrNameLst>
                                          <p:attrName>style.visibility</p:attrName>
                                        </p:attrNameLst>
                                      </p:cBhvr>
                                      <p:to>
                                        <p:strVal val="visible"/>
                                      </p:to>
                                    </p:set>
                                    <p:animEffect filter="dissolve" transition="in">
                                      <p:cBhvr additive="repl">
                                        <p:cTn id="34" dur="500"/>
                                        <p:tgtEl>
                                          <p:spTgt spid="244">
                                            <p:txEl>
                                              <p:pRg st="2" end="2"/>
                                            </p:txEl>
                                          </p:spTgt>
                                        </p:tgtEl>
                                      </p:cBhvr>
                                    </p:animEffect>
                                  </p:childTnLst>
                                </p:cTn>
                              </p:par>
                              <p:par>
                                <p:cTn id="35" nodeType="withEffect" fill="hold" presetClass="entr" presetID="9">
                                  <p:stCondLst>
                                    <p:cond delay="0"/>
                                  </p:stCondLst>
                                  <p:childTnLst>
                                    <p:set>
                                      <p:cBhvr>
                                        <p:cTn id="36" dur="1" fill="hold">
                                          <p:stCondLst>
                                            <p:cond delay="0"/>
                                          </p:stCondLst>
                                        </p:cTn>
                                        <p:tgtEl>
                                          <p:spTgt spid="244">
                                            <p:txEl>
                                              <p:pRg st="3" end="3"/>
                                            </p:txEl>
                                          </p:spTgt>
                                        </p:tgtEl>
                                        <p:attrNameLst>
                                          <p:attrName>style.visibility</p:attrName>
                                        </p:attrNameLst>
                                      </p:cBhvr>
                                      <p:to>
                                        <p:strVal val="visible"/>
                                      </p:to>
                                    </p:set>
                                    <p:animEffect filter="dissolve" transition="in">
                                      <p:cBhvr additive="repl">
                                        <p:cTn id="37" dur="500"/>
                                        <p:tgtEl>
                                          <p:spTgt spid="24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9">
                                  <p:stCondLst>
                                    <p:cond delay="0"/>
                                  </p:stCondLst>
                                  <p:childTnLst>
                                    <p:set>
                                      <p:cBhvr>
                                        <p:cTn id="41" dur="1" fill="hold">
                                          <p:stCondLst>
                                            <p:cond delay="0"/>
                                          </p:stCondLst>
                                        </p:cTn>
                                        <p:tgtEl>
                                          <p:spTgt spid="244">
                                            <p:txEl>
                                              <p:pRg st="4" end="4"/>
                                            </p:txEl>
                                          </p:spTgt>
                                        </p:tgtEl>
                                        <p:attrNameLst>
                                          <p:attrName>style.visibility</p:attrName>
                                        </p:attrNameLst>
                                      </p:cBhvr>
                                      <p:to>
                                        <p:strVal val="visible"/>
                                      </p:to>
                                    </p:set>
                                    <p:animEffect filter="dissolve" transition="in">
                                      <p:cBhvr additive="repl">
                                        <p:cTn id="42" dur="500"/>
                                        <p:tgtEl>
                                          <p:spTgt spid="24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Java wrappers</a:t>
            </a:r>
            <a:endParaRPr b="0" lang="en-US" sz="4000" spc="-1" strike="noStrike">
              <a:latin typeface="Arial"/>
            </a:endParaRPr>
          </a:p>
        </p:txBody>
      </p:sp>
      <p:sp>
        <p:nvSpPr>
          <p:cNvPr id="248" name="PlaceHolder 2"/>
          <p:cNvSpPr>
            <a:spLocks noGrp="1"/>
          </p:cNvSpPr>
          <p:nvPr>
            <p:ph/>
          </p:nvPr>
        </p:nvSpPr>
        <p:spPr>
          <a:xfrm>
            <a:off x="609480" y="1600200"/>
            <a:ext cx="4634640" cy="4419000"/>
          </a:xfrm>
          <a:prstGeom prst="rect">
            <a:avLst/>
          </a:prstGeom>
          <a:noFill/>
          <a:ln w="0">
            <a:noFill/>
          </a:ln>
        </p:spPr>
        <p:txBody>
          <a:bodyPr lIns="90000" rIns="90000" tIns="45000" bIns="45000" anchor="t">
            <a:noAutofit/>
          </a:bodyPr>
          <a:p>
            <a:pPr marL="182880" indent="-182880">
              <a:lnSpc>
                <a:spcPct val="100000"/>
              </a:lnSpc>
              <a:spcBef>
                <a:spcPts val="561"/>
              </a:spcBef>
              <a:buClr>
                <a:srgbClr val="93a299"/>
              </a:buClr>
              <a:buSzPct val="85000"/>
              <a:buFont typeface="Arial"/>
              <a:buChar char="•"/>
            </a:pPr>
            <a:r>
              <a:rPr b="0" lang="en-US" sz="2800" spc="-1" strike="noStrike">
                <a:solidFill>
                  <a:srgbClr val="292934"/>
                </a:solidFill>
                <a:latin typeface="Arial"/>
              </a:rPr>
              <a:t>The wrapper classes also provide extra useful functionality for these types</a:t>
            </a:r>
            <a:endParaRPr b="0" lang="en-US" sz="2800" spc="-1" strike="noStrike">
              <a:latin typeface="Arial"/>
            </a:endParaRPr>
          </a:p>
          <a:p>
            <a:pPr lvl="2" marL="731520" indent="-182880">
              <a:lnSpc>
                <a:spcPct val="100000"/>
              </a:lnSpc>
              <a:spcBef>
                <a:spcPts val="400"/>
              </a:spcBef>
              <a:buClr>
                <a:srgbClr val="93a299"/>
              </a:buClr>
              <a:buSzPct val="90000"/>
              <a:buFont typeface="Arial"/>
              <a:buChar char="•"/>
            </a:pPr>
            <a:r>
              <a:rPr b="0" lang="en-US" sz="2000" spc="-1" strike="noStrike">
                <a:solidFill>
                  <a:srgbClr val="292934"/>
                </a:solidFill>
                <a:latin typeface="Arial"/>
              </a:rPr>
              <a:t>Ex: Integer.parseInt(String s) is a static method that enables us to convert from a String into an int</a:t>
            </a:r>
            <a:endParaRPr b="0" lang="en-US" sz="2000" spc="-1" strike="noStrike">
              <a:latin typeface="Arial"/>
            </a:endParaRPr>
          </a:p>
          <a:p>
            <a:pPr lvl="2" marL="731520" indent="-182880">
              <a:lnSpc>
                <a:spcPct val="100000"/>
              </a:lnSpc>
              <a:spcBef>
                <a:spcPts val="400"/>
              </a:spcBef>
              <a:buClr>
                <a:srgbClr val="93a299"/>
              </a:buClr>
              <a:buSzPct val="90000"/>
              <a:buFont typeface="Arial"/>
              <a:buChar char="•"/>
            </a:pPr>
            <a:r>
              <a:rPr b="0" lang="en-US" sz="2000" spc="-1" strike="noStrike">
                <a:solidFill>
                  <a:srgbClr val="292934"/>
                </a:solidFill>
                <a:latin typeface="Arial"/>
              </a:rPr>
              <a:t>Ex: Character.isLetter(char c) is a static method that tests if a letter is a character or not</a:t>
            </a:r>
            <a:endParaRPr b="0" lang="en-US" sz="2000" spc="-1" strike="noStrike">
              <a:latin typeface="Arial"/>
            </a:endParaRPr>
          </a:p>
        </p:txBody>
      </p:sp>
      <p:sp>
        <p:nvSpPr>
          <p:cNvPr id="249"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03DFD3CA-1C55-41D4-A791-2F0C28665FB4}" type="slidenum">
              <a:rPr b="1" lang="x-none" sz="1400" spc="-1" strike="noStrike">
                <a:solidFill>
                  <a:srgbClr val="ffffff"/>
                </a:solidFill>
                <a:latin typeface="Arial"/>
              </a:rPr>
              <a:t>16</a:t>
            </a:fld>
            <a:endParaRPr b="0" lang="en-US" sz="1400" spc="-1" strike="noStrike">
              <a:latin typeface="Times New Roman"/>
            </a:endParaRPr>
          </a:p>
        </p:txBody>
      </p:sp>
      <p:sp>
        <p:nvSpPr>
          <p:cNvPr id="250" name="Rectangle 17"/>
          <p:cNvSpPr/>
          <p:nvPr/>
        </p:nvSpPr>
        <p:spPr>
          <a:xfrm>
            <a:off x="6858000" y="2438280"/>
            <a:ext cx="1218600" cy="456480"/>
          </a:xfrm>
          <a:prstGeom prst="rect">
            <a:avLst/>
          </a:prstGeom>
          <a:noFill/>
          <a:ln w="9525">
            <a:solidFill>
              <a:srgbClr val="292934"/>
            </a:solidFill>
            <a:miter/>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292934"/>
                </a:solidFill>
                <a:latin typeface="Courier New"/>
                <a:ea typeface="DejaVu Sans"/>
              </a:rPr>
              <a:t>int</a:t>
            </a:r>
            <a:endParaRPr b="0" lang="en-US" sz="2000" spc="-1" strike="noStrike">
              <a:latin typeface="Arial"/>
            </a:endParaRPr>
          </a:p>
        </p:txBody>
      </p:sp>
      <p:sp>
        <p:nvSpPr>
          <p:cNvPr id="251" name="Oval 3"/>
          <p:cNvSpPr/>
          <p:nvPr/>
        </p:nvSpPr>
        <p:spPr>
          <a:xfrm>
            <a:off x="6248520" y="2133720"/>
            <a:ext cx="2437560" cy="1065960"/>
          </a:xfrm>
          <a:prstGeom prst="ellipse">
            <a:avLst/>
          </a:prstGeom>
          <a:noFill/>
          <a:ln w="9525">
            <a:solidFill>
              <a:srgbClr val="292934"/>
            </a:solidFill>
            <a:round/>
          </a:ln>
        </p:spPr>
        <p:style>
          <a:lnRef idx="0"/>
          <a:fillRef idx="0"/>
          <a:effectRef idx="0"/>
          <a:fontRef idx="minor"/>
        </p:style>
      </p:sp>
      <p:sp>
        <p:nvSpPr>
          <p:cNvPr id="252" name="Rectangle 18"/>
          <p:cNvSpPr/>
          <p:nvPr/>
        </p:nvSpPr>
        <p:spPr>
          <a:xfrm>
            <a:off x="5334120" y="1981080"/>
            <a:ext cx="1447200" cy="380160"/>
          </a:xfrm>
          <a:prstGeom prst="rect">
            <a:avLst/>
          </a:prstGeom>
          <a:noFill/>
          <a:ln w="9525">
            <a:noFill/>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292934"/>
                </a:solidFill>
                <a:latin typeface="Courier New"/>
                <a:ea typeface="DejaVu Sans"/>
              </a:rPr>
              <a:t>Integer</a:t>
            </a:r>
            <a:endParaRPr b="0" lang="en-US" sz="2000" spc="-1" strike="noStrike">
              <a:latin typeface="Arial"/>
            </a:endParaRPr>
          </a:p>
        </p:txBody>
      </p:sp>
      <p:sp>
        <p:nvSpPr>
          <p:cNvPr id="253" name="Rectangle 19"/>
          <p:cNvSpPr/>
          <p:nvPr/>
        </p:nvSpPr>
        <p:spPr>
          <a:xfrm>
            <a:off x="6934320" y="4267080"/>
            <a:ext cx="1218600" cy="456480"/>
          </a:xfrm>
          <a:prstGeom prst="rect">
            <a:avLst/>
          </a:prstGeom>
          <a:noFill/>
          <a:ln w="9525">
            <a:solidFill>
              <a:srgbClr val="292934"/>
            </a:solidFill>
            <a:miter/>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292934"/>
                </a:solidFill>
                <a:latin typeface="Courier New"/>
                <a:ea typeface="DejaVu Sans"/>
              </a:rPr>
              <a:t>double</a:t>
            </a:r>
            <a:endParaRPr b="0" lang="en-US" sz="2000" spc="-1" strike="noStrike">
              <a:latin typeface="Arial"/>
            </a:endParaRPr>
          </a:p>
        </p:txBody>
      </p:sp>
      <p:sp>
        <p:nvSpPr>
          <p:cNvPr id="254" name="Oval 4"/>
          <p:cNvSpPr/>
          <p:nvPr/>
        </p:nvSpPr>
        <p:spPr>
          <a:xfrm>
            <a:off x="6324480" y="3962520"/>
            <a:ext cx="2437560" cy="1065960"/>
          </a:xfrm>
          <a:prstGeom prst="ellipse">
            <a:avLst/>
          </a:prstGeom>
          <a:noFill/>
          <a:ln w="9525">
            <a:solidFill>
              <a:srgbClr val="292934"/>
            </a:solidFill>
            <a:round/>
          </a:ln>
        </p:spPr>
        <p:style>
          <a:lnRef idx="0"/>
          <a:fillRef idx="0"/>
          <a:effectRef idx="0"/>
          <a:fontRef idx="minor"/>
        </p:style>
      </p:sp>
      <p:sp>
        <p:nvSpPr>
          <p:cNvPr id="255" name="Rectangle 20"/>
          <p:cNvSpPr/>
          <p:nvPr/>
        </p:nvSpPr>
        <p:spPr>
          <a:xfrm>
            <a:off x="5410080" y="3809880"/>
            <a:ext cx="1447200" cy="380160"/>
          </a:xfrm>
          <a:prstGeom prst="rect">
            <a:avLst/>
          </a:prstGeom>
          <a:noFill/>
          <a:ln w="9525">
            <a:noFill/>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292934"/>
                </a:solidFill>
                <a:latin typeface="Courier New"/>
                <a:ea typeface="DejaVu Sans"/>
              </a:rPr>
              <a:t>Double</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5" presetSubtype="10">
                                  <p:stCondLst>
                                    <p:cond delay="0"/>
                                  </p:stCondLst>
                                  <p:childTnLst>
                                    <p:set>
                                      <p:cBhvr>
                                        <p:cTn id="48" dur="1" fill="hold">
                                          <p:stCondLst>
                                            <p:cond delay="0"/>
                                          </p:stCondLst>
                                        </p:cTn>
                                        <p:tgtEl>
                                          <p:spTgt spid="253"/>
                                        </p:tgtEl>
                                        <p:attrNameLst>
                                          <p:attrName>style.visibility</p:attrName>
                                        </p:attrNameLst>
                                      </p:cBhvr>
                                      <p:to>
                                        <p:strVal val="visible"/>
                                      </p:to>
                                    </p:set>
                                    <p:animEffect filter="checkerboard(across)" transition="in">
                                      <p:cBhvr additive="repl">
                                        <p:cTn id="49" dur="500"/>
                                        <p:tgtEl>
                                          <p:spTgt spid="253"/>
                                        </p:tgtEl>
                                      </p:cBhvr>
                                    </p:animEffect>
                                  </p:childTnLst>
                                </p:cTn>
                              </p:par>
                              <p:par>
                                <p:cTn id="50" nodeType="withEffect" fill="hold" presetClass="entr" presetID="5" presetSubtype="10">
                                  <p:stCondLst>
                                    <p:cond delay="0"/>
                                  </p:stCondLst>
                                  <p:childTnLst>
                                    <p:set>
                                      <p:cBhvr>
                                        <p:cTn id="51" dur="1" fill="hold">
                                          <p:stCondLst>
                                            <p:cond delay="0"/>
                                          </p:stCondLst>
                                        </p:cTn>
                                        <p:tgtEl>
                                          <p:spTgt spid="250"/>
                                        </p:tgtEl>
                                        <p:attrNameLst>
                                          <p:attrName>style.visibility</p:attrName>
                                        </p:attrNameLst>
                                      </p:cBhvr>
                                      <p:to>
                                        <p:strVal val="visible"/>
                                      </p:to>
                                    </p:set>
                                    <p:animEffect filter="checkerboard(across)" transition="in">
                                      <p:cBhvr additive="repl">
                                        <p:cTn id="52" dur="500"/>
                                        <p:tgtEl>
                                          <p:spTgt spid="250"/>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5" presetSubtype="10">
                                  <p:stCondLst>
                                    <p:cond delay="0"/>
                                  </p:stCondLst>
                                  <p:childTnLst>
                                    <p:set>
                                      <p:cBhvr>
                                        <p:cTn id="56" dur="1" fill="hold">
                                          <p:stCondLst>
                                            <p:cond delay="0"/>
                                          </p:stCondLst>
                                        </p:cTn>
                                        <p:tgtEl>
                                          <p:spTgt spid="251"/>
                                        </p:tgtEl>
                                        <p:attrNameLst>
                                          <p:attrName>style.visibility</p:attrName>
                                        </p:attrNameLst>
                                      </p:cBhvr>
                                      <p:to>
                                        <p:strVal val="visible"/>
                                      </p:to>
                                    </p:set>
                                    <p:animEffect filter="checkerboard(across)" transition="in">
                                      <p:cBhvr additive="repl">
                                        <p:cTn id="57" dur="500"/>
                                        <p:tgtEl>
                                          <p:spTgt spid="251"/>
                                        </p:tgtEl>
                                      </p:cBhvr>
                                    </p:animEffect>
                                  </p:childTnLst>
                                </p:cTn>
                              </p:par>
                              <p:par>
                                <p:cTn id="58" nodeType="withEffect" fill="hold" presetClass="entr" presetID="5" presetSubtype="10">
                                  <p:stCondLst>
                                    <p:cond delay="0"/>
                                  </p:stCondLst>
                                  <p:childTnLst>
                                    <p:set>
                                      <p:cBhvr>
                                        <p:cTn id="59" dur="1" fill="hold">
                                          <p:stCondLst>
                                            <p:cond delay="0"/>
                                          </p:stCondLst>
                                        </p:cTn>
                                        <p:tgtEl>
                                          <p:spTgt spid="252"/>
                                        </p:tgtEl>
                                        <p:attrNameLst>
                                          <p:attrName>style.visibility</p:attrName>
                                        </p:attrNameLst>
                                      </p:cBhvr>
                                      <p:to>
                                        <p:strVal val="visible"/>
                                      </p:to>
                                    </p:set>
                                    <p:animEffect filter="checkerboard(across)" transition="in">
                                      <p:cBhvr additive="repl">
                                        <p:cTn id="60" dur="500"/>
                                        <p:tgtEl>
                                          <p:spTgt spid="252"/>
                                        </p:tgtEl>
                                      </p:cBhvr>
                                    </p:animEffect>
                                  </p:childTnLst>
                                </p:cTn>
                              </p:par>
                              <p:par>
                                <p:cTn id="61" nodeType="withEffect" fill="hold" presetClass="entr" presetID="5" presetSubtype="10">
                                  <p:stCondLst>
                                    <p:cond delay="0"/>
                                  </p:stCondLst>
                                  <p:childTnLst>
                                    <p:set>
                                      <p:cBhvr>
                                        <p:cTn id="62" dur="1" fill="hold">
                                          <p:stCondLst>
                                            <p:cond delay="0"/>
                                          </p:stCondLst>
                                        </p:cTn>
                                        <p:tgtEl>
                                          <p:spTgt spid="255"/>
                                        </p:tgtEl>
                                        <p:attrNameLst>
                                          <p:attrName>style.visibility</p:attrName>
                                        </p:attrNameLst>
                                      </p:cBhvr>
                                      <p:to>
                                        <p:strVal val="visible"/>
                                      </p:to>
                                    </p:set>
                                    <p:animEffect filter="checkerboard(across)" transition="in">
                                      <p:cBhvr additive="repl">
                                        <p:cTn id="63" dur="500"/>
                                        <p:tgtEl>
                                          <p:spTgt spid="255"/>
                                        </p:tgtEl>
                                      </p:cBhvr>
                                    </p:animEffect>
                                  </p:childTnLst>
                                </p:cTn>
                              </p:par>
                              <p:par>
                                <p:cTn id="64" nodeType="withEffect" fill="hold" presetClass="entr" presetID="5" presetSubtype="10">
                                  <p:stCondLst>
                                    <p:cond delay="0"/>
                                  </p:stCondLst>
                                  <p:childTnLst>
                                    <p:set>
                                      <p:cBhvr>
                                        <p:cTn id="65" dur="1" fill="hold">
                                          <p:stCondLst>
                                            <p:cond delay="0"/>
                                          </p:stCondLst>
                                        </p:cTn>
                                        <p:tgtEl>
                                          <p:spTgt spid="254"/>
                                        </p:tgtEl>
                                        <p:attrNameLst>
                                          <p:attrName>style.visibility</p:attrName>
                                        </p:attrNameLst>
                                      </p:cBhvr>
                                      <p:to>
                                        <p:strVal val="visible"/>
                                      </p:to>
                                    </p:set>
                                    <p:animEffect filter="checkerboard(across)" transition="in">
                                      <p:cBhvr additive="repl">
                                        <p:cTn id="66"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Java wrappers</a:t>
            </a:r>
            <a:endParaRPr b="0" lang="en-US" sz="4000" spc="-1" strike="noStrike">
              <a:latin typeface="Arial"/>
            </a:endParaRPr>
          </a:p>
        </p:txBody>
      </p:sp>
      <p:sp>
        <p:nvSpPr>
          <p:cNvPr id="257" name="PlaceHolder 2"/>
          <p:cNvSpPr>
            <a:spLocks noGrp="1"/>
          </p:cNvSpPr>
          <p:nvPr>
            <p:ph/>
          </p:nvPr>
        </p:nvSpPr>
        <p:spPr>
          <a:xfrm>
            <a:off x="395280" y="1484640"/>
            <a:ext cx="7923960" cy="1871640"/>
          </a:xfrm>
          <a:prstGeom prst="rect">
            <a:avLst/>
          </a:prstGeom>
          <a:noFill/>
          <a:ln w="0">
            <a:noFill/>
          </a:ln>
        </p:spPr>
        <p:txBody>
          <a:bodyPr lIns="90000" rIns="90000" tIns="45000" bIns="45000" anchor="t">
            <a:norm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J2SE 5.0 introduced the feature of auto-boxing and auto-unboxing of standard primitive wrappers. This means that primitive types are automatically converted to their wrappers, and vice-versa, as necessary.</a:t>
            </a:r>
            <a:endParaRPr b="0" lang="en-US" sz="2400" spc="-1" strike="noStrike">
              <a:latin typeface="Arial"/>
            </a:endParaRPr>
          </a:p>
        </p:txBody>
      </p:sp>
      <p:sp>
        <p:nvSpPr>
          <p:cNvPr id="258"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3176E9F3-2A4D-4954-A5FB-CEAC1ED43D2E}" type="slidenum">
              <a:rPr b="1" lang="x-none" sz="1400" spc="-1" strike="noStrike">
                <a:solidFill>
                  <a:srgbClr val="ffffff"/>
                </a:solidFill>
                <a:latin typeface="Arial"/>
              </a:rPr>
              <a:t>18</a:t>
            </a:fld>
            <a:endParaRPr b="0" lang="en-US" sz="1400" spc="-1" strike="noStrike">
              <a:latin typeface="Times New Roman"/>
            </a:endParaRPr>
          </a:p>
        </p:txBody>
      </p:sp>
      <p:pic>
        <p:nvPicPr>
          <p:cNvPr id="259" name="Picture 8" descr=""/>
          <p:cNvPicPr/>
          <p:nvPr/>
        </p:nvPicPr>
        <p:blipFill>
          <a:blip r:embed="rId1"/>
          <a:stretch/>
        </p:blipFill>
        <p:spPr>
          <a:xfrm>
            <a:off x="144000" y="3506760"/>
            <a:ext cx="8747640" cy="1217880"/>
          </a:xfrm>
          <a:prstGeom prst="rect">
            <a:avLst/>
          </a:prstGeom>
          <a:ln w="0">
            <a:noFill/>
          </a:ln>
        </p:spPr>
      </p:pic>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9">
                                  <p:stCondLst>
                                    <p:cond delay="0"/>
                                  </p:stCondLst>
                                  <p:childTnLst>
                                    <p:set>
                                      <p:cBhvr>
                                        <p:cTn id="72" dur="1" fill="hold">
                                          <p:stCondLst>
                                            <p:cond delay="0"/>
                                          </p:stCondLst>
                                        </p:cTn>
                                        <p:tgtEl>
                                          <p:spTgt spid="257">
                                            <p:txEl>
                                              <p:pRg st="0" end="0"/>
                                            </p:txEl>
                                          </p:spTgt>
                                        </p:tgtEl>
                                        <p:attrNameLst>
                                          <p:attrName>style.visibility</p:attrName>
                                        </p:attrNameLst>
                                      </p:cBhvr>
                                      <p:to>
                                        <p:strVal val="visible"/>
                                      </p:to>
                                    </p:set>
                                    <p:animEffect filter="dissolve" transition="in">
                                      <p:cBhvr additive="repl">
                                        <p:cTn id="73" dur="500"/>
                                        <p:tgtEl>
                                          <p:spTgt spid="25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GB" sz="4000" spc="-100" strike="noStrike">
                <a:solidFill>
                  <a:srgbClr val="d2533c"/>
                </a:solidFill>
                <a:latin typeface="Arial"/>
              </a:rPr>
              <a:t>Wrappers</a:t>
            </a:r>
            <a:endParaRPr b="0" lang="en-US" sz="4000" spc="-1" strike="noStrike">
              <a:latin typeface="Arial"/>
            </a:endParaRPr>
          </a:p>
        </p:txBody>
      </p:sp>
      <p:sp>
        <p:nvSpPr>
          <p:cNvPr id="261" name="PlaceHolder 2"/>
          <p:cNvSpPr>
            <a:spLocks noGrp="1"/>
          </p:cNvSpPr>
          <p:nvPr>
            <p:ph/>
          </p:nvPr>
        </p:nvSpPr>
        <p:spPr>
          <a:xfrm>
            <a:off x="457200" y="1600200"/>
            <a:ext cx="8228880" cy="4876200"/>
          </a:xfrm>
          <a:prstGeom prst="rect">
            <a:avLst/>
          </a:prstGeom>
          <a:noFill/>
          <a:ln w="0">
            <a:noFill/>
          </a:ln>
        </p:spPr>
        <p:txBody>
          <a:bodyPr lIns="90000" rIns="90000" tIns="45000" bIns="45000" anchor="t">
            <a:no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Since all arguments are passed by value in Java, how can we solve problems like the following:</a:t>
            </a:r>
            <a:endParaRPr b="0" lang="en-US" sz="2400" spc="-1" strike="noStrike">
              <a:latin typeface="Arial"/>
            </a:endParaRPr>
          </a:p>
          <a:p>
            <a:pPr marL="182880" indent="-182880">
              <a:lnSpc>
                <a:spcPct val="100000"/>
              </a:lnSpc>
              <a:spcBef>
                <a:spcPts val="479"/>
              </a:spcBef>
              <a:buClr>
                <a:srgbClr val="93a299"/>
              </a:buClr>
              <a:buSzPct val="85000"/>
              <a:buFont typeface="Arial"/>
              <a:buChar char="•"/>
            </a:pPr>
            <a:r>
              <a:rPr b="1" lang="en-US" sz="2400" spc="-1" strike="noStrike">
                <a:solidFill>
                  <a:srgbClr val="292934"/>
                </a:solidFill>
                <a:latin typeface="Arial"/>
              </a:rPr>
              <a:t>Example</a:t>
            </a:r>
            <a:r>
              <a:rPr b="0" lang="en-US" sz="2400" spc="-1" strike="noStrike">
                <a:solidFill>
                  <a:srgbClr val="292934"/>
                </a:solidFill>
                <a:latin typeface="Arial"/>
              </a:rPr>
              <a:t>: we want to write a method checkModify that takes as input an integer parameter n and performs the following:</a:t>
            </a:r>
            <a:endParaRPr b="0" lang="en-US" sz="2400" spc="-1" strike="noStrike">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rial"/>
              </a:rPr>
              <a:t>If n is odd, the method returns false.</a:t>
            </a:r>
            <a:endParaRPr b="0" lang="en-US" sz="2000" spc="-1" strike="noStrike">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rial"/>
              </a:rPr>
              <a:t>If n is even, the method returns true and changes n to n/2.</a:t>
            </a:r>
            <a:endParaRPr b="0" lang="en-US" sz="2000" spc="-1" strike="noStrike">
              <a:latin typeface="Arial"/>
            </a:endParaRPr>
          </a:p>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Since the return statement returns a boolean, we cannot return the value n/2. </a:t>
            </a:r>
            <a:endParaRPr b="0" lang="en-US" sz="2400" spc="-1" strike="noStrike">
              <a:latin typeface="Arial"/>
            </a:endParaRPr>
          </a:p>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One possible solution is to use wrappers (not Java wrappers).</a:t>
            </a:r>
            <a:endParaRPr b="0" lang="en-US" sz="2400" spc="-1" strike="noStrike">
              <a:latin typeface="Arial"/>
            </a:endParaRPr>
          </a:p>
        </p:txBody>
      </p:sp>
      <p:sp>
        <p:nvSpPr>
          <p:cNvPr id="262"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EC36DFEB-87B2-41D3-ADC1-903D5A0ED37A}" type="slidenum">
              <a:rPr b="1" lang="x-none" sz="1400" spc="-1" strike="noStrike">
                <a:solidFill>
                  <a:srgbClr val="ffffff"/>
                </a:solidFill>
                <a:latin typeface="Arial"/>
              </a:rPr>
              <a:t>18</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3" presetSubtype="10">
                                  <p:stCondLst>
                                    <p:cond delay="0"/>
                                  </p:stCondLst>
                                  <p:childTnLst>
                                    <p:set>
                                      <p:cBhvr>
                                        <p:cTn id="79" dur="1" fill="hold">
                                          <p:stCondLst>
                                            <p:cond delay="0"/>
                                          </p:stCondLst>
                                        </p:cTn>
                                        <p:tgtEl>
                                          <p:spTgt spid="261">
                                            <p:txEl>
                                              <p:pRg st="4" end="4"/>
                                            </p:txEl>
                                          </p:spTgt>
                                        </p:tgtEl>
                                        <p:attrNameLst>
                                          <p:attrName>style.visibility</p:attrName>
                                        </p:attrNameLst>
                                      </p:cBhvr>
                                      <p:to>
                                        <p:strVal val="visible"/>
                                      </p:to>
                                    </p:set>
                                    <p:animEffect filter="blinds(horizontal)" transition="in">
                                      <p:cBhvr additive="repl">
                                        <p:cTn id="80" dur="500"/>
                                        <p:tgtEl>
                                          <p:spTgt spid="261">
                                            <p:txEl>
                                              <p:pRg st="4" end="4"/>
                                            </p:txEl>
                                          </p:spTgt>
                                        </p:tgtEl>
                                      </p:cBhvr>
                                    </p:animEffect>
                                  </p:childTnLst>
                                </p:cTn>
                              </p:par>
                              <p:par>
                                <p:cTn id="81" nodeType="withEffect" fill="hold" presetClass="entr" presetID="3" presetSubtype="10">
                                  <p:stCondLst>
                                    <p:cond delay="0"/>
                                  </p:stCondLst>
                                  <p:childTnLst>
                                    <p:set>
                                      <p:cBhvr>
                                        <p:cTn id="82" dur="1" fill="hold">
                                          <p:stCondLst>
                                            <p:cond delay="0"/>
                                          </p:stCondLst>
                                        </p:cTn>
                                        <p:tgtEl>
                                          <p:spTgt spid="261">
                                            <p:txEl>
                                              <p:pRg st="5" end="5"/>
                                            </p:txEl>
                                          </p:spTgt>
                                        </p:tgtEl>
                                        <p:attrNameLst>
                                          <p:attrName>style.visibility</p:attrName>
                                        </p:attrNameLst>
                                      </p:cBhvr>
                                      <p:to>
                                        <p:strVal val="visible"/>
                                      </p:to>
                                    </p:set>
                                    <p:animEffect filter="blinds(horizontal)" transition="in">
                                      <p:cBhvr additive="repl">
                                        <p:cTn id="83" dur="500"/>
                                        <p:tgtEl>
                                          <p:spTgt spid="26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Objective </a:t>
            </a:r>
            <a:endParaRPr b="0" lang="en-US" sz="4000" spc="-1" strike="noStrike">
              <a:latin typeface="Arial"/>
            </a:endParaRPr>
          </a:p>
        </p:txBody>
      </p:sp>
      <p:sp>
        <p:nvSpPr>
          <p:cNvPr id="172"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a:bodyPr>
          <a:p>
            <a:pPr marL="182880" indent="-182880">
              <a:lnSpc>
                <a:spcPct val="110000"/>
              </a:lnSpc>
              <a:spcBef>
                <a:spcPts val="561"/>
              </a:spcBef>
              <a:buClr>
                <a:srgbClr val="93a299"/>
              </a:buClr>
              <a:buSzPct val="85000"/>
              <a:buFont typeface="Arial"/>
              <a:buChar char="•"/>
            </a:pPr>
            <a:r>
              <a:rPr b="0" lang="en-US" sz="2800" spc="-1" strike="noStrike">
                <a:solidFill>
                  <a:srgbClr val="292934"/>
                </a:solidFill>
                <a:latin typeface="Arial"/>
              </a:rPr>
              <a:t>Object Oriented Programming (OOP): What, Why, How</a:t>
            </a:r>
            <a:endParaRPr b="0" lang="en-US" sz="2800" spc="-1" strike="noStrike">
              <a:latin typeface="Arial"/>
            </a:endParaRPr>
          </a:p>
          <a:p>
            <a:pPr marL="182880" indent="-182880">
              <a:lnSpc>
                <a:spcPct val="110000"/>
              </a:lnSpc>
              <a:spcBef>
                <a:spcPts val="561"/>
              </a:spcBef>
              <a:buClr>
                <a:srgbClr val="93a299"/>
              </a:buClr>
              <a:buSzPct val="85000"/>
              <a:buFont typeface="Arial"/>
              <a:buChar char="•"/>
            </a:pPr>
            <a:r>
              <a:rPr b="0" lang="en-US" sz="2800" spc="-1" strike="noStrike">
                <a:solidFill>
                  <a:srgbClr val="292934"/>
                </a:solidFill>
                <a:latin typeface="Arial"/>
              </a:rPr>
              <a:t>Analyzing and Designing OO Programs (Objects &amp; Classes) </a:t>
            </a:r>
            <a:endParaRPr b="0" lang="en-US" sz="2800" spc="-1" strike="noStrike">
              <a:latin typeface="Arial"/>
            </a:endParaRPr>
          </a:p>
          <a:p>
            <a:pPr marL="182880" indent="-182880">
              <a:lnSpc>
                <a:spcPct val="110000"/>
              </a:lnSpc>
              <a:spcBef>
                <a:spcPts val="561"/>
              </a:spcBef>
              <a:buClr>
                <a:srgbClr val="93a299"/>
              </a:buClr>
              <a:buSzPct val="85000"/>
              <a:buFont typeface="Arial"/>
              <a:buChar char="•"/>
            </a:pPr>
            <a:r>
              <a:rPr b="0" lang="en-US" sz="2800" spc="-1" strike="noStrike">
                <a:solidFill>
                  <a:srgbClr val="292934"/>
                </a:solidFill>
                <a:latin typeface="Arial"/>
              </a:rPr>
              <a:t>Java Syntax, Java Program Skeleton </a:t>
            </a:r>
            <a:endParaRPr b="0" lang="en-US" sz="2800" spc="-1" strike="noStrike">
              <a:latin typeface="Arial"/>
            </a:endParaRPr>
          </a:p>
          <a:p>
            <a:pPr marL="182880" indent="-182880">
              <a:lnSpc>
                <a:spcPct val="110000"/>
              </a:lnSpc>
              <a:spcBef>
                <a:spcPts val="561"/>
              </a:spcBef>
              <a:buClr>
                <a:srgbClr val="93a299"/>
              </a:buClr>
              <a:buSzPct val="85000"/>
              <a:buFont typeface="Arial"/>
              <a:buChar char="•"/>
            </a:pPr>
            <a:r>
              <a:rPr b="0" lang="en-US" sz="2800" spc="-1" strike="noStrike">
                <a:solidFill>
                  <a:srgbClr val="292934"/>
                </a:solidFill>
                <a:latin typeface="Arial"/>
              </a:rPr>
              <a:t>Analyzing and Designing a Program </a:t>
            </a:r>
            <a:endParaRPr b="0" lang="en-US" sz="2800" spc="-1" strike="noStrike">
              <a:latin typeface="Arial"/>
            </a:endParaRPr>
          </a:p>
          <a:p>
            <a:pPr marL="182880" indent="-182880">
              <a:lnSpc>
                <a:spcPct val="110000"/>
              </a:lnSpc>
              <a:spcBef>
                <a:spcPts val="561"/>
              </a:spcBef>
              <a:buClr>
                <a:srgbClr val="93a299"/>
              </a:buClr>
              <a:buSzPct val="85000"/>
              <a:buFont typeface="Arial"/>
              <a:buChar char="•"/>
            </a:pPr>
            <a:r>
              <a:rPr b="0" lang="en-US" sz="2800" spc="-1" strike="noStrike">
                <a:solidFill>
                  <a:srgbClr val="292934"/>
                </a:solidFill>
                <a:latin typeface="Arial"/>
              </a:rPr>
              <a:t>Preparing Classes. </a:t>
            </a:r>
            <a:endParaRPr b="0" lang="en-US" sz="2800" spc="-1" strike="noStrike">
              <a:latin typeface="Arial"/>
            </a:endParaRPr>
          </a:p>
          <a:p>
            <a:pPr>
              <a:lnSpc>
                <a:spcPct val="100000"/>
              </a:lnSpc>
              <a:spcBef>
                <a:spcPts val="561"/>
              </a:spcBef>
              <a:buNone/>
            </a:pPr>
            <a:endParaRPr b="0" lang="en-US" sz="2800" spc="-1" strike="noStrike">
              <a:latin typeface="Arial"/>
            </a:endParaRPr>
          </a:p>
        </p:txBody>
      </p:sp>
      <p:sp>
        <p:nvSpPr>
          <p:cNvPr id="173"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9309B27D-CE75-44F9-BF9E-BF458F8611D7}" type="slidenum">
              <a:rPr b="1" lang="en-US" sz="1400" spc="-1" strike="noStrike">
                <a:solidFill>
                  <a:srgbClr val="ffffff"/>
                </a:solidFill>
                <a:latin typeface="Arial"/>
              </a:rPr>
              <a:t>2</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GB" sz="4000" spc="-100" strike="noStrike">
                <a:solidFill>
                  <a:srgbClr val="d2533c"/>
                </a:solidFill>
                <a:latin typeface="Arial"/>
              </a:rPr>
              <a:t>Creation and use of a wrapper</a:t>
            </a:r>
            <a:endParaRPr b="0" lang="en-US" sz="4000" spc="-1" strike="noStrike">
              <a:latin typeface="Arial"/>
            </a:endParaRPr>
          </a:p>
        </p:txBody>
      </p:sp>
      <p:sp>
        <p:nvSpPr>
          <p:cNvPr id="264" name="PlaceHolder 2"/>
          <p:cNvSpPr>
            <a:spLocks noGrp="1"/>
          </p:cNvSpPr>
          <p:nvPr>
            <p:ph/>
          </p:nvPr>
        </p:nvSpPr>
        <p:spPr>
          <a:xfrm>
            <a:off x="457200" y="1600200"/>
            <a:ext cx="8228880" cy="1540080"/>
          </a:xfrm>
          <a:prstGeom prst="rect">
            <a:avLst/>
          </a:prstGeom>
          <a:noFill/>
          <a:ln w="0">
            <a:noFill/>
          </a:ln>
        </p:spPr>
        <p:txBody>
          <a:bodyPr lIns="90000" rIns="90000" tIns="45000" bIns="45000" anchor="t">
            <a:no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A wrapper is a class that is used to store an object of a certain type and hence allows modifying the object.</a:t>
            </a:r>
            <a:endParaRPr b="0" lang="en-US" sz="2400" spc="-1" strike="noStrike">
              <a:latin typeface="Arial"/>
            </a:endParaRPr>
          </a:p>
        </p:txBody>
      </p:sp>
      <p:sp>
        <p:nvSpPr>
          <p:cNvPr id="265"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44DE1B2E-5A50-4CF8-9F00-8C52A97A68F3}" type="slidenum">
              <a:rPr b="1" lang="x-none" sz="1400" spc="-1" strike="noStrike">
                <a:solidFill>
                  <a:srgbClr val="ffffff"/>
                </a:solidFill>
                <a:latin typeface="Arial"/>
              </a:rPr>
              <a:t>18</a:t>
            </a:fld>
            <a:endParaRPr b="0" lang="en-US" sz="1400" spc="-1" strike="noStrike">
              <a:latin typeface="Times New Roman"/>
            </a:endParaRPr>
          </a:p>
        </p:txBody>
      </p:sp>
      <p:pic>
        <p:nvPicPr>
          <p:cNvPr id="266" name="Picture 9" descr=""/>
          <p:cNvPicPr/>
          <p:nvPr/>
        </p:nvPicPr>
        <p:blipFill>
          <a:blip r:embed="rId1"/>
          <a:stretch/>
        </p:blipFill>
        <p:spPr>
          <a:xfrm>
            <a:off x="360000" y="2925000"/>
            <a:ext cx="8315640" cy="25581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GB" sz="4000" spc="-100" strike="noStrike">
                <a:solidFill>
                  <a:srgbClr val="d2533c"/>
                </a:solidFill>
                <a:latin typeface="Arial"/>
              </a:rPr>
              <a:t>Creation and use of a wrapper</a:t>
            </a:r>
            <a:endParaRPr b="0" lang="en-US" sz="4000" spc="-1" strike="noStrike">
              <a:latin typeface="Arial"/>
            </a:endParaRPr>
          </a:p>
        </p:txBody>
      </p:sp>
      <p:sp>
        <p:nvSpPr>
          <p:cNvPr id="268" name="PlaceHolder 2"/>
          <p:cNvSpPr>
            <a:spLocks noGrp="1"/>
          </p:cNvSpPr>
          <p:nvPr>
            <p:ph/>
          </p:nvPr>
        </p:nvSpPr>
        <p:spPr>
          <a:xfrm>
            <a:off x="457200" y="1600200"/>
            <a:ext cx="8228880" cy="2764080"/>
          </a:xfrm>
          <a:prstGeom prst="rect">
            <a:avLst/>
          </a:prstGeom>
          <a:noFill/>
          <a:ln w="0">
            <a:noFill/>
          </a:ln>
        </p:spPr>
        <p:txBody>
          <a:bodyPr lIns="90000" rIns="90000" tIns="45000" bIns="45000" anchor="t">
            <a:normAutofit fontScale="72000"/>
          </a:bodyPr>
          <a:p>
            <a:pPr>
              <a:lnSpc>
                <a:spcPct val="100000"/>
              </a:lnSpc>
              <a:spcBef>
                <a:spcPts val="479"/>
              </a:spcBef>
              <a:buNone/>
              <a:tabLst>
                <a:tab algn="l" pos="0"/>
              </a:tabLst>
            </a:pPr>
            <a:r>
              <a:rPr b="0" lang="en-US" sz="2400" spc="-1" strike="noStrike">
                <a:solidFill>
                  <a:srgbClr val="292934"/>
                </a:solidFill>
                <a:latin typeface="Arial"/>
              </a:rPr>
              <a:t>Wrappers are generally used for two purposes:</a:t>
            </a:r>
            <a:endParaRPr b="0" lang="en-US" sz="2400" spc="-1" strike="noStrike">
              <a:latin typeface="Arial"/>
            </a:endParaRPr>
          </a:p>
          <a:p>
            <a:pPr marL="457200" indent="-457200">
              <a:lnSpc>
                <a:spcPct val="100000"/>
              </a:lnSpc>
              <a:spcBef>
                <a:spcPts val="479"/>
              </a:spcBef>
              <a:buClr>
                <a:srgbClr val="93a299"/>
              </a:buClr>
              <a:buSzPct val="85000"/>
              <a:buFont typeface="Arial"/>
              <a:buAutoNum type="arabicPeriod"/>
              <a:tabLst>
                <a:tab algn="l" pos="0"/>
              </a:tabLst>
            </a:pPr>
            <a:r>
              <a:rPr b="0" lang="en-US" sz="2400" spc="-1" strike="noStrike">
                <a:solidFill>
                  <a:srgbClr val="292934"/>
                </a:solidFill>
                <a:latin typeface="Arial"/>
              </a:rPr>
              <a:t>To store primitive types in classes that require objects.</a:t>
            </a:r>
            <a:endParaRPr b="0" lang="en-US" sz="2400" spc="-1" strike="noStrike">
              <a:latin typeface="Arial"/>
            </a:endParaRPr>
          </a:p>
          <a:p>
            <a:pPr marL="457200" indent="-457200">
              <a:lnSpc>
                <a:spcPct val="100000"/>
              </a:lnSpc>
              <a:spcBef>
                <a:spcPts val="479"/>
              </a:spcBef>
              <a:buClr>
                <a:srgbClr val="93a299"/>
              </a:buClr>
              <a:buSzPct val="85000"/>
              <a:buFont typeface="Arial"/>
              <a:buAutoNum type="arabicPeriod"/>
              <a:tabLst>
                <a:tab algn="l" pos="0"/>
              </a:tabLst>
            </a:pPr>
            <a:r>
              <a:rPr b="0" lang="en-US" sz="2400" spc="-1" strike="noStrike">
                <a:solidFill>
                  <a:srgbClr val="292934"/>
                </a:solidFill>
                <a:latin typeface="Arial"/>
              </a:rPr>
              <a:t>For passing parameters that can be changed inside a method. This use involves usually 5 steps:</a:t>
            </a:r>
            <a:endParaRPr b="0" lang="en-US" sz="2400" spc="-1" strike="noStrike">
              <a:latin typeface="Arial"/>
            </a:endParaRPr>
          </a:p>
          <a:p>
            <a:pPr lvl="1" marL="731520" indent="-457200">
              <a:lnSpc>
                <a:spcPct val="100000"/>
              </a:lnSpc>
              <a:spcBef>
                <a:spcPts val="400"/>
              </a:spcBef>
              <a:buClr>
                <a:srgbClr val="93a299"/>
              </a:buClr>
              <a:buSzPct val="85000"/>
              <a:buFont typeface="Arial"/>
              <a:buAutoNum type="arabicPeriod"/>
              <a:tabLst>
                <a:tab algn="l" pos="0"/>
              </a:tabLst>
            </a:pPr>
            <a:r>
              <a:rPr b="0" lang="en-US" sz="2000" spc="-1" strike="noStrike">
                <a:solidFill>
                  <a:srgbClr val="292934"/>
                </a:solidFill>
                <a:latin typeface="Arial"/>
              </a:rPr>
              <a:t>Calling method: create a wrapper object and put the data inside it, then pass it as a parameter.</a:t>
            </a:r>
            <a:endParaRPr b="0" lang="en-US" sz="2000" spc="-1" strike="noStrike">
              <a:latin typeface="Arial"/>
            </a:endParaRPr>
          </a:p>
          <a:p>
            <a:pPr lvl="1" marL="731520" indent="-457200">
              <a:lnSpc>
                <a:spcPct val="100000"/>
              </a:lnSpc>
              <a:spcBef>
                <a:spcPts val="400"/>
              </a:spcBef>
              <a:buClr>
                <a:srgbClr val="93a299"/>
              </a:buClr>
              <a:buSzPct val="85000"/>
              <a:buFont typeface="Arial"/>
              <a:buAutoNum type="arabicPeriod"/>
              <a:tabLst>
                <a:tab algn="l" pos="0"/>
              </a:tabLst>
            </a:pPr>
            <a:r>
              <a:rPr b="0" lang="en-US" sz="2000" spc="-1" strike="noStrike">
                <a:solidFill>
                  <a:srgbClr val="292934"/>
                </a:solidFill>
                <a:latin typeface="Arial"/>
              </a:rPr>
              <a:t>Called method: take the data from the wrapper. (use getters)</a:t>
            </a:r>
            <a:endParaRPr b="0" lang="en-US" sz="2000" spc="-1" strike="noStrike">
              <a:latin typeface="Arial"/>
            </a:endParaRPr>
          </a:p>
          <a:p>
            <a:pPr lvl="1" marL="731520" indent="-457200">
              <a:lnSpc>
                <a:spcPct val="100000"/>
              </a:lnSpc>
              <a:spcBef>
                <a:spcPts val="400"/>
              </a:spcBef>
              <a:buClr>
                <a:srgbClr val="93a299"/>
              </a:buClr>
              <a:buSzPct val="85000"/>
              <a:buFont typeface="Arial"/>
              <a:buAutoNum type="arabicPeriod"/>
              <a:tabLst>
                <a:tab algn="l" pos="0"/>
              </a:tabLst>
            </a:pPr>
            <a:r>
              <a:rPr b="0" lang="en-US" sz="2000" spc="-1" strike="noStrike">
                <a:solidFill>
                  <a:srgbClr val="292934"/>
                </a:solidFill>
                <a:latin typeface="Arial"/>
              </a:rPr>
              <a:t>Called method: modify the data.</a:t>
            </a:r>
            <a:endParaRPr b="0" lang="en-US" sz="2000" spc="-1" strike="noStrike">
              <a:latin typeface="Arial"/>
            </a:endParaRPr>
          </a:p>
          <a:p>
            <a:pPr lvl="1" marL="731520" indent="-457200">
              <a:lnSpc>
                <a:spcPct val="100000"/>
              </a:lnSpc>
              <a:spcBef>
                <a:spcPts val="400"/>
              </a:spcBef>
              <a:buClr>
                <a:srgbClr val="93a299"/>
              </a:buClr>
              <a:buSzPct val="85000"/>
              <a:buFont typeface="Arial"/>
              <a:buAutoNum type="arabicPeriod"/>
              <a:tabLst>
                <a:tab algn="l" pos="0"/>
              </a:tabLst>
            </a:pPr>
            <a:r>
              <a:rPr b="0" lang="en-US" sz="2000" spc="-1" strike="noStrike">
                <a:solidFill>
                  <a:srgbClr val="292934"/>
                </a:solidFill>
                <a:latin typeface="Arial"/>
              </a:rPr>
              <a:t>Called method: update the data of the wrapper. (use setters)</a:t>
            </a:r>
            <a:endParaRPr b="0" lang="en-US" sz="2000" spc="-1" strike="noStrike">
              <a:latin typeface="Arial"/>
            </a:endParaRPr>
          </a:p>
          <a:p>
            <a:pPr lvl="1" marL="731520" indent="-457200">
              <a:lnSpc>
                <a:spcPct val="100000"/>
              </a:lnSpc>
              <a:spcBef>
                <a:spcPts val="400"/>
              </a:spcBef>
              <a:buClr>
                <a:srgbClr val="93a299"/>
              </a:buClr>
              <a:buSzPct val="85000"/>
              <a:buFont typeface="Arial"/>
              <a:buAutoNum type="arabicPeriod"/>
              <a:tabLst>
                <a:tab algn="l" pos="0"/>
              </a:tabLst>
            </a:pPr>
            <a:r>
              <a:rPr b="0" lang="en-US" sz="2000" spc="-1" strike="noStrike">
                <a:solidFill>
                  <a:srgbClr val="292934"/>
                </a:solidFill>
                <a:latin typeface="Arial"/>
              </a:rPr>
              <a:t>Calling method: take the updated value from the wrapper.</a:t>
            </a:r>
            <a:endParaRPr b="0" lang="en-US" sz="2000" spc="-1" strike="noStrike">
              <a:latin typeface="Arial"/>
            </a:endParaRPr>
          </a:p>
        </p:txBody>
      </p:sp>
      <p:sp>
        <p:nvSpPr>
          <p:cNvPr id="269"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E18A7B93-9E03-4688-8670-50114EAC7D90}" type="slidenum">
              <a:rPr b="1" lang="x-none" sz="1400" spc="-1" strike="noStrike">
                <a:solidFill>
                  <a:srgbClr val="ffffff"/>
                </a:solidFill>
                <a:latin typeface="Arial"/>
              </a:rPr>
              <a:t>21</a:t>
            </a:fld>
            <a:endParaRPr b="0" lang="en-US" sz="1400" spc="-1" strike="noStrike">
              <a:latin typeface="Times New Roman"/>
            </a:endParaRPr>
          </a:p>
        </p:txBody>
      </p:sp>
      <p:pic>
        <p:nvPicPr>
          <p:cNvPr id="270" name="Picture 10" descr=""/>
          <p:cNvPicPr/>
          <p:nvPr/>
        </p:nvPicPr>
        <p:blipFill>
          <a:blip r:embed="rId1"/>
          <a:stretch/>
        </p:blipFill>
        <p:spPr>
          <a:xfrm>
            <a:off x="144000" y="4293000"/>
            <a:ext cx="8819640" cy="2529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rmAutofit/>
          </a:bodyPr>
          <a:p>
            <a:pPr>
              <a:lnSpc>
                <a:spcPct val="100000"/>
              </a:lnSpc>
              <a:buNone/>
            </a:pPr>
            <a:r>
              <a:rPr b="0" lang="en-US" sz="4000" spc="-100" strike="noStrike">
                <a:solidFill>
                  <a:srgbClr val="d2533c"/>
                </a:solidFill>
                <a:latin typeface="Arial"/>
              </a:rPr>
              <a:t>Object-Oriented Design Principles </a:t>
            </a:r>
            <a:endParaRPr b="0" lang="en-US" sz="4000" spc="-1" strike="noStrike">
              <a:latin typeface="Arial"/>
            </a:endParaRPr>
          </a:p>
        </p:txBody>
      </p:sp>
      <p:sp>
        <p:nvSpPr>
          <p:cNvPr id="175" name="PlaceHolder 2"/>
          <p:cNvSpPr>
            <a:spLocks noGrp="1"/>
          </p:cNvSpPr>
          <p:nvPr>
            <p:ph/>
          </p:nvPr>
        </p:nvSpPr>
        <p:spPr>
          <a:xfrm>
            <a:off x="457200" y="1600200"/>
            <a:ext cx="5934960" cy="4876200"/>
          </a:xfrm>
          <a:prstGeom prst="rect">
            <a:avLst/>
          </a:prstGeom>
          <a:noFill/>
          <a:ln w="0">
            <a:noFill/>
          </a:ln>
        </p:spPr>
        <p:txBody>
          <a:bodyPr lIns="90000" rIns="90000" tIns="45000" bIns="45000" anchor="t">
            <a:normAutofit/>
          </a:bodyPr>
          <a:p>
            <a:pPr marL="182880" indent="-182880">
              <a:lnSpc>
                <a:spcPct val="100000"/>
              </a:lnSpc>
              <a:spcBef>
                <a:spcPts val="479"/>
              </a:spcBef>
              <a:buClr>
                <a:srgbClr val="93a299"/>
              </a:buClr>
              <a:buSzPct val="85000"/>
              <a:buFont typeface="Arial"/>
              <a:buChar char="•"/>
            </a:pPr>
            <a:r>
              <a:rPr b="1" lang="en-US" sz="2400" spc="-1" strike="noStrike">
                <a:solidFill>
                  <a:srgbClr val="292934"/>
                </a:solidFill>
                <a:latin typeface="Lucida Sans"/>
              </a:rPr>
              <a:t>Abstraction </a:t>
            </a:r>
            <a:endParaRPr b="0" lang="en-US" sz="2400" spc="-1" strike="noStrike">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Lucida Sans"/>
              </a:rPr>
              <a:t>To distill a complicated system down to its most fundamental parts and describe these parts in a simple, precise language.</a:t>
            </a:r>
            <a:endParaRPr b="0" lang="en-US" sz="2000" spc="-1" strike="noStrike">
              <a:latin typeface="Arial"/>
            </a:endParaRPr>
          </a:p>
          <a:p>
            <a:pPr marL="274320">
              <a:lnSpc>
                <a:spcPct val="100000"/>
              </a:lnSpc>
              <a:spcBef>
                <a:spcPts val="400"/>
              </a:spcBef>
              <a:buNone/>
              <a:tabLst>
                <a:tab algn="l" pos="0"/>
              </a:tabLst>
            </a:pPr>
            <a:endParaRPr b="0" lang="en-US" sz="2000" spc="-1" strike="noStrike">
              <a:latin typeface="Arial"/>
            </a:endParaRPr>
          </a:p>
          <a:p>
            <a:pPr marL="182880" indent="-182880">
              <a:lnSpc>
                <a:spcPct val="100000"/>
              </a:lnSpc>
              <a:spcBef>
                <a:spcPts val="479"/>
              </a:spcBef>
              <a:buClr>
                <a:srgbClr val="93a299"/>
              </a:buClr>
              <a:buSzPct val="85000"/>
              <a:buFont typeface="Arial"/>
              <a:buChar char="•"/>
              <a:tabLst>
                <a:tab algn="l" pos="0"/>
              </a:tabLst>
            </a:pPr>
            <a:r>
              <a:rPr b="1" lang="en-US" sz="2400" spc="-1" strike="noStrike">
                <a:solidFill>
                  <a:srgbClr val="292934"/>
                </a:solidFill>
                <a:latin typeface="Lucida Sans"/>
              </a:rPr>
              <a:t>Encapsulation </a:t>
            </a:r>
            <a:endParaRPr b="0" lang="en-US" sz="2400" spc="-1" strike="noStrike">
              <a:latin typeface="Arial"/>
            </a:endParaRPr>
          </a:p>
          <a:p>
            <a:pPr lvl="1" marL="457200" indent="-182880">
              <a:lnSpc>
                <a:spcPct val="100000"/>
              </a:lnSpc>
              <a:spcBef>
                <a:spcPts val="400"/>
              </a:spcBef>
              <a:buClr>
                <a:srgbClr val="93a299"/>
              </a:buClr>
              <a:buSzPct val="85000"/>
              <a:buFont typeface="Arial"/>
              <a:buChar char="•"/>
              <a:tabLst>
                <a:tab algn="l" pos="0"/>
              </a:tabLst>
            </a:pPr>
            <a:r>
              <a:rPr b="0" lang="en-US" sz="2000" spc="-1" strike="noStrike">
                <a:solidFill>
                  <a:srgbClr val="292934"/>
                </a:solidFill>
                <a:latin typeface="Lucida Sans"/>
              </a:rPr>
              <a:t>Different components of a software system should not reveal the internal details of their respective implementations. </a:t>
            </a:r>
            <a:endParaRPr b="0" lang="en-US" sz="2000" spc="-1" strike="noStrike">
              <a:latin typeface="Arial"/>
            </a:endParaRPr>
          </a:p>
          <a:p>
            <a:pPr>
              <a:lnSpc>
                <a:spcPct val="100000"/>
              </a:lnSpc>
              <a:spcBef>
                <a:spcPts val="479"/>
              </a:spcBef>
              <a:buNone/>
              <a:tabLst>
                <a:tab algn="l" pos="0"/>
              </a:tabLst>
            </a:pPr>
            <a:endParaRPr b="0" lang="en-US" sz="2000" spc="-1" strike="noStrike">
              <a:latin typeface="Arial"/>
            </a:endParaRPr>
          </a:p>
          <a:p>
            <a:pPr>
              <a:lnSpc>
                <a:spcPct val="100000"/>
              </a:lnSpc>
              <a:spcBef>
                <a:spcPts val="479"/>
              </a:spcBef>
              <a:buNone/>
              <a:tabLst>
                <a:tab algn="l" pos="0"/>
              </a:tabLst>
            </a:pPr>
            <a:endParaRPr b="0" lang="en-US" sz="2000" spc="-1" strike="noStrike">
              <a:latin typeface="Arial"/>
            </a:endParaRPr>
          </a:p>
          <a:p>
            <a:pPr>
              <a:lnSpc>
                <a:spcPct val="100000"/>
              </a:lnSpc>
              <a:spcBef>
                <a:spcPts val="479"/>
              </a:spcBef>
              <a:buNone/>
              <a:tabLst>
                <a:tab algn="l" pos="0"/>
              </a:tabLst>
            </a:pPr>
            <a:endParaRPr b="0" lang="en-US" sz="2000" spc="-1" strike="noStrike">
              <a:latin typeface="Arial"/>
            </a:endParaRPr>
          </a:p>
        </p:txBody>
      </p:sp>
      <p:pic>
        <p:nvPicPr>
          <p:cNvPr id="176" name="Picture 3" descr="Screen Shot 2015-08-23 at 8.45.18 PM.png"/>
          <p:cNvPicPr/>
          <p:nvPr/>
        </p:nvPicPr>
        <p:blipFill>
          <a:blip r:embed="rId1"/>
          <a:srcRect l="0" t="0" r="52765" b="0"/>
          <a:stretch/>
        </p:blipFill>
        <p:spPr>
          <a:xfrm>
            <a:off x="6064200" y="1206360"/>
            <a:ext cx="3079080" cy="1989720"/>
          </a:xfrm>
          <a:prstGeom prst="rect">
            <a:avLst/>
          </a:prstGeom>
          <a:ln w="0">
            <a:noFill/>
          </a:ln>
        </p:spPr>
      </p:pic>
      <p:pic>
        <p:nvPicPr>
          <p:cNvPr id="177" name="Picture 4" descr="Screen Shot 2015-08-23 at 8.45.18 PM.png"/>
          <p:cNvPicPr/>
          <p:nvPr/>
        </p:nvPicPr>
        <p:blipFill>
          <a:blip r:embed="rId2"/>
          <a:srcRect l="50292" t="0" r="0" b="0"/>
          <a:stretch/>
        </p:blipFill>
        <p:spPr>
          <a:xfrm>
            <a:off x="6311160" y="4228920"/>
            <a:ext cx="2832120" cy="1739520"/>
          </a:xfrm>
          <a:prstGeom prst="rect">
            <a:avLst/>
          </a:prstGeom>
          <a:ln w="0">
            <a:noFill/>
          </a:ln>
        </p:spPr>
      </p:pic>
      <p:sp>
        <p:nvSpPr>
          <p:cNvPr id="178"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ED1E7110-1EE6-4CF3-8972-2736B7AD48EB}" type="slidenum">
              <a:rPr b="1" lang="en-US" sz="1400" spc="-1" strike="noStrike">
                <a:solidFill>
                  <a:srgbClr val="ffffff"/>
                </a:solidFill>
                <a:latin typeface="Arial"/>
              </a:rPr>
              <a:t>3</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Object-Oriented Design Principles </a:t>
            </a:r>
            <a:endParaRPr b="0" lang="en-US" sz="4000" spc="-1" strike="noStrike">
              <a:latin typeface="Arial"/>
            </a:endParaRPr>
          </a:p>
        </p:txBody>
      </p:sp>
      <p:sp>
        <p:nvSpPr>
          <p:cNvPr id="180"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a:bodyPr>
          <a:p>
            <a:pPr marL="182880" indent="-182880">
              <a:lnSpc>
                <a:spcPct val="100000"/>
              </a:lnSpc>
              <a:spcBef>
                <a:spcPts val="561"/>
              </a:spcBef>
              <a:buClr>
                <a:srgbClr val="93a299"/>
              </a:buClr>
              <a:buSzPct val="85000"/>
              <a:buFont typeface="Arial"/>
              <a:buChar char="•"/>
            </a:pPr>
            <a:r>
              <a:rPr b="1" lang="en-US" sz="2800" spc="-1" strike="noStrike">
                <a:solidFill>
                  <a:srgbClr val="292934"/>
                </a:solidFill>
                <a:latin typeface="Arial"/>
              </a:rPr>
              <a:t>Inheritance</a:t>
            </a:r>
            <a:endParaRPr b="0" lang="en-US" sz="28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Properties of a data type can be passed down to a subtype</a:t>
            </a:r>
            <a:r>
              <a:rPr b="0" lang="x-none" sz="2400" spc="-1" strike="noStrike">
                <a:solidFill>
                  <a:srgbClr val="292934"/>
                </a:solidFill>
                <a:latin typeface="Lucida Sans"/>
              </a:rPr>
              <a:t>.</a:t>
            </a:r>
            <a:r>
              <a:rPr b="0" lang="en-US" sz="2400" spc="-1" strike="noStrike">
                <a:solidFill>
                  <a:srgbClr val="292934"/>
                </a:solidFill>
                <a:latin typeface="Lucida Sans"/>
              </a:rPr>
              <a:t> We can build new types from old ones </a:t>
            </a:r>
            <a:endParaRPr b="0" lang="en-US" sz="24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We can build class hierarchies with many levels of inheritance </a:t>
            </a:r>
            <a:endParaRPr b="0" lang="en-US" sz="24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Allows the design of general classes that can be specialized to more particular classes, with the specialized classes reusing the code from the general class. </a:t>
            </a:r>
            <a:endParaRPr b="0" lang="en-US" sz="2400" spc="-1" strike="noStrike">
              <a:latin typeface="Arial"/>
            </a:endParaRPr>
          </a:p>
          <a:p>
            <a:pPr>
              <a:lnSpc>
                <a:spcPct val="100000"/>
              </a:lnSpc>
              <a:spcBef>
                <a:spcPts val="561"/>
              </a:spcBef>
              <a:buNone/>
            </a:pPr>
            <a:endParaRPr b="0" lang="en-US" sz="2400" spc="-1" strike="noStrike">
              <a:latin typeface="Arial"/>
            </a:endParaRPr>
          </a:p>
          <a:p>
            <a:pPr>
              <a:lnSpc>
                <a:spcPct val="100000"/>
              </a:lnSpc>
              <a:spcBef>
                <a:spcPts val="561"/>
              </a:spcBef>
              <a:buNone/>
            </a:pPr>
            <a:endParaRPr b="0" lang="en-US" sz="2400" spc="-1" strike="noStrike">
              <a:latin typeface="Arial"/>
            </a:endParaRPr>
          </a:p>
        </p:txBody>
      </p:sp>
      <p:sp>
        <p:nvSpPr>
          <p:cNvPr id="181"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809108E8-9628-4374-BE72-5D2886E0D572}" type="slidenum">
              <a:rPr b="1" lang="en-US" sz="1400" spc="-1" strike="noStrike">
                <a:solidFill>
                  <a:srgbClr val="ffffff"/>
                </a:solidFill>
                <a:latin typeface="Arial"/>
              </a:rPr>
              <a:t>4</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Object-Oriented Design Principles </a:t>
            </a:r>
            <a:endParaRPr b="0" lang="en-US" sz="4000" spc="-1" strike="noStrike">
              <a:latin typeface="Arial"/>
            </a:endParaRPr>
          </a:p>
        </p:txBody>
      </p:sp>
      <p:sp>
        <p:nvSpPr>
          <p:cNvPr id="183" name="PlaceHolder 2"/>
          <p:cNvSpPr>
            <a:spLocks noGrp="1"/>
          </p:cNvSpPr>
          <p:nvPr>
            <p:ph/>
          </p:nvPr>
        </p:nvSpPr>
        <p:spPr>
          <a:xfrm>
            <a:off x="457200" y="1600200"/>
            <a:ext cx="8228880" cy="4876200"/>
          </a:xfrm>
          <a:prstGeom prst="rect">
            <a:avLst/>
          </a:prstGeom>
          <a:noFill/>
          <a:ln w="0">
            <a:noFill/>
          </a:ln>
        </p:spPr>
        <p:txBody>
          <a:bodyPr lIns="90000" rIns="90000" tIns="45000" bIns="45000" anchor="t">
            <a:noAutofit/>
          </a:bodyPr>
          <a:p>
            <a:pPr marL="182880" indent="-182880">
              <a:lnSpc>
                <a:spcPct val="100000"/>
              </a:lnSpc>
              <a:spcBef>
                <a:spcPts val="561"/>
              </a:spcBef>
              <a:buClr>
                <a:srgbClr val="93a299"/>
              </a:buClr>
              <a:buSzPct val="85000"/>
              <a:buFont typeface="Arial"/>
              <a:buChar char="•"/>
            </a:pPr>
            <a:r>
              <a:rPr b="1" lang="en-US" sz="2400" spc="-1" strike="noStrike">
                <a:solidFill>
                  <a:srgbClr val="292934"/>
                </a:solidFill>
                <a:latin typeface="Arial"/>
              </a:rPr>
              <a:t> </a:t>
            </a:r>
            <a:r>
              <a:rPr b="1" lang="en-US" sz="2800" spc="-1" strike="noStrike">
                <a:solidFill>
                  <a:srgbClr val="292934"/>
                </a:solidFill>
                <a:latin typeface="Lucida Sans"/>
              </a:rPr>
              <a:t>Polymorphism</a:t>
            </a:r>
            <a:endParaRPr b="0" lang="en-US" sz="28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Polymorphism is the capability of a method to do different things based on the object that it is acting upon.</a:t>
            </a:r>
            <a:endParaRPr b="0" lang="en-US" sz="24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Following concepts demonstrate different types of polymorphism in java.</a:t>
            </a:r>
            <a:endParaRPr b="0" lang="en-US" sz="2400" spc="-1" strike="noStrike">
              <a:latin typeface="Arial"/>
            </a:endParaRPr>
          </a:p>
          <a:p>
            <a:pPr lvl="2" marL="731520" indent="-182880">
              <a:lnSpc>
                <a:spcPct val="100000"/>
              </a:lnSpc>
              <a:spcBef>
                <a:spcPts val="439"/>
              </a:spcBef>
              <a:buClr>
                <a:srgbClr val="93a299"/>
              </a:buClr>
              <a:buSzPct val="90000"/>
              <a:buFont typeface="Arial"/>
              <a:buChar char="•"/>
            </a:pPr>
            <a:r>
              <a:rPr b="0" lang="en-US" sz="2200" spc="-1" strike="noStrike">
                <a:solidFill>
                  <a:srgbClr val="292934"/>
                </a:solidFill>
                <a:latin typeface="Lucida Sans"/>
              </a:rPr>
              <a:t>Method Overloading</a:t>
            </a:r>
            <a:endParaRPr b="0" lang="en-US" sz="2200" spc="-1" strike="noStrike">
              <a:latin typeface="Arial"/>
            </a:endParaRPr>
          </a:p>
          <a:p>
            <a:pPr lvl="2" marL="731520" indent="-182880">
              <a:lnSpc>
                <a:spcPct val="100000"/>
              </a:lnSpc>
              <a:spcBef>
                <a:spcPts val="439"/>
              </a:spcBef>
              <a:buClr>
                <a:srgbClr val="93a299"/>
              </a:buClr>
              <a:buSzPct val="90000"/>
              <a:buFont typeface="Arial"/>
              <a:buChar char="•"/>
            </a:pPr>
            <a:r>
              <a:rPr b="0" lang="en-US" sz="2200" spc="-1" strike="noStrike">
                <a:solidFill>
                  <a:srgbClr val="292934"/>
                </a:solidFill>
                <a:latin typeface="Lucida Sans"/>
              </a:rPr>
              <a:t>Method Overriding</a:t>
            </a:r>
            <a:endParaRPr b="0" lang="en-US" sz="2200" spc="-1" strike="noStrike">
              <a:latin typeface="Arial"/>
            </a:endParaRPr>
          </a:p>
        </p:txBody>
      </p:sp>
      <p:sp>
        <p:nvSpPr>
          <p:cNvPr id="184"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03CC3D82-7BF5-423D-AE83-468B38DCF919}" type="slidenum">
              <a:rPr b="1" lang="en-US" sz="1400" spc="-1" strike="noStrike">
                <a:solidFill>
                  <a:srgbClr val="ffffff"/>
                </a:solidFill>
                <a:latin typeface="Arial"/>
              </a:rPr>
              <a:t>4</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Object-Oriented Design Principles </a:t>
            </a:r>
            <a:endParaRPr b="0" lang="en-US" sz="4000" spc="-1" strike="noStrike">
              <a:latin typeface="Arial"/>
            </a:endParaRPr>
          </a:p>
        </p:txBody>
      </p:sp>
      <p:sp>
        <p:nvSpPr>
          <p:cNvPr id="186"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a:bodyPr>
          <a:p>
            <a:pPr marL="182880" indent="-182880">
              <a:lnSpc>
                <a:spcPct val="100000"/>
              </a:lnSpc>
              <a:spcBef>
                <a:spcPts val="479"/>
              </a:spcBef>
              <a:buClr>
                <a:srgbClr val="93a299"/>
              </a:buClr>
              <a:buSzPct val="85000"/>
              <a:buFont typeface="Arial"/>
              <a:buChar char="•"/>
            </a:pPr>
            <a:r>
              <a:rPr b="1" lang="en-US" sz="2400" spc="-1" strike="noStrike">
                <a:solidFill>
                  <a:srgbClr val="292934"/>
                </a:solidFill>
                <a:latin typeface="Lucida Sans"/>
              </a:rPr>
              <a:t>Overloading :</a:t>
            </a:r>
            <a:endParaRPr b="0" lang="en-US" sz="2400" spc="-1" strike="noStrike">
              <a:latin typeface="Arial"/>
            </a:endParaRPr>
          </a:p>
          <a:p>
            <a:pPr lvl="1" marL="457200" indent="-182880">
              <a:lnSpc>
                <a:spcPct val="120000"/>
              </a:lnSpc>
              <a:spcBef>
                <a:spcPts val="439"/>
              </a:spcBef>
              <a:buClr>
                <a:srgbClr val="93a299"/>
              </a:buClr>
              <a:buSzPct val="85000"/>
              <a:buFont typeface="Arial"/>
              <a:buChar char="•"/>
            </a:pPr>
            <a:r>
              <a:rPr b="0" lang="en-US" sz="2200" spc="-1" strike="noStrike">
                <a:solidFill>
                  <a:srgbClr val="292934"/>
                </a:solidFill>
                <a:latin typeface="Lucida Sans"/>
              </a:rPr>
              <a:t>Allows the same method name to have multiple meanings or uses. </a:t>
            </a:r>
            <a:endParaRPr b="0" lang="en-US" sz="2200" spc="-1" strike="noStrike">
              <a:latin typeface="Arial"/>
            </a:endParaRPr>
          </a:p>
          <a:p>
            <a:pPr lvl="1" marL="457200" indent="-182880">
              <a:lnSpc>
                <a:spcPct val="120000"/>
              </a:lnSpc>
              <a:spcBef>
                <a:spcPts val="439"/>
              </a:spcBef>
              <a:buClr>
                <a:srgbClr val="93a299"/>
              </a:buClr>
              <a:buSzPct val="85000"/>
              <a:buFont typeface="Arial"/>
              <a:buChar char="•"/>
            </a:pPr>
            <a:r>
              <a:rPr b="0" lang="en-US" sz="2200" spc="-1" strike="noStrike">
                <a:solidFill>
                  <a:srgbClr val="292934"/>
                </a:solidFill>
                <a:latin typeface="Lucida Sans"/>
              </a:rPr>
              <a:t>Overloading of methods allows to use the same name to perform different actions depending on parameters.</a:t>
            </a:r>
            <a:endParaRPr b="0" lang="en-US" sz="2200" spc="-1" strike="noStrike">
              <a:latin typeface="Arial"/>
            </a:endParaRPr>
          </a:p>
          <a:p>
            <a:pPr lvl="1" marL="457200" indent="-182880">
              <a:lnSpc>
                <a:spcPct val="120000"/>
              </a:lnSpc>
              <a:spcBef>
                <a:spcPts val="439"/>
              </a:spcBef>
              <a:buClr>
                <a:srgbClr val="93a299"/>
              </a:buClr>
              <a:buSzPct val="85000"/>
              <a:buFont typeface="Arial"/>
              <a:buChar char="•"/>
            </a:pPr>
            <a:r>
              <a:rPr b="0" lang="en-US" sz="2200" spc="-1" strike="noStrike">
                <a:solidFill>
                  <a:srgbClr val="292934"/>
                </a:solidFill>
                <a:latin typeface="Lucida Sans"/>
              </a:rPr>
              <a:t>Overloaded methods are differentiated only on the number, type and order of parameters, not on the return type of the method.</a:t>
            </a:r>
            <a:endParaRPr b="0" lang="en-US" sz="2200" spc="-1" strike="noStrike">
              <a:latin typeface="Arial"/>
            </a:endParaRPr>
          </a:p>
          <a:p>
            <a:pPr marL="182880" indent="-182880">
              <a:lnSpc>
                <a:spcPct val="100000"/>
              </a:lnSpc>
              <a:spcBef>
                <a:spcPts val="479"/>
              </a:spcBef>
              <a:buClr>
                <a:srgbClr val="93a299"/>
              </a:buClr>
              <a:buSzPct val="85000"/>
              <a:buFont typeface="Arial"/>
              <a:buChar char="•"/>
            </a:pPr>
            <a:r>
              <a:rPr b="1" lang="en-US" sz="2400" spc="-1" strike="noStrike">
                <a:solidFill>
                  <a:srgbClr val="292934"/>
                </a:solidFill>
                <a:latin typeface="Lucida Sans"/>
              </a:rPr>
              <a:t>Overriding: </a:t>
            </a:r>
            <a:endParaRPr b="0" lang="en-US" sz="2400" spc="-1" strike="noStrike">
              <a:latin typeface="Arial"/>
            </a:endParaRPr>
          </a:p>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Declaring a method in </a:t>
            </a:r>
            <a:r>
              <a:rPr b="1" lang="en-US" sz="2400" spc="-1" strike="noStrike">
                <a:solidFill>
                  <a:srgbClr val="292934"/>
                </a:solidFill>
                <a:latin typeface="Arial"/>
              </a:rPr>
              <a:t>subclass</a:t>
            </a:r>
            <a:r>
              <a:rPr b="0" lang="en-US" sz="2400" spc="-1" strike="noStrike">
                <a:solidFill>
                  <a:srgbClr val="292934"/>
                </a:solidFill>
                <a:latin typeface="Arial"/>
              </a:rPr>
              <a:t> which is already present in </a:t>
            </a:r>
            <a:r>
              <a:rPr b="1" lang="en-US" sz="2400" spc="-1" strike="noStrike">
                <a:solidFill>
                  <a:srgbClr val="292934"/>
                </a:solidFill>
                <a:latin typeface="Arial"/>
              </a:rPr>
              <a:t>parent class</a:t>
            </a:r>
            <a:r>
              <a:rPr b="0" lang="en-US" sz="2400" spc="-1" strike="noStrike">
                <a:solidFill>
                  <a:srgbClr val="292934"/>
                </a:solidFill>
                <a:latin typeface="Arial"/>
              </a:rPr>
              <a:t> is known as method overriding.</a:t>
            </a:r>
            <a:endParaRPr b="0" lang="en-US" sz="2400" spc="-1" strike="noStrike">
              <a:latin typeface="Arial"/>
            </a:endParaRPr>
          </a:p>
          <a:p>
            <a:pPr>
              <a:lnSpc>
                <a:spcPct val="100000"/>
              </a:lnSpc>
              <a:spcBef>
                <a:spcPts val="479"/>
              </a:spcBef>
              <a:buNone/>
              <a:tabLst>
                <a:tab algn="l" pos="0"/>
              </a:tabLst>
            </a:pPr>
            <a:endParaRPr b="0" lang="en-US" sz="2400" spc="-1" strike="noStrike">
              <a:latin typeface="Arial"/>
            </a:endParaRPr>
          </a:p>
        </p:txBody>
      </p:sp>
      <p:sp>
        <p:nvSpPr>
          <p:cNvPr id="187"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10EB04B6-4870-4D9C-AE0C-FF4A8E42BC4D}" type="slidenum">
              <a:rPr b="1" lang="en-US" sz="1400" spc="-1" strike="noStrike">
                <a:solidFill>
                  <a:srgbClr val="ffffff"/>
                </a:solidFill>
                <a:latin typeface="Arial"/>
              </a:rPr>
              <a:t>6</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Rectangle 3"/>
          <p:cNvSpPr/>
          <p:nvPr/>
        </p:nvSpPr>
        <p:spPr>
          <a:xfrm>
            <a:off x="4280760" y="17622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Person </a:t>
            </a:r>
            <a:endParaRPr b="0" lang="en-US" sz="2000" spc="-1" strike="noStrike">
              <a:latin typeface="Arial"/>
            </a:endParaRPr>
          </a:p>
        </p:txBody>
      </p:sp>
      <p:sp>
        <p:nvSpPr>
          <p:cNvPr id="189" name="Rectangle 4"/>
          <p:cNvSpPr/>
          <p:nvPr/>
        </p:nvSpPr>
        <p:spPr>
          <a:xfrm>
            <a:off x="3115800" y="31212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Employee</a:t>
            </a:r>
            <a:endParaRPr b="0" lang="en-US" sz="2000" spc="-1" strike="noStrike">
              <a:latin typeface="Arial"/>
            </a:endParaRPr>
          </a:p>
        </p:txBody>
      </p:sp>
      <p:sp>
        <p:nvSpPr>
          <p:cNvPr id="190" name="Rectangle 5"/>
          <p:cNvSpPr/>
          <p:nvPr/>
        </p:nvSpPr>
        <p:spPr>
          <a:xfrm>
            <a:off x="5385960" y="31212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Teacher </a:t>
            </a:r>
            <a:endParaRPr b="0" lang="en-US" sz="2000" spc="-1" strike="noStrike">
              <a:latin typeface="Arial"/>
            </a:endParaRPr>
          </a:p>
        </p:txBody>
      </p:sp>
      <p:sp>
        <p:nvSpPr>
          <p:cNvPr id="191" name="Rectangle 6"/>
          <p:cNvSpPr/>
          <p:nvPr/>
        </p:nvSpPr>
        <p:spPr>
          <a:xfrm>
            <a:off x="1982160" y="48132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Payment </a:t>
            </a:r>
            <a:endParaRPr b="0" lang="en-US" sz="2000" spc="-1" strike="noStrike">
              <a:latin typeface="Arial"/>
            </a:endParaRPr>
          </a:p>
        </p:txBody>
      </p:sp>
      <p:sp>
        <p:nvSpPr>
          <p:cNvPr id="192" name="Rectangle 7"/>
          <p:cNvSpPr/>
          <p:nvPr/>
        </p:nvSpPr>
        <p:spPr>
          <a:xfrm>
            <a:off x="4173120" y="48132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Contract </a:t>
            </a:r>
            <a:endParaRPr b="0" lang="en-US" sz="2000" spc="-1" strike="noStrike">
              <a:latin typeface="Arial"/>
            </a:endParaRPr>
          </a:p>
        </p:txBody>
      </p:sp>
      <p:sp>
        <p:nvSpPr>
          <p:cNvPr id="193" name="Straight Arrow Connector 10"/>
          <p:cNvSpPr/>
          <p:nvPr/>
        </p:nvSpPr>
        <p:spPr>
          <a:xfrm flipV="1">
            <a:off x="3835800" y="2659320"/>
            <a:ext cx="1164600" cy="459720"/>
          </a:xfrm>
          <a:custGeom>
            <a:avLst/>
            <a:gdLst/>
            <a:ahLst/>
            <a:rect l="l" t="t" r="r" b="b"/>
            <a:pathLst>
              <a:path w="21600" h="21600">
                <a:moveTo>
                  <a:pt x="0" y="0"/>
                </a:moveTo>
                <a:lnTo>
                  <a:pt x="21600" y="21600"/>
                </a:lnTo>
              </a:path>
            </a:pathLst>
          </a:custGeom>
          <a:noFill/>
          <a:ln>
            <a:solidFill>
              <a:srgbClr val="292934"/>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94" name="Straight Connector 12"/>
          <p:cNvSpPr/>
          <p:nvPr/>
        </p:nvSpPr>
        <p:spPr>
          <a:xfrm>
            <a:off x="5000760" y="2660400"/>
            <a:ext cx="1104840" cy="460440"/>
          </a:xfrm>
          <a:prstGeom prst="line">
            <a:avLst/>
          </a:prstGeom>
          <a:ln>
            <a:solidFill>
              <a:srgbClr val="292934"/>
            </a:solidFill>
            <a:round/>
            <a:headEnd len="med" type="arrow" w="med"/>
          </a:ln>
        </p:spPr>
        <p:style>
          <a:lnRef idx="2">
            <a:schemeClr val="dk1"/>
          </a:lnRef>
          <a:fillRef idx="0">
            <a:schemeClr val="dk1"/>
          </a:fillRef>
          <a:effectRef idx="1">
            <a:schemeClr val="dk1"/>
          </a:effectRef>
          <a:fontRef idx="minor"/>
        </p:style>
      </p:sp>
      <p:sp>
        <p:nvSpPr>
          <p:cNvPr id="195" name="Straight Arrow Connector 14"/>
          <p:cNvSpPr/>
          <p:nvPr/>
        </p:nvSpPr>
        <p:spPr>
          <a:xfrm flipV="1">
            <a:off x="2702160" y="4018680"/>
            <a:ext cx="1132920" cy="793080"/>
          </a:xfrm>
          <a:custGeom>
            <a:avLst/>
            <a:gdLst/>
            <a:ahLst/>
            <a:rect l="l" t="t" r="r" b="b"/>
            <a:pathLst>
              <a:path w="21600" h="21600">
                <a:moveTo>
                  <a:pt x="0" y="0"/>
                </a:moveTo>
                <a:lnTo>
                  <a:pt x="21600" y="21600"/>
                </a:lnTo>
              </a:path>
            </a:pathLst>
          </a:custGeom>
          <a:noFill/>
          <a:ln>
            <a:solidFill>
              <a:srgbClr val="292934"/>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96" name="Straight Arrow Connector 19"/>
          <p:cNvSpPr/>
          <p:nvPr/>
        </p:nvSpPr>
        <p:spPr>
          <a:xfrm flipH="1" flipV="1">
            <a:off x="3835080" y="4018680"/>
            <a:ext cx="1056600" cy="793080"/>
          </a:xfrm>
          <a:custGeom>
            <a:avLst/>
            <a:gdLst/>
            <a:ahLst/>
            <a:rect l="l" t="t" r="r" b="b"/>
            <a:pathLst>
              <a:path w="21600" h="21600">
                <a:moveTo>
                  <a:pt x="0" y="0"/>
                </a:moveTo>
                <a:lnTo>
                  <a:pt x="21600" y="21600"/>
                </a:lnTo>
              </a:path>
            </a:pathLst>
          </a:custGeom>
          <a:noFill/>
          <a:ln>
            <a:solidFill>
              <a:srgbClr val="292934"/>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97"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Inheritance</a:t>
            </a:r>
            <a:endParaRPr b="0" lang="en-US" sz="4000" spc="-1" strike="noStrike">
              <a:latin typeface="Arial"/>
            </a:endParaRPr>
          </a:p>
        </p:txBody>
      </p:sp>
      <p:sp>
        <p:nvSpPr>
          <p:cNvPr id="198" name="PlaceHolder 2"/>
          <p:cNvSpPr>
            <a:spLocks noGrp="1"/>
          </p:cNvSpPr>
          <p:nvPr>
            <p:ph/>
          </p:nvPr>
        </p:nvSpPr>
        <p:spPr>
          <a:xfrm>
            <a:off x="457200" y="1600200"/>
            <a:ext cx="8228880" cy="4876200"/>
          </a:xfrm>
          <a:prstGeom prst="rect">
            <a:avLst/>
          </a:prstGeom>
          <a:noFill/>
          <a:ln w="0">
            <a:noFill/>
          </a:ln>
        </p:spPr>
        <p:txBody>
          <a:bodyPr lIns="90000" rIns="90000" tIns="45000" bIns="45000" anchor="t">
            <a:noAutofit/>
          </a:bodyPr>
          <a:p>
            <a:endParaRPr b="0" lang="en-US" sz="3200" spc="-1" strike="noStrike">
              <a:latin typeface="Arial"/>
            </a:endParaRPr>
          </a:p>
        </p:txBody>
      </p:sp>
      <p:sp>
        <p:nvSpPr>
          <p:cNvPr id="199"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3D22B197-2D00-4B6E-904B-E958B9B8A6F7}" type="slidenum">
              <a:rPr b="1" lang="en-US" sz="1400" spc="-1" strike="noStrike">
                <a:solidFill>
                  <a:srgbClr val="ffffff"/>
                </a:solidFill>
                <a:latin typeface="Arial"/>
              </a:rPr>
              <a:t>6</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Lucida Sans"/>
              </a:rPr>
              <a:t>Polymorphism</a:t>
            </a:r>
            <a:endParaRPr b="0" lang="en-US" sz="4000" spc="-1" strike="noStrike">
              <a:latin typeface="Arial"/>
            </a:endParaRPr>
          </a:p>
        </p:txBody>
      </p:sp>
      <p:sp>
        <p:nvSpPr>
          <p:cNvPr id="201" name="PlaceHolder 2"/>
          <p:cNvSpPr>
            <a:spLocks noGrp="1"/>
          </p:cNvSpPr>
          <p:nvPr>
            <p:ph/>
          </p:nvPr>
        </p:nvSpPr>
        <p:spPr>
          <a:xfrm>
            <a:off x="457200" y="1600200"/>
            <a:ext cx="4050720" cy="4876200"/>
          </a:xfrm>
          <a:prstGeom prst="rect">
            <a:avLst/>
          </a:prstGeom>
          <a:noFill/>
          <a:ln w="0">
            <a:noFill/>
          </a:ln>
        </p:spPr>
        <p:txBody>
          <a:bodyPr lIns="90000" rIns="90000" tIns="45000" bIns="45000" anchor="t">
            <a:no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The derived classes override the definitions to provide unique behavior for each specific type of Employee </a:t>
            </a:r>
            <a:endParaRPr b="0" lang="en-US" sz="2400" spc="-1" strike="noStrike">
              <a:latin typeface="Arial"/>
            </a:endParaRPr>
          </a:p>
          <a:p>
            <a:pPr>
              <a:lnSpc>
                <a:spcPct val="100000"/>
              </a:lnSpc>
              <a:spcBef>
                <a:spcPts val="479"/>
              </a:spcBef>
              <a:buNone/>
            </a:pPr>
            <a:endParaRPr b="0" lang="en-US" sz="2400" spc="-1" strike="noStrike">
              <a:latin typeface="Arial"/>
            </a:endParaRPr>
          </a:p>
          <a:p>
            <a:pPr marL="182880" indent="-182880">
              <a:lnSpc>
                <a:spcPct val="100000"/>
              </a:lnSpc>
              <a:spcBef>
                <a:spcPts val="479"/>
              </a:spcBef>
              <a:buClr>
                <a:srgbClr val="93a299"/>
              </a:buClr>
              <a:buSzPct val="85000"/>
              <a:buFont typeface="Arial"/>
              <a:buChar char="•"/>
            </a:pPr>
            <a:r>
              <a:rPr b="1" lang="en-US" sz="2400" spc="-1" strike="noStrike">
                <a:solidFill>
                  <a:srgbClr val="292934"/>
                </a:solidFill>
                <a:latin typeface="Lucida Sans"/>
              </a:rPr>
              <a:t> </a:t>
            </a:r>
            <a:r>
              <a:rPr b="1" i="1" lang="en-US" sz="2400" spc="-1" strike="noStrike">
                <a:solidFill>
                  <a:srgbClr val="292934"/>
                </a:solidFill>
                <a:latin typeface="Lucida Sans"/>
              </a:rPr>
              <a:t>Dynamic binding </a:t>
            </a:r>
            <a:r>
              <a:rPr b="1" i="1" lang="en-US" sz="2400" spc="-1" strike="noStrike">
                <a:solidFill>
                  <a:srgbClr val="292934"/>
                </a:solidFill>
                <a:latin typeface="Arial"/>
              </a:rPr>
              <a:t>: </a:t>
            </a:r>
            <a:endParaRPr b="0" lang="en-US" sz="2400" spc="-1" strike="noStrike">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000000"/>
                </a:solidFill>
                <a:latin typeface="Lucida Sans"/>
              </a:rPr>
              <a:t>Which method to call?</a:t>
            </a:r>
            <a:endParaRPr b="0" lang="en-US" sz="2000" spc="-1" strike="noStrike">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000000"/>
                </a:solidFill>
                <a:latin typeface="Lucida Sans"/>
              </a:rPr>
              <a:t>Binding occurs at run time, based on the type of object.</a:t>
            </a:r>
            <a:endParaRPr b="0" lang="en-US" sz="2000" spc="-1" strike="noStrike">
              <a:latin typeface="Arial"/>
            </a:endParaRPr>
          </a:p>
          <a:p>
            <a:pPr>
              <a:lnSpc>
                <a:spcPct val="100000"/>
              </a:lnSpc>
              <a:spcBef>
                <a:spcPts val="479"/>
              </a:spcBef>
              <a:buNone/>
            </a:pPr>
            <a:endParaRPr b="0" lang="en-US" sz="2000" spc="-1" strike="noStrike">
              <a:latin typeface="Arial"/>
            </a:endParaRPr>
          </a:p>
        </p:txBody>
      </p:sp>
      <p:sp>
        <p:nvSpPr>
          <p:cNvPr id="202" name="Rectangle 4"/>
          <p:cNvSpPr/>
          <p:nvPr/>
        </p:nvSpPr>
        <p:spPr>
          <a:xfrm>
            <a:off x="6433560" y="172404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Employee</a:t>
            </a:r>
            <a:endParaRPr b="0" lang="en-US" sz="2000" spc="-1" strike="noStrike">
              <a:latin typeface="Arial"/>
            </a:endParaRPr>
          </a:p>
        </p:txBody>
      </p:sp>
      <p:sp>
        <p:nvSpPr>
          <p:cNvPr id="203" name="Rectangle 6"/>
          <p:cNvSpPr/>
          <p:nvPr/>
        </p:nvSpPr>
        <p:spPr>
          <a:xfrm>
            <a:off x="5299920" y="34164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Payment </a:t>
            </a:r>
            <a:endParaRPr b="0" lang="en-US" sz="2000" spc="-1" strike="noStrike">
              <a:latin typeface="Arial"/>
            </a:endParaRPr>
          </a:p>
        </p:txBody>
      </p:sp>
      <p:sp>
        <p:nvSpPr>
          <p:cNvPr id="204" name="Rectangle 7"/>
          <p:cNvSpPr/>
          <p:nvPr/>
        </p:nvSpPr>
        <p:spPr>
          <a:xfrm>
            <a:off x="7490880" y="3416400"/>
            <a:ext cx="1439280" cy="897840"/>
          </a:xfrm>
          <a:prstGeom prst="rect">
            <a:avLst/>
          </a:prstGeom>
          <a:gradFill rotWithShape="0">
            <a:gsLst>
              <a:gs pos="0">
                <a:srgbClr val="7a8d83"/>
              </a:gs>
              <a:gs pos="100000">
                <a:srgbClr val="92a199"/>
              </a:gs>
            </a:gsLst>
            <a:path path="circle">
              <a:fillToRect l="50000" t="50000" r="50000" b="50000"/>
            </a:path>
          </a:gradFill>
          <a:ln>
            <a:solidFill>
              <a:srgbClr val="93a299"/>
            </a:solidFill>
            <a:round/>
          </a:ln>
          <a:effectLst>
            <a:outerShdw algn="br" blurRad="38160" dir="2700000" dist="25455" rotWithShape="0">
              <a:srgbClr val="000000">
                <a:alpha val="6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1" lang="en-US" sz="2000" spc="-1" strike="noStrike">
                <a:solidFill>
                  <a:srgbClr val="292934"/>
                </a:solidFill>
                <a:latin typeface="Arial"/>
                <a:ea typeface="DejaVu Sans"/>
              </a:rPr>
              <a:t>Contract </a:t>
            </a:r>
            <a:endParaRPr b="0" lang="en-US" sz="2000" spc="-1" strike="noStrike">
              <a:latin typeface="Arial"/>
            </a:endParaRPr>
          </a:p>
        </p:txBody>
      </p:sp>
      <p:sp>
        <p:nvSpPr>
          <p:cNvPr id="205" name="Straight Arrow Connector 10"/>
          <p:cNvSpPr/>
          <p:nvPr/>
        </p:nvSpPr>
        <p:spPr>
          <a:xfrm flipV="1">
            <a:off x="6019920" y="2621160"/>
            <a:ext cx="1132920" cy="793080"/>
          </a:xfrm>
          <a:custGeom>
            <a:avLst/>
            <a:gdLst/>
            <a:ahLst/>
            <a:rect l="l" t="t" r="r" b="b"/>
            <a:pathLst>
              <a:path w="21600" h="21600">
                <a:moveTo>
                  <a:pt x="0" y="0"/>
                </a:moveTo>
                <a:lnTo>
                  <a:pt x="21600" y="21600"/>
                </a:lnTo>
              </a:path>
            </a:pathLst>
          </a:custGeom>
          <a:noFill/>
          <a:ln>
            <a:solidFill>
              <a:srgbClr val="292934"/>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206" name="Straight Arrow Connector 11"/>
          <p:cNvSpPr/>
          <p:nvPr/>
        </p:nvSpPr>
        <p:spPr>
          <a:xfrm flipH="1" flipV="1">
            <a:off x="7152840" y="2621880"/>
            <a:ext cx="1056600" cy="793080"/>
          </a:xfrm>
          <a:custGeom>
            <a:avLst/>
            <a:gdLst/>
            <a:ahLst/>
            <a:rect l="l" t="t" r="r" b="b"/>
            <a:pathLst>
              <a:path w="21600" h="21600">
                <a:moveTo>
                  <a:pt x="0" y="0"/>
                </a:moveTo>
                <a:lnTo>
                  <a:pt x="21600" y="21600"/>
                </a:lnTo>
              </a:path>
            </a:pathLst>
          </a:custGeom>
          <a:noFill/>
          <a:ln>
            <a:solidFill>
              <a:srgbClr val="292934"/>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207" name="TextBox 12"/>
          <p:cNvSpPr/>
          <p:nvPr/>
        </p:nvSpPr>
        <p:spPr>
          <a:xfrm>
            <a:off x="5335200" y="4434840"/>
            <a:ext cx="147564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292934"/>
                </a:solidFill>
                <a:latin typeface="Arial"/>
                <a:ea typeface="DejaVu Sans"/>
              </a:rPr>
              <a:t>calcSalary ()</a:t>
            </a:r>
            <a:endParaRPr b="0" lang="en-US" sz="1800" spc="-1" strike="noStrike">
              <a:latin typeface="Arial"/>
            </a:endParaRPr>
          </a:p>
        </p:txBody>
      </p:sp>
      <p:sp>
        <p:nvSpPr>
          <p:cNvPr id="208" name="Rectangle 13"/>
          <p:cNvSpPr/>
          <p:nvPr/>
        </p:nvSpPr>
        <p:spPr>
          <a:xfrm>
            <a:off x="7499880" y="4434840"/>
            <a:ext cx="1448640" cy="364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292934"/>
                </a:solidFill>
                <a:latin typeface="Arial"/>
                <a:ea typeface="DejaVu Sans"/>
              </a:rPr>
              <a:t>calcSalary ()</a:t>
            </a:r>
            <a:endParaRPr b="0" lang="en-US" sz="1800" spc="-1" strike="noStrike">
              <a:latin typeface="Arial"/>
            </a:endParaRPr>
          </a:p>
        </p:txBody>
      </p:sp>
      <p:sp>
        <p:nvSpPr>
          <p:cNvPr id="209"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D204CCF4-592C-47B5-BA70-99DA7A5855D6}" type="slidenum">
              <a:rPr b="1" lang="en-US" sz="1400" spc="-1" strike="noStrike">
                <a:solidFill>
                  <a:srgbClr val="ffffff"/>
                </a:solidFill>
                <a:latin typeface="Arial"/>
              </a:rPr>
              <a:t>6</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533520"/>
            <a:ext cx="8228880" cy="990000"/>
          </a:xfrm>
          <a:prstGeom prst="rect">
            <a:avLst/>
          </a:prstGeom>
          <a:noFill/>
          <a:ln w="0">
            <a:noFill/>
          </a:ln>
        </p:spPr>
        <p:txBody>
          <a:bodyPr lIns="90000" rIns="90000" tIns="45000" bIns="45000" anchor="ctr">
            <a:noAutofit/>
          </a:bodyPr>
          <a:p>
            <a:pPr>
              <a:lnSpc>
                <a:spcPct val="100000"/>
              </a:lnSpc>
              <a:buNone/>
            </a:pPr>
            <a:r>
              <a:rPr b="0" lang="en-US" sz="4000" spc="-100" strike="noStrike">
                <a:solidFill>
                  <a:srgbClr val="d2533c"/>
                </a:solidFill>
                <a:latin typeface="Arial"/>
              </a:rPr>
              <a:t>Designing Object Oriented </a:t>
            </a:r>
            <a:endParaRPr b="0" lang="en-US" sz="4000" spc="-1" strike="noStrike">
              <a:latin typeface="Arial"/>
            </a:endParaRPr>
          </a:p>
        </p:txBody>
      </p:sp>
      <p:sp>
        <p:nvSpPr>
          <p:cNvPr id="211" name="PlaceHolder 2"/>
          <p:cNvSpPr>
            <a:spLocks noGrp="1"/>
          </p:cNvSpPr>
          <p:nvPr>
            <p:ph/>
          </p:nvPr>
        </p:nvSpPr>
        <p:spPr>
          <a:xfrm>
            <a:off x="457200" y="1600200"/>
            <a:ext cx="8228880" cy="4876200"/>
          </a:xfrm>
          <a:prstGeom prst="rect">
            <a:avLst/>
          </a:prstGeom>
          <a:noFill/>
          <a:ln w="0">
            <a:noFill/>
          </a:ln>
        </p:spPr>
        <p:txBody>
          <a:bodyPr lIns="90000" rIns="90000" tIns="45000" bIns="45000" anchor="t">
            <a:normAutofit fontScale="92000"/>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Lucida Sans"/>
              </a:rPr>
              <a:t>It’s a process of planning a computer program where objects will interact with each other to solve specific problems.</a:t>
            </a:r>
            <a:endParaRPr b="0" lang="en-US" sz="2400" spc="-1" strike="noStrike">
              <a:latin typeface="Arial"/>
            </a:endParaRPr>
          </a:p>
          <a:p>
            <a:pPr>
              <a:lnSpc>
                <a:spcPct val="100000"/>
              </a:lnSpc>
              <a:spcBef>
                <a:spcPts val="479"/>
              </a:spcBef>
              <a:buNone/>
            </a:pPr>
            <a:endParaRPr b="0" lang="en-US" sz="2400" spc="-1" strike="noStrike">
              <a:latin typeface="Arial"/>
            </a:endParaRPr>
          </a:p>
          <a:p>
            <a:pPr marL="182880" indent="-182880">
              <a:lnSpc>
                <a:spcPct val="100000"/>
              </a:lnSpc>
              <a:spcBef>
                <a:spcPts val="561"/>
              </a:spcBef>
              <a:buClr>
                <a:srgbClr val="93a299"/>
              </a:buClr>
              <a:buSzPct val="85000"/>
              <a:buFont typeface="Arial"/>
              <a:buChar char="•"/>
            </a:pPr>
            <a:r>
              <a:rPr b="1" lang="en-US" sz="2800" spc="-1" strike="noStrike">
                <a:solidFill>
                  <a:srgbClr val="292934"/>
                </a:solidFill>
                <a:latin typeface="Lucida Sans"/>
              </a:rPr>
              <a:t>Example :</a:t>
            </a:r>
            <a:endParaRPr b="0" lang="en-US" sz="2800" spc="-1" strike="noStrike">
              <a:latin typeface="Arial"/>
            </a:endParaRPr>
          </a:p>
          <a:p>
            <a:pPr>
              <a:lnSpc>
                <a:spcPct val="100000"/>
              </a:lnSpc>
              <a:spcBef>
                <a:spcPts val="479"/>
              </a:spcBef>
              <a:buNone/>
              <a:tabLst>
                <a:tab algn="l" pos="0"/>
              </a:tabLst>
            </a:pPr>
            <a:endParaRPr b="0" lang="en-US" sz="2800" spc="-1" strike="noStrike">
              <a:latin typeface="Arial"/>
            </a:endParaRPr>
          </a:p>
          <a:p>
            <a:pPr algn="just">
              <a:lnSpc>
                <a:spcPct val="100000"/>
              </a:lnSpc>
              <a:spcBef>
                <a:spcPts val="479"/>
              </a:spcBef>
              <a:buNone/>
              <a:tabLst>
                <a:tab algn="l" pos="0"/>
              </a:tabLst>
            </a:pPr>
            <a:r>
              <a:rPr b="0" lang="en-US" sz="2400" spc="-1" strike="noStrike">
                <a:solidFill>
                  <a:srgbClr val="292934"/>
                </a:solidFill>
                <a:latin typeface="Lucida Sans"/>
              </a:rPr>
              <a:t>A hotel contains a number of Residential rooms, Meeting rooms, Wedding halls where the customer can reserve any of them by choosing type of room and specify date and time. You are required to design reservation system for Hotel. where it can offer the available rooms or halls and allows the customer to reserve one of them.</a:t>
            </a:r>
            <a:endParaRPr b="0" lang="en-US" sz="2400" spc="-1" strike="noStrike">
              <a:latin typeface="Arial"/>
            </a:endParaRPr>
          </a:p>
          <a:p>
            <a:pPr algn="just">
              <a:lnSpc>
                <a:spcPct val="100000"/>
              </a:lnSpc>
              <a:spcBef>
                <a:spcPts val="479"/>
              </a:spcBef>
              <a:buNone/>
              <a:tabLst>
                <a:tab algn="l" pos="0"/>
              </a:tabLst>
            </a:pPr>
            <a:r>
              <a:rPr b="0" lang="en-US" sz="2400" spc="-1" strike="noStrike">
                <a:solidFill>
                  <a:srgbClr val="292934"/>
                </a:solidFill>
                <a:latin typeface="Lucida Sans"/>
              </a:rPr>
              <a:t>     </a:t>
            </a:r>
            <a:endParaRPr b="0" lang="en-US" sz="2400" spc="-1" strike="noStrike">
              <a:latin typeface="Arial"/>
            </a:endParaRPr>
          </a:p>
        </p:txBody>
      </p:sp>
      <p:sp>
        <p:nvSpPr>
          <p:cNvPr id="212" name="PlaceHolder 3"/>
          <p:cNvSpPr>
            <a:spLocks noGrp="1"/>
          </p:cNvSpPr>
          <p:nvPr>
            <p:ph type="sldNum"/>
          </p:nvPr>
        </p:nvSpPr>
        <p:spPr>
          <a:xfrm>
            <a:off x="7620120" y="18360"/>
            <a:ext cx="1065960" cy="328320"/>
          </a:xfrm>
          <a:prstGeom prst="rect">
            <a:avLst/>
          </a:prstGeom>
          <a:noFill/>
          <a:ln w="0">
            <a:noFill/>
          </a:ln>
        </p:spPr>
        <p:txBody>
          <a:bodyPr lIns="90000" rIns="90000" tIns="45000" bIns="45000" anchor="ctr">
            <a:noAutofit/>
          </a:bodyPr>
          <a:p>
            <a:pPr>
              <a:lnSpc>
                <a:spcPct val="100000"/>
              </a:lnSpc>
              <a:buNone/>
            </a:pPr>
            <a:fld id="{836A1CBA-3A66-420B-AA18-3A5C078E3FDF}" type="slidenum">
              <a:rPr b="1" lang="en-US" sz="1400" spc="-1" strike="noStrike">
                <a:solidFill>
                  <a:srgbClr val="ffffff"/>
                </a:solidFill>
                <a:latin typeface="Arial"/>
              </a:rPr>
              <a:t>9</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Clarity.thmx</Template>
  <TotalTime>587</TotalTime>
  <Application>LibreOffice/7.2.7.2$Windows_X86_64 LibreOffice_project/8d71d29d553c0f7dcbfa38fbfda25ee34cce99a2</Application>
  <AppVersion>15.0000</AppVersion>
  <Words>1597</Words>
  <Paragraphs>343</Paragraphs>
  <Company>cc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2015-08-23T17:09:50Z</dcterms:created>
  <dc:creator>MacBook Pro</dc:creator>
  <dc:description/>
  <dc:language>en-US</dc:language>
  <cp:lastModifiedBy/>
  <dcterms:modified xsi:type="dcterms:W3CDTF">2022-08-27T19:25:21Z</dcterms:modified>
  <cp:revision>53</cp:revision>
  <dc:subject/>
  <dc:title>Java Revisited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(4:3)</vt:lpwstr>
  </property>
  <property fmtid="{D5CDD505-2E9C-101B-9397-08002B2CF9AE}" pid="4" name="Slides">
    <vt:i4>32</vt:i4>
  </property>
</Properties>
</file>