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88" r:id="rId2"/>
    <p:sldId id="366" r:id="rId3"/>
    <p:sldId id="367" r:id="rId4"/>
    <p:sldId id="371" r:id="rId5"/>
    <p:sldId id="289" r:id="rId6"/>
    <p:sldId id="313" r:id="rId7"/>
    <p:sldId id="368" r:id="rId8"/>
    <p:sldId id="315" r:id="rId9"/>
    <p:sldId id="316" r:id="rId10"/>
    <p:sldId id="317" r:id="rId11"/>
    <p:sldId id="319" r:id="rId12"/>
    <p:sldId id="320" r:id="rId13"/>
    <p:sldId id="342" r:id="rId14"/>
    <p:sldId id="321" r:id="rId15"/>
    <p:sldId id="343" r:id="rId16"/>
    <p:sldId id="307" r:id="rId17"/>
    <p:sldId id="322" r:id="rId18"/>
    <p:sldId id="323" r:id="rId19"/>
    <p:sldId id="369" r:id="rId20"/>
    <p:sldId id="370" r:id="rId21"/>
    <p:sldId id="324" r:id="rId22"/>
    <p:sldId id="325" r:id="rId23"/>
    <p:sldId id="326" r:id="rId24"/>
    <p:sldId id="341" r:id="rId25"/>
    <p:sldId id="327" r:id="rId26"/>
    <p:sldId id="328" r:id="rId27"/>
    <p:sldId id="337" r:id="rId28"/>
    <p:sldId id="339" r:id="rId29"/>
    <p:sldId id="340" r:id="rId30"/>
    <p:sldId id="329" r:id="rId31"/>
    <p:sldId id="330" r:id="rId32"/>
    <p:sldId id="331" r:id="rId33"/>
    <p:sldId id="332" r:id="rId34"/>
    <p:sldId id="344" r:id="rId35"/>
    <p:sldId id="333" r:id="rId36"/>
    <p:sldId id="335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5" r:id="rId56"/>
    <p:sldId id="363" r:id="rId57"/>
    <p:sldId id="36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9544D-2C39-ACCD-7C66-017B99686795}" v="10" dt="2022-09-30T17:01:15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79704" autoAdjust="0"/>
  </p:normalViewPr>
  <p:slideViewPr>
    <p:cSldViewPr>
      <p:cViewPr varScale="1">
        <p:scale>
          <a:sx n="72" d="100"/>
          <a:sy n="72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97babaf8a5f3d883594103be3f72ab145246844f4a41f753da53eb7f799f080::" providerId="AD" clId="Web-{D6D9544D-2C39-ACCD-7C66-017B99686795}"/>
    <pc:docChg chg="modSld">
      <pc:chgData name="Guest User" userId="S::urn:spo:anon#397babaf8a5f3d883594103be3f72ab145246844f4a41f753da53eb7f799f080::" providerId="AD" clId="Web-{D6D9544D-2C39-ACCD-7C66-017B99686795}" dt="2022-09-30T17:01:15.171" v="5" actId="20577"/>
      <pc:docMkLst>
        <pc:docMk/>
      </pc:docMkLst>
      <pc:sldChg chg="modSp">
        <pc:chgData name="Guest User" userId="S::urn:spo:anon#397babaf8a5f3d883594103be3f72ab145246844f4a41f753da53eb7f799f080::" providerId="AD" clId="Web-{D6D9544D-2C39-ACCD-7C66-017B99686795}" dt="2022-09-30T16:27:52.334" v="1" actId="20577"/>
        <pc:sldMkLst>
          <pc:docMk/>
          <pc:sldMk cId="0" sldId="324"/>
        </pc:sldMkLst>
        <pc:spChg chg="mod">
          <ac:chgData name="Guest User" userId="S::urn:spo:anon#397babaf8a5f3d883594103be3f72ab145246844f4a41f753da53eb7f799f080::" providerId="AD" clId="Web-{D6D9544D-2C39-ACCD-7C66-017B99686795}" dt="2022-09-30T16:27:48.834" v="0" actId="20577"/>
          <ac:spMkLst>
            <pc:docMk/>
            <pc:sldMk cId="0" sldId="324"/>
            <ac:spMk id="12" creationId="{00000000-0000-0000-0000-000000000000}"/>
          </ac:spMkLst>
        </pc:spChg>
        <pc:spChg chg="mod">
          <ac:chgData name="Guest User" userId="S::urn:spo:anon#397babaf8a5f3d883594103be3f72ab145246844f4a41f753da53eb7f799f080::" providerId="AD" clId="Web-{D6D9544D-2C39-ACCD-7C66-017B99686795}" dt="2022-09-30T16:27:52.334" v="1" actId="20577"/>
          <ac:spMkLst>
            <pc:docMk/>
            <pc:sldMk cId="0" sldId="324"/>
            <ac:spMk id="13" creationId="{00000000-0000-0000-0000-000000000000}"/>
          </ac:spMkLst>
        </pc:spChg>
      </pc:sldChg>
      <pc:sldChg chg="modSp">
        <pc:chgData name="Guest User" userId="S::urn:spo:anon#397babaf8a5f3d883594103be3f72ab145246844f4a41f753da53eb7f799f080::" providerId="AD" clId="Web-{D6D9544D-2C39-ACCD-7C66-017B99686795}" dt="2022-09-30T17:01:15.171" v="5" actId="20577"/>
        <pc:sldMkLst>
          <pc:docMk/>
          <pc:sldMk cId="0" sldId="325"/>
        </pc:sldMkLst>
        <pc:spChg chg="mod">
          <ac:chgData name="Guest User" userId="S::urn:spo:anon#397babaf8a5f3d883594103be3f72ab145246844f4a41f753da53eb7f799f080::" providerId="AD" clId="Web-{D6D9544D-2C39-ACCD-7C66-017B99686795}" dt="2022-09-30T17:01:15.171" v="5" actId="20577"/>
          <ac:spMkLst>
            <pc:docMk/>
            <pc:sldMk cId="0" sldId="325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 6 :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</a:rPr>
              <a:t>1+2+3+… (n-1)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+n</a:t>
            </a:r>
            <a:r>
              <a:rPr lang="en-US" sz="1200" baseline="0" dirty="0">
                <a:solidFill>
                  <a:schemeClr val="accent4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baseline="0" dirty="0">
                <a:solidFill>
                  <a:schemeClr val="accent4"/>
                </a:solidFill>
                <a:latin typeface="+mn-lt"/>
                <a:ea typeface="+mn-ea"/>
                <a:cs typeface="Arial"/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4"/>
                </a:solidFill>
                <a:latin typeface="+mn-lt"/>
                <a:ea typeface="Calibri"/>
                <a:cs typeface="Arial"/>
              </a:rPr>
              <a:t>n(n+1)/2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7 :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</a:rPr>
              <a:t>1+2+3+… (n-1)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  <a:sym typeface="Wingdings" panose="05000000000000000000" pitchFamily="2" charset="2"/>
              </a:rPr>
              <a:t> n(n-1)/2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Total</a:t>
            </a:r>
            <a:r>
              <a:rPr lang="en-US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number is n^2+4n+2  </a:t>
            </a:r>
            <a:endParaRPr lang="en-US" sz="1200" dirty="0">
              <a:solidFill>
                <a:schemeClr val="accent4"/>
              </a:solidFill>
              <a:latin typeface="Arial"/>
              <a:ea typeface="+mn-ea"/>
              <a:cs typeface="Arial"/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Performance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 Data Structure</a:t>
            </a:r>
          </a:p>
        </p:txBody>
      </p:sp>
      <p:pic>
        <p:nvPicPr>
          <p:cNvPr id="3" name="Picture 2" descr="logo_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69" y="-6441"/>
            <a:ext cx="1820793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Details:</a:t>
            </a: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Control flow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[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else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…]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repeat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until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Indentation replaces braces </a:t>
            </a:r>
          </a:p>
          <a:p>
            <a:pPr lvl="1"/>
            <a:endParaRPr lang="en-US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Method declaration</a:t>
            </a:r>
          </a:p>
          <a:p>
            <a:pPr lvl="1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[, </a:t>
            </a:r>
            <a:r>
              <a:rPr lang="en-US" sz="18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…])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Output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648200" y="1905000"/>
            <a:ext cx="4114800" cy="40386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Method call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var.method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[,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…])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value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Expressions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¬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Assignment (like 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=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Equality testing (like 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Superscripts and other mathematical formatting allowed</a:t>
            </a:r>
            <a:endParaRPr kumimoji="0" lang="en-US" b="0" i="0" u="none" strike="noStrike" kern="1200" cap="none" spc="0" normalizeH="0" baseline="30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600200"/>
            <a:ext cx="8305800" cy="4724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4000" spc="-100" dirty="0">
                <a:solidFill>
                  <a:srgbClr val="AD8F67"/>
                </a:solidFill>
                <a:ea typeface="+mj-ea"/>
                <a:cs typeface="+mj-cs"/>
              </a:rPr>
              <a:t>Counting Primitive Operations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Primitive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operation corresponds to a 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low-level instruction with a constant execution time.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Examples: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Evaluating an expression, Assigning a value to a variable, Indexing into an array, Calling a method, Returning from a method</a:t>
            </a: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determine the specific execution time of each primitive operation, simply </a:t>
            </a:r>
            <a:r>
              <a:rPr lang="en-US" sz="3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how many primitive operation are executed.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This operation count will correlate to an actual running time in a specific computer.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By inspecting the </a:t>
            </a:r>
            <a:r>
              <a:rPr lang="en-US" sz="3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we can determine the maximum number of primitive operations executed by an algorithm, as a function of the input size.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9454"/>
              </p:ext>
            </p:extLst>
          </p:nvPr>
        </p:nvGraphicFramePr>
        <p:xfrm>
          <a:off x="533400" y="1905000"/>
          <a:ext cx="7924800" cy="46329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Executio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6658"/>
              </p:ext>
            </p:extLst>
          </p:nvPr>
        </p:nvGraphicFramePr>
        <p:xfrm>
          <a:off x="533400" y="1950720"/>
          <a:ext cx="74676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57047"/>
              </p:ext>
            </p:extLst>
          </p:nvPr>
        </p:nvGraphicFramePr>
        <p:xfrm>
          <a:off x="6934200" y="61722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371600" y="4071896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85278" y="4061010"/>
            <a:ext cx="0" cy="923365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2999" y="4422298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8364" y="3886200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743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2125"/>
              </p:ext>
            </p:extLst>
          </p:nvPr>
        </p:nvGraphicFramePr>
        <p:xfrm>
          <a:off x="533400" y="2024380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83433"/>
              </p:ext>
            </p:extLst>
          </p:nvPr>
        </p:nvGraphicFramePr>
        <p:xfrm>
          <a:off x="6324600" y="62484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5240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1595"/>
              </p:ext>
            </p:extLst>
          </p:nvPr>
        </p:nvGraphicFramePr>
        <p:xfrm>
          <a:off x="533400" y="1944256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61286"/>
              </p:ext>
            </p:extLst>
          </p:nvPr>
        </p:nvGraphicFramePr>
        <p:xfrm>
          <a:off x="6326912" y="61722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13330" y="3620656"/>
            <a:ext cx="0" cy="15240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9895" y="425984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36444" y="4077856"/>
            <a:ext cx="17451" cy="10668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6085" y="455568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9530" y="35758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9" name="TextBox 18"/>
          <p:cNvSpPr txBox="1"/>
          <p:nvPr/>
        </p:nvSpPr>
        <p:spPr>
          <a:xfrm>
            <a:off x="2846295" y="3401021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2615" y="41092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3061450" y="3934421"/>
            <a:ext cx="6544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14478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Running Time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 in the worst case.  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Define: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fastest primitive operation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slowest primitive operation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be worst-case time of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r>
              <a:rPr lang="en-US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Then</a:t>
            </a:r>
            <a:b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 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Hence, the running time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bounded by two linear functions.</a:t>
            </a:r>
            <a:endParaRPr lang="en-US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of Running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Changing the hardware/ software environment 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Affects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by a constant factor, but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Does not alter the growth rate of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linear growth rate of the running time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an intrinsic property of algorithm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Growth Rate Matters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5460"/>
              </p:ext>
            </p:extLst>
          </p:nvPr>
        </p:nvGraphicFramePr>
        <p:xfrm>
          <a:off x="457200" y="1371600"/>
          <a:ext cx="6477000" cy="477551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(log 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c(log n + 2)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log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log n + 2cn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log n + 4cn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5257800" y="41148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7118350" y="3244850"/>
            <a:ext cx="15684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58988"/>
            <a:ext cx="8229600" cy="35798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3465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analysis</a:t>
            </a:r>
          </a:p>
          <a:p>
            <a:pPr lvl="1"/>
            <a:r>
              <a:rPr lang="en-GB" dirty="0"/>
              <a:t>By experiment</a:t>
            </a:r>
          </a:p>
          <a:p>
            <a:pPr lvl="1"/>
            <a:r>
              <a:rPr lang="en-GB" dirty="0"/>
              <a:t>By analysis</a:t>
            </a:r>
          </a:p>
          <a:p>
            <a:r>
              <a:rPr lang="en-GB" dirty="0"/>
              <a:t>Growth rate of a function</a:t>
            </a:r>
          </a:p>
          <a:p>
            <a:r>
              <a:rPr lang="en-GB" dirty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905000"/>
            <a:ext cx="5795963" cy="40386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383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Two Algorithms</a:t>
            </a:r>
            <a:br>
              <a:rPr lang="en-US" dirty="0"/>
            </a:br>
            <a:r>
              <a:rPr lang="en-US" dirty="0"/>
              <a:t>(an example)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156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Arial"/>
                <a:cs typeface="Arial"/>
              </a:rPr>
              <a:t>insertion sort is</a:t>
            </a:r>
          </a:p>
          <a:p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Arial"/>
                <a:cs typeface="Arial"/>
              </a:rPr>
              <a:t>	n</a:t>
            </a:r>
            <a:r>
              <a:rPr lang="en-US" sz="2400" baseline="30000" dirty="0">
                <a:solidFill>
                  <a:schemeClr val="accent4"/>
                </a:solidFill>
                <a:highlight>
                  <a:srgbClr val="FFFF00"/>
                </a:highlight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Arial"/>
                <a:cs typeface="Arial"/>
              </a:rPr>
              <a:t> / 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876800" y="2590800"/>
            <a:ext cx="2276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Arial"/>
                <a:cs typeface="Arial"/>
              </a:rPr>
              <a:t>merge sort is</a:t>
            </a:r>
          </a:p>
          <a:p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Arial"/>
                <a:cs typeface="Arial"/>
              </a:rPr>
              <a:t>	2 n log n</a:t>
            </a:r>
            <a:endParaRPr lang="en-US" sz="2000">
              <a:solidFill>
                <a:schemeClr val="accent4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48200" y="3468231"/>
            <a:ext cx="4445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sort a million items using a basic PC?</a:t>
            </a: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70 hours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while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merge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seconds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Factors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09600" y="1524000"/>
            <a:ext cx="3429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growth rate is not affected by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constant factors or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lower-order terms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linear function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quadratic function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3900629" y="1600200"/>
          <a:ext cx="478617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562950" imgH="5953302" progId="Excel.Sheet.8">
                  <p:embed followColorScheme="full"/>
                </p:oleObj>
              </mc:Choice>
              <mc:Fallback>
                <p:oleObj name="Worksheet" r:id="rId3" imgW="7562950" imgH="5953302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629" y="1600200"/>
                        <a:ext cx="478617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24825" imgH="6591256" progId="Excel.Sheet.8">
                  <p:embed followColorScheme="full"/>
                </p:oleObj>
              </mc:Choice>
              <mc:Fallback>
                <p:oleObj name="Worksheet" r:id="rId2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24825" imgH="6591256" progId="Excel.Sheet.8">
                  <p:embed followColorScheme="full"/>
                </p:oleObj>
              </mc:Choice>
              <mc:Fallback>
                <p:oleObj name="Worksheet" r:id="rId2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1981" y="5486400"/>
            <a:ext cx="31918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2n + 10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2n + 10n = 12n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= 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524000"/>
            <a:ext cx="35814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the function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is not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above inequality cannot be satisfied since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must be a constant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8003" name="Object 4"/>
          <p:cNvGraphicFramePr>
            <a:graphicFrameLocks noChangeAspect="1"/>
          </p:cNvGraphicFramePr>
          <p:nvPr/>
        </p:nvGraphicFramePr>
        <p:xfrm>
          <a:off x="3886200" y="1600200"/>
          <a:ext cx="5029200" cy="450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34525" imgH="7381919" progId="Excel.Sheet.8">
                  <p:embed followColorScheme="full"/>
                </p:oleObj>
              </mc:Choice>
              <mc:Fallback>
                <p:oleObj name="Worksheet" r:id="rId2" imgW="8334525" imgH="7381919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5029200" cy="4508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46225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7n - 2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7n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  = 7</a:t>
            </a:r>
            <a:endParaRPr lang="x-non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5378" y="2567417"/>
            <a:ext cx="50770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+ 20n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+ 5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3n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+ 20n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+ 5n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 = 28n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= 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562600"/>
            <a:ext cx="483497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 log n + 5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3 log n + 5 log n = 8 log 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 =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two implementations of the ADT List, a linked implementation and an array implementation. </a:t>
            </a:r>
          </a:p>
          <a:p>
            <a:pPr lvl="1"/>
            <a:r>
              <a:rPr lang="en-US" dirty="0"/>
              <a:t>The question that we want to answer now: which implementation gives a better performance?</a:t>
            </a:r>
          </a:p>
          <a:p>
            <a:r>
              <a:rPr lang="en-GB" dirty="0"/>
              <a:t>In general, when having different algorithms that solve the same problem, how to compare their performances? Which one is </a:t>
            </a:r>
            <a:r>
              <a:rPr lang="en-GB" b="1" dirty="0"/>
              <a:t>better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 we need to define what we mean by </a:t>
            </a:r>
            <a:r>
              <a:rPr lang="en-GB" b="1" dirty="0"/>
              <a:t>best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time complexity—the time it takes to execute</a:t>
            </a:r>
          </a:p>
          <a:p>
            <a:pPr lvl="1"/>
            <a:r>
              <a:rPr lang="en-GB" dirty="0"/>
              <a:t>space complexity—the memory it needs to execute.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Big-Oh and Growth Rate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big-Oh notation gives an upper bound on the growth rate of a function.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statement “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” means that the growth rate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no more than the growth rate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can use the big-Oh notation to rank functions according to their growth rate.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30727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 polynomial of degree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then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  is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b="1" i="1" baseline="30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constant factors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)”.</a:t>
            </a:r>
          </a:p>
          <a:p>
            <a:pPr marL="1028700" lvl="1">
              <a:tabLst>
                <a:tab pos="1028700" algn="l"/>
              </a:tabLst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Asymptotic Algorithm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asymptotic analysis of an algorithm determines the running time in big-Oh notation.</a:t>
            </a:r>
          </a:p>
          <a:p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perform the asymptotic analysis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find the worst-case number of primitive operations executed as a function of the input size.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express this function with big-Oh notation.</a:t>
            </a:r>
          </a:p>
          <a:p>
            <a:pPr marL="1028700" lvl="1">
              <a:lnSpc>
                <a:spcPct val="90000"/>
              </a:lnSpc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determine that algorithm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at most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say that algorithm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“runs in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time”</a:t>
            </a:r>
          </a:p>
          <a:p>
            <a:pPr lvl="1">
              <a:buNone/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Since constant factors and lower-order terms are eventually dropped anyhow, we can disregard them when counting primitive operations</a:t>
            </a: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4953000" cy="46356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further illustrate asymptotic analysis with two algorithms for prefix averages.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-th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prefix average of an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average of the first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+ 1)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elements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[0]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[1]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])/(</a:t>
            </a:r>
            <a:r>
              <a:rPr lang="en-US" sz="24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+1)</a:t>
            </a:r>
            <a:endParaRPr lang="en-US" sz="9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Computing the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of prefix averages of another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has applications to financial analysis</a:t>
            </a: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52578" name="Object 5"/>
          <p:cNvGraphicFramePr>
            <a:graphicFrameLocks noChangeAspect="1"/>
          </p:cNvGraphicFramePr>
          <p:nvPr/>
        </p:nvGraphicFramePr>
        <p:xfrm>
          <a:off x="5495925" y="1219200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59000" imgH="3594240" progId="Excel.Sheet.8">
                  <p:embed/>
                </p:oleObj>
              </mc:Choice>
              <mc:Fallback>
                <p:oleObj name="Worksheet" r:id="rId3" imgW="3159000" imgH="359424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219200"/>
                        <a:ext cx="34194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76286"/>
              </p:ext>
            </p:extLst>
          </p:nvPr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n(n-1)/2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baseline="30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+4n+2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11397"/>
              </p:ext>
            </p:extLst>
          </p:nvPr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n(n-1)/2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baseline="30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+4n+2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9748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914400"/>
            <a:ext cx="1526990" cy="5334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flipH="1">
            <a:off x="1443793" y="3733800"/>
            <a:ext cx="17452" cy="12192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19369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/>
              <a:t>n</a:t>
            </a:r>
            <a:endParaRPr lang="x-none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0052" y="4191000"/>
            <a:ext cx="0" cy="6096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749" name="Picture 5" descr="D:\Users\Abdulaziz\Downloads\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88225"/>
            <a:ext cx="228600" cy="27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4038600"/>
            <a:ext cx="0" cy="7620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424748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/>
              <a:t>n</a:t>
            </a:r>
            <a:endParaRPr lang="x-none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From Smallest to Largest</a:t>
            </a:r>
            <a:endParaRPr lang="x-none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2209800"/>
          <a:ext cx="6769100" cy="2848928"/>
        </p:xfrm>
        <a:graphic>
          <a:graphicData uri="http://schemas.openxmlformats.org/drawingml/2006/table">
            <a:tbl>
              <a:tblPr/>
              <a:tblGrid>
                <a:gridCol w="47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Polynomial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O(1.6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O(2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O(3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power n</a:t>
                      </a:r>
                      <a:endParaRPr kumimoji="0" lang="x-non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Examples</a:t>
            </a:r>
            <a:endParaRPr lang="x-none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1570672"/>
          <a:ext cx="6769100" cy="4296728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Push, Pop,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(if there is a tail reference),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Accessing an array element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Heap sort, Quick sort (average), 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Selection sort, Insertion sort, Bubble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Matrix multiplication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O(2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Towers of Hanoi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permutation of N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….</a:t>
                      </a:r>
                      <a:endParaRPr kumimoji="0" lang="x-non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Performance analysis :</a:t>
            </a:r>
          </a:p>
          <a:p>
            <a:r>
              <a:rPr lang="en-US" dirty="0"/>
              <a:t>The process of measuring the complexity of algorithms </a:t>
            </a:r>
          </a:p>
          <a:p>
            <a:pPr lvl="1"/>
            <a:r>
              <a:rPr lang="en-US" dirty="0"/>
              <a:t>We will concentrate on the time complexity of algorithms,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There are two ways to compare algorithms: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Experimental analysis </a:t>
            </a:r>
            <a:r>
              <a:rPr lang="en-US" dirty="0"/>
              <a:t>: compare the running time for different input sizes.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Theoretical analysis </a:t>
            </a:r>
            <a:r>
              <a:rPr lang="en-US" dirty="0"/>
              <a:t>: analyze the algorithms independently of the implementation (hardware/software).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countable step is weighted as 1, anything else is weighted 0 </a:t>
            </a:r>
            <a:r>
              <a:rPr lang="en-US" b="1" dirty="0">
                <a:solidFill>
                  <a:srgbClr val="FF0000"/>
                </a:solidFill>
              </a:rPr>
              <a:t>(S/E)</a:t>
            </a:r>
          </a:p>
          <a:p>
            <a:r>
              <a:rPr lang="en-US" dirty="0"/>
              <a:t>Count the time each step is executed. This can be (1) time, constant time (5, 10, 21,…) or variable time (n, m, n+1, n</a:t>
            </a:r>
            <a:r>
              <a:rPr lang="es-AR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,…) </a:t>
            </a:r>
            <a:r>
              <a:rPr lang="en-US" b="1" dirty="0">
                <a:solidFill>
                  <a:srgbClr val="FF0000"/>
                </a:solidFill>
              </a:rPr>
              <a:t>(Freq)</a:t>
            </a:r>
          </a:p>
          <a:p>
            <a:r>
              <a:rPr lang="en-US" dirty="0"/>
              <a:t>Multiply </a:t>
            </a:r>
            <a:r>
              <a:rPr lang="en-US" b="1" dirty="0">
                <a:solidFill>
                  <a:srgbClr val="FF0000"/>
                </a:solidFill>
              </a:rPr>
              <a:t>(S/E) </a:t>
            </a:r>
            <a:r>
              <a:rPr lang="en-US" dirty="0"/>
              <a:t>by </a:t>
            </a:r>
            <a:r>
              <a:rPr lang="en-US" b="1" dirty="0">
                <a:solidFill>
                  <a:srgbClr val="FF0000"/>
                </a:solidFill>
              </a:rPr>
              <a:t>(Freq) </a:t>
            </a:r>
            <a:r>
              <a:rPr lang="en-US" dirty="0"/>
              <a:t>to get </a:t>
            </a:r>
            <a:r>
              <a:rPr lang="en-US" b="1" dirty="0">
                <a:solidFill>
                  <a:srgbClr val="FF0000"/>
                </a:solidFill>
              </a:rPr>
              <a:t>(Total)</a:t>
            </a:r>
          </a:p>
          <a:p>
            <a:r>
              <a:rPr lang="en-US" dirty="0"/>
              <a:t>Having done all the above for each step, sum </a:t>
            </a:r>
            <a:r>
              <a:rPr lang="en-US" b="1" dirty="0">
                <a:solidFill>
                  <a:srgbClr val="FF0000"/>
                </a:solidFill>
              </a:rPr>
              <a:t>(Total) </a:t>
            </a:r>
            <a:r>
              <a:rPr lang="en-US" dirty="0"/>
              <a:t>for each step together to get the complexity</a:t>
            </a:r>
          </a:p>
          <a:p>
            <a:endParaRPr lang="en-US" dirty="0"/>
          </a:p>
          <a:p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for/while/do-while</a:t>
            </a:r>
            <a:r>
              <a:rPr lang="en-US" dirty="0"/>
              <a:t> are examples where there are repetition/frequency.</a:t>
            </a:r>
          </a:p>
          <a:p>
            <a:pPr lvl="1"/>
            <a:r>
              <a:rPr lang="en-US" b="1" dirty="0"/>
              <a:t>for/while, &lt;, ++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max – initial</a:t>
            </a:r>
          </a:p>
          <a:p>
            <a:pPr lvl="1"/>
            <a:r>
              <a:rPr lang="en-US" b="1" dirty="0"/>
              <a:t>for/while, &lt;=, ++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max – initial + 1</a:t>
            </a:r>
          </a:p>
          <a:p>
            <a:pPr lvl="1"/>
            <a:r>
              <a:rPr lang="en-US" b="1" dirty="0"/>
              <a:t>for/while, &gt;, --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initial – max</a:t>
            </a:r>
          </a:p>
          <a:p>
            <a:pPr lvl="1"/>
            <a:r>
              <a:rPr lang="en-US" b="1" dirty="0"/>
              <a:t>for/while, &gt;=, --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initial – max + 1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IMPORTANT:</a:t>
            </a:r>
            <a:r>
              <a:rPr lang="en-US" sz="2200" b="1" dirty="0"/>
              <a:t> for/while</a:t>
            </a:r>
            <a:r>
              <a:rPr lang="en-US" sz="2200" dirty="0"/>
              <a:t> checking step/line should add +1 (for last check). Internal loop steps use the above formulas.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dirty="0"/>
              <a:t>do-while, &lt;, ++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1+ max – initial</a:t>
            </a:r>
          </a:p>
          <a:p>
            <a:pPr lvl="1"/>
            <a:r>
              <a:rPr lang="en-US" sz="2000" b="1" dirty="0"/>
              <a:t>do-while, &lt;=, ++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 + max – initial + 1</a:t>
            </a:r>
          </a:p>
          <a:p>
            <a:pPr lvl="1"/>
            <a:r>
              <a:rPr lang="en-US" sz="2000" b="1" dirty="0"/>
              <a:t>do-while, &gt;, --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1+ initial – max</a:t>
            </a:r>
          </a:p>
          <a:p>
            <a:pPr lvl="1"/>
            <a:r>
              <a:rPr lang="en-US" sz="2000" b="1" dirty="0"/>
              <a:t>do-while, &gt;=, --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 + initial – max + 1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IMPORTANT:</a:t>
            </a:r>
            <a:r>
              <a:rPr lang="en-US" sz="2000" b="1" dirty="0"/>
              <a:t> </a:t>
            </a:r>
            <a:r>
              <a:rPr lang="en-US" sz="2000" dirty="0"/>
              <a:t>both</a:t>
            </a:r>
            <a:r>
              <a:rPr lang="en-US" sz="2000" b="1" dirty="0"/>
              <a:t> do-while</a:t>
            </a:r>
            <a:r>
              <a:rPr lang="en-US" sz="2000" dirty="0"/>
              <a:t> checking step/line and internal loop steps use the above formulas.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In other word:</a:t>
            </a:r>
          </a:p>
          <a:p>
            <a:pPr lvl="1"/>
            <a:r>
              <a:rPr lang="en-US" sz="2400" dirty="0"/>
              <a:t>++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max – initial</a:t>
            </a:r>
          </a:p>
          <a:p>
            <a:pPr lvl="1"/>
            <a:r>
              <a:rPr lang="en-US" sz="2400" dirty="0"/>
              <a:t>--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initial – max</a:t>
            </a:r>
          </a:p>
          <a:p>
            <a:pPr lvl="1"/>
            <a:r>
              <a:rPr lang="en-US" sz="2400" dirty="0"/>
              <a:t>&lt;=, &gt;=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If, </a:t>
            </a:r>
            <a:r>
              <a:rPr lang="en-US" sz="2400" b="1" dirty="0"/>
              <a:t>do-while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), for both checking and internal steps</a:t>
            </a:r>
          </a:p>
          <a:p>
            <a:pPr lvl="1"/>
            <a:r>
              <a:rPr lang="en-US" sz="2400" dirty="0"/>
              <a:t>Else (</a:t>
            </a:r>
            <a:r>
              <a:rPr lang="en-US" sz="2400" b="1" dirty="0"/>
              <a:t>for/while</a:t>
            </a:r>
            <a:r>
              <a:rPr lang="en-US" sz="2400" dirty="0"/>
              <a:t>)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 for checking step only.</a:t>
            </a:r>
            <a:br>
              <a:rPr lang="en-US" sz="2200" dirty="0"/>
            </a:br>
            <a:endParaRPr lang="en-US" sz="2200" dirty="0"/>
          </a:p>
          <a:p>
            <a:r>
              <a:rPr lang="en-US" sz="2400" b="1" dirty="0">
                <a:solidFill>
                  <a:srgbClr val="FF0000"/>
                </a:solidFill>
              </a:rPr>
              <a:t>IMPORTANT: </a:t>
            </a:r>
            <a:r>
              <a:rPr lang="en-US" sz="2400" dirty="0"/>
              <a:t>This only apply for incrementing/decrementing loops with simple checking (&lt;,&gt;,&lt;=,&gt;=). </a:t>
            </a:r>
            <a:r>
              <a:rPr lang="en-US" sz="2400" dirty="0">
                <a:solidFill>
                  <a:srgbClr val="FF0000"/>
                </a:solidFill>
              </a:rPr>
              <a:t>These are generalization (there are </a:t>
            </a:r>
            <a:r>
              <a:rPr lang="en-US" sz="2400" b="1" dirty="0">
                <a:solidFill>
                  <a:srgbClr val="FF0000"/>
                </a:solidFill>
              </a:rPr>
              <a:t>many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exceptions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One exception example:</a:t>
            </a:r>
          </a:p>
          <a:p>
            <a:pPr>
              <a:buNone/>
            </a:pPr>
            <a:r>
              <a:rPr lang="en-US" sz="1800" b="1" dirty="0"/>
              <a:t>		</a:t>
            </a:r>
            <a:r>
              <a:rPr lang="en-US" sz="1900" dirty="0"/>
              <a:t>for 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= 0; </a:t>
            </a:r>
            <a:r>
              <a:rPr lang="en-US" sz="1900" dirty="0" err="1"/>
              <a:t>i</a:t>
            </a:r>
            <a:r>
              <a:rPr lang="en-US" sz="1900" b="1" dirty="0"/>
              <a:t> &lt;</a:t>
            </a:r>
            <a:r>
              <a:rPr lang="en-US" sz="1900" dirty="0"/>
              <a:t> n;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br>
              <a:rPr lang="en-US" sz="1900" b="1" dirty="0"/>
            </a:br>
            <a:r>
              <a:rPr lang="en-US" sz="1900" b="1" dirty="0"/>
              <a:t>	    </a:t>
            </a:r>
            <a:r>
              <a:rPr lang="en-US" sz="1900" dirty="0">
                <a:solidFill>
                  <a:srgbClr val="FF0000"/>
                </a:solidFill>
              </a:rPr>
              <a:t>for(</a:t>
            </a:r>
            <a:r>
              <a:rPr lang="en-US" sz="1900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j = 0; j &lt; </a:t>
            </a:r>
            <a:r>
              <a:rPr lang="en-US" sz="1900" dirty="0" err="1">
                <a:solidFill>
                  <a:srgbClr val="FF0000"/>
                </a:solidFill>
              </a:rPr>
              <a:t>i</a:t>
            </a:r>
            <a:r>
              <a:rPr lang="en-US" sz="1900" dirty="0">
                <a:solidFill>
                  <a:srgbClr val="FF0000"/>
                </a:solidFill>
              </a:rPr>
              <a:t>; j++)</a:t>
            </a:r>
            <a:endParaRPr lang="en-US" sz="1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b="1" dirty="0"/>
              <a:t>		        </a:t>
            </a:r>
            <a:r>
              <a:rPr lang="en-US" sz="1900" dirty="0" err="1"/>
              <a:t>System.out.println</a:t>
            </a:r>
            <a:r>
              <a:rPr lang="en-US" sz="1900" dirty="0"/>
              <a:t>(j)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US" sz="2600" dirty="0"/>
              <a:t>In this case, the internal loop depends on the external loop (j &lt; </a:t>
            </a:r>
            <a:r>
              <a:rPr lang="en-US" sz="2600" dirty="0" err="1"/>
              <a:t>i</a:t>
            </a:r>
            <a:r>
              <a:rPr lang="en-US" sz="2600" dirty="0"/>
              <a:t>). Therefore, the number of loops is changing each time.</a:t>
            </a:r>
          </a:p>
          <a:p>
            <a:pPr lvl="2"/>
            <a:r>
              <a:rPr lang="en-US" sz="2200" dirty="0"/>
              <a:t>The checking line will be executed </a:t>
            </a:r>
            <a:r>
              <a:rPr lang="en-US" sz="2200" dirty="0">
                <a:solidFill>
                  <a:srgbClr val="FF0000"/>
                </a:solidFill>
              </a:rPr>
              <a:t>1+2+3+…+n</a:t>
            </a:r>
          </a:p>
          <a:p>
            <a:pPr lvl="2"/>
            <a:r>
              <a:rPr lang="en-US" sz="2200" dirty="0"/>
              <a:t>The </a:t>
            </a:r>
            <a:r>
              <a:rPr lang="en-US" sz="2200" i="1" dirty="0" err="1"/>
              <a:t>println</a:t>
            </a:r>
            <a:r>
              <a:rPr lang="en-US" sz="2200" dirty="0"/>
              <a:t> will be executed </a:t>
            </a:r>
            <a:r>
              <a:rPr lang="en-US" sz="2200" dirty="0">
                <a:solidFill>
                  <a:srgbClr val="FF0000"/>
                </a:solidFill>
              </a:rPr>
              <a:t>0+1+2+…+(n-1)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600" dirty="0"/>
              <a:t>This is an example/approximation  for </a:t>
            </a:r>
            <a:br>
              <a:rPr lang="en-US" sz="2600" dirty="0"/>
            </a:br>
            <a:endParaRPr lang="en-US" sz="2600" dirty="0"/>
          </a:p>
          <a:p>
            <a:r>
              <a:rPr lang="en-US" sz="3000" dirty="0"/>
              <a:t>Such cases require careful counting</a:t>
            </a:r>
          </a:p>
          <a:p>
            <a:pPr lvl="2"/>
            <a:endParaRPr lang="en-US" sz="2400" dirty="0"/>
          </a:p>
        </p:txBody>
      </p:sp>
      <p:pic>
        <p:nvPicPr>
          <p:cNvPr id="4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494" y="4532012"/>
            <a:ext cx="152699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Big-Oh for a function f(n)</a:t>
            </a:r>
            <a:endParaRPr lang="en-US" sz="2000" b="1" dirty="0"/>
          </a:p>
          <a:p>
            <a:pPr lvl="1"/>
            <a:r>
              <a:rPr lang="en-US" sz="2400" b="1" dirty="0"/>
              <a:t>Drop lower-order terms</a:t>
            </a:r>
          </a:p>
          <a:p>
            <a:pPr lvl="1"/>
            <a:r>
              <a:rPr lang="en-US" sz="2400" b="1" dirty="0"/>
              <a:t>Drop constant factors</a:t>
            </a:r>
          </a:p>
          <a:p>
            <a:pPr lvl="1"/>
            <a:r>
              <a:rPr lang="en-US" sz="2400" b="1" dirty="0"/>
              <a:t>Use the smallest possible class</a:t>
            </a:r>
          </a:p>
          <a:p>
            <a:pPr lvl="1"/>
            <a:r>
              <a:rPr lang="en-US" sz="2400" b="1" dirty="0">
                <a:sym typeface="Symbol" pitchFamily="18" charset="2"/>
              </a:rPr>
              <a:t>Use the simplest expression of the class</a:t>
            </a:r>
          </a:p>
          <a:p>
            <a:pPr lvl="1"/>
            <a:endParaRPr lang="en-US" sz="2400" b="1" dirty="0">
              <a:sym typeface="Symbol" pitchFamily="18" charset="2"/>
            </a:endParaRPr>
          </a:p>
          <a:p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Or, Find highest order term, and drop everything else (including constants)</a:t>
            </a:r>
          </a:p>
          <a:p>
            <a:pPr lvl="1">
              <a:buNone/>
            </a:pPr>
            <a:endParaRPr lang="en-US" sz="26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Proving f(n) is O(g(n))</a:t>
            </a:r>
            <a:endParaRPr lang="en-US" sz="2000" b="1" dirty="0"/>
          </a:p>
          <a:p>
            <a:pPr lvl="1"/>
            <a:r>
              <a:rPr lang="en-US" sz="2000" dirty="0">
                <a:sym typeface="Symbol" pitchFamily="18" charset="2"/>
              </a:rPr>
              <a:t>f(n) </a:t>
            </a:r>
            <a:r>
              <a:rPr lang="en-US" sz="2000" dirty="0"/>
              <a:t>is </a:t>
            </a:r>
            <a:r>
              <a:rPr lang="en-US" sz="2000" dirty="0">
                <a:sym typeface="Symbol" pitchFamily="18" charset="2"/>
              </a:rPr>
              <a:t>O(g(n)) </a:t>
            </a:r>
            <a:r>
              <a:rPr lang="en-US" sz="2000" dirty="0"/>
              <a:t>if there are positive constants</a:t>
            </a:r>
            <a:br>
              <a:rPr lang="en-US" sz="2000" dirty="0"/>
            </a:br>
            <a:r>
              <a:rPr lang="en-US" sz="2000" dirty="0">
                <a:sym typeface="Symbol" pitchFamily="18" charset="2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n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dirty="0"/>
              <a:t> such that: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f(n)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cg(n)  </a:t>
            </a:r>
            <a:r>
              <a:rPr lang="en-US" sz="2000" dirty="0"/>
              <a:t>for </a:t>
            </a:r>
            <a:r>
              <a:rPr lang="en-US" sz="2000" dirty="0">
                <a:sym typeface="Symbol" pitchFamily="18" charset="2"/>
              </a:rPr>
              <a:t>n 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n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/>
          </a:p>
          <a:p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Drop negative terms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Upgrade lower-order terms to the same level of the highest-order term level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Work it from there to calculate c and n</a:t>
            </a:r>
            <a:r>
              <a:rPr lang="en-US" sz="24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None/>
            </a:pPr>
            <a:endParaRPr lang="en-US" sz="26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 n-1; i++)</a:t>
            </a:r>
          </a:p>
          <a:p>
            <a:pPr lvl="1">
              <a:buNone/>
            </a:pPr>
            <a:r>
              <a:rPr lang="pt-BR" sz="2400" dirty="0"/>
              <a:t>	s = s + 1;</a:t>
            </a:r>
          </a:p>
          <a:p>
            <a:pPr lvl="1">
              <a:buNone/>
            </a:pP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n-5; i &gt; 4; i--)</a:t>
            </a:r>
          </a:p>
          <a:p>
            <a:pPr lvl="1">
              <a:buNone/>
            </a:pPr>
            <a:r>
              <a:rPr lang="pt-BR" sz="2400" dirty="0"/>
              <a:t>	s = s + i;</a:t>
            </a:r>
            <a:endParaRPr lang="en-US" sz="24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 n-1; i++)	</a:t>
            </a:r>
            <a:r>
              <a:rPr lang="pt-BR" sz="2400" b="1" dirty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/>
              <a:t>	s = s + 1;			</a:t>
            </a:r>
            <a:r>
              <a:rPr lang="pt-BR" sz="2400" b="1" dirty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2n-2		   O(n)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n-5; i &gt; 4; i--)</a:t>
            </a:r>
          </a:p>
          <a:p>
            <a:pPr lvl="1">
              <a:buNone/>
            </a:pPr>
            <a:r>
              <a:rPr lang="pt-BR" sz="2400" dirty="0"/>
              <a:t>	s = s + i;</a:t>
            </a:r>
            <a:endParaRPr lang="en-US" sz="24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 n-1; i++)	</a:t>
            </a:r>
            <a:r>
              <a:rPr lang="pt-BR" sz="2400" b="1" dirty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/>
              <a:t>	s = s + 1;			</a:t>
            </a:r>
            <a:r>
              <a:rPr lang="pt-BR" sz="2400" b="1" dirty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2n-2		   O(n)</a:t>
            </a: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n-5; i &gt; 4; i--)	</a:t>
            </a:r>
            <a:r>
              <a:rPr lang="pt-BR" sz="2400" b="1" dirty="0">
                <a:solidFill>
                  <a:srgbClr val="FF0000"/>
                </a:solidFill>
              </a:rPr>
              <a:t>n-8</a:t>
            </a:r>
          </a:p>
          <a:p>
            <a:pPr lvl="1">
              <a:buNone/>
            </a:pPr>
            <a:r>
              <a:rPr lang="pt-BR" sz="2400" dirty="0"/>
              <a:t>	s = s + i;			</a:t>
            </a:r>
            <a:r>
              <a:rPr lang="pt-BR" sz="2400" b="1" dirty="0">
                <a:solidFill>
                  <a:srgbClr val="FF0000"/>
                </a:solidFill>
              </a:rPr>
              <a:t>n-9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					Total:	2n-16	   O(n)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Most algorithms transform input objects into output objects.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running time of an algorithm typically grows with the input size.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Average case time is often difficult to determine.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Crucial to applications such as games, finance and robotics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8913" name="Object 4"/>
          <p:cNvGraphicFramePr>
            <a:graphicFrameLocks noChangeAspect="1"/>
          </p:cNvGraphicFramePr>
          <p:nvPr/>
        </p:nvGraphicFramePr>
        <p:xfrm>
          <a:off x="4972050" y="166687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943250" imgH="4200525" progId="MSGraph.Chart.8">
                  <p:embed followColorScheme="full"/>
                </p:oleObj>
              </mc:Choice>
              <mc:Fallback>
                <p:oleObj name="Chart" r:id="rId3" imgW="3943250" imgH="42005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666875"/>
                        <a:ext cx="3943350" cy="420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&lt;= n; i++)</a:t>
            </a:r>
          </a:p>
          <a:p>
            <a:pPr lvl="1">
              <a:buNone/>
            </a:pPr>
            <a:r>
              <a:rPr lang="pt-BR" sz="2400" dirty="0"/>
              <a:t>	for (j = 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</a:t>
            </a:r>
          </a:p>
          <a:p>
            <a:pPr lvl="1">
              <a:buNone/>
            </a:pPr>
            <a:r>
              <a:rPr lang="nn-NO" sz="2400" dirty="0"/>
              <a:t>while (i &lt;= 10)</a:t>
            </a:r>
          </a:p>
          <a:p>
            <a:pPr lvl="1">
              <a:buNone/>
            </a:pPr>
            <a:r>
              <a:rPr lang="nn-NO" sz="2400" dirty="0"/>
              <a:t>	i = i + 1;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1; j &lt;= n; j++)	</a:t>
            </a:r>
            <a:r>
              <a:rPr lang="pt-BR" sz="2400" b="1" dirty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</a:t>
            </a:r>
          </a:p>
          <a:p>
            <a:pPr lvl="1">
              <a:buNone/>
            </a:pPr>
            <a:r>
              <a:rPr lang="nn-NO" sz="2400" dirty="0"/>
              <a:t>while (i &lt;= 10)</a:t>
            </a:r>
          </a:p>
          <a:p>
            <a:pPr lvl="1">
              <a:buNone/>
            </a:pPr>
            <a:r>
              <a:rPr lang="nn-NO" sz="2400" dirty="0"/>
              <a:t>	i = i + 1;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1; j &lt;= n; j++)	</a:t>
            </a:r>
            <a:r>
              <a:rPr lang="pt-BR" sz="2400" b="1" dirty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				</a:t>
            </a:r>
            <a:r>
              <a:rPr lang="nn-NO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nn-NO" sz="2400" dirty="0"/>
              <a:t>while (i &lt;= 10)			</a:t>
            </a:r>
            <a:r>
              <a:rPr lang="nn-NO" sz="2400" b="1" dirty="0">
                <a:solidFill>
                  <a:srgbClr val="FF0000"/>
                </a:solidFill>
              </a:rPr>
              <a:t>12</a:t>
            </a:r>
          </a:p>
          <a:p>
            <a:pPr lvl="1">
              <a:buNone/>
            </a:pPr>
            <a:r>
              <a:rPr lang="nn-NO" sz="2400" dirty="0"/>
              <a:t>	i = i + 1;			</a:t>
            </a:r>
            <a:r>
              <a:rPr lang="nn-NO" sz="2400" b="1" dirty="0">
                <a:solidFill>
                  <a:srgbClr val="FF0000"/>
                </a:solidFill>
              </a:rPr>
              <a:t>11</a:t>
            </a:r>
          </a:p>
          <a:p>
            <a:pPr lvl="1">
              <a:buNone/>
            </a:pPr>
            <a:r>
              <a:rPr lang="en-US" sz="2400" dirty="0"/>
              <a:t>					</a:t>
            </a:r>
            <a:r>
              <a:rPr lang="en-US" sz="2400" b="1" dirty="0">
                <a:solidFill>
                  <a:srgbClr val="FF0000"/>
                </a:solidFill>
              </a:rPr>
              <a:t>Total:	24		   O(1)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&lt;= n; i++)</a:t>
            </a:r>
          </a:p>
          <a:p>
            <a:pPr lvl="1">
              <a:buNone/>
            </a:pPr>
            <a:r>
              <a:rPr lang="pt-BR" sz="2400" dirty="0"/>
              <a:t>	for (j = 0; j &lt;= n; j++)</a:t>
            </a:r>
          </a:p>
          <a:p>
            <a:pPr lvl="1">
              <a:buNone/>
            </a:pPr>
            <a:r>
              <a:rPr lang="pt-BR" sz="2400" dirty="0"/>
              <a:t>		for (k = 0; k &lt;= n; k++)</a:t>
            </a:r>
          </a:p>
          <a:p>
            <a:pPr lvl="1">
              <a:buNone/>
            </a:pPr>
            <a:r>
              <a:rPr lang="pt-BR" sz="2400" dirty="0"/>
              <a:t>			s = s + 1;</a:t>
            </a:r>
          </a:p>
          <a:p>
            <a:pPr lvl="1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/>
              <a:t>s = 0;	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0; j &lt;= n; j++)		</a:t>
            </a:r>
            <a:r>
              <a:rPr lang="pt-BR" sz="2400" b="1" dirty="0">
                <a:solidFill>
                  <a:srgbClr val="FF0000"/>
                </a:solidFill>
              </a:rPr>
              <a:t>n(n+2)</a:t>
            </a:r>
          </a:p>
          <a:p>
            <a:pPr lvl="1">
              <a:buNone/>
            </a:pPr>
            <a:r>
              <a:rPr lang="pt-BR" sz="2400" dirty="0"/>
              <a:t>		for (k = 0; k &lt;= n; k++)		</a:t>
            </a:r>
            <a:r>
              <a:rPr lang="pt-BR" sz="2400" b="1" dirty="0">
                <a:solidFill>
                  <a:srgbClr val="FF0000"/>
                </a:solidFill>
              </a:rPr>
              <a:t>n(n+1)(n+2)</a:t>
            </a:r>
          </a:p>
          <a:p>
            <a:pPr lvl="1">
              <a:buNone/>
            </a:pPr>
            <a:r>
              <a:rPr lang="pt-BR" sz="2400" dirty="0"/>
              <a:t>			s = s + 1;			</a:t>
            </a:r>
            <a:r>
              <a:rPr lang="pt-BR" sz="2400" b="1" dirty="0">
                <a:solidFill>
                  <a:srgbClr val="FF0000"/>
                </a:solidFill>
              </a:rPr>
              <a:t>n(n+1)(n+1)</a:t>
            </a:r>
          </a:p>
          <a:p>
            <a:pPr lvl="1">
              <a:buNone/>
            </a:pPr>
            <a:r>
              <a:rPr lang="pt-BR" sz="2400" dirty="0"/>
              <a:t>						</a:t>
            </a:r>
            <a:r>
              <a:rPr lang="pt-BR" sz="2400" b="1" dirty="0">
                <a:solidFill>
                  <a:srgbClr val="FF0000"/>
                </a:solidFill>
              </a:rPr>
              <a:t>Total: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3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0; i &lt;= n; i++)</a:t>
            </a:r>
          </a:p>
          <a:p>
            <a:pPr lvl="1">
              <a:buNone/>
            </a:pPr>
            <a:r>
              <a:rPr lang="pt-BR" sz="2400" dirty="0"/>
              <a:t>	for (j = i+1;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r>
              <a:rPr lang="pt-BR" sz="2400" dirty="0"/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	</a:t>
            </a:r>
            <a:r>
              <a:rPr lang="pt-BR" sz="2000" b="1" dirty="0">
                <a:solidFill>
                  <a:srgbClr val="FF0000"/>
                </a:solidFill>
              </a:rPr>
              <a:t>1+2+...+(n+1)    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1+2+...+n          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0; i &lt;= n; i++)</a:t>
            </a:r>
          </a:p>
          <a:p>
            <a:pPr lvl="1">
              <a:buNone/>
            </a:pPr>
            <a:r>
              <a:rPr lang="pt-BR" sz="2400" dirty="0"/>
              <a:t>	for (j = i+1;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r>
              <a:rPr lang="pt-BR" sz="2400" dirty="0"/>
              <a:t>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	</a:t>
            </a:r>
            <a:r>
              <a:rPr lang="pt-BR" sz="2000" b="1" dirty="0">
                <a:solidFill>
                  <a:srgbClr val="FF0000"/>
                </a:solidFill>
              </a:rPr>
              <a:t>1+2+...+(n+1)    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1+2+...+n          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i+1; j &lt;= n; j++)	</a:t>
            </a:r>
            <a:r>
              <a:rPr lang="pt-BR" sz="2000" b="1" dirty="0">
                <a:solidFill>
                  <a:srgbClr val="FF0000"/>
                </a:solidFill>
              </a:rPr>
              <a:t>(n+1)+n+...+2+1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n+(n-1)+...+2+1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Write a program implementing the algorithm.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Run the program with inputs of varying size and composition.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 a method like </a:t>
            </a:r>
            <a:r>
              <a:rPr lang="en-US" sz="20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System.currentTimeMillis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get an accurate measure of the actual running time.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Plot the results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4562475" y="15240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429175" imgH="4648289" progId="MSGraph.Chart.8">
                  <p:embed followColorScheme="full"/>
                </p:oleObj>
              </mc:Choice>
              <mc:Fallback>
                <p:oleObj name="Chart" r:id="rId3" imgW="4429175" imgH="46482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524000"/>
                        <a:ext cx="4429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Limitations: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It is necessary to implement the algorithm, which may be difficult.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Results may not be indicative of the running time on other inputs not included in the experiment.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In order to compare two algorithms, the same hardware and software environments must be used (depends on them).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2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Uses a high-level description of the algorithm instead of an implementation.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Characterizes running time as a function of the input size, </a:t>
            </a:r>
            <a:r>
              <a:rPr lang="en-US" sz="28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Takes into account all possible inputs.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Allows us to evaluate the speed of an algorithm independent of the hardware/software environment.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High-level description of an algorithm.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More structured than English prose.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Less detailed than a program.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Preferred notation for describing algorithms.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Hides program design issues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4495800" y="2582862"/>
            <a:ext cx="4495800" cy="3360737"/>
            <a:chOff x="2688" y="1056"/>
            <a:chExt cx="2832" cy="211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15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defTabSz="228600"/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Algorithm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arrayMax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defTabSz="228600"/>
              <a:r>
                <a:rPr lang="en-US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Input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array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integers</a:t>
              </a:r>
            </a:p>
            <a:p>
              <a:pPr defTabSz="228600"/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Output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maximum element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 defTabSz="2286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[0]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to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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do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if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then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return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Example: find max element of an array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2412</TotalTime>
  <Words>3534</Words>
  <Application>Microsoft Office PowerPoint</Application>
  <PresentationFormat>On-screen Show (4:3)</PresentationFormat>
  <Paragraphs>923</Paragraphs>
  <Slides>57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Clarity</vt:lpstr>
      <vt:lpstr>Performance Analysis</vt:lpstr>
      <vt:lpstr>Outline</vt:lpstr>
      <vt:lpstr>Introduction</vt:lpstr>
      <vt:lpstr>Introduction</vt:lpstr>
      <vt:lpstr>Experimental analysis</vt:lpstr>
      <vt:lpstr>Experimental analysis</vt:lpstr>
      <vt:lpstr>Experimental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Estimating Running Time</vt:lpstr>
      <vt:lpstr>Growth Rate of Running Time</vt:lpstr>
      <vt:lpstr>Why Growth Rate Matters</vt:lpstr>
      <vt:lpstr>Comparing Growth Rate in Tabular form</vt:lpstr>
      <vt:lpstr>Comparing Growth Rate in Tabular form</vt:lpstr>
      <vt:lpstr>Comparison of Two Algorithms (an example)</vt:lpstr>
      <vt:lpstr>Constant Factors</vt:lpstr>
      <vt:lpstr>Big-Oh Notation</vt:lpstr>
      <vt:lpstr>Big-Oh Notation</vt:lpstr>
      <vt:lpstr>Big-Oh Example</vt:lpstr>
      <vt:lpstr>More Big-Oh Examples</vt:lpstr>
      <vt:lpstr>More Big-Oh Examples</vt:lpstr>
      <vt:lpstr>More Big-Oh Examples</vt:lpstr>
      <vt:lpstr>More Big-Oh Examples</vt:lpstr>
      <vt:lpstr>Big-Oh and Growth Rate</vt:lpstr>
      <vt:lpstr>Big-Oh Rules</vt:lpstr>
      <vt:lpstr>Asymptotic Algorithm Analysis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Big-Oh From Smallest to Largest</vt:lpstr>
      <vt:lpstr>Big-Oh Examples</vt:lpstr>
      <vt:lpstr>Revision</vt:lpstr>
      <vt:lpstr>Revision</vt:lpstr>
      <vt:lpstr>Revision</vt:lpstr>
      <vt:lpstr>Revision</vt:lpstr>
      <vt:lpstr>Revision</vt:lpstr>
      <vt:lpstr>Revision</vt:lpstr>
      <vt:lpstr>Revision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Hafida Benhidour</cp:lastModifiedBy>
  <cp:revision>158</cp:revision>
  <dcterms:created xsi:type="dcterms:W3CDTF">2011-09-25T12:56:19Z</dcterms:created>
  <dcterms:modified xsi:type="dcterms:W3CDTF">2022-09-30T17:01:15Z</dcterms:modified>
</cp:coreProperties>
</file>