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3"/>
  </p:notesMasterIdLst>
  <p:sldIdLst>
    <p:sldId id="256" r:id="rId2"/>
    <p:sldId id="258" r:id="rId3"/>
    <p:sldId id="259" r:id="rId4"/>
    <p:sldId id="260" r:id="rId5"/>
    <p:sldId id="261" r:id="rId6"/>
    <p:sldId id="262" r:id="rId7"/>
    <p:sldId id="257" r:id="rId8"/>
    <p:sldId id="268" r:id="rId9"/>
    <p:sldId id="275" r:id="rId10"/>
    <p:sldId id="276" r:id="rId11"/>
    <p:sldId id="277" r:id="rId12"/>
    <p:sldId id="341" r:id="rId13"/>
    <p:sldId id="264" r:id="rId14"/>
    <p:sldId id="278" r:id="rId15"/>
    <p:sldId id="279" r:id="rId16"/>
    <p:sldId id="280" r:id="rId17"/>
    <p:sldId id="281" r:id="rId18"/>
    <p:sldId id="282" r:id="rId19"/>
    <p:sldId id="283" r:id="rId20"/>
    <p:sldId id="265" r:id="rId21"/>
    <p:sldId id="284" r:id="rId22"/>
    <p:sldId id="285" r:id="rId23"/>
    <p:sldId id="286" r:id="rId24"/>
    <p:sldId id="288" r:id="rId25"/>
    <p:sldId id="287" r:id="rId26"/>
    <p:sldId id="290" r:id="rId27"/>
    <p:sldId id="289" r:id="rId28"/>
    <p:sldId id="291" r:id="rId29"/>
    <p:sldId id="292" r:id="rId30"/>
    <p:sldId id="293" r:id="rId31"/>
    <p:sldId id="294" r:id="rId32"/>
    <p:sldId id="295" r:id="rId33"/>
    <p:sldId id="296" r:id="rId34"/>
    <p:sldId id="300" r:id="rId35"/>
    <p:sldId id="301" r:id="rId36"/>
    <p:sldId id="302" r:id="rId37"/>
    <p:sldId id="303" r:id="rId38"/>
    <p:sldId id="304" r:id="rId39"/>
    <p:sldId id="266" r:id="rId40"/>
    <p:sldId id="330" r:id="rId41"/>
    <p:sldId id="331" r:id="rId42"/>
    <p:sldId id="332" r:id="rId43"/>
    <p:sldId id="333" r:id="rId44"/>
    <p:sldId id="335" r:id="rId45"/>
    <p:sldId id="336" r:id="rId46"/>
    <p:sldId id="338" r:id="rId47"/>
    <p:sldId id="339" r:id="rId48"/>
    <p:sldId id="320" r:id="rId49"/>
    <p:sldId id="324" r:id="rId50"/>
    <p:sldId id="321" r:id="rId51"/>
    <p:sldId id="340" r:id="rId52"/>
    <p:sldId id="322" r:id="rId53"/>
    <p:sldId id="323" r:id="rId54"/>
    <p:sldId id="325" r:id="rId55"/>
    <p:sldId id="326" r:id="rId56"/>
    <p:sldId id="327" r:id="rId57"/>
    <p:sldId id="305" r:id="rId58"/>
    <p:sldId id="328" r:id="rId59"/>
    <p:sldId id="306" r:id="rId60"/>
    <p:sldId id="314" r:id="rId61"/>
    <p:sldId id="307" r:id="rId62"/>
    <p:sldId id="308" r:id="rId63"/>
    <p:sldId id="309" r:id="rId64"/>
    <p:sldId id="310" r:id="rId65"/>
    <p:sldId id="311" r:id="rId66"/>
    <p:sldId id="312" r:id="rId67"/>
    <p:sldId id="329" r:id="rId68"/>
    <p:sldId id="313" r:id="rId69"/>
    <p:sldId id="315" r:id="rId70"/>
    <p:sldId id="316" r:id="rId71"/>
    <p:sldId id="317" r:id="rId72"/>
    <p:sldId id="318" r:id="rId73"/>
    <p:sldId id="319" r:id="rId74"/>
    <p:sldId id="334" r:id="rId75"/>
    <p:sldId id="269" r:id="rId76"/>
    <p:sldId id="270" r:id="rId77"/>
    <p:sldId id="271" r:id="rId78"/>
    <p:sldId id="272" r:id="rId79"/>
    <p:sldId id="273" r:id="rId80"/>
    <p:sldId id="267" r:id="rId81"/>
    <p:sldId id="274" r:id="rId82"/>
  </p:sldIdLst>
  <p:sldSz cx="9144000" cy="6858000" type="screen4x3"/>
  <p:notesSz cx="7086600" cy="10210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CCFF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13555-66D5-717A-F3C5-C5CE63ECDF91}" v="1" dt="2022-10-30T02:05:30.309"/>
    <p1510:client id="{F943E3DC-C117-A9DA-F3AD-5AF1A5EFDFB6}" v="2" dt="2022-09-30T22:47:34.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97babaf8a5f3d883594103be3f72ab145246844f4a41f753da53eb7f799f080::" providerId="AD" clId="Web-{F943E3DC-C117-A9DA-F3AD-5AF1A5EFDFB6}"/>
    <pc:docChg chg="modSld sldOrd">
      <pc:chgData name="Guest User" userId="S::urn:spo:anon#397babaf8a5f3d883594103be3f72ab145246844f4a41f753da53eb7f799f080::" providerId="AD" clId="Web-{F943E3DC-C117-A9DA-F3AD-5AF1A5EFDFB6}" dt="2022-09-30T22:47:34.085" v="1"/>
      <pc:docMkLst>
        <pc:docMk/>
      </pc:docMkLst>
      <pc:sldChg chg="modSp ord">
        <pc:chgData name="Guest User" userId="S::urn:spo:anon#397babaf8a5f3d883594103be3f72ab145246844f4a41f753da53eb7f799f080::" providerId="AD" clId="Web-{F943E3DC-C117-A9DA-F3AD-5AF1A5EFDFB6}" dt="2022-09-30T22:47:34.085" v="1"/>
        <pc:sldMkLst>
          <pc:docMk/>
          <pc:sldMk cId="0" sldId="267"/>
        </pc:sldMkLst>
        <pc:graphicFrameChg chg="modGraphic">
          <ac:chgData name="Guest User" userId="S::urn:spo:anon#397babaf8a5f3d883594103be3f72ab145246844f4a41f753da53eb7f799f080::" providerId="AD" clId="Web-{F943E3DC-C117-A9DA-F3AD-5AF1A5EFDFB6}" dt="2022-09-30T22:47:34.085" v="1"/>
          <ac:graphicFrameMkLst>
            <pc:docMk/>
            <pc:sldMk cId="0" sldId="267"/>
            <ac:graphicFrameMk id="4" creationId="{00000000-0000-0000-0000-000000000000}"/>
          </ac:graphicFrameMkLst>
        </pc:graphicFrameChg>
      </pc:sldChg>
    </pc:docChg>
  </pc:docChgLst>
  <pc:docChgLst>
    <pc:chgData name="Guest User" userId="S::urn:spo:anon#397babaf8a5f3d883594103be3f72ab145246844f4a41f753da53eb7f799f080::" providerId="AD" clId="Web-{2D813555-66D5-717A-F3C5-C5CE63ECDF91}"/>
    <pc:docChg chg="delSld">
      <pc:chgData name="Guest User" userId="S::urn:spo:anon#397babaf8a5f3d883594103be3f72ab145246844f4a41f753da53eb7f799f080::" providerId="AD" clId="Web-{2D813555-66D5-717A-F3C5-C5CE63ECDF91}" dt="2022-10-30T02:05:30.309" v="0"/>
      <pc:docMkLst>
        <pc:docMk/>
      </pc:docMkLst>
      <pc:sldChg chg="del">
        <pc:chgData name="Guest User" userId="S::urn:spo:anon#397babaf8a5f3d883594103be3f72ab145246844f4a41f753da53eb7f799f080::" providerId="AD" clId="Web-{2D813555-66D5-717A-F3C5-C5CE63ECDF91}" dt="2022-10-30T02:05:30.309" v="0"/>
        <pc:sldMkLst>
          <pc:docMk/>
          <pc:sldMk cId="0"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0860" cy="510540"/>
          </a:xfrm>
          <a:prstGeom prst="rect">
            <a:avLst/>
          </a:prstGeom>
        </p:spPr>
        <p:txBody>
          <a:bodyPr vert="horz" lIns="98837" tIns="49419" rIns="98837" bIns="49419" rtlCol="0"/>
          <a:lstStyle>
            <a:lvl1pPr algn="l">
              <a:defRPr sz="1300"/>
            </a:lvl1pPr>
          </a:lstStyle>
          <a:p>
            <a:endParaRPr lang="en-US"/>
          </a:p>
        </p:txBody>
      </p:sp>
      <p:sp>
        <p:nvSpPr>
          <p:cNvPr id="3" name="Date Placeholder 2"/>
          <p:cNvSpPr>
            <a:spLocks noGrp="1"/>
          </p:cNvSpPr>
          <p:nvPr>
            <p:ph type="dt" idx="1"/>
          </p:nvPr>
        </p:nvSpPr>
        <p:spPr>
          <a:xfrm>
            <a:off x="4014100" y="0"/>
            <a:ext cx="3070860" cy="510540"/>
          </a:xfrm>
          <a:prstGeom prst="rect">
            <a:avLst/>
          </a:prstGeom>
        </p:spPr>
        <p:txBody>
          <a:bodyPr vert="horz" lIns="98837" tIns="49419" rIns="98837" bIns="49419" rtlCol="0"/>
          <a:lstStyle>
            <a:lvl1pPr algn="r">
              <a:defRPr sz="1300"/>
            </a:lvl1pPr>
          </a:lstStyle>
          <a:p>
            <a:fld id="{6816818A-C6DD-489D-BB7E-402A7F26A3F6}" type="datetimeFigureOut">
              <a:rPr lang="en-US" smtClean="0"/>
              <a:pPr/>
              <a:t>10/29/2022</a:t>
            </a:fld>
            <a:endParaRPr lang="en-US"/>
          </a:p>
        </p:txBody>
      </p:sp>
      <p:sp>
        <p:nvSpPr>
          <p:cNvPr id="4" name="Slide Image Placeholder 3"/>
          <p:cNvSpPr>
            <a:spLocks noGrp="1" noRot="1" noChangeAspect="1"/>
          </p:cNvSpPr>
          <p:nvPr>
            <p:ph type="sldImg" idx="2"/>
          </p:nvPr>
        </p:nvSpPr>
        <p:spPr>
          <a:xfrm>
            <a:off x="990600" y="765175"/>
            <a:ext cx="5105400" cy="3829050"/>
          </a:xfrm>
          <a:prstGeom prst="rect">
            <a:avLst/>
          </a:prstGeom>
          <a:noFill/>
          <a:ln w="12700">
            <a:solidFill>
              <a:prstClr val="black"/>
            </a:solidFill>
          </a:ln>
        </p:spPr>
        <p:txBody>
          <a:bodyPr vert="horz" lIns="98837" tIns="49419" rIns="98837" bIns="49419" rtlCol="0" anchor="ctr"/>
          <a:lstStyle/>
          <a:p>
            <a:endParaRPr lang="en-US"/>
          </a:p>
        </p:txBody>
      </p:sp>
      <p:sp>
        <p:nvSpPr>
          <p:cNvPr id="5" name="Notes Placeholder 4"/>
          <p:cNvSpPr>
            <a:spLocks noGrp="1"/>
          </p:cNvSpPr>
          <p:nvPr>
            <p:ph type="body" sz="quarter" idx="3"/>
          </p:nvPr>
        </p:nvSpPr>
        <p:spPr>
          <a:xfrm>
            <a:off x="708660" y="4850130"/>
            <a:ext cx="5669280" cy="4594860"/>
          </a:xfrm>
          <a:prstGeom prst="rect">
            <a:avLst/>
          </a:prstGeom>
        </p:spPr>
        <p:txBody>
          <a:bodyPr vert="horz" lIns="98837" tIns="49419" rIns="98837" bIns="494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698488"/>
            <a:ext cx="3070860" cy="510540"/>
          </a:xfrm>
          <a:prstGeom prst="rect">
            <a:avLst/>
          </a:prstGeom>
        </p:spPr>
        <p:txBody>
          <a:bodyPr vert="horz" lIns="98837" tIns="49419" rIns="98837" bIns="49419" rtlCol="0" anchor="b"/>
          <a:lstStyle>
            <a:lvl1pPr algn="l">
              <a:defRPr sz="1300"/>
            </a:lvl1pPr>
          </a:lstStyle>
          <a:p>
            <a:endParaRPr lang="en-US"/>
          </a:p>
        </p:txBody>
      </p:sp>
      <p:sp>
        <p:nvSpPr>
          <p:cNvPr id="7" name="Slide Number Placeholder 6"/>
          <p:cNvSpPr>
            <a:spLocks noGrp="1"/>
          </p:cNvSpPr>
          <p:nvPr>
            <p:ph type="sldNum" sz="quarter" idx="5"/>
          </p:nvPr>
        </p:nvSpPr>
        <p:spPr>
          <a:xfrm>
            <a:off x="4014100" y="9698488"/>
            <a:ext cx="3070860" cy="510540"/>
          </a:xfrm>
          <a:prstGeom prst="rect">
            <a:avLst/>
          </a:prstGeom>
        </p:spPr>
        <p:txBody>
          <a:bodyPr vert="horz" lIns="98837" tIns="49419" rIns="98837" bIns="49419" rtlCol="0" anchor="b"/>
          <a:lstStyle>
            <a:lvl1pPr algn="r">
              <a:defRPr sz="1300"/>
            </a:lvl1pPr>
          </a:lstStyle>
          <a:p>
            <a:fld id="{AA5DCF72-C639-4FCD-8EBF-6585E38AFD8D}" type="slidenum">
              <a:rPr lang="en-US" smtClean="0"/>
              <a:pPr/>
              <a:t>‹#›</a:t>
            </a:fld>
            <a:endParaRPr lang="en-US"/>
          </a:p>
        </p:txBody>
      </p:sp>
    </p:spTree>
    <p:extLst>
      <p:ext uri="{BB962C8B-B14F-4D97-AF65-F5344CB8AC3E}">
        <p14:creationId xmlns:p14="http://schemas.microsoft.com/office/powerpoint/2010/main" val="147123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11</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12</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13</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14</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15</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16</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17</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18</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19</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20</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E9F4-F8B6-4DE8-8021-924C3213CC52}" type="slidenum">
              <a:rPr lang="en-GB"/>
              <a:pPr/>
              <a:t>2</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21</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22</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23</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24</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25</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26</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27</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28</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29</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30</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9D26A-635B-49E1-8923-8CEB5FF82C78}" type="slidenum">
              <a:rPr lang="en-GB"/>
              <a:pPr/>
              <a:t>3</a:t>
            </a:fld>
            <a:endParaRPr lang="en-GB"/>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31</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32</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33</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34</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35</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36</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37</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38</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F5615-B373-488B-8882-FE1F5AA2782B}" type="slidenum">
              <a:rPr lang="en-GB"/>
              <a:pPr/>
              <a:t>39</a:t>
            </a:fld>
            <a:endParaRPr lang="en-GB"/>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9CBD0-84CA-4E36-8725-5786CA587297}" type="slidenum">
              <a:rPr lang="en-GB"/>
              <a:pPr/>
              <a:t>4</a:t>
            </a:fld>
            <a:endParaRPr lang="en-GB"/>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49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32582-9B25-48FD-8514-1B76AFFB8C0C}" type="slidenum">
              <a:rPr lang="en-GB"/>
              <a:pPr/>
              <a:t>5</a:t>
            </a:fld>
            <a:endParaRPr lang="en-GB"/>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59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CBF8EB-13AF-4510-B778-F89825B8FD1F}" type="slidenum">
              <a:rPr lang="en-GB"/>
              <a:pPr/>
              <a:t>6</a:t>
            </a:fld>
            <a:endParaRPr lang="en-GB"/>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66</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67</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68</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69</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70</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A1070A9-183A-4EE2-8004-75A2006D9091}" type="slidenum">
              <a:rPr lang="en-GB" smtClean="0"/>
              <a:pPr/>
              <a:t>7</a:t>
            </a:fld>
            <a:endParaRPr lang="en-GB"/>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71</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72</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73</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74</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C56340-C490-4C12-9A8A-D1797666F98F}" type="slidenum">
              <a:rPr lang="en-GB"/>
              <a:pPr/>
              <a:t>75</a:t>
            </a:fld>
            <a:endParaRPr lang="en-GB"/>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76</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78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79</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80</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E2E9F4-F8B6-4DE8-8021-924C3213CC52}" type="slidenum">
              <a:rPr lang="en-GB"/>
              <a:pPr/>
              <a:t>8</a:t>
            </a:fld>
            <a:endParaRPr lang="en-GB"/>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5DCF72-C639-4FCD-8EBF-6585E38AFD8D}" type="slidenum">
              <a:rPr lang="en-US" smtClean="0"/>
              <a:pPr/>
              <a:t>81</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2ECE5E-00EF-4958-B862-48BD402CDD75}" type="slidenum">
              <a:rPr lang="en-GB"/>
              <a:pPr/>
              <a:t>82</a:t>
            </a:fld>
            <a:endParaRPr lang="en-GB"/>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ED2B8-2938-4EE2-A8F5-3CF7D579501F}" type="slidenum">
              <a:rPr lang="en-GB"/>
              <a:pPr/>
              <a:t>10</a:t>
            </a:fld>
            <a:endParaRPr lang="en-GB"/>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FE83DF-9138-4729-A549-AD2AC9AD929F}"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FE83DF-9138-4729-A549-AD2AC9AD929F}"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2DB6C-BBB9-49D0-9F16-FEDA3391B195}" type="datetimeFigureOut">
              <a:rPr lang="en-US" smtClean="0"/>
              <a:pPr/>
              <a:t>10/29/2022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FE83DF-9138-4729-A549-AD2AC9AD92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EF2DB6C-BBB9-49D0-9F16-FEDA3391B195}" type="datetimeFigureOut">
              <a:rPr lang="en-US" smtClean="0"/>
              <a:pPr/>
              <a:t>10/29/2022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7DFE83DF-9138-4729-A549-AD2AC9AD92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85800" y="1447800"/>
            <a:ext cx="7772400" cy="1829761"/>
          </a:xfrm>
          <a:prstGeom prst="rect">
            <a:avLst/>
          </a:prstGeom>
        </p:spPr>
        <p:txBody>
          <a:bodyPr vert="horz" anchor="b">
            <a:normAutofit/>
            <a:scene3d>
              <a:camera prst="orthographicFront"/>
              <a:lightRig rig="soft" dir="t"/>
            </a:scene3d>
            <a:sp3d prstMaterial="softEdge">
              <a:bevelT w="25400" h="254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Double Linked List</a:t>
            </a:r>
            <a:r>
              <a:rPr kumimoji="0" lang="en-US" sz="4800" b="1" i="0" u="none" strike="noStrike" kern="1200" cap="none" spc="0" normalizeH="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 </a:t>
            </a:r>
            <a:endParaRPr kumimoji="0" lang="en-US" sz="4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
        <p:nvSpPr>
          <p:cNvPr id="6" name="Rectangle 3"/>
          <p:cNvSpPr txBox="1">
            <a:spLocks noChangeArrowheads="1"/>
          </p:cNvSpPr>
          <p:nvPr/>
        </p:nvSpPr>
        <p:spPr>
          <a:xfrm>
            <a:off x="838200" y="3764007"/>
            <a:ext cx="7772400" cy="1199704"/>
          </a:xfrm>
          <a:prstGeom prst="rect">
            <a:avLst/>
          </a:prstGeom>
        </p:spPr>
        <p:txBody>
          <a:bodyPr vert="horz" lIns="45720" rIns="45720">
            <a:normAutofit/>
          </a:bodyPr>
          <a:lstStyle/>
          <a:p>
            <a:pPr marL="0" marR="64008" lvl="0"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r>
              <a:rPr kumimoji="0" lang="en-GB" sz="2700" b="0" i="0" u="none" strike="noStrike" kern="1200" cap="none" spc="0" normalizeH="0" baseline="0" noProof="0" dirty="0">
                <a:ln>
                  <a:noFill/>
                </a:ln>
                <a:solidFill>
                  <a:schemeClr val="tx2"/>
                </a:solidFill>
                <a:effectLst/>
                <a:uLnTx/>
                <a:uFillTx/>
                <a:latin typeface="+mn-lt"/>
                <a:ea typeface="+mn-ea"/>
                <a:cs typeface="+mn-cs"/>
              </a:rPr>
              <a:t>CS212:Data Structure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b="1" dirty="0" err="1">
                <a:solidFill>
                  <a:srgbClr val="FF0000"/>
                </a:solidFill>
                <a:latin typeface="SimSun" pitchFamily="2" charset="-122"/>
              </a:rPr>
              <a:t>boolean</a:t>
            </a:r>
            <a:r>
              <a:rPr lang="en-US" sz="1400" dirty="0">
                <a:solidFill>
                  <a:srgbClr val="FF0000"/>
                </a:solidFill>
                <a:latin typeface="SimSun" pitchFamily="2" charset="-122"/>
              </a:rPr>
              <a:t> empty() {</a:t>
            </a:r>
          </a:p>
          <a:p>
            <a:pPr>
              <a:lnSpc>
                <a:spcPct val="90000"/>
              </a:lnSpc>
              <a:buFontTx/>
              <a:buNone/>
            </a:pPr>
            <a:r>
              <a:rPr lang="en-US" sz="1400" dirty="0">
                <a:solidFill>
                  <a:srgbClr val="FF0000"/>
                </a:solidFill>
                <a:latin typeface="SimSun" pitchFamily="2" charset="-122"/>
              </a:rPr>
              <a:t>		</a:t>
            </a:r>
            <a:r>
              <a:rPr lang="en-US" sz="1400" b="1" dirty="0">
                <a:solidFill>
                  <a:srgbClr val="FF0000"/>
                </a:solidFill>
                <a:latin typeface="SimSun" pitchFamily="2" charset="-122"/>
              </a:rPr>
              <a:t>return</a:t>
            </a:r>
            <a:r>
              <a:rPr lang="en-US" sz="1400" dirty="0">
                <a:solidFill>
                  <a:srgbClr val="FF0000"/>
                </a:solidFill>
                <a:latin typeface="SimSun" pitchFamily="2" charset="-122"/>
              </a:rPr>
              <a:t> head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10</a:t>
            </a:fld>
            <a:endParaRPr lang="en-US"/>
          </a:p>
        </p:txBody>
      </p:sp>
      <p:sp>
        <p:nvSpPr>
          <p:cNvPr id="5" name="Text Box 30"/>
          <p:cNvSpPr txBox="1">
            <a:spLocks noChangeArrowheads="1"/>
          </p:cNvSpPr>
          <p:nvPr/>
        </p:nvSpPr>
        <p:spPr bwMode="auto">
          <a:xfrm>
            <a:off x="7890302" y="3148392"/>
            <a:ext cx="415498" cy="369332"/>
          </a:xfrm>
          <a:prstGeom prst="rect">
            <a:avLst/>
          </a:prstGeom>
          <a:noFill/>
          <a:ln w="9525">
            <a:noFill/>
            <a:miter lim="800000"/>
            <a:headEnd/>
            <a:tailEnd/>
          </a:ln>
        </p:spPr>
        <p:txBody>
          <a:bodyPr wrap="none">
            <a:spAutoFit/>
          </a:bodyPr>
          <a:lstStyle/>
          <a:p>
            <a:r>
              <a:rPr lang="en-US" dirty="0"/>
              <a:t>…</a:t>
            </a:r>
          </a:p>
        </p:txBody>
      </p:sp>
      <p:grpSp>
        <p:nvGrpSpPr>
          <p:cNvPr id="28" name="Group 27"/>
          <p:cNvGrpSpPr/>
          <p:nvPr/>
        </p:nvGrpSpPr>
        <p:grpSpPr>
          <a:xfrm>
            <a:off x="6783377" y="3112532"/>
            <a:ext cx="685800" cy="457200"/>
            <a:chOff x="6783377" y="3112532"/>
            <a:chExt cx="685800" cy="457200"/>
          </a:xfrm>
        </p:grpSpPr>
        <p:sp>
          <p:nvSpPr>
            <p:cNvPr id="7" name="Rectangle 17"/>
            <p:cNvSpPr>
              <a:spLocks noChangeArrowheads="1"/>
            </p:cNvSpPr>
            <p:nvPr/>
          </p:nvSpPr>
          <p:spPr bwMode="auto">
            <a:xfrm>
              <a:off x="6935777" y="3112532"/>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7316777" y="3112532"/>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6783377" y="3112532"/>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 name="Straight Arrow Connector 9"/>
          <p:cNvCxnSpPr/>
          <p:nvPr/>
        </p:nvCxnSpPr>
        <p:spPr>
          <a:xfrm>
            <a:off x="7024324" y="2807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858000" y="2514600"/>
            <a:ext cx="354584" cy="369332"/>
          </a:xfrm>
          <a:prstGeom prst="rect">
            <a:avLst/>
          </a:prstGeom>
          <a:noFill/>
        </p:spPr>
        <p:txBody>
          <a:bodyPr wrap="none" rtlCol="1">
            <a:spAutoFit/>
          </a:bodyPr>
          <a:lstStyle/>
          <a:p>
            <a:r>
              <a:rPr lang="en-US" dirty="0"/>
              <a:t>H</a:t>
            </a:r>
            <a:endParaRPr lang="x-none" dirty="0"/>
          </a:p>
        </p:txBody>
      </p:sp>
      <p:cxnSp>
        <p:nvCxnSpPr>
          <p:cNvPr id="14" name="Straight Arrow Connector 13"/>
          <p:cNvCxnSpPr/>
          <p:nvPr/>
        </p:nvCxnSpPr>
        <p:spPr>
          <a:xfrm>
            <a:off x="7401727" y="3264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5" name="Text Box 30"/>
          <p:cNvSpPr txBox="1">
            <a:spLocks noChangeArrowheads="1"/>
          </p:cNvSpPr>
          <p:nvPr/>
        </p:nvSpPr>
        <p:spPr bwMode="auto">
          <a:xfrm>
            <a:off x="4876800" y="3200400"/>
            <a:ext cx="604653" cy="369332"/>
          </a:xfrm>
          <a:prstGeom prst="rect">
            <a:avLst/>
          </a:prstGeom>
          <a:noFill/>
          <a:ln w="9525">
            <a:noFill/>
            <a:miter lim="800000"/>
            <a:headEnd/>
            <a:tailEnd/>
          </a:ln>
        </p:spPr>
        <p:txBody>
          <a:bodyPr wrap="none">
            <a:spAutoFit/>
          </a:bodyPr>
          <a:lstStyle/>
          <a:p>
            <a:r>
              <a:rPr lang="en-US" dirty="0"/>
              <a:t>null</a:t>
            </a:r>
          </a:p>
        </p:txBody>
      </p:sp>
      <p:cxnSp>
        <p:nvCxnSpPr>
          <p:cNvPr id="19" name="Straight Arrow Connector 18"/>
          <p:cNvCxnSpPr/>
          <p:nvPr/>
        </p:nvCxnSpPr>
        <p:spPr>
          <a:xfrm>
            <a:off x="5051647" y="285974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885323" y="2566608"/>
            <a:ext cx="354584" cy="369332"/>
          </a:xfrm>
          <a:prstGeom prst="rect">
            <a:avLst/>
          </a:prstGeom>
          <a:noFill/>
        </p:spPr>
        <p:txBody>
          <a:bodyPr wrap="none" rtlCol="1">
            <a:spAutoFit/>
          </a:bodyPr>
          <a:lstStyle/>
          <a:p>
            <a:r>
              <a:rPr lang="en-US" dirty="0"/>
              <a:t>H</a:t>
            </a:r>
            <a:endParaRPr lang="x-none" dirty="0"/>
          </a:p>
        </p:txBody>
      </p:sp>
      <p:cxnSp>
        <p:nvCxnSpPr>
          <p:cNvPr id="21" name="Straight Arrow Connector 20"/>
          <p:cNvCxnSpPr/>
          <p:nvPr/>
        </p:nvCxnSpPr>
        <p:spPr>
          <a:xfrm>
            <a:off x="5293193" y="285974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22863" y="2566608"/>
            <a:ext cx="354584" cy="369332"/>
          </a:xfrm>
          <a:prstGeom prst="rect">
            <a:avLst/>
          </a:prstGeom>
          <a:noFill/>
        </p:spPr>
        <p:txBody>
          <a:bodyPr wrap="none" rtlCol="1">
            <a:spAutoFit/>
          </a:bodyPr>
          <a:lstStyle/>
          <a:p>
            <a:r>
              <a:rPr lang="en-US" dirty="0"/>
              <a:t>C</a:t>
            </a:r>
            <a:endParaRPr lang="x-none" dirty="0"/>
          </a:p>
        </p:txBody>
      </p:sp>
      <p:cxnSp>
        <p:nvCxnSpPr>
          <p:cNvPr id="25" name="Straight Connector 24"/>
          <p:cNvCxnSpPr/>
          <p:nvPr/>
        </p:nvCxnSpPr>
        <p:spPr>
          <a:xfrm>
            <a:off x="6172200" y="2209800"/>
            <a:ext cx="0" cy="2209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 Box 30"/>
          <p:cNvSpPr txBox="1">
            <a:spLocks noChangeArrowheads="1"/>
          </p:cNvSpPr>
          <p:nvPr/>
        </p:nvSpPr>
        <p:spPr bwMode="auto">
          <a:xfrm>
            <a:off x="4876800" y="3821668"/>
            <a:ext cx="636713" cy="369332"/>
          </a:xfrm>
          <a:prstGeom prst="rect">
            <a:avLst/>
          </a:prstGeom>
          <a:noFill/>
          <a:ln w="9525">
            <a:noFill/>
            <a:miter lim="800000"/>
            <a:headEnd/>
            <a:tailEnd/>
          </a:ln>
        </p:spPr>
        <p:txBody>
          <a:bodyPr wrap="none">
            <a:spAutoFit/>
          </a:bodyPr>
          <a:lstStyle/>
          <a:p>
            <a:r>
              <a:rPr lang="en-US" b="1" dirty="0">
                <a:solidFill>
                  <a:srgbClr val="FF0000"/>
                </a:solidFill>
              </a:rPr>
              <a:t>true</a:t>
            </a:r>
          </a:p>
        </p:txBody>
      </p:sp>
      <p:sp>
        <p:nvSpPr>
          <p:cNvPr id="27" name="Text Box 30"/>
          <p:cNvSpPr txBox="1">
            <a:spLocks noChangeArrowheads="1"/>
          </p:cNvSpPr>
          <p:nvPr/>
        </p:nvSpPr>
        <p:spPr bwMode="auto">
          <a:xfrm>
            <a:off x="6907087" y="3821668"/>
            <a:ext cx="710451" cy="369332"/>
          </a:xfrm>
          <a:prstGeom prst="rect">
            <a:avLst/>
          </a:prstGeom>
          <a:noFill/>
          <a:ln w="9525">
            <a:noFill/>
            <a:miter lim="800000"/>
            <a:headEnd/>
            <a:tailEnd/>
          </a:ln>
        </p:spPr>
        <p:txBody>
          <a:bodyPr wrap="none">
            <a:spAutoFit/>
          </a:bodyPr>
          <a:lstStyle/>
          <a:p>
            <a:r>
              <a:rPr lang="en-US" b="1" dirty="0">
                <a:solidFill>
                  <a:srgbClr val="FF0000"/>
                </a:solidFill>
              </a:rPr>
              <a:t>false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b="1" dirty="0" err="1">
                <a:solidFill>
                  <a:srgbClr val="FF0000"/>
                </a:solidFill>
                <a:latin typeface="SimSun" pitchFamily="2" charset="-122"/>
              </a:rPr>
              <a:t>boolean</a:t>
            </a:r>
            <a:r>
              <a:rPr lang="en-US" sz="1400" dirty="0">
                <a:solidFill>
                  <a:srgbClr val="FF0000"/>
                </a:solidFill>
                <a:latin typeface="SimSun" pitchFamily="2" charset="-122"/>
              </a:rPr>
              <a:t> last() {</a:t>
            </a:r>
          </a:p>
          <a:p>
            <a:pPr>
              <a:lnSpc>
                <a:spcPct val="90000"/>
              </a:lnSpc>
              <a:buFontTx/>
              <a:buNone/>
            </a:pPr>
            <a:r>
              <a:rPr lang="en-US" sz="1400" dirty="0">
                <a:solidFill>
                  <a:srgbClr val="FF0000"/>
                </a:solidFill>
                <a:latin typeface="SimSun" pitchFamily="2" charset="-122"/>
              </a:rPr>
              <a:t>		</a:t>
            </a:r>
            <a:r>
              <a:rPr lang="en-US" sz="1400" b="1" dirty="0">
                <a:solidFill>
                  <a:srgbClr val="FF0000"/>
                </a:solidFill>
                <a:latin typeface="SimSun" pitchFamily="2" charset="-122"/>
              </a:rPr>
              <a:t>return</a:t>
            </a:r>
            <a:r>
              <a:rPr lang="en-US" sz="1400" dirty="0">
                <a:solidFill>
                  <a:srgbClr val="FF0000"/>
                </a:solidFill>
                <a:latin typeface="SimSun" pitchFamily="2" charset="-122"/>
              </a:rPr>
              <a:t> </a:t>
            </a:r>
            <a:r>
              <a:rPr lang="en-US" sz="1400" dirty="0" err="1">
                <a:solidFill>
                  <a:srgbClr val="FF0000"/>
                </a:solidFill>
                <a:latin typeface="SimSun" pitchFamily="2" charset="-122"/>
              </a:rPr>
              <a:t>current.next</a:t>
            </a:r>
            <a:r>
              <a:rPr lang="en-US" sz="1400" dirty="0">
                <a:solidFill>
                  <a:srgbClr val="FF0000"/>
                </a:solidFill>
                <a:latin typeface="SimSun" pitchFamily="2" charset="-122"/>
              </a:rPr>
              <a:t>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11</a:t>
            </a:fld>
            <a:endParaRPr lang="en-US"/>
          </a:p>
        </p:txBody>
      </p:sp>
      <p:sp>
        <p:nvSpPr>
          <p:cNvPr id="49" name="Text Box 30"/>
          <p:cNvSpPr txBox="1">
            <a:spLocks noChangeArrowheads="1"/>
          </p:cNvSpPr>
          <p:nvPr/>
        </p:nvSpPr>
        <p:spPr bwMode="auto">
          <a:xfrm>
            <a:off x="5589495" y="2386392"/>
            <a:ext cx="415498" cy="369332"/>
          </a:xfrm>
          <a:prstGeom prst="rect">
            <a:avLst/>
          </a:prstGeom>
          <a:noFill/>
          <a:ln w="9525">
            <a:noFill/>
            <a:miter lim="800000"/>
            <a:headEnd/>
            <a:tailEnd/>
          </a:ln>
        </p:spPr>
        <p:txBody>
          <a:bodyPr wrap="none">
            <a:spAutoFit/>
          </a:bodyPr>
          <a:lstStyle/>
          <a:p>
            <a:r>
              <a:rPr lang="en-US" dirty="0"/>
              <a:t>…</a:t>
            </a:r>
          </a:p>
        </p:txBody>
      </p:sp>
      <p:grpSp>
        <p:nvGrpSpPr>
          <p:cNvPr id="51" name="Group 18"/>
          <p:cNvGrpSpPr/>
          <p:nvPr/>
        </p:nvGrpSpPr>
        <p:grpSpPr>
          <a:xfrm>
            <a:off x="4876800" y="2350532"/>
            <a:ext cx="685800" cy="457200"/>
            <a:chOff x="5943600" y="2286000"/>
            <a:chExt cx="685800" cy="457200"/>
          </a:xfrm>
        </p:grpSpPr>
        <p:sp>
          <p:nvSpPr>
            <p:cNvPr id="5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3"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4" name="Rectangle 5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55" name="Straight Arrow Connector 54"/>
          <p:cNvCxnSpPr/>
          <p:nvPr/>
        </p:nvCxnSpPr>
        <p:spPr>
          <a:xfrm>
            <a:off x="50969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930610" y="1752600"/>
            <a:ext cx="354584" cy="369332"/>
          </a:xfrm>
          <a:prstGeom prst="rect">
            <a:avLst/>
          </a:prstGeom>
          <a:noFill/>
        </p:spPr>
        <p:txBody>
          <a:bodyPr wrap="none" rtlCol="1">
            <a:spAutoFit/>
          </a:bodyPr>
          <a:lstStyle/>
          <a:p>
            <a:r>
              <a:rPr lang="en-US" dirty="0"/>
              <a:t>H</a:t>
            </a:r>
            <a:endParaRPr lang="x-none" dirty="0"/>
          </a:p>
        </p:txBody>
      </p:sp>
      <p:cxnSp>
        <p:nvCxnSpPr>
          <p:cNvPr id="57" name="Straight Arrow Connector 56"/>
          <p:cNvCxnSpPr/>
          <p:nvPr/>
        </p:nvCxnSpPr>
        <p:spPr>
          <a:xfrm>
            <a:off x="63510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180686" y="1752600"/>
            <a:ext cx="354584" cy="369332"/>
          </a:xfrm>
          <a:prstGeom prst="rect">
            <a:avLst/>
          </a:prstGeom>
          <a:noFill/>
        </p:spPr>
        <p:txBody>
          <a:bodyPr wrap="none" rtlCol="1">
            <a:spAutoFit/>
          </a:bodyPr>
          <a:lstStyle/>
          <a:p>
            <a:r>
              <a:rPr lang="en-US" dirty="0"/>
              <a:t>C</a:t>
            </a:r>
            <a:endParaRPr lang="x-none" dirty="0"/>
          </a:p>
        </p:txBody>
      </p:sp>
      <p:grpSp>
        <p:nvGrpSpPr>
          <p:cNvPr id="59" name="Group 17"/>
          <p:cNvGrpSpPr/>
          <p:nvPr/>
        </p:nvGrpSpPr>
        <p:grpSpPr>
          <a:xfrm>
            <a:off x="6019800" y="2350532"/>
            <a:ext cx="685800" cy="457200"/>
            <a:chOff x="6705600" y="3505200"/>
            <a:chExt cx="685800" cy="457200"/>
          </a:xfrm>
        </p:grpSpPr>
        <p:sp>
          <p:nvSpPr>
            <p:cNvPr id="6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63" name="Text Box 30"/>
          <p:cNvSpPr txBox="1">
            <a:spLocks noChangeArrowheads="1"/>
          </p:cNvSpPr>
          <p:nvPr/>
        </p:nvSpPr>
        <p:spPr bwMode="auto">
          <a:xfrm>
            <a:off x="6738337" y="2386392"/>
            <a:ext cx="415498" cy="369332"/>
          </a:xfrm>
          <a:prstGeom prst="rect">
            <a:avLst/>
          </a:prstGeom>
          <a:noFill/>
          <a:ln w="9525">
            <a:noFill/>
            <a:miter lim="800000"/>
            <a:headEnd/>
            <a:tailEnd/>
          </a:ln>
        </p:spPr>
        <p:txBody>
          <a:bodyPr wrap="none">
            <a:spAutoFit/>
          </a:bodyPr>
          <a:lstStyle/>
          <a:p>
            <a:r>
              <a:rPr lang="en-US" dirty="0"/>
              <a:t>…</a:t>
            </a:r>
          </a:p>
        </p:txBody>
      </p:sp>
      <p:grpSp>
        <p:nvGrpSpPr>
          <p:cNvPr id="64" name="Group 20"/>
          <p:cNvGrpSpPr/>
          <p:nvPr/>
        </p:nvGrpSpPr>
        <p:grpSpPr>
          <a:xfrm>
            <a:off x="7162800" y="2350532"/>
            <a:ext cx="685800" cy="457200"/>
            <a:chOff x="6705600" y="3505200"/>
            <a:chExt cx="685800" cy="457200"/>
          </a:xfrm>
        </p:grpSpPr>
        <p:sp>
          <p:nvSpPr>
            <p:cNvPr id="6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7" name="Rectangle 6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8" name="Straight Arrow Connector 67"/>
          <p:cNvCxnSpPr/>
          <p:nvPr/>
        </p:nvCxnSpPr>
        <p:spPr>
          <a:xfrm>
            <a:off x="77724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9" name="Text Box 30"/>
          <p:cNvSpPr txBox="1">
            <a:spLocks noChangeArrowheads="1"/>
          </p:cNvSpPr>
          <p:nvPr/>
        </p:nvSpPr>
        <p:spPr bwMode="auto">
          <a:xfrm>
            <a:off x="8305800" y="2321304"/>
            <a:ext cx="604838" cy="369888"/>
          </a:xfrm>
          <a:prstGeom prst="rect">
            <a:avLst/>
          </a:prstGeom>
          <a:noFill/>
          <a:ln w="9525">
            <a:noFill/>
            <a:miter lim="800000"/>
            <a:headEnd/>
            <a:tailEnd/>
          </a:ln>
        </p:spPr>
        <p:txBody>
          <a:bodyPr wrap="none">
            <a:spAutoFit/>
          </a:bodyPr>
          <a:lstStyle/>
          <a:p>
            <a:r>
              <a:rPr lang="en-US" dirty="0"/>
              <a:t>null</a:t>
            </a:r>
          </a:p>
        </p:txBody>
      </p:sp>
      <p:sp>
        <p:nvSpPr>
          <p:cNvPr id="70" name="Text Box 30"/>
          <p:cNvSpPr txBox="1">
            <a:spLocks noChangeArrowheads="1"/>
          </p:cNvSpPr>
          <p:nvPr/>
        </p:nvSpPr>
        <p:spPr bwMode="auto">
          <a:xfrm>
            <a:off x="5594257" y="4607860"/>
            <a:ext cx="415498" cy="369332"/>
          </a:xfrm>
          <a:prstGeom prst="rect">
            <a:avLst/>
          </a:prstGeom>
          <a:noFill/>
          <a:ln w="9525">
            <a:noFill/>
            <a:miter lim="800000"/>
            <a:headEnd/>
            <a:tailEnd/>
          </a:ln>
        </p:spPr>
        <p:txBody>
          <a:bodyPr wrap="none">
            <a:spAutoFit/>
          </a:bodyPr>
          <a:lstStyle/>
          <a:p>
            <a:r>
              <a:rPr lang="en-US" dirty="0"/>
              <a:t>…</a:t>
            </a:r>
          </a:p>
        </p:txBody>
      </p:sp>
      <p:grpSp>
        <p:nvGrpSpPr>
          <p:cNvPr id="71" name="Group 27"/>
          <p:cNvGrpSpPr/>
          <p:nvPr/>
        </p:nvGrpSpPr>
        <p:grpSpPr>
          <a:xfrm>
            <a:off x="4881562" y="4572000"/>
            <a:ext cx="685800" cy="457200"/>
            <a:chOff x="5943600" y="2286000"/>
            <a:chExt cx="685800" cy="457200"/>
          </a:xfrm>
        </p:grpSpPr>
        <p:sp>
          <p:nvSpPr>
            <p:cNvPr id="7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3"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4" name="Rectangle 7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5" name="Straight Arrow Connector 74"/>
          <p:cNvCxnSpPr/>
          <p:nvPr/>
        </p:nvCxnSpPr>
        <p:spPr>
          <a:xfrm>
            <a:off x="51016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935372" y="3974068"/>
            <a:ext cx="354584" cy="369332"/>
          </a:xfrm>
          <a:prstGeom prst="rect">
            <a:avLst/>
          </a:prstGeom>
          <a:noFill/>
        </p:spPr>
        <p:txBody>
          <a:bodyPr wrap="none" rtlCol="1">
            <a:spAutoFit/>
          </a:bodyPr>
          <a:lstStyle/>
          <a:p>
            <a:r>
              <a:rPr lang="en-US" dirty="0"/>
              <a:t>H</a:t>
            </a:r>
            <a:endParaRPr lang="x-none" dirty="0"/>
          </a:p>
        </p:txBody>
      </p:sp>
      <p:cxnSp>
        <p:nvCxnSpPr>
          <p:cNvPr id="77" name="Straight Arrow Connector 76"/>
          <p:cNvCxnSpPr/>
          <p:nvPr/>
        </p:nvCxnSpPr>
        <p:spPr>
          <a:xfrm>
            <a:off x="751194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341616" y="3974068"/>
            <a:ext cx="354584" cy="369332"/>
          </a:xfrm>
          <a:prstGeom prst="rect">
            <a:avLst/>
          </a:prstGeom>
          <a:noFill/>
        </p:spPr>
        <p:txBody>
          <a:bodyPr wrap="none" rtlCol="1">
            <a:spAutoFit/>
          </a:bodyPr>
          <a:lstStyle/>
          <a:p>
            <a:r>
              <a:rPr lang="en-US" dirty="0"/>
              <a:t>C</a:t>
            </a:r>
            <a:endParaRPr lang="x-none" dirty="0"/>
          </a:p>
        </p:txBody>
      </p:sp>
      <p:grpSp>
        <p:nvGrpSpPr>
          <p:cNvPr id="79" name="Group 35"/>
          <p:cNvGrpSpPr/>
          <p:nvPr/>
        </p:nvGrpSpPr>
        <p:grpSpPr>
          <a:xfrm>
            <a:off x="6024562" y="4572000"/>
            <a:ext cx="685800" cy="457200"/>
            <a:chOff x="6705600" y="3505200"/>
            <a:chExt cx="685800" cy="457200"/>
          </a:xfrm>
        </p:grpSpPr>
        <p:sp>
          <p:nvSpPr>
            <p:cNvPr id="8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83" name="Text Box 30"/>
          <p:cNvSpPr txBox="1">
            <a:spLocks noChangeArrowheads="1"/>
          </p:cNvSpPr>
          <p:nvPr/>
        </p:nvSpPr>
        <p:spPr bwMode="auto">
          <a:xfrm>
            <a:off x="6743099" y="4607860"/>
            <a:ext cx="415498" cy="369332"/>
          </a:xfrm>
          <a:prstGeom prst="rect">
            <a:avLst/>
          </a:prstGeom>
          <a:noFill/>
          <a:ln w="9525">
            <a:noFill/>
            <a:miter lim="800000"/>
            <a:headEnd/>
            <a:tailEnd/>
          </a:ln>
        </p:spPr>
        <p:txBody>
          <a:bodyPr wrap="none">
            <a:spAutoFit/>
          </a:bodyPr>
          <a:lstStyle/>
          <a:p>
            <a:r>
              <a:rPr lang="en-US" dirty="0"/>
              <a:t>…</a:t>
            </a:r>
          </a:p>
        </p:txBody>
      </p:sp>
      <p:grpSp>
        <p:nvGrpSpPr>
          <p:cNvPr id="84" name="Group 40"/>
          <p:cNvGrpSpPr/>
          <p:nvPr/>
        </p:nvGrpSpPr>
        <p:grpSpPr>
          <a:xfrm>
            <a:off x="7167562" y="4572000"/>
            <a:ext cx="685800" cy="457200"/>
            <a:chOff x="6705600" y="3505200"/>
            <a:chExt cx="685800" cy="457200"/>
          </a:xfrm>
        </p:grpSpPr>
        <p:sp>
          <p:nvSpPr>
            <p:cNvPr id="8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7" name="Rectangle 8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8" name="Straight Arrow Connector 87"/>
          <p:cNvCxnSpPr/>
          <p:nvPr/>
        </p:nvCxnSpPr>
        <p:spPr>
          <a:xfrm>
            <a:off x="77771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9" name="Text Box 30"/>
          <p:cNvSpPr txBox="1">
            <a:spLocks noChangeArrowheads="1"/>
          </p:cNvSpPr>
          <p:nvPr/>
        </p:nvSpPr>
        <p:spPr bwMode="auto">
          <a:xfrm>
            <a:off x="8310562" y="4542772"/>
            <a:ext cx="604838" cy="369888"/>
          </a:xfrm>
          <a:prstGeom prst="rect">
            <a:avLst/>
          </a:prstGeom>
          <a:noFill/>
          <a:ln w="9525">
            <a:noFill/>
            <a:miter lim="800000"/>
            <a:headEnd/>
            <a:tailEnd/>
          </a:ln>
        </p:spPr>
        <p:txBody>
          <a:bodyPr wrap="none">
            <a:spAutoFit/>
          </a:bodyPr>
          <a:lstStyle/>
          <a:p>
            <a:r>
              <a:rPr lang="en-US" dirty="0"/>
              <a:t>null</a:t>
            </a:r>
          </a:p>
        </p:txBody>
      </p:sp>
      <p:sp>
        <p:nvSpPr>
          <p:cNvPr id="90" name="Text Box 30"/>
          <p:cNvSpPr txBox="1">
            <a:spLocks noChangeArrowheads="1"/>
          </p:cNvSpPr>
          <p:nvPr/>
        </p:nvSpPr>
        <p:spPr bwMode="auto">
          <a:xfrm>
            <a:off x="6172200" y="3048000"/>
            <a:ext cx="710451" cy="369332"/>
          </a:xfrm>
          <a:prstGeom prst="rect">
            <a:avLst/>
          </a:prstGeom>
          <a:noFill/>
          <a:ln w="9525">
            <a:noFill/>
            <a:miter lim="800000"/>
            <a:headEnd/>
            <a:tailEnd/>
          </a:ln>
        </p:spPr>
        <p:txBody>
          <a:bodyPr wrap="none">
            <a:spAutoFit/>
          </a:bodyPr>
          <a:lstStyle/>
          <a:p>
            <a:r>
              <a:rPr lang="en-US" b="1" dirty="0">
                <a:solidFill>
                  <a:srgbClr val="FF0000"/>
                </a:solidFill>
              </a:rPr>
              <a:t>false</a:t>
            </a:r>
          </a:p>
        </p:txBody>
      </p:sp>
      <p:sp>
        <p:nvSpPr>
          <p:cNvPr id="91" name="Text Box 30"/>
          <p:cNvSpPr txBox="1">
            <a:spLocks noChangeArrowheads="1"/>
          </p:cNvSpPr>
          <p:nvPr/>
        </p:nvSpPr>
        <p:spPr bwMode="auto">
          <a:xfrm>
            <a:off x="6221287" y="5269468"/>
            <a:ext cx="636713" cy="369332"/>
          </a:xfrm>
          <a:prstGeom prst="rect">
            <a:avLst/>
          </a:prstGeom>
          <a:noFill/>
          <a:ln w="9525">
            <a:noFill/>
            <a:miter lim="800000"/>
            <a:headEnd/>
            <a:tailEnd/>
          </a:ln>
        </p:spPr>
        <p:txBody>
          <a:bodyPr wrap="none">
            <a:spAutoFit/>
          </a:bodyPr>
          <a:lstStyle/>
          <a:p>
            <a:r>
              <a:rPr lang="en-US" b="1" dirty="0">
                <a:solidFill>
                  <a:srgbClr val="FF0000"/>
                </a:solidFill>
              </a:rPr>
              <a:t>true</a:t>
            </a:r>
          </a:p>
        </p:txBody>
      </p:sp>
      <p:cxnSp>
        <p:nvCxnSpPr>
          <p:cNvPr id="92" name="Straight Connector 91"/>
          <p:cNvCxnSpPr/>
          <p:nvPr/>
        </p:nvCxnSpPr>
        <p:spPr>
          <a:xfrm>
            <a:off x="4648200" y="3657600"/>
            <a:ext cx="411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94" idx="3"/>
          </p:cNvCxnSpPr>
          <p:nvPr/>
        </p:nvCxnSpPr>
        <p:spPr>
          <a:xfrm flipH="1">
            <a:off x="4643438" y="25908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4" name="Text Box 30"/>
          <p:cNvSpPr txBox="1">
            <a:spLocks noChangeArrowheads="1"/>
          </p:cNvSpPr>
          <p:nvPr/>
        </p:nvSpPr>
        <p:spPr bwMode="auto">
          <a:xfrm>
            <a:off x="4038600" y="2438400"/>
            <a:ext cx="604838" cy="369888"/>
          </a:xfrm>
          <a:prstGeom prst="rect">
            <a:avLst/>
          </a:prstGeom>
          <a:noFill/>
          <a:ln w="9525">
            <a:noFill/>
            <a:miter lim="800000"/>
            <a:headEnd/>
            <a:tailEnd/>
          </a:ln>
        </p:spPr>
        <p:txBody>
          <a:bodyPr wrap="none">
            <a:spAutoFit/>
          </a:bodyPr>
          <a:lstStyle/>
          <a:p>
            <a:r>
              <a:rPr lang="en-US" dirty="0"/>
              <a:t>null</a:t>
            </a:r>
          </a:p>
        </p:txBody>
      </p:sp>
      <p:cxnSp>
        <p:nvCxnSpPr>
          <p:cNvPr id="95" name="Straight Arrow Connector 94"/>
          <p:cNvCxnSpPr>
            <a:endCxn id="96" idx="3"/>
          </p:cNvCxnSpPr>
          <p:nvPr/>
        </p:nvCxnSpPr>
        <p:spPr>
          <a:xfrm flipH="1">
            <a:off x="4643438" y="48006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6" name="Text Box 30"/>
          <p:cNvSpPr txBox="1">
            <a:spLocks noChangeArrowheads="1"/>
          </p:cNvSpPr>
          <p:nvPr/>
        </p:nvSpPr>
        <p:spPr bwMode="auto">
          <a:xfrm>
            <a:off x="4038600" y="4648200"/>
            <a:ext cx="604838" cy="369888"/>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dirty="0" err="1">
                <a:latin typeface="SimSun" pitchFamily="2" charset="-122"/>
              </a:rPr>
              <a:t>DoubleLinkedList</a:t>
            </a:r>
            <a:r>
              <a:rPr lang="en-US" sz="1400" dirty="0">
                <a:latin typeface="SimSun" pitchFamily="2" charset="-122"/>
              </a:rPr>
              <a:t>() {</a:t>
            </a:r>
          </a:p>
          <a:p>
            <a:pPr>
              <a:lnSpc>
                <a:spcPct val="90000"/>
              </a:lnSpc>
              <a:buFontTx/>
              <a:buNone/>
            </a:pPr>
            <a:r>
              <a:rPr lang="en-US" sz="1400" dirty="0">
                <a:latin typeface="SimSun" pitchFamily="2" charset="-122"/>
              </a:rPr>
              <a:t>		head = current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b="1" dirty="0" err="1">
                <a:solidFill>
                  <a:srgbClr val="FF0000"/>
                </a:solidFill>
                <a:latin typeface="SimSun" pitchFamily="2" charset="-122"/>
              </a:rPr>
              <a:t>boolean</a:t>
            </a:r>
            <a:r>
              <a:rPr lang="en-US" sz="1400" dirty="0">
                <a:solidFill>
                  <a:srgbClr val="FF0000"/>
                </a:solidFill>
                <a:latin typeface="SimSun" pitchFamily="2" charset="-122"/>
              </a:rPr>
              <a:t> first() {</a:t>
            </a:r>
          </a:p>
          <a:p>
            <a:pPr>
              <a:lnSpc>
                <a:spcPct val="90000"/>
              </a:lnSpc>
              <a:buFontTx/>
              <a:buNone/>
            </a:pPr>
            <a:r>
              <a:rPr lang="en-US" sz="1400" dirty="0">
                <a:solidFill>
                  <a:srgbClr val="FF0000"/>
                </a:solidFill>
                <a:latin typeface="SimSun" pitchFamily="2" charset="-122"/>
              </a:rPr>
              <a:t>		</a:t>
            </a:r>
            <a:r>
              <a:rPr lang="en-US" sz="1400" b="1" dirty="0">
                <a:solidFill>
                  <a:srgbClr val="FF0000"/>
                </a:solidFill>
                <a:latin typeface="SimSun" pitchFamily="2" charset="-122"/>
              </a:rPr>
              <a:t>return</a:t>
            </a:r>
            <a:r>
              <a:rPr lang="en-US" sz="1400" dirty="0">
                <a:solidFill>
                  <a:srgbClr val="FF0000"/>
                </a:solidFill>
                <a:latin typeface="SimSun" pitchFamily="2" charset="-122"/>
              </a:rPr>
              <a:t> </a:t>
            </a:r>
            <a:r>
              <a:rPr lang="en-US" sz="1400" dirty="0" err="1">
                <a:solidFill>
                  <a:srgbClr val="FF0000"/>
                </a:solidFill>
                <a:latin typeface="SimSun" pitchFamily="2" charset="-122"/>
              </a:rPr>
              <a:t>current.previous</a:t>
            </a:r>
            <a:r>
              <a:rPr lang="en-US" sz="1400" dirty="0">
                <a:solidFill>
                  <a:srgbClr val="FF0000"/>
                </a:solidFill>
                <a:latin typeface="SimSun" pitchFamily="2" charset="-122"/>
              </a:rPr>
              <a:t>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12</a:t>
            </a:fld>
            <a:endParaRPr lang="en-US"/>
          </a:p>
        </p:txBody>
      </p:sp>
      <p:sp>
        <p:nvSpPr>
          <p:cNvPr id="5" name="Text Box 30"/>
          <p:cNvSpPr txBox="1">
            <a:spLocks noChangeArrowheads="1"/>
          </p:cNvSpPr>
          <p:nvPr/>
        </p:nvSpPr>
        <p:spPr bwMode="auto">
          <a:xfrm>
            <a:off x="5589495"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18"/>
          <p:cNvGrpSpPr/>
          <p:nvPr/>
        </p:nvGrpSpPr>
        <p:grpSpPr>
          <a:xfrm>
            <a:off x="4876800" y="2350532"/>
            <a:ext cx="685800" cy="4572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 name="Straight Arrow Connector 9"/>
          <p:cNvCxnSpPr/>
          <p:nvPr/>
        </p:nvCxnSpPr>
        <p:spPr>
          <a:xfrm>
            <a:off x="50969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30610" y="1752600"/>
            <a:ext cx="354584" cy="369332"/>
          </a:xfrm>
          <a:prstGeom prst="rect">
            <a:avLst/>
          </a:prstGeom>
          <a:noFill/>
        </p:spPr>
        <p:txBody>
          <a:bodyPr wrap="none" rtlCol="1">
            <a:spAutoFit/>
          </a:bodyPr>
          <a:lstStyle/>
          <a:p>
            <a:r>
              <a:rPr lang="en-US" dirty="0"/>
              <a:t>H</a:t>
            </a:r>
            <a:endParaRPr lang="x-none" dirty="0"/>
          </a:p>
        </p:txBody>
      </p:sp>
      <p:cxnSp>
        <p:nvCxnSpPr>
          <p:cNvPr id="12" name="Straight Arrow Connector 11"/>
          <p:cNvCxnSpPr/>
          <p:nvPr/>
        </p:nvCxnSpPr>
        <p:spPr>
          <a:xfrm>
            <a:off x="63510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180686" y="1752600"/>
            <a:ext cx="354584" cy="369332"/>
          </a:xfrm>
          <a:prstGeom prst="rect">
            <a:avLst/>
          </a:prstGeom>
          <a:noFill/>
        </p:spPr>
        <p:txBody>
          <a:bodyPr wrap="none" rtlCol="1">
            <a:spAutoFit/>
          </a:bodyPr>
          <a:lstStyle/>
          <a:p>
            <a:r>
              <a:rPr lang="en-US" dirty="0"/>
              <a:t>C</a:t>
            </a:r>
            <a:endParaRPr lang="x-none" dirty="0"/>
          </a:p>
        </p:txBody>
      </p:sp>
      <p:grpSp>
        <p:nvGrpSpPr>
          <p:cNvPr id="3" name="Group 17"/>
          <p:cNvGrpSpPr/>
          <p:nvPr/>
        </p:nvGrpSpPr>
        <p:grpSpPr>
          <a:xfrm>
            <a:off x="6019800" y="2350532"/>
            <a:ext cx="685800" cy="457200"/>
            <a:chOff x="6705600" y="3505200"/>
            <a:chExt cx="685800" cy="457200"/>
          </a:xfrm>
        </p:grpSpPr>
        <p:sp>
          <p:nvSpPr>
            <p:cNvPr id="15"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6"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6"/>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0" name="Text Box 30"/>
          <p:cNvSpPr txBox="1">
            <a:spLocks noChangeArrowheads="1"/>
          </p:cNvSpPr>
          <p:nvPr/>
        </p:nvSpPr>
        <p:spPr bwMode="auto">
          <a:xfrm>
            <a:off x="673833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20"/>
          <p:cNvGrpSpPr/>
          <p:nvPr/>
        </p:nvGrpSpPr>
        <p:grpSpPr>
          <a:xfrm>
            <a:off x="7162800" y="2350532"/>
            <a:ext cx="685800" cy="457200"/>
            <a:chOff x="6705600" y="3505200"/>
            <a:chExt cx="685800" cy="457200"/>
          </a:xfrm>
        </p:grpSpPr>
        <p:sp>
          <p:nvSpPr>
            <p:cNvPr id="2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4" name="Rectangle 2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5" name="Straight Arrow Connector 24"/>
          <p:cNvCxnSpPr/>
          <p:nvPr/>
        </p:nvCxnSpPr>
        <p:spPr>
          <a:xfrm>
            <a:off x="77724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6" name="Text Box 30"/>
          <p:cNvSpPr txBox="1">
            <a:spLocks noChangeArrowheads="1"/>
          </p:cNvSpPr>
          <p:nvPr/>
        </p:nvSpPr>
        <p:spPr bwMode="auto">
          <a:xfrm>
            <a:off x="8305800" y="2321304"/>
            <a:ext cx="604838" cy="369888"/>
          </a:xfrm>
          <a:prstGeom prst="rect">
            <a:avLst/>
          </a:prstGeom>
          <a:noFill/>
          <a:ln w="9525">
            <a:noFill/>
            <a:miter lim="800000"/>
            <a:headEnd/>
            <a:tailEnd/>
          </a:ln>
        </p:spPr>
        <p:txBody>
          <a:bodyPr wrap="none">
            <a:spAutoFit/>
          </a:bodyPr>
          <a:lstStyle/>
          <a:p>
            <a:r>
              <a:rPr lang="en-US" dirty="0"/>
              <a:t>null</a:t>
            </a:r>
          </a:p>
        </p:txBody>
      </p:sp>
      <p:sp>
        <p:nvSpPr>
          <p:cNvPr id="27" name="Text Box 30"/>
          <p:cNvSpPr txBox="1">
            <a:spLocks noChangeArrowheads="1"/>
          </p:cNvSpPr>
          <p:nvPr/>
        </p:nvSpPr>
        <p:spPr bwMode="auto">
          <a:xfrm>
            <a:off x="5594257" y="4607860"/>
            <a:ext cx="415498" cy="369332"/>
          </a:xfrm>
          <a:prstGeom prst="rect">
            <a:avLst/>
          </a:prstGeom>
          <a:noFill/>
          <a:ln w="9525">
            <a:noFill/>
            <a:miter lim="800000"/>
            <a:headEnd/>
            <a:tailEnd/>
          </a:ln>
        </p:spPr>
        <p:txBody>
          <a:bodyPr wrap="none">
            <a:spAutoFit/>
          </a:bodyPr>
          <a:lstStyle/>
          <a:p>
            <a:r>
              <a:rPr lang="en-US" dirty="0"/>
              <a:t>…</a:t>
            </a:r>
          </a:p>
        </p:txBody>
      </p:sp>
      <p:grpSp>
        <p:nvGrpSpPr>
          <p:cNvPr id="14" name="Group 27"/>
          <p:cNvGrpSpPr/>
          <p:nvPr/>
        </p:nvGrpSpPr>
        <p:grpSpPr>
          <a:xfrm>
            <a:off x="4881562" y="4572000"/>
            <a:ext cx="685800" cy="457200"/>
            <a:chOff x="5943600" y="2286000"/>
            <a:chExt cx="685800" cy="457200"/>
          </a:xfrm>
        </p:grpSpPr>
        <p:sp>
          <p:nvSpPr>
            <p:cNvPr id="2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3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31" name="Rectangle 3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32" name="Straight Arrow Connector 31"/>
          <p:cNvCxnSpPr/>
          <p:nvPr/>
        </p:nvCxnSpPr>
        <p:spPr>
          <a:xfrm>
            <a:off x="51016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935372" y="3974068"/>
            <a:ext cx="354584" cy="369332"/>
          </a:xfrm>
          <a:prstGeom prst="rect">
            <a:avLst/>
          </a:prstGeom>
          <a:noFill/>
        </p:spPr>
        <p:txBody>
          <a:bodyPr wrap="none" rtlCol="1">
            <a:spAutoFit/>
          </a:bodyPr>
          <a:lstStyle/>
          <a:p>
            <a:r>
              <a:rPr lang="en-US" dirty="0"/>
              <a:t>H</a:t>
            </a:r>
            <a:endParaRPr lang="x-none" dirty="0"/>
          </a:p>
        </p:txBody>
      </p:sp>
      <p:cxnSp>
        <p:nvCxnSpPr>
          <p:cNvPr id="34" name="Straight Arrow Connector 33"/>
          <p:cNvCxnSpPr/>
          <p:nvPr/>
        </p:nvCxnSpPr>
        <p:spPr>
          <a:xfrm>
            <a:off x="530214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131816" y="3974068"/>
            <a:ext cx="354584" cy="369332"/>
          </a:xfrm>
          <a:prstGeom prst="rect">
            <a:avLst/>
          </a:prstGeom>
          <a:noFill/>
        </p:spPr>
        <p:txBody>
          <a:bodyPr wrap="none" rtlCol="1">
            <a:spAutoFit/>
          </a:bodyPr>
          <a:lstStyle/>
          <a:p>
            <a:r>
              <a:rPr lang="en-US" dirty="0"/>
              <a:t>C</a:t>
            </a:r>
            <a:endParaRPr lang="x-none" dirty="0"/>
          </a:p>
        </p:txBody>
      </p:sp>
      <p:grpSp>
        <p:nvGrpSpPr>
          <p:cNvPr id="18" name="Group 35"/>
          <p:cNvGrpSpPr/>
          <p:nvPr/>
        </p:nvGrpSpPr>
        <p:grpSpPr>
          <a:xfrm>
            <a:off x="6024562" y="4572000"/>
            <a:ext cx="685800" cy="457200"/>
            <a:chOff x="6705600" y="3505200"/>
            <a:chExt cx="685800" cy="457200"/>
          </a:xfrm>
        </p:grpSpPr>
        <p:sp>
          <p:nvSpPr>
            <p:cNvPr id="37"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38"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40" name="Text Box 30"/>
          <p:cNvSpPr txBox="1">
            <a:spLocks noChangeArrowheads="1"/>
          </p:cNvSpPr>
          <p:nvPr/>
        </p:nvSpPr>
        <p:spPr bwMode="auto">
          <a:xfrm>
            <a:off x="6743099" y="4607860"/>
            <a:ext cx="415498" cy="369332"/>
          </a:xfrm>
          <a:prstGeom prst="rect">
            <a:avLst/>
          </a:prstGeom>
          <a:noFill/>
          <a:ln w="9525">
            <a:noFill/>
            <a:miter lim="800000"/>
            <a:headEnd/>
            <a:tailEnd/>
          </a:ln>
        </p:spPr>
        <p:txBody>
          <a:bodyPr wrap="none">
            <a:spAutoFit/>
          </a:bodyPr>
          <a:lstStyle/>
          <a:p>
            <a:r>
              <a:rPr lang="en-US" dirty="0"/>
              <a:t>…</a:t>
            </a:r>
          </a:p>
        </p:txBody>
      </p:sp>
      <p:grpSp>
        <p:nvGrpSpPr>
          <p:cNvPr id="19" name="Group 40"/>
          <p:cNvGrpSpPr/>
          <p:nvPr/>
        </p:nvGrpSpPr>
        <p:grpSpPr>
          <a:xfrm>
            <a:off x="7167562" y="4572000"/>
            <a:ext cx="685800" cy="457200"/>
            <a:chOff x="6705600" y="3505200"/>
            <a:chExt cx="685800" cy="457200"/>
          </a:xfrm>
        </p:grpSpPr>
        <p:sp>
          <p:nvSpPr>
            <p:cNvPr id="4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4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44" name="Rectangle 4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45" name="Straight Arrow Connector 44"/>
          <p:cNvCxnSpPr/>
          <p:nvPr/>
        </p:nvCxnSpPr>
        <p:spPr>
          <a:xfrm>
            <a:off x="77771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6" name="Text Box 30"/>
          <p:cNvSpPr txBox="1">
            <a:spLocks noChangeArrowheads="1"/>
          </p:cNvSpPr>
          <p:nvPr/>
        </p:nvSpPr>
        <p:spPr bwMode="auto">
          <a:xfrm>
            <a:off x="8310562" y="4542772"/>
            <a:ext cx="604838" cy="369888"/>
          </a:xfrm>
          <a:prstGeom prst="rect">
            <a:avLst/>
          </a:prstGeom>
          <a:noFill/>
          <a:ln w="9525">
            <a:noFill/>
            <a:miter lim="800000"/>
            <a:headEnd/>
            <a:tailEnd/>
          </a:ln>
        </p:spPr>
        <p:txBody>
          <a:bodyPr wrap="none">
            <a:spAutoFit/>
          </a:bodyPr>
          <a:lstStyle/>
          <a:p>
            <a:r>
              <a:rPr lang="en-US" dirty="0"/>
              <a:t>null</a:t>
            </a:r>
          </a:p>
        </p:txBody>
      </p:sp>
      <p:sp>
        <p:nvSpPr>
          <p:cNvPr id="47" name="Text Box 30"/>
          <p:cNvSpPr txBox="1">
            <a:spLocks noChangeArrowheads="1"/>
          </p:cNvSpPr>
          <p:nvPr/>
        </p:nvSpPr>
        <p:spPr bwMode="auto">
          <a:xfrm>
            <a:off x="6172200" y="3048000"/>
            <a:ext cx="710451" cy="369332"/>
          </a:xfrm>
          <a:prstGeom prst="rect">
            <a:avLst/>
          </a:prstGeom>
          <a:noFill/>
          <a:ln w="9525">
            <a:noFill/>
            <a:miter lim="800000"/>
            <a:headEnd/>
            <a:tailEnd/>
          </a:ln>
        </p:spPr>
        <p:txBody>
          <a:bodyPr wrap="none">
            <a:spAutoFit/>
          </a:bodyPr>
          <a:lstStyle/>
          <a:p>
            <a:r>
              <a:rPr lang="en-US" b="1" dirty="0">
                <a:solidFill>
                  <a:srgbClr val="FF0000"/>
                </a:solidFill>
              </a:rPr>
              <a:t>false</a:t>
            </a:r>
          </a:p>
        </p:txBody>
      </p:sp>
      <p:sp>
        <p:nvSpPr>
          <p:cNvPr id="48" name="Text Box 30"/>
          <p:cNvSpPr txBox="1">
            <a:spLocks noChangeArrowheads="1"/>
          </p:cNvSpPr>
          <p:nvPr/>
        </p:nvSpPr>
        <p:spPr bwMode="auto">
          <a:xfrm>
            <a:off x="6221287" y="5269468"/>
            <a:ext cx="636713" cy="369332"/>
          </a:xfrm>
          <a:prstGeom prst="rect">
            <a:avLst/>
          </a:prstGeom>
          <a:noFill/>
          <a:ln w="9525">
            <a:noFill/>
            <a:miter lim="800000"/>
            <a:headEnd/>
            <a:tailEnd/>
          </a:ln>
        </p:spPr>
        <p:txBody>
          <a:bodyPr wrap="none">
            <a:spAutoFit/>
          </a:bodyPr>
          <a:lstStyle/>
          <a:p>
            <a:r>
              <a:rPr lang="en-US" b="1" dirty="0">
                <a:solidFill>
                  <a:srgbClr val="FF0000"/>
                </a:solidFill>
              </a:rPr>
              <a:t>true</a:t>
            </a:r>
          </a:p>
        </p:txBody>
      </p:sp>
      <p:cxnSp>
        <p:nvCxnSpPr>
          <p:cNvPr id="50" name="Straight Connector 49"/>
          <p:cNvCxnSpPr/>
          <p:nvPr/>
        </p:nvCxnSpPr>
        <p:spPr>
          <a:xfrm>
            <a:off x="4648200" y="3657600"/>
            <a:ext cx="4114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51" idx="3"/>
          </p:cNvCxnSpPr>
          <p:nvPr/>
        </p:nvCxnSpPr>
        <p:spPr>
          <a:xfrm flipH="1">
            <a:off x="4643438" y="25908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1" name="Text Box 30"/>
          <p:cNvSpPr txBox="1">
            <a:spLocks noChangeArrowheads="1"/>
          </p:cNvSpPr>
          <p:nvPr/>
        </p:nvSpPr>
        <p:spPr bwMode="auto">
          <a:xfrm>
            <a:off x="4038600" y="2438400"/>
            <a:ext cx="604838" cy="369888"/>
          </a:xfrm>
          <a:prstGeom prst="rect">
            <a:avLst/>
          </a:prstGeom>
          <a:noFill/>
          <a:ln w="9525">
            <a:noFill/>
            <a:miter lim="800000"/>
            <a:headEnd/>
            <a:tailEnd/>
          </a:ln>
        </p:spPr>
        <p:txBody>
          <a:bodyPr wrap="none">
            <a:spAutoFit/>
          </a:bodyPr>
          <a:lstStyle/>
          <a:p>
            <a:r>
              <a:rPr lang="en-US" dirty="0"/>
              <a:t>null</a:t>
            </a:r>
          </a:p>
        </p:txBody>
      </p:sp>
      <p:cxnSp>
        <p:nvCxnSpPr>
          <p:cNvPr id="55" name="Straight Arrow Connector 54"/>
          <p:cNvCxnSpPr>
            <a:endCxn id="56" idx="3"/>
          </p:cNvCxnSpPr>
          <p:nvPr/>
        </p:nvCxnSpPr>
        <p:spPr>
          <a:xfrm flipH="1">
            <a:off x="4643438" y="4800600"/>
            <a:ext cx="309562" cy="3254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56" name="Text Box 30"/>
          <p:cNvSpPr txBox="1">
            <a:spLocks noChangeArrowheads="1"/>
          </p:cNvSpPr>
          <p:nvPr/>
        </p:nvSpPr>
        <p:spPr bwMode="auto">
          <a:xfrm>
            <a:off x="4038600" y="4648200"/>
            <a:ext cx="604838" cy="369888"/>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a:t>
            </a:r>
            <a:r>
              <a:rPr lang="en-US" sz="2400" b="1" dirty="0" err="1">
                <a:solidFill>
                  <a:srgbClr val="FF0000"/>
                </a:solidFill>
                <a:latin typeface="SimSun" pitchFamily="2" charset="-122"/>
              </a:rPr>
              <a:t>findFirst</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current = head;</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14</a:t>
            </a:fld>
            <a:endParaRPr lang="en-US"/>
          </a:p>
        </p:txBody>
      </p:sp>
      <p:sp>
        <p:nvSpPr>
          <p:cNvPr id="5"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a:t>…</a:t>
            </a:r>
          </a:p>
        </p:txBody>
      </p:sp>
      <p:grpSp>
        <p:nvGrpSpPr>
          <p:cNvPr id="7" name="Group 6"/>
          <p:cNvGrpSpPr/>
          <p:nvPr/>
        </p:nvGrpSpPr>
        <p:grpSpPr>
          <a:xfrm>
            <a:off x="46482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702010" y="1752600"/>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952086" y="1752600"/>
            <a:ext cx="354584" cy="369332"/>
          </a:xfrm>
          <a:prstGeom prst="rect">
            <a:avLst/>
          </a:prstGeom>
          <a:noFill/>
        </p:spPr>
        <p:txBody>
          <a:bodyPr wrap="none" rtlCol="1">
            <a:spAutoFit/>
          </a:bodyPr>
          <a:lstStyle/>
          <a:p>
            <a:r>
              <a:rPr lang="en-US" dirty="0"/>
              <a:t>C</a:t>
            </a:r>
            <a:endParaRPr lang="x-none" dirty="0"/>
          </a:p>
        </p:txBody>
      </p:sp>
      <p:grpSp>
        <p:nvGrpSpPr>
          <p:cNvPr id="15" name="Group 14"/>
          <p:cNvGrpSpPr/>
          <p:nvPr/>
        </p:nvGrpSpPr>
        <p:grpSpPr>
          <a:xfrm>
            <a:off x="57912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a:t>…</a:t>
            </a:r>
          </a:p>
        </p:txBody>
      </p:sp>
      <p:grpSp>
        <p:nvGrpSpPr>
          <p:cNvPr id="20" name="Group 19"/>
          <p:cNvGrpSpPr/>
          <p:nvPr/>
        </p:nvGrpSpPr>
        <p:grpSpPr>
          <a:xfrm>
            <a:off x="6934200"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a:t>null</a:t>
            </a:r>
          </a:p>
        </p:txBody>
      </p:sp>
      <p:sp>
        <p:nvSpPr>
          <p:cNvPr id="46" name="Text Box 30"/>
          <p:cNvSpPr txBox="1">
            <a:spLocks noChangeArrowheads="1"/>
          </p:cNvSpPr>
          <p:nvPr/>
        </p:nvSpPr>
        <p:spPr bwMode="auto">
          <a:xfrm>
            <a:off x="5365657" y="4607860"/>
            <a:ext cx="415498" cy="369332"/>
          </a:xfrm>
          <a:prstGeom prst="rect">
            <a:avLst/>
          </a:prstGeom>
          <a:noFill/>
          <a:ln w="9525">
            <a:noFill/>
            <a:miter lim="800000"/>
            <a:headEnd/>
            <a:tailEnd/>
          </a:ln>
        </p:spPr>
        <p:txBody>
          <a:bodyPr wrap="none">
            <a:spAutoFit/>
          </a:bodyPr>
          <a:lstStyle/>
          <a:p>
            <a:r>
              <a:rPr lang="en-US" dirty="0"/>
              <a:t>…</a:t>
            </a:r>
          </a:p>
        </p:txBody>
      </p:sp>
      <p:grpSp>
        <p:nvGrpSpPr>
          <p:cNvPr id="47" name="Group 46"/>
          <p:cNvGrpSpPr/>
          <p:nvPr/>
        </p:nvGrpSpPr>
        <p:grpSpPr>
          <a:xfrm>
            <a:off x="4652962" y="4572000"/>
            <a:ext cx="685800" cy="457200"/>
            <a:chOff x="5943600" y="2286000"/>
            <a:chExt cx="685800" cy="457200"/>
          </a:xfrm>
        </p:grpSpPr>
        <p:sp>
          <p:nvSpPr>
            <p:cNvPr id="4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4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0" name="Rectangle 4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51" name="Straight Arrow Connector 50"/>
          <p:cNvCxnSpPr/>
          <p:nvPr/>
        </p:nvCxnSpPr>
        <p:spPr>
          <a:xfrm>
            <a:off x="4873096"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706772" y="3974068"/>
            <a:ext cx="354584" cy="369332"/>
          </a:xfrm>
          <a:prstGeom prst="rect">
            <a:avLst/>
          </a:prstGeom>
          <a:noFill/>
        </p:spPr>
        <p:txBody>
          <a:bodyPr wrap="none" rtlCol="1">
            <a:spAutoFit/>
          </a:bodyPr>
          <a:lstStyle/>
          <a:p>
            <a:r>
              <a:rPr lang="en-US" dirty="0"/>
              <a:t>H</a:t>
            </a:r>
            <a:endParaRPr lang="x-none" dirty="0"/>
          </a:p>
        </p:txBody>
      </p:sp>
      <p:cxnSp>
        <p:nvCxnSpPr>
          <p:cNvPr id="53" name="Straight Arrow Connector 52"/>
          <p:cNvCxnSpPr/>
          <p:nvPr/>
        </p:nvCxnSpPr>
        <p:spPr>
          <a:xfrm>
            <a:off x="5096435" y="42672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926105" y="3974068"/>
            <a:ext cx="354584" cy="369332"/>
          </a:xfrm>
          <a:prstGeom prst="rect">
            <a:avLst/>
          </a:prstGeom>
          <a:noFill/>
        </p:spPr>
        <p:txBody>
          <a:bodyPr wrap="none" rtlCol="1">
            <a:spAutoFit/>
          </a:bodyPr>
          <a:lstStyle/>
          <a:p>
            <a:r>
              <a:rPr lang="en-US" dirty="0"/>
              <a:t>C</a:t>
            </a:r>
            <a:endParaRPr lang="x-none" dirty="0"/>
          </a:p>
        </p:txBody>
      </p:sp>
      <p:grpSp>
        <p:nvGrpSpPr>
          <p:cNvPr id="55" name="Group 54"/>
          <p:cNvGrpSpPr/>
          <p:nvPr/>
        </p:nvGrpSpPr>
        <p:grpSpPr>
          <a:xfrm>
            <a:off x="5795962" y="4572000"/>
            <a:ext cx="685800" cy="457200"/>
            <a:chOff x="6705600" y="3505200"/>
            <a:chExt cx="685800" cy="457200"/>
          </a:xfrm>
        </p:grpSpPr>
        <p:sp>
          <p:nvSpPr>
            <p:cNvPr id="5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5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58" name="Rectangle 5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59" name="Text Box 30"/>
          <p:cNvSpPr txBox="1">
            <a:spLocks noChangeArrowheads="1"/>
          </p:cNvSpPr>
          <p:nvPr/>
        </p:nvSpPr>
        <p:spPr bwMode="auto">
          <a:xfrm>
            <a:off x="6514499" y="4607860"/>
            <a:ext cx="415498" cy="369332"/>
          </a:xfrm>
          <a:prstGeom prst="rect">
            <a:avLst/>
          </a:prstGeom>
          <a:noFill/>
          <a:ln w="9525">
            <a:noFill/>
            <a:miter lim="800000"/>
            <a:headEnd/>
            <a:tailEnd/>
          </a:ln>
        </p:spPr>
        <p:txBody>
          <a:bodyPr wrap="none">
            <a:spAutoFit/>
          </a:bodyPr>
          <a:lstStyle/>
          <a:p>
            <a:r>
              <a:rPr lang="en-US" dirty="0"/>
              <a:t>…</a:t>
            </a:r>
          </a:p>
        </p:txBody>
      </p:sp>
      <p:grpSp>
        <p:nvGrpSpPr>
          <p:cNvPr id="60" name="Group 59"/>
          <p:cNvGrpSpPr/>
          <p:nvPr/>
        </p:nvGrpSpPr>
        <p:grpSpPr>
          <a:xfrm>
            <a:off x="6938962" y="4572000"/>
            <a:ext cx="685800" cy="457200"/>
            <a:chOff x="6705600" y="3505200"/>
            <a:chExt cx="685800" cy="457200"/>
          </a:xfrm>
        </p:grpSpPr>
        <p:sp>
          <p:nvSpPr>
            <p:cNvPr id="6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6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63" name="Rectangle 6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4" name="Straight Arrow Connector 63"/>
          <p:cNvCxnSpPr/>
          <p:nvPr/>
        </p:nvCxnSpPr>
        <p:spPr>
          <a:xfrm>
            <a:off x="7548562" y="47244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5" name="Text Box 30"/>
          <p:cNvSpPr txBox="1">
            <a:spLocks noChangeArrowheads="1"/>
          </p:cNvSpPr>
          <p:nvPr/>
        </p:nvSpPr>
        <p:spPr bwMode="auto">
          <a:xfrm>
            <a:off x="8081962" y="4542772"/>
            <a:ext cx="604838" cy="369888"/>
          </a:xfrm>
          <a:prstGeom prst="rect">
            <a:avLst/>
          </a:prstGeom>
          <a:noFill/>
          <a:ln w="9525">
            <a:noFill/>
            <a:miter lim="800000"/>
            <a:headEnd/>
            <a:tailEnd/>
          </a:ln>
        </p:spPr>
        <p:txBody>
          <a:bodyPr wrap="none">
            <a:spAutoFit/>
          </a:bodyPr>
          <a:lstStyle/>
          <a:p>
            <a:r>
              <a:rPr lang="en-US" dirty="0"/>
              <a:t>null</a:t>
            </a:r>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a:t>
            </a:r>
            <a:r>
              <a:rPr lang="en-US" sz="2400" b="1" dirty="0" err="1">
                <a:solidFill>
                  <a:srgbClr val="FF0000"/>
                </a:solidFill>
                <a:latin typeface="SimSun" pitchFamily="2" charset="-122"/>
              </a:rPr>
              <a:t>findNext</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current = </a:t>
            </a:r>
            <a:r>
              <a:rPr lang="en-US" sz="2400" b="1" dirty="0" err="1">
                <a:solidFill>
                  <a:srgbClr val="FF0000"/>
                </a:solidFill>
                <a:latin typeface="SimSun" pitchFamily="2" charset="-122"/>
              </a:rPr>
              <a:t>current.next</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15</a:t>
            </a:fld>
            <a:endParaRPr lang="en-US"/>
          </a:p>
        </p:txBody>
      </p:sp>
      <p:sp>
        <p:nvSpPr>
          <p:cNvPr id="5" name="Text Box 30"/>
          <p:cNvSpPr txBox="1">
            <a:spLocks noChangeArrowheads="1"/>
          </p:cNvSpPr>
          <p:nvPr/>
        </p:nvSpPr>
        <p:spPr bwMode="auto">
          <a:xfrm>
            <a:off x="4707832"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6"/>
          <p:cNvGrpSpPr/>
          <p:nvPr/>
        </p:nvGrpSpPr>
        <p:grpSpPr>
          <a:xfrm>
            <a:off x="40386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2587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92410" y="1752600"/>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54366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66286" y="1752600"/>
            <a:ext cx="354584" cy="369332"/>
          </a:xfrm>
          <a:prstGeom prst="rect">
            <a:avLst/>
          </a:prstGeom>
          <a:noFill/>
        </p:spPr>
        <p:txBody>
          <a:bodyPr wrap="none" rtlCol="1">
            <a:spAutoFit/>
          </a:bodyPr>
          <a:lstStyle/>
          <a:p>
            <a:r>
              <a:rPr lang="en-US" dirty="0"/>
              <a:t>C</a:t>
            </a:r>
            <a:endParaRPr lang="x-none" dirty="0"/>
          </a:p>
        </p:txBody>
      </p:sp>
      <p:grpSp>
        <p:nvGrpSpPr>
          <p:cNvPr id="3" name="Group 14"/>
          <p:cNvGrpSpPr/>
          <p:nvPr/>
        </p:nvGrpSpPr>
        <p:grpSpPr>
          <a:xfrm>
            <a:off x="51054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77419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19"/>
          <p:cNvGrpSpPr/>
          <p:nvPr/>
        </p:nvGrpSpPr>
        <p:grpSpPr>
          <a:xfrm>
            <a:off x="7167562"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777162" y="2502932"/>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113060" y="2321304"/>
            <a:ext cx="604838" cy="369888"/>
          </a:xfrm>
          <a:prstGeom prst="rect">
            <a:avLst/>
          </a:prstGeom>
          <a:noFill/>
          <a:ln w="9525">
            <a:noFill/>
            <a:miter lim="800000"/>
            <a:headEnd/>
            <a:tailEnd/>
          </a:ln>
        </p:spPr>
        <p:txBody>
          <a:bodyPr wrap="none">
            <a:spAutoFit/>
          </a:bodyPr>
          <a:lstStyle/>
          <a:p>
            <a:r>
              <a:rPr lang="en-US" dirty="0"/>
              <a:t>null</a:t>
            </a:r>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9" name="Group 14"/>
          <p:cNvGrpSpPr/>
          <p:nvPr/>
        </p:nvGrpSpPr>
        <p:grpSpPr>
          <a:xfrm>
            <a:off x="6096000" y="2350532"/>
            <a:ext cx="685800" cy="457200"/>
            <a:chOff x="6705600" y="3505200"/>
            <a:chExt cx="685800" cy="457200"/>
          </a:xfrm>
        </p:grpSpPr>
        <p:sp>
          <p:nvSpPr>
            <p:cNvPr id="7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2" name="Rectangle 7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3" name="Straight Arrow Connector 72"/>
          <p:cNvCxnSpPr/>
          <p:nvPr/>
        </p:nvCxnSpPr>
        <p:spPr>
          <a:xfrm>
            <a:off x="5715000" y="2505635"/>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91200" y="26670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1" name="Text Box 30"/>
          <p:cNvSpPr txBox="1">
            <a:spLocks noChangeArrowheads="1"/>
          </p:cNvSpPr>
          <p:nvPr/>
        </p:nvSpPr>
        <p:spPr bwMode="auto">
          <a:xfrm>
            <a:off x="4707832" y="4760260"/>
            <a:ext cx="415498" cy="369332"/>
          </a:xfrm>
          <a:prstGeom prst="rect">
            <a:avLst/>
          </a:prstGeom>
          <a:noFill/>
          <a:ln w="9525">
            <a:noFill/>
            <a:miter lim="800000"/>
            <a:headEnd/>
            <a:tailEnd/>
          </a:ln>
        </p:spPr>
        <p:txBody>
          <a:bodyPr wrap="none">
            <a:spAutoFit/>
          </a:bodyPr>
          <a:lstStyle/>
          <a:p>
            <a:r>
              <a:rPr lang="en-US" dirty="0"/>
              <a:t>…</a:t>
            </a:r>
          </a:p>
        </p:txBody>
      </p:sp>
      <p:grpSp>
        <p:nvGrpSpPr>
          <p:cNvPr id="82" name="Group 6"/>
          <p:cNvGrpSpPr/>
          <p:nvPr/>
        </p:nvGrpSpPr>
        <p:grpSpPr>
          <a:xfrm>
            <a:off x="4038600" y="4724400"/>
            <a:ext cx="685800" cy="457200"/>
            <a:chOff x="5943600" y="2286000"/>
            <a:chExt cx="685800" cy="457200"/>
          </a:xfrm>
        </p:grpSpPr>
        <p:sp>
          <p:nvSpPr>
            <p:cNvPr id="8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85" name="Rectangle 8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6" name="Straight Arrow Connector 85"/>
          <p:cNvCxnSpPr/>
          <p:nvPr/>
        </p:nvCxnSpPr>
        <p:spPr>
          <a:xfrm>
            <a:off x="4258734"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092410" y="4126468"/>
            <a:ext cx="354584" cy="369332"/>
          </a:xfrm>
          <a:prstGeom prst="rect">
            <a:avLst/>
          </a:prstGeom>
          <a:noFill/>
        </p:spPr>
        <p:txBody>
          <a:bodyPr wrap="none" rtlCol="1">
            <a:spAutoFit/>
          </a:bodyPr>
          <a:lstStyle/>
          <a:p>
            <a:r>
              <a:rPr lang="en-US" dirty="0"/>
              <a:t>H</a:t>
            </a:r>
            <a:endParaRPr lang="x-none" dirty="0"/>
          </a:p>
        </p:txBody>
      </p:sp>
      <p:cxnSp>
        <p:nvCxnSpPr>
          <p:cNvPr id="88" name="Straight Arrow Connector 87"/>
          <p:cNvCxnSpPr/>
          <p:nvPr/>
        </p:nvCxnSpPr>
        <p:spPr>
          <a:xfrm>
            <a:off x="6445146"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274816" y="4126468"/>
            <a:ext cx="354584" cy="369332"/>
          </a:xfrm>
          <a:prstGeom prst="rect">
            <a:avLst/>
          </a:prstGeom>
          <a:noFill/>
        </p:spPr>
        <p:txBody>
          <a:bodyPr wrap="none" rtlCol="1">
            <a:spAutoFit/>
          </a:bodyPr>
          <a:lstStyle/>
          <a:p>
            <a:r>
              <a:rPr lang="en-US" dirty="0"/>
              <a:t>C</a:t>
            </a:r>
            <a:endParaRPr lang="x-none" dirty="0"/>
          </a:p>
        </p:txBody>
      </p:sp>
      <p:grpSp>
        <p:nvGrpSpPr>
          <p:cNvPr id="90" name="Group 14"/>
          <p:cNvGrpSpPr/>
          <p:nvPr/>
        </p:nvGrpSpPr>
        <p:grpSpPr>
          <a:xfrm>
            <a:off x="5105400" y="4724400"/>
            <a:ext cx="685800" cy="457200"/>
            <a:chOff x="6705600" y="3505200"/>
            <a:chExt cx="685800" cy="457200"/>
          </a:xfrm>
        </p:grpSpPr>
        <p:sp>
          <p:nvSpPr>
            <p:cNvPr id="9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3" name="Rectangle 9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94" name="Text Box 30"/>
          <p:cNvSpPr txBox="1">
            <a:spLocks noChangeArrowheads="1"/>
          </p:cNvSpPr>
          <p:nvPr/>
        </p:nvSpPr>
        <p:spPr bwMode="auto">
          <a:xfrm>
            <a:off x="6774197" y="4760260"/>
            <a:ext cx="415498" cy="369332"/>
          </a:xfrm>
          <a:prstGeom prst="rect">
            <a:avLst/>
          </a:prstGeom>
          <a:noFill/>
          <a:ln w="9525">
            <a:noFill/>
            <a:miter lim="800000"/>
            <a:headEnd/>
            <a:tailEnd/>
          </a:ln>
        </p:spPr>
        <p:txBody>
          <a:bodyPr wrap="none">
            <a:spAutoFit/>
          </a:bodyPr>
          <a:lstStyle/>
          <a:p>
            <a:r>
              <a:rPr lang="en-US" dirty="0"/>
              <a:t>…</a:t>
            </a:r>
          </a:p>
        </p:txBody>
      </p:sp>
      <p:grpSp>
        <p:nvGrpSpPr>
          <p:cNvPr id="95" name="Group 19"/>
          <p:cNvGrpSpPr/>
          <p:nvPr/>
        </p:nvGrpSpPr>
        <p:grpSpPr>
          <a:xfrm>
            <a:off x="7167562" y="4724400"/>
            <a:ext cx="685800" cy="457200"/>
            <a:chOff x="6705600" y="3505200"/>
            <a:chExt cx="685800" cy="457200"/>
          </a:xfrm>
        </p:grpSpPr>
        <p:sp>
          <p:nvSpPr>
            <p:cNvPr id="9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8" name="Rectangle 9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9" name="Straight Arrow Connector 98"/>
          <p:cNvCxnSpPr/>
          <p:nvPr/>
        </p:nvCxnSpPr>
        <p:spPr>
          <a:xfrm>
            <a:off x="7777162" y="4876800"/>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00" name="Text Box 30"/>
          <p:cNvSpPr txBox="1">
            <a:spLocks noChangeArrowheads="1"/>
          </p:cNvSpPr>
          <p:nvPr/>
        </p:nvSpPr>
        <p:spPr bwMode="auto">
          <a:xfrm>
            <a:off x="8113060" y="4695172"/>
            <a:ext cx="604838" cy="369888"/>
          </a:xfrm>
          <a:prstGeom prst="rect">
            <a:avLst/>
          </a:prstGeom>
          <a:noFill/>
          <a:ln w="9525">
            <a:noFill/>
            <a:miter lim="800000"/>
            <a:headEnd/>
            <a:tailEnd/>
          </a:ln>
        </p:spPr>
        <p:txBody>
          <a:bodyPr wrap="none">
            <a:spAutoFit/>
          </a:bodyPr>
          <a:lstStyle/>
          <a:p>
            <a:r>
              <a:rPr lang="en-US" dirty="0"/>
              <a:t>null</a:t>
            </a:r>
          </a:p>
        </p:txBody>
      </p:sp>
      <p:grpSp>
        <p:nvGrpSpPr>
          <p:cNvPr id="101" name="Group 14"/>
          <p:cNvGrpSpPr/>
          <p:nvPr/>
        </p:nvGrpSpPr>
        <p:grpSpPr>
          <a:xfrm>
            <a:off x="6096000" y="4724400"/>
            <a:ext cx="685800" cy="457200"/>
            <a:chOff x="6705600" y="3505200"/>
            <a:chExt cx="685800" cy="457200"/>
          </a:xfrm>
        </p:grpSpPr>
        <p:sp>
          <p:nvSpPr>
            <p:cNvPr id="10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0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04" name="Rectangle 10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5" name="Straight Arrow Connector 104"/>
          <p:cNvCxnSpPr/>
          <p:nvPr/>
        </p:nvCxnSpPr>
        <p:spPr>
          <a:xfrm>
            <a:off x="5715000" y="4879503"/>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791200" y="5040868"/>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a:t>
            </a:r>
            <a:r>
              <a:rPr lang="en-US" sz="2400" b="1" dirty="0" err="1">
                <a:solidFill>
                  <a:srgbClr val="FF0000"/>
                </a:solidFill>
                <a:latin typeface="SimSun" pitchFamily="2" charset="-122"/>
              </a:rPr>
              <a:t>findPrevious</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current = </a:t>
            </a:r>
            <a:r>
              <a:rPr lang="en-US" sz="2400" b="1" dirty="0" err="1">
                <a:solidFill>
                  <a:srgbClr val="FF0000"/>
                </a:solidFill>
                <a:latin typeface="SimSun" pitchFamily="2" charset="-122"/>
              </a:rPr>
              <a:t>current.previous</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16</a:t>
            </a:fld>
            <a:endParaRPr lang="en-US"/>
          </a:p>
        </p:txBody>
      </p:sp>
      <p:sp>
        <p:nvSpPr>
          <p:cNvPr id="5" name="Text Box 30"/>
          <p:cNvSpPr txBox="1">
            <a:spLocks noChangeArrowheads="1"/>
          </p:cNvSpPr>
          <p:nvPr/>
        </p:nvSpPr>
        <p:spPr bwMode="auto">
          <a:xfrm>
            <a:off x="4707832"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6"/>
          <p:cNvGrpSpPr/>
          <p:nvPr/>
        </p:nvGrpSpPr>
        <p:grpSpPr>
          <a:xfrm>
            <a:off x="4038600" y="2350532"/>
            <a:ext cx="685800" cy="457200"/>
            <a:chOff x="5943600" y="2286000"/>
            <a:chExt cx="685800" cy="457200"/>
          </a:xfrm>
        </p:grpSpPr>
        <p:sp>
          <p:nvSpPr>
            <p:cNvPr id="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0" name="Rectangle 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1" name="Straight Arrow Connector 10"/>
          <p:cNvCxnSpPr/>
          <p:nvPr/>
        </p:nvCxnSpPr>
        <p:spPr>
          <a:xfrm>
            <a:off x="42587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92410" y="1752600"/>
            <a:ext cx="354584" cy="369332"/>
          </a:xfrm>
          <a:prstGeom prst="rect">
            <a:avLst/>
          </a:prstGeom>
          <a:noFill/>
        </p:spPr>
        <p:txBody>
          <a:bodyPr wrap="none" rtlCol="1">
            <a:spAutoFit/>
          </a:bodyPr>
          <a:lstStyle/>
          <a:p>
            <a:r>
              <a:rPr lang="en-US" dirty="0"/>
              <a:t>H</a:t>
            </a:r>
            <a:endParaRPr lang="x-none" dirty="0"/>
          </a:p>
        </p:txBody>
      </p:sp>
      <p:cxnSp>
        <p:nvCxnSpPr>
          <p:cNvPr id="13" name="Straight Arrow Connector 12"/>
          <p:cNvCxnSpPr/>
          <p:nvPr/>
        </p:nvCxnSpPr>
        <p:spPr>
          <a:xfrm>
            <a:off x="6436181"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265851" y="1752600"/>
            <a:ext cx="354584" cy="369332"/>
          </a:xfrm>
          <a:prstGeom prst="rect">
            <a:avLst/>
          </a:prstGeom>
          <a:noFill/>
        </p:spPr>
        <p:txBody>
          <a:bodyPr wrap="none" rtlCol="1">
            <a:spAutoFit/>
          </a:bodyPr>
          <a:lstStyle/>
          <a:p>
            <a:r>
              <a:rPr lang="en-US" dirty="0"/>
              <a:t>C</a:t>
            </a:r>
            <a:endParaRPr lang="x-none" dirty="0"/>
          </a:p>
        </p:txBody>
      </p:sp>
      <p:grpSp>
        <p:nvGrpSpPr>
          <p:cNvPr id="3" name="Group 14"/>
          <p:cNvGrpSpPr/>
          <p:nvPr/>
        </p:nvGrpSpPr>
        <p:grpSpPr>
          <a:xfrm>
            <a:off x="5105400" y="2350532"/>
            <a:ext cx="685800" cy="457200"/>
            <a:chOff x="6705600" y="3505200"/>
            <a:chExt cx="685800" cy="457200"/>
          </a:xfrm>
        </p:grpSpPr>
        <p:sp>
          <p:nvSpPr>
            <p:cNvPr id="1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9" name="Text Box 30"/>
          <p:cNvSpPr txBox="1">
            <a:spLocks noChangeArrowheads="1"/>
          </p:cNvSpPr>
          <p:nvPr/>
        </p:nvSpPr>
        <p:spPr bwMode="auto">
          <a:xfrm>
            <a:off x="677419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19"/>
          <p:cNvGrpSpPr/>
          <p:nvPr/>
        </p:nvGrpSpPr>
        <p:grpSpPr>
          <a:xfrm>
            <a:off x="7167562" y="2350532"/>
            <a:ext cx="685800" cy="457200"/>
            <a:chOff x="6705600" y="3505200"/>
            <a:chExt cx="685800" cy="457200"/>
          </a:xfrm>
        </p:grpSpPr>
        <p:sp>
          <p:nvSpPr>
            <p:cNvPr id="2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777162" y="2502932"/>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5" name="Text Box 30"/>
          <p:cNvSpPr txBox="1">
            <a:spLocks noChangeArrowheads="1"/>
          </p:cNvSpPr>
          <p:nvPr/>
        </p:nvSpPr>
        <p:spPr bwMode="auto">
          <a:xfrm>
            <a:off x="8113060" y="2321304"/>
            <a:ext cx="604838" cy="369888"/>
          </a:xfrm>
          <a:prstGeom prst="rect">
            <a:avLst/>
          </a:prstGeom>
          <a:noFill/>
          <a:ln w="9525">
            <a:noFill/>
            <a:miter lim="800000"/>
            <a:headEnd/>
            <a:tailEnd/>
          </a:ln>
        </p:spPr>
        <p:txBody>
          <a:bodyPr wrap="none">
            <a:spAutoFit/>
          </a:bodyPr>
          <a:lstStyle/>
          <a:p>
            <a:r>
              <a:rPr lang="en-US" dirty="0"/>
              <a:t>null</a:t>
            </a:r>
          </a:p>
        </p:txBody>
      </p:sp>
      <p:cxnSp>
        <p:nvCxnSpPr>
          <p:cNvPr id="66" name="Straight Arrow Connector 65"/>
          <p:cNvCxnSpPr/>
          <p:nvPr/>
        </p:nvCxnSpPr>
        <p:spPr>
          <a:xfrm>
            <a:off x="6172200" y="3276600"/>
            <a:ext cx="0" cy="533400"/>
          </a:xfrm>
          <a:prstGeom prst="straightConnector1">
            <a:avLst/>
          </a:prstGeom>
          <a:ln w="60325" cmpd="dbl">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14"/>
          <p:cNvGrpSpPr/>
          <p:nvPr/>
        </p:nvGrpSpPr>
        <p:grpSpPr>
          <a:xfrm>
            <a:off x="6096000" y="2350532"/>
            <a:ext cx="685800" cy="457200"/>
            <a:chOff x="6705600" y="3505200"/>
            <a:chExt cx="685800" cy="457200"/>
          </a:xfrm>
        </p:grpSpPr>
        <p:sp>
          <p:nvSpPr>
            <p:cNvPr id="70"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1"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2" name="Rectangle 7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73" name="Straight Arrow Connector 72"/>
          <p:cNvCxnSpPr/>
          <p:nvPr/>
        </p:nvCxnSpPr>
        <p:spPr>
          <a:xfrm>
            <a:off x="5715000" y="2505635"/>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791200" y="2667000"/>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81" name="Text Box 30"/>
          <p:cNvSpPr txBox="1">
            <a:spLocks noChangeArrowheads="1"/>
          </p:cNvSpPr>
          <p:nvPr/>
        </p:nvSpPr>
        <p:spPr bwMode="auto">
          <a:xfrm>
            <a:off x="4707832" y="4760260"/>
            <a:ext cx="415498" cy="369332"/>
          </a:xfrm>
          <a:prstGeom prst="rect">
            <a:avLst/>
          </a:prstGeom>
          <a:noFill/>
          <a:ln w="9525">
            <a:noFill/>
            <a:miter lim="800000"/>
            <a:headEnd/>
            <a:tailEnd/>
          </a:ln>
        </p:spPr>
        <p:txBody>
          <a:bodyPr wrap="none">
            <a:spAutoFit/>
          </a:bodyPr>
          <a:lstStyle/>
          <a:p>
            <a:r>
              <a:rPr lang="en-US" dirty="0"/>
              <a:t>…</a:t>
            </a:r>
          </a:p>
        </p:txBody>
      </p:sp>
      <p:grpSp>
        <p:nvGrpSpPr>
          <p:cNvPr id="15" name="Group 6"/>
          <p:cNvGrpSpPr/>
          <p:nvPr/>
        </p:nvGrpSpPr>
        <p:grpSpPr>
          <a:xfrm>
            <a:off x="4038600" y="4724400"/>
            <a:ext cx="685800" cy="457200"/>
            <a:chOff x="5943600" y="2286000"/>
            <a:chExt cx="685800" cy="457200"/>
          </a:xfrm>
        </p:grpSpPr>
        <p:sp>
          <p:nvSpPr>
            <p:cNvPr id="8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85" name="Rectangle 8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86" name="Straight Arrow Connector 85"/>
          <p:cNvCxnSpPr/>
          <p:nvPr/>
        </p:nvCxnSpPr>
        <p:spPr>
          <a:xfrm>
            <a:off x="4258734"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092410" y="4126468"/>
            <a:ext cx="354584" cy="369332"/>
          </a:xfrm>
          <a:prstGeom prst="rect">
            <a:avLst/>
          </a:prstGeom>
          <a:noFill/>
        </p:spPr>
        <p:txBody>
          <a:bodyPr wrap="none" rtlCol="1">
            <a:spAutoFit/>
          </a:bodyPr>
          <a:lstStyle/>
          <a:p>
            <a:r>
              <a:rPr lang="en-US" dirty="0"/>
              <a:t>H</a:t>
            </a:r>
            <a:endParaRPr lang="x-none" dirty="0"/>
          </a:p>
        </p:txBody>
      </p:sp>
      <p:cxnSp>
        <p:nvCxnSpPr>
          <p:cNvPr id="88" name="Straight Arrow Connector 87"/>
          <p:cNvCxnSpPr/>
          <p:nvPr/>
        </p:nvCxnSpPr>
        <p:spPr>
          <a:xfrm>
            <a:off x="5437095" y="44196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266765" y="4126468"/>
            <a:ext cx="354584" cy="369332"/>
          </a:xfrm>
          <a:prstGeom prst="rect">
            <a:avLst/>
          </a:prstGeom>
          <a:noFill/>
        </p:spPr>
        <p:txBody>
          <a:bodyPr wrap="none" rtlCol="1">
            <a:spAutoFit/>
          </a:bodyPr>
          <a:lstStyle/>
          <a:p>
            <a:r>
              <a:rPr lang="en-US" dirty="0"/>
              <a:t>C</a:t>
            </a:r>
            <a:endParaRPr lang="x-none" dirty="0"/>
          </a:p>
        </p:txBody>
      </p:sp>
      <p:grpSp>
        <p:nvGrpSpPr>
          <p:cNvPr id="20" name="Group 14"/>
          <p:cNvGrpSpPr/>
          <p:nvPr/>
        </p:nvGrpSpPr>
        <p:grpSpPr>
          <a:xfrm>
            <a:off x="5105400" y="4724400"/>
            <a:ext cx="685800" cy="457200"/>
            <a:chOff x="6705600" y="3505200"/>
            <a:chExt cx="685800" cy="457200"/>
          </a:xfrm>
        </p:grpSpPr>
        <p:sp>
          <p:nvSpPr>
            <p:cNvPr id="91"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2"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3" name="Rectangle 92"/>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94" name="Text Box 30"/>
          <p:cNvSpPr txBox="1">
            <a:spLocks noChangeArrowheads="1"/>
          </p:cNvSpPr>
          <p:nvPr/>
        </p:nvSpPr>
        <p:spPr bwMode="auto">
          <a:xfrm>
            <a:off x="6774197" y="4760260"/>
            <a:ext cx="415498" cy="369332"/>
          </a:xfrm>
          <a:prstGeom prst="rect">
            <a:avLst/>
          </a:prstGeom>
          <a:noFill/>
          <a:ln w="9525">
            <a:noFill/>
            <a:miter lim="800000"/>
            <a:headEnd/>
            <a:tailEnd/>
          </a:ln>
        </p:spPr>
        <p:txBody>
          <a:bodyPr wrap="none">
            <a:spAutoFit/>
          </a:bodyPr>
          <a:lstStyle/>
          <a:p>
            <a:r>
              <a:rPr lang="en-US" dirty="0"/>
              <a:t>…</a:t>
            </a:r>
          </a:p>
        </p:txBody>
      </p:sp>
      <p:grpSp>
        <p:nvGrpSpPr>
          <p:cNvPr id="26" name="Group 19"/>
          <p:cNvGrpSpPr/>
          <p:nvPr/>
        </p:nvGrpSpPr>
        <p:grpSpPr>
          <a:xfrm>
            <a:off x="7167562" y="4724400"/>
            <a:ext cx="685800" cy="457200"/>
            <a:chOff x="6705600" y="3505200"/>
            <a:chExt cx="685800" cy="457200"/>
          </a:xfrm>
        </p:grpSpPr>
        <p:sp>
          <p:nvSpPr>
            <p:cNvPr id="96"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97"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98" name="Rectangle 97"/>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9" name="Straight Arrow Connector 98"/>
          <p:cNvCxnSpPr/>
          <p:nvPr/>
        </p:nvCxnSpPr>
        <p:spPr>
          <a:xfrm>
            <a:off x="7777162" y="4876800"/>
            <a:ext cx="376238"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00" name="Text Box 30"/>
          <p:cNvSpPr txBox="1">
            <a:spLocks noChangeArrowheads="1"/>
          </p:cNvSpPr>
          <p:nvPr/>
        </p:nvSpPr>
        <p:spPr bwMode="auto">
          <a:xfrm>
            <a:off x="8113060" y="4695172"/>
            <a:ext cx="604838" cy="369888"/>
          </a:xfrm>
          <a:prstGeom prst="rect">
            <a:avLst/>
          </a:prstGeom>
          <a:noFill/>
          <a:ln w="9525">
            <a:noFill/>
            <a:miter lim="800000"/>
            <a:headEnd/>
            <a:tailEnd/>
          </a:ln>
        </p:spPr>
        <p:txBody>
          <a:bodyPr wrap="none">
            <a:spAutoFit/>
          </a:bodyPr>
          <a:lstStyle/>
          <a:p>
            <a:r>
              <a:rPr lang="en-US" dirty="0"/>
              <a:t>null</a:t>
            </a:r>
          </a:p>
        </p:txBody>
      </p:sp>
      <p:grpSp>
        <p:nvGrpSpPr>
          <p:cNvPr id="27" name="Group 14"/>
          <p:cNvGrpSpPr/>
          <p:nvPr/>
        </p:nvGrpSpPr>
        <p:grpSpPr>
          <a:xfrm>
            <a:off x="6096000" y="4724400"/>
            <a:ext cx="685800" cy="457200"/>
            <a:chOff x="6705600" y="3505200"/>
            <a:chExt cx="685800" cy="457200"/>
          </a:xfrm>
        </p:grpSpPr>
        <p:sp>
          <p:nvSpPr>
            <p:cNvPr id="102"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103"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104" name="Rectangle 103"/>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05" name="Straight Arrow Connector 104"/>
          <p:cNvCxnSpPr/>
          <p:nvPr/>
        </p:nvCxnSpPr>
        <p:spPr>
          <a:xfrm>
            <a:off x="5715000" y="4879503"/>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flipH="1">
            <a:off x="5791200" y="5040868"/>
            <a:ext cx="3810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T retrieve() {</a:t>
            </a:r>
          </a:p>
          <a:p>
            <a:pPr>
              <a:lnSpc>
                <a:spcPct val="90000"/>
              </a:lnSpc>
              <a:buFontTx/>
              <a:buNone/>
            </a:pPr>
            <a:r>
              <a:rPr lang="en-US" sz="2400" b="1" dirty="0">
                <a:solidFill>
                  <a:srgbClr val="FF0000"/>
                </a:solidFill>
                <a:latin typeface="SimSun" pitchFamily="2" charset="-122"/>
              </a:rPr>
              <a:t>		return </a:t>
            </a:r>
            <a:r>
              <a:rPr lang="en-US" sz="2400" b="1" dirty="0" err="1">
                <a:solidFill>
                  <a:srgbClr val="FF0000"/>
                </a:solidFill>
                <a:latin typeface="SimSun" pitchFamily="2" charset="-122"/>
              </a:rPr>
              <a:t>current.data</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update(T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17</a:t>
            </a:fld>
            <a:endParaRPr lang="en-US"/>
          </a:p>
        </p:txBody>
      </p:sp>
      <p:sp>
        <p:nvSpPr>
          <p:cNvPr id="58"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a:t>…</a:t>
            </a:r>
          </a:p>
        </p:txBody>
      </p:sp>
      <p:grpSp>
        <p:nvGrpSpPr>
          <p:cNvPr id="59" name="Group 58"/>
          <p:cNvGrpSpPr/>
          <p:nvPr/>
        </p:nvGrpSpPr>
        <p:grpSpPr>
          <a:xfrm>
            <a:off x="4648200" y="2350532"/>
            <a:ext cx="685800" cy="457200"/>
            <a:chOff x="5943600" y="2286000"/>
            <a:chExt cx="685800" cy="457200"/>
          </a:xfrm>
        </p:grpSpPr>
        <p:sp>
          <p:nvSpPr>
            <p:cNvPr id="60"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3" name="Straight Arrow Connector 62"/>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02010" y="1752600"/>
            <a:ext cx="354584" cy="369332"/>
          </a:xfrm>
          <a:prstGeom prst="rect">
            <a:avLst/>
          </a:prstGeom>
          <a:noFill/>
        </p:spPr>
        <p:txBody>
          <a:bodyPr wrap="none" rtlCol="1">
            <a:spAutoFit/>
          </a:bodyPr>
          <a:lstStyle/>
          <a:p>
            <a:r>
              <a:rPr lang="en-US" dirty="0"/>
              <a:t>H</a:t>
            </a:r>
            <a:endParaRPr lang="x-none" dirty="0"/>
          </a:p>
        </p:txBody>
      </p:sp>
      <p:cxnSp>
        <p:nvCxnSpPr>
          <p:cNvPr id="65" name="Straight Arrow Connector 64"/>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952086" y="1752600"/>
            <a:ext cx="354584" cy="369332"/>
          </a:xfrm>
          <a:prstGeom prst="rect">
            <a:avLst/>
          </a:prstGeom>
          <a:noFill/>
        </p:spPr>
        <p:txBody>
          <a:bodyPr wrap="none" rtlCol="1">
            <a:spAutoFit/>
          </a:bodyPr>
          <a:lstStyle/>
          <a:p>
            <a:r>
              <a:rPr lang="en-US" dirty="0"/>
              <a:t>C</a:t>
            </a:r>
            <a:endParaRPr lang="x-none" dirty="0"/>
          </a:p>
        </p:txBody>
      </p:sp>
      <p:grpSp>
        <p:nvGrpSpPr>
          <p:cNvPr id="68" name="Group 67"/>
          <p:cNvGrpSpPr/>
          <p:nvPr/>
        </p:nvGrpSpPr>
        <p:grpSpPr>
          <a:xfrm>
            <a:off x="5791200" y="2350532"/>
            <a:ext cx="685800" cy="457200"/>
            <a:chOff x="6705600" y="3505200"/>
            <a:chExt cx="685800" cy="457200"/>
          </a:xfrm>
        </p:grpSpPr>
        <p:sp>
          <p:nvSpPr>
            <p:cNvPr id="6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4"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6" name="Rectangle 75"/>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7"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a:t>…</a:t>
            </a:r>
          </a:p>
        </p:txBody>
      </p:sp>
      <p:grpSp>
        <p:nvGrpSpPr>
          <p:cNvPr id="78" name="Group 77"/>
          <p:cNvGrpSpPr/>
          <p:nvPr/>
        </p:nvGrpSpPr>
        <p:grpSpPr>
          <a:xfrm>
            <a:off x="6934200" y="2350532"/>
            <a:ext cx="685800" cy="457200"/>
            <a:chOff x="6705600" y="3505200"/>
            <a:chExt cx="685800" cy="457200"/>
          </a:xfrm>
        </p:grpSpPr>
        <p:sp>
          <p:nvSpPr>
            <p:cNvPr id="7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0"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0" name="Straight Arrow Connector 89"/>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a:t>null</a:t>
            </a:r>
          </a:p>
        </p:txBody>
      </p:sp>
      <p:sp>
        <p:nvSpPr>
          <p:cNvPr id="101" name="Oval 100"/>
          <p:cNvSpPr/>
          <p:nvPr/>
        </p:nvSpPr>
        <p:spPr>
          <a:xfrm>
            <a:off x="5907740" y="2348755"/>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07" name="Straight Arrow Connector 106"/>
          <p:cNvCxnSpPr>
            <a:stCxn id="101" idx="4"/>
          </p:cNvCxnSpPr>
          <p:nvPr/>
        </p:nvCxnSpPr>
        <p:spPr>
          <a:xfrm>
            <a:off x="6136340" y="2805955"/>
            <a:ext cx="0" cy="304800"/>
          </a:xfrm>
          <a:prstGeom prst="straightConnector1">
            <a:avLst/>
          </a:prstGeom>
          <a:noFill/>
          <a:ln w="15875" cmpd="sng">
            <a:solidFill>
              <a:schemeClr val="accent2"/>
            </a:solidFill>
            <a:tailEnd type="arrow"/>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p:cNvSpPr txBox="1"/>
          <p:nvPr/>
        </p:nvSpPr>
        <p:spPr>
          <a:xfrm>
            <a:off x="5602940" y="3110755"/>
            <a:ext cx="1095172" cy="276999"/>
          </a:xfrm>
          <a:prstGeom prst="rect">
            <a:avLst/>
          </a:prstGeom>
          <a:noFill/>
        </p:spPr>
        <p:txBody>
          <a:bodyPr wrap="none" rtlCol="1">
            <a:spAutoFit/>
          </a:bodyPr>
          <a:lstStyle/>
          <a:p>
            <a:r>
              <a:rPr lang="en-US" sz="1200" b="1" dirty="0" err="1">
                <a:solidFill>
                  <a:srgbClr val="FF0000"/>
                </a:solidFill>
              </a:rPr>
              <a:t>current.data</a:t>
            </a:r>
            <a:endParaRPr lang="x-none" sz="1200"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Implementation</a:t>
            </a:r>
          </a:p>
        </p:txBody>
      </p:sp>
      <p:sp>
        <p:nvSpPr>
          <p:cNvPr id="134147" name="Rectangle 3"/>
          <p:cNvSpPr>
            <a:spLocks noGrp="1" noChangeArrowheads="1"/>
          </p:cNvSpPr>
          <p:nvPr>
            <p:ph idx="1"/>
          </p:nvPr>
        </p:nvSpPr>
        <p:spPr/>
        <p:txBody>
          <a:bodyPr>
            <a:normAutofit fontScale="77500" lnSpcReduction="20000"/>
          </a:bodyPr>
          <a:lstStyle/>
          <a:p>
            <a:pPr>
              <a:lnSpc>
                <a:spcPct val="90000"/>
              </a:lnSpc>
              <a:buFontTx/>
              <a:buNone/>
            </a:pPr>
            <a:r>
              <a:rPr lang="en-US" sz="2400" dirty="0">
                <a:solidFill>
                  <a:srgbClr val="0000FF"/>
                </a:solidFill>
                <a:latin typeface="SimSun" pitchFamily="2" charset="-122"/>
              </a:rPr>
              <a:t>	</a:t>
            </a:r>
            <a:r>
              <a:rPr lang="en-US" sz="2400" b="1" dirty="0">
                <a:solidFill>
                  <a:srgbClr val="002060"/>
                </a:solidFill>
                <a:latin typeface="SimSun" pitchFamily="2" charset="-122"/>
              </a:rPr>
              <a:t>public </a:t>
            </a:r>
            <a:r>
              <a:rPr lang="en-US" sz="2400" b="1" dirty="0" err="1">
                <a:solidFill>
                  <a:srgbClr val="002060"/>
                </a:solidFill>
                <a:latin typeface="SimSun" pitchFamily="2" charset="-122"/>
              </a:rPr>
              <a:t>boolean</a:t>
            </a:r>
            <a:r>
              <a:rPr lang="en-US" sz="2400" dirty="0">
                <a:latin typeface="SimSun" pitchFamily="2" charset="-122"/>
              </a:rPr>
              <a:t> full()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 false</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findFirst</a:t>
            </a:r>
            <a:r>
              <a:rPr lang="en-US" sz="2400" dirty="0">
                <a:latin typeface="SimSun" pitchFamily="2" charset="-122"/>
              </a:rPr>
              <a:t>() {</a:t>
            </a:r>
          </a:p>
          <a:p>
            <a:pPr>
              <a:lnSpc>
                <a:spcPct val="90000"/>
              </a:lnSpc>
              <a:buFontTx/>
              <a:buNone/>
            </a:pPr>
            <a:r>
              <a:rPr lang="en-US" sz="2400" dirty="0">
                <a:latin typeface="SimSun" pitchFamily="2" charset="-122"/>
              </a:rPr>
              <a:t>		current = head;</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findNext</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 void</a:t>
            </a:r>
            <a:r>
              <a:rPr lang="en-US" sz="2400" dirty="0">
                <a:latin typeface="SimSun" pitchFamily="2" charset="-122"/>
              </a:rPr>
              <a:t>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 = </a:t>
            </a:r>
            <a:r>
              <a:rPr lang="en-US" sz="2400" dirty="0" err="1">
                <a:latin typeface="SimSun" pitchFamily="2" charset="-122"/>
              </a:rPr>
              <a:t>current.previous</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retrieve()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return</a:t>
            </a:r>
            <a:r>
              <a:rPr lang="en-US" sz="2400" dirty="0">
                <a:latin typeface="SimSun" pitchFamily="2" charset="-122"/>
              </a:rPr>
              <a:t> </a:t>
            </a:r>
            <a:r>
              <a:rPr lang="en-US" sz="2400" dirty="0" err="1">
                <a:latin typeface="SimSun" pitchFamily="2" charset="-122"/>
              </a:rPr>
              <a:t>current.data</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r>
              <a:rPr lang="en-US" sz="2400" dirty="0">
                <a:latin typeface="SimSun" pitchFamily="2" charset="-122"/>
              </a:rPr>
              <a:t>	</a:t>
            </a:r>
            <a:r>
              <a:rPr lang="en-US" sz="2400" b="1" dirty="0">
                <a:solidFill>
                  <a:srgbClr val="FF0000"/>
                </a:solidFill>
                <a:latin typeface="SimSun" pitchFamily="2" charset="-122"/>
              </a:rPr>
              <a:t>public void update(T </a:t>
            </a:r>
            <a:r>
              <a:rPr lang="en-US" sz="2400" b="1" dirty="0" err="1">
                <a:solidFill>
                  <a:srgbClr val="FF0000"/>
                </a:solidFill>
                <a:latin typeface="SimSun" pitchFamily="2" charset="-122"/>
              </a:rPr>
              <a:t>val</a:t>
            </a:r>
            <a:r>
              <a:rPr lang="en-US" sz="2400" b="1" dirty="0">
                <a:solidFill>
                  <a:srgbClr val="FF0000"/>
                </a:solidFill>
                <a:latin typeface="SimSun" pitchFamily="2" charset="-122"/>
              </a:rPr>
              <a:t>) {</a:t>
            </a:r>
          </a:p>
          <a:p>
            <a:pPr>
              <a:lnSpc>
                <a:spcPct val="90000"/>
              </a:lnSpc>
              <a:buFontTx/>
              <a:buNone/>
            </a:pPr>
            <a:r>
              <a:rPr lang="en-US" sz="2400" b="1" dirty="0">
                <a:solidFill>
                  <a:srgbClr val="FF0000"/>
                </a:solidFill>
                <a:latin typeface="SimSun" pitchFamily="2" charset="-122"/>
              </a:rPr>
              <a:t>		</a:t>
            </a:r>
            <a:r>
              <a:rPr lang="en-US" sz="2400" b="1" dirty="0" err="1">
                <a:solidFill>
                  <a:srgbClr val="FF0000"/>
                </a:solidFill>
                <a:latin typeface="SimSun" pitchFamily="2" charset="-122"/>
              </a:rPr>
              <a:t>current.data</a:t>
            </a:r>
            <a:r>
              <a:rPr lang="en-US" sz="2400" b="1" dirty="0">
                <a:solidFill>
                  <a:srgbClr val="FF0000"/>
                </a:solidFill>
                <a:latin typeface="SimSun" pitchFamily="2" charset="-122"/>
              </a:rPr>
              <a:t> = </a:t>
            </a:r>
            <a:r>
              <a:rPr lang="en-US" sz="2400" b="1" dirty="0" err="1">
                <a:solidFill>
                  <a:srgbClr val="FF0000"/>
                </a:solidFill>
                <a:latin typeface="SimSun" pitchFamily="2" charset="-122"/>
              </a:rPr>
              <a:t>val</a:t>
            </a:r>
            <a:r>
              <a:rPr lang="en-US" sz="2400" b="1" dirty="0">
                <a:solidFill>
                  <a:srgbClr val="FF0000"/>
                </a:solidFill>
                <a:latin typeface="SimSun" pitchFamily="2" charset="-122"/>
              </a:rPr>
              <a:t>;</a:t>
            </a:r>
          </a:p>
          <a:p>
            <a:pPr>
              <a:lnSpc>
                <a:spcPct val="90000"/>
              </a:lnSpc>
              <a:buFontTx/>
              <a:buNone/>
            </a:pPr>
            <a:r>
              <a:rPr lang="en-US" sz="2400" b="1" dirty="0">
                <a:solidFill>
                  <a:srgbClr val="FF0000"/>
                </a:solidFill>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18</a:t>
            </a:fld>
            <a:endParaRPr lang="en-US"/>
          </a:p>
        </p:txBody>
      </p:sp>
      <p:sp>
        <p:nvSpPr>
          <p:cNvPr id="58" name="Text Box 30"/>
          <p:cNvSpPr txBox="1">
            <a:spLocks noChangeArrowheads="1"/>
          </p:cNvSpPr>
          <p:nvPr/>
        </p:nvSpPr>
        <p:spPr bwMode="auto">
          <a:xfrm>
            <a:off x="5360895" y="2386392"/>
            <a:ext cx="415498" cy="369332"/>
          </a:xfrm>
          <a:prstGeom prst="rect">
            <a:avLst/>
          </a:prstGeom>
          <a:noFill/>
          <a:ln w="9525">
            <a:noFill/>
            <a:miter lim="800000"/>
            <a:headEnd/>
            <a:tailEnd/>
          </a:ln>
        </p:spPr>
        <p:txBody>
          <a:bodyPr wrap="none">
            <a:spAutoFit/>
          </a:bodyPr>
          <a:lstStyle/>
          <a:p>
            <a:r>
              <a:rPr lang="en-US" dirty="0"/>
              <a:t>…</a:t>
            </a:r>
          </a:p>
        </p:txBody>
      </p:sp>
      <p:grpSp>
        <p:nvGrpSpPr>
          <p:cNvPr id="2" name="Group 58"/>
          <p:cNvGrpSpPr/>
          <p:nvPr/>
        </p:nvGrpSpPr>
        <p:grpSpPr>
          <a:xfrm>
            <a:off x="4648200" y="2350532"/>
            <a:ext cx="685800" cy="457200"/>
            <a:chOff x="5943600" y="2286000"/>
            <a:chExt cx="685800" cy="457200"/>
          </a:xfrm>
        </p:grpSpPr>
        <p:sp>
          <p:nvSpPr>
            <p:cNvPr id="60"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1"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2" name="Rectangle 61"/>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3" name="Straight Arrow Connector 62"/>
          <p:cNvCxnSpPr/>
          <p:nvPr/>
        </p:nvCxnSpPr>
        <p:spPr>
          <a:xfrm>
            <a:off x="4868334"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4702010" y="1752600"/>
            <a:ext cx="354584" cy="369332"/>
          </a:xfrm>
          <a:prstGeom prst="rect">
            <a:avLst/>
          </a:prstGeom>
          <a:noFill/>
        </p:spPr>
        <p:txBody>
          <a:bodyPr wrap="none" rtlCol="1">
            <a:spAutoFit/>
          </a:bodyPr>
          <a:lstStyle/>
          <a:p>
            <a:r>
              <a:rPr lang="en-US" dirty="0"/>
              <a:t>H</a:t>
            </a:r>
            <a:endParaRPr lang="x-none" dirty="0"/>
          </a:p>
        </p:txBody>
      </p:sp>
      <p:cxnSp>
        <p:nvCxnSpPr>
          <p:cNvPr id="65" name="Straight Arrow Connector 64"/>
          <p:cNvCxnSpPr/>
          <p:nvPr/>
        </p:nvCxnSpPr>
        <p:spPr>
          <a:xfrm>
            <a:off x="6122416" y="2045732"/>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952086" y="1752600"/>
            <a:ext cx="354584" cy="369332"/>
          </a:xfrm>
          <a:prstGeom prst="rect">
            <a:avLst/>
          </a:prstGeom>
          <a:noFill/>
        </p:spPr>
        <p:txBody>
          <a:bodyPr wrap="none" rtlCol="1">
            <a:spAutoFit/>
          </a:bodyPr>
          <a:lstStyle/>
          <a:p>
            <a:r>
              <a:rPr lang="en-US" dirty="0"/>
              <a:t>C</a:t>
            </a:r>
            <a:endParaRPr lang="x-none" dirty="0"/>
          </a:p>
        </p:txBody>
      </p:sp>
      <p:grpSp>
        <p:nvGrpSpPr>
          <p:cNvPr id="3" name="Group 67"/>
          <p:cNvGrpSpPr/>
          <p:nvPr/>
        </p:nvGrpSpPr>
        <p:grpSpPr>
          <a:xfrm>
            <a:off x="5791200" y="2350532"/>
            <a:ext cx="685800" cy="457200"/>
            <a:chOff x="6705600" y="3505200"/>
            <a:chExt cx="685800" cy="457200"/>
          </a:xfrm>
        </p:grpSpPr>
        <p:sp>
          <p:nvSpPr>
            <p:cNvPr id="6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74"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76" name="Rectangle 75"/>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7" name="Text Box 30"/>
          <p:cNvSpPr txBox="1">
            <a:spLocks noChangeArrowheads="1"/>
          </p:cNvSpPr>
          <p:nvPr/>
        </p:nvSpPr>
        <p:spPr bwMode="auto">
          <a:xfrm>
            <a:off x="6509737" y="2386392"/>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77"/>
          <p:cNvGrpSpPr/>
          <p:nvPr/>
        </p:nvGrpSpPr>
        <p:grpSpPr>
          <a:xfrm>
            <a:off x="6934200" y="2350532"/>
            <a:ext cx="685800" cy="457200"/>
            <a:chOff x="6705600" y="3505200"/>
            <a:chExt cx="685800" cy="457200"/>
          </a:xfrm>
        </p:grpSpPr>
        <p:sp>
          <p:nvSpPr>
            <p:cNvPr id="79" name="Rectangle 17"/>
            <p:cNvSpPr>
              <a:spLocks noChangeArrowheads="1"/>
            </p:cNvSpPr>
            <p:nvPr/>
          </p:nvSpPr>
          <p:spPr bwMode="auto">
            <a:xfrm>
              <a:off x="6858000" y="3505200"/>
              <a:ext cx="381000" cy="457200"/>
            </a:xfrm>
            <a:prstGeom prst="rect">
              <a:avLst/>
            </a:prstGeom>
            <a:noFill/>
            <a:ln w="9525">
              <a:solidFill>
                <a:schemeClr val="tx1"/>
              </a:solidFill>
              <a:miter lim="800000"/>
              <a:headEnd/>
              <a:tailEnd/>
            </a:ln>
          </p:spPr>
          <p:txBody>
            <a:bodyPr wrap="none" anchor="ctr"/>
            <a:lstStyle/>
            <a:p>
              <a:endParaRPr lang="en-US"/>
            </a:p>
          </p:txBody>
        </p:sp>
        <p:sp>
          <p:nvSpPr>
            <p:cNvPr id="80" name="Rectangle 17"/>
            <p:cNvSpPr>
              <a:spLocks noChangeArrowheads="1"/>
            </p:cNvSpPr>
            <p:nvPr/>
          </p:nvSpPr>
          <p:spPr bwMode="auto">
            <a:xfrm>
              <a:off x="7239000" y="3505200"/>
              <a:ext cx="152400" cy="457200"/>
            </a:xfrm>
            <a:prstGeom prst="rect">
              <a:avLst/>
            </a:prstGeom>
            <a:noFill/>
            <a:ln w="9525">
              <a:solidFill>
                <a:schemeClr val="tx1"/>
              </a:solidFill>
              <a:miter lim="800000"/>
              <a:headEnd/>
              <a:tailEnd/>
            </a:ln>
          </p:spPr>
          <p:txBody>
            <a:bodyPr wrap="none" anchor="ctr"/>
            <a:lstStyle/>
            <a:p>
              <a:endParaRPr lang="en-US"/>
            </a:p>
          </p:txBody>
        </p:sp>
        <p:sp>
          <p:nvSpPr>
            <p:cNvPr id="82" name="Rectangle 81"/>
            <p:cNvSpPr>
              <a:spLocks noChangeArrowheads="1"/>
            </p:cNvSpPr>
            <p:nvPr/>
          </p:nvSpPr>
          <p:spPr bwMode="auto">
            <a:xfrm>
              <a:off x="6705600" y="35052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90" name="Straight Arrow Connector 89"/>
          <p:cNvCxnSpPr/>
          <p:nvPr/>
        </p:nvCxnSpPr>
        <p:spPr>
          <a:xfrm>
            <a:off x="7543800" y="2502932"/>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95" name="Text Box 30"/>
          <p:cNvSpPr txBox="1">
            <a:spLocks noChangeArrowheads="1"/>
          </p:cNvSpPr>
          <p:nvPr/>
        </p:nvSpPr>
        <p:spPr bwMode="auto">
          <a:xfrm>
            <a:off x="8077200" y="2321304"/>
            <a:ext cx="604838" cy="369888"/>
          </a:xfrm>
          <a:prstGeom prst="rect">
            <a:avLst/>
          </a:prstGeom>
          <a:noFill/>
          <a:ln w="9525">
            <a:noFill/>
            <a:miter lim="800000"/>
            <a:headEnd/>
            <a:tailEnd/>
          </a:ln>
        </p:spPr>
        <p:txBody>
          <a:bodyPr wrap="none">
            <a:spAutoFit/>
          </a:bodyPr>
          <a:lstStyle/>
          <a:p>
            <a:r>
              <a:rPr lang="en-US" dirty="0"/>
              <a:t>null</a:t>
            </a:r>
          </a:p>
        </p:txBody>
      </p:sp>
      <p:sp>
        <p:nvSpPr>
          <p:cNvPr id="101" name="Oval 100"/>
          <p:cNvSpPr/>
          <p:nvPr/>
        </p:nvSpPr>
        <p:spPr>
          <a:xfrm>
            <a:off x="5907740" y="2348755"/>
            <a:ext cx="457200" cy="457200"/>
          </a:xfrm>
          <a:prstGeom prst="ellipse">
            <a:avLst/>
          </a:prstGeom>
          <a:noFill/>
          <a:ln w="15875"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x-none"/>
          </a:p>
        </p:txBody>
      </p:sp>
      <p:cxnSp>
        <p:nvCxnSpPr>
          <p:cNvPr id="107" name="Straight Arrow Connector 106"/>
          <p:cNvCxnSpPr>
            <a:stCxn id="101" idx="4"/>
          </p:cNvCxnSpPr>
          <p:nvPr/>
        </p:nvCxnSpPr>
        <p:spPr>
          <a:xfrm>
            <a:off x="6136340" y="2805955"/>
            <a:ext cx="0" cy="304800"/>
          </a:xfrm>
          <a:prstGeom prst="straightConnector1">
            <a:avLst/>
          </a:prstGeom>
          <a:noFill/>
          <a:ln w="15875" cmpd="sng">
            <a:solidFill>
              <a:schemeClr val="accent2"/>
            </a:solidFill>
            <a:headEnd type="arrow"/>
            <a:tailEnd type="none"/>
          </a:ln>
        </p:spPr>
        <p:style>
          <a:lnRef idx="2">
            <a:schemeClr val="accent1">
              <a:shade val="50000"/>
            </a:schemeClr>
          </a:lnRef>
          <a:fillRef idx="1">
            <a:schemeClr val="accent1"/>
          </a:fillRef>
          <a:effectRef idx="0">
            <a:schemeClr val="accent1"/>
          </a:effectRef>
          <a:fontRef idx="minor">
            <a:schemeClr val="lt1"/>
          </a:fontRef>
        </p:style>
      </p:cxnSp>
      <p:sp>
        <p:nvSpPr>
          <p:cNvPr id="108" name="TextBox 107"/>
          <p:cNvSpPr txBox="1"/>
          <p:nvPr/>
        </p:nvSpPr>
        <p:spPr>
          <a:xfrm>
            <a:off x="5929941" y="3110755"/>
            <a:ext cx="394659" cy="276999"/>
          </a:xfrm>
          <a:prstGeom prst="rect">
            <a:avLst/>
          </a:prstGeom>
          <a:noFill/>
        </p:spPr>
        <p:txBody>
          <a:bodyPr wrap="none" rtlCol="1">
            <a:spAutoFit/>
          </a:bodyPr>
          <a:lstStyle/>
          <a:p>
            <a:r>
              <a:rPr lang="en-US" sz="1200" b="1" dirty="0" err="1">
                <a:solidFill>
                  <a:srgbClr val="FF0000"/>
                </a:solidFill>
              </a:rPr>
              <a:t>val</a:t>
            </a:r>
            <a:endParaRPr lang="x-none" sz="1200" b="1"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dirty="0"/>
              <a:t>ADT List: Specification</a:t>
            </a:r>
          </a:p>
        </p:txBody>
      </p:sp>
      <p:sp>
        <p:nvSpPr>
          <p:cNvPr id="126979" name="Rectangle 3"/>
          <p:cNvSpPr>
            <a:spLocks noGrp="1" noChangeArrowheads="1"/>
          </p:cNvSpPr>
          <p:nvPr>
            <p:ph idx="1"/>
          </p:nvPr>
        </p:nvSpPr>
        <p:spPr/>
        <p:txBody>
          <a:bodyPr>
            <a:normAutofit/>
          </a:bodyPr>
          <a:lstStyle/>
          <a:p>
            <a:pPr>
              <a:buNone/>
            </a:pPr>
            <a:r>
              <a:rPr lang="en-US" sz="2400" b="1" u="sng" dirty="0"/>
              <a:t>Elements:</a:t>
            </a:r>
            <a:r>
              <a:rPr lang="en-US" sz="2400" dirty="0"/>
              <a:t> The elements are of generic type &lt;Type&gt; </a:t>
            </a:r>
            <a:r>
              <a:rPr lang="en-US" sz="2400" dirty="0">
                <a:solidFill>
                  <a:schemeClr val="tx2">
                    <a:lumMod val="40000"/>
                    <a:lumOff val="60000"/>
                  </a:schemeClr>
                </a:solidFill>
              </a:rPr>
              <a:t>(The elements are placed in nodes for linked list implementation).</a:t>
            </a:r>
          </a:p>
          <a:p>
            <a:pPr>
              <a:buNone/>
            </a:pPr>
            <a:endParaRPr lang="en-US" sz="2400" b="1" u="sng" dirty="0"/>
          </a:p>
          <a:p>
            <a:pPr>
              <a:buNone/>
            </a:pPr>
            <a:r>
              <a:rPr lang="en-US" sz="2400" b="1" u="sng" dirty="0"/>
              <a:t>Structure:</a:t>
            </a:r>
            <a:r>
              <a:rPr lang="en-US" sz="2400" dirty="0"/>
              <a:t> the elements are linearly arranged. The first element is called </a:t>
            </a:r>
            <a:r>
              <a:rPr lang="en-US" sz="2400" u="sng" dirty="0"/>
              <a:t>head</a:t>
            </a:r>
            <a:r>
              <a:rPr lang="en-US" sz="2400" dirty="0"/>
              <a:t>, there is a element called </a:t>
            </a:r>
            <a:r>
              <a:rPr lang="en-US" sz="2400" u="sng" dirty="0"/>
              <a:t>current</a:t>
            </a:r>
            <a:r>
              <a:rPr lang="en-US" sz="2400" dirty="0"/>
              <a:t>.</a:t>
            </a:r>
          </a:p>
          <a:p>
            <a:pPr>
              <a:buNone/>
            </a:pPr>
            <a:endParaRPr lang="en-US" sz="2400" dirty="0"/>
          </a:p>
          <a:p>
            <a:pPr>
              <a:buNone/>
            </a:pPr>
            <a:r>
              <a:rPr lang="en-US" sz="2400" b="1" u="sng" dirty="0"/>
              <a:t>Domain:</a:t>
            </a:r>
            <a:r>
              <a:rPr lang="en-US" sz="2400" dirty="0"/>
              <a:t> the number of elements in the list is bounded therefore the domain is finite. Type name of elements in the domain: List</a:t>
            </a:r>
          </a:p>
        </p:txBody>
      </p:sp>
      <p:sp>
        <p:nvSpPr>
          <p:cNvPr id="6" name="Slide Number Placeholder 5"/>
          <p:cNvSpPr>
            <a:spLocks noGrp="1"/>
          </p:cNvSpPr>
          <p:nvPr>
            <p:ph type="sldNum" sz="quarter" idx="12"/>
          </p:nvPr>
        </p:nvSpPr>
        <p:spPr/>
        <p:txBody>
          <a:bodyPr/>
          <a:lstStyle/>
          <a:p>
            <a:fld id="{94F1A70D-7E19-45BD-8238-538FC8B8A970}" type="slidenum">
              <a:rPr lang="en-US"/>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20</a:t>
            </a:fld>
            <a:endParaRPr lang="en-US"/>
          </a:p>
        </p:txBody>
      </p:sp>
      <p:sp>
        <p:nvSpPr>
          <p:cNvPr id="5" name="Text Box 30"/>
          <p:cNvSpPr txBox="1">
            <a:spLocks noChangeArrowheads="1"/>
          </p:cNvSpPr>
          <p:nvPr/>
        </p:nvSpPr>
        <p:spPr bwMode="auto">
          <a:xfrm>
            <a:off x="6477000" y="2590800"/>
            <a:ext cx="604838" cy="369888"/>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66612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9495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9028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32490" y="1992868"/>
            <a:ext cx="354584" cy="369332"/>
          </a:xfrm>
          <a:prstGeom prst="rect">
            <a:avLst/>
          </a:prstGeom>
          <a:noFill/>
        </p:spPr>
        <p:txBody>
          <a:bodyPr wrap="none" rtlCol="1">
            <a:spAutoFit/>
          </a:bodyPr>
          <a:lstStyle/>
          <a:p>
            <a:r>
              <a:rPr lang="en-US" dirty="0"/>
              <a:t>C</a:t>
            </a:r>
            <a:endParaRPr lang="x-none" dirty="0"/>
          </a:p>
        </p:txBody>
      </p:sp>
      <p:sp>
        <p:nvSpPr>
          <p:cNvPr id="12"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Node&lt;T&gt; </a:t>
            </a:r>
            <a:r>
              <a:rPr lang="en-US" sz="1700" b="1" dirty="0" err="1">
                <a:solidFill>
                  <a:srgbClr val="FF0000"/>
                </a:solidFill>
                <a:latin typeface="SimSun" pitchFamily="2" charset="-122"/>
              </a:rPr>
              <a:t>tmp</a:t>
            </a:r>
            <a:r>
              <a:rPr lang="en-US" sz="1700" b="1" dirty="0">
                <a:solidFill>
                  <a:srgbClr val="FF0000"/>
                </a:solidFill>
                <a:latin typeface="SimSun" pitchFamily="2" charset="-122"/>
              </a:rPr>
              <a:t> = new Node&lt;T&gt;(</a:t>
            </a:r>
            <a:r>
              <a:rPr lang="en-US" sz="1700" b="1" dirty="0" err="1">
                <a:solidFill>
                  <a:srgbClr val="FF0000"/>
                </a:solidFill>
                <a:latin typeface="SimSun" pitchFamily="2" charset="-122"/>
              </a:rPr>
              <a:t>val</a:t>
            </a:r>
            <a:r>
              <a:rPr lang="en-US" sz="1700" b="1" dirty="0">
                <a:solidFill>
                  <a:srgbClr val="FF0000"/>
                </a:solidFill>
                <a:latin typeface="SimSun" pitchFamily="2" charset="-122"/>
              </a:rPr>
              <a:t>);</a:t>
            </a:r>
          </a:p>
          <a:p>
            <a:pPr>
              <a:lnSpc>
                <a:spcPct val="90000"/>
              </a:lnSpc>
              <a:buFontTx/>
              <a:buNone/>
            </a:pPr>
            <a:r>
              <a:rPr lang="en-US" sz="1700" b="1" dirty="0">
                <a:solidFill>
                  <a:srgbClr val="FF0000"/>
                </a:solidFill>
                <a:latin typeface="SimSun" pitchFamily="2" charset="-122"/>
              </a:rPr>
              <a:t>		if(empty()) {</a:t>
            </a:r>
          </a:p>
          <a:p>
            <a:pPr>
              <a:lnSpc>
                <a:spcPct val="90000"/>
              </a:lnSpc>
              <a:buFontTx/>
              <a:buNone/>
            </a:pPr>
            <a:r>
              <a:rPr lang="en-US" sz="1700" b="1" dirty="0">
                <a:solidFill>
                  <a:srgbClr val="FF0000"/>
                </a:solidFill>
                <a:latin typeface="SimSun" pitchFamily="2" charset="-122"/>
              </a:rPr>
              <a:t>			current = head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b="1" dirty="0">
                <a:solidFill>
                  <a:srgbClr val="FF0000"/>
                </a:solidFill>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21</a:t>
            </a:fld>
            <a:endParaRPr lang="en-US"/>
          </a:p>
        </p:txBody>
      </p:sp>
      <p:sp>
        <p:nvSpPr>
          <p:cNvPr id="5" name="Text Box 30"/>
          <p:cNvSpPr txBox="1">
            <a:spLocks noChangeArrowheads="1"/>
          </p:cNvSpPr>
          <p:nvPr/>
        </p:nvSpPr>
        <p:spPr bwMode="auto">
          <a:xfrm>
            <a:off x="754874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66612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9495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9028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732490" y="1992868"/>
            <a:ext cx="354584" cy="369332"/>
          </a:xfrm>
          <a:prstGeom prst="rect">
            <a:avLst/>
          </a:prstGeom>
          <a:noFill/>
        </p:spPr>
        <p:txBody>
          <a:bodyPr wrap="none" rtlCol="1">
            <a:spAutoFit/>
          </a:bodyPr>
          <a:lstStyle/>
          <a:p>
            <a:r>
              <a:rPr lang="en-US" dirty="0"/>
              <a:t>C</a:t>
            </a:r>
            <a:endParaRPr lang="x-none" dirty="0"/>
          </a:p>
        </p:txBody>
      </p:sp>
      <p:grpSp>
        <p:nvGrpSpPr>
          <p:cNvPr id="12" name="Group 11"/>
          <p:cNvGrpSpPr/>
          <p:nvPr/>
        </p:nvGrpSpPr>
        <p:grpSpPr>
          <a:xfrm>
            <a:off x="645907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16" name="Straight Arrow Connector 15"/>
          <p:cNvCxnSpPr/>
          <p:nvPr/>
        </p:nvCxnSpPr>
        <p:spPr>
          <a:xfrm>
            <a:off x="708660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22</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1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Node&lt;T&gt; </a:t>
            </a:r>
            <a:r>
              <a:rPr lang="en-US" sz="1700" b="1" dirty="0" err="1">
                <a:solidFill>
                  <a:srgbClr val="FF0000"/>
                </a:solidFill>
                <a:latin typeface="SimSun" pitchFamily="2" charset="-122"/>
              </a:rPr>
              <a:t>tmp</a:t>
            </a:r>
            <a:r>
              <a:rPr lang="en-US" sz="1700" b="1" dirty="0">
                <a:solidFill>
                  <a:srgbClr val="FF0000"/>
                </a:solidFill>
                <a:latin typeface="SimSun" pitchFamily="2" charset="-122"/>
              </a:rPr>
              <a:t> = new Node&lt;T&gt;(</a:t>
            </a:r>
            <a:r>
              <a:rPr lang="en-US" sz="1700" b="1" dirty="0" err="1">
                <a:solidFill>
                  <a:srgbClr val="FF0000"/>
                </a:solidFill>
                <a:latin typeface="SimSun" pitchFamily="2" charset="-122"/>
              </a:rPr>
              <a:t>val</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23</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7"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24</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4"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tmp.previous</a:t>
            </a:r>
            <a:r>
              <a:rPr lang="en-US" sz="1700" b="1" dirty="0">
                <a:solidFill>
                  <a:srgbClr val="FF0000"/>
                </a:solidFill>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25</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6" name="Straight Arrow Connector 15"/>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26</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cxnSp>
        <p:nvCxnSpPr>
          <p:cNvPr id="27" name="Straight Arrow Connector 26"/>
          <p:cNvCxnSpPr/>
          <p:nvPr/>
        </p:nvCxnSpPr>
        <p:spPr>
          <a:xfrm>
            <a:off x="6342530" y="2743200"/>
            <a:ext cx="49754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27</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p:nvPr/>
        </p:nvCxnSpPr>
        <p:spPr>
          <a:xfrm>
            <a:off x="615875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988420"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0" idx="0"/>
          </p:cNvCxnSpPr>
          <p:nvPr/>
        </p:nvCxnSpPr>
        <p:spPr>
          <a:xfrm>
            <a:off x="6324600" y="2743200"/>
            <a:ext cx="76200" cy="7620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3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28</a:t>
            </a:fld>
            <a:endParaRPr lang="en-US"/>
          </a:p>
        </p:txBody>
      </p:sp>
      <p:sp>
        <p:nvSpPr>
          <p:cNvPr id="5" name="Text Box 30"/>
          <p:cNvSpPr txBox="1">
            <a:spLocks noChangeArrowheads="1"/>
          </p:cNvSpPr>
          <p:nvPr/>
        </p:nvSpPr>
        <p:spPr bwMode="auto">
          <a:xfrm>
            <a:off x="6804677"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cxnSp>
        <p:nvCxnSpPr>
          <p:cNvPr id="9" name="Straight Arrow Connector 8"/>
          <p:cNvCxnSpPr>
            <a:endCxn id="18" idx="0"/>
          </p:cNvCxnSpPr>
          <p:nvPr/>
        </p:nvCxnSpPr>
        <p:spPr>
          <a:xfrm flipH="1">
            <a:off x="6667500" y="2286000"/>
            <a:ext cx="6246" cy="1219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503416"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324600" y="35052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1" name="Straight Arrow Connector 20"/>
          <p:cNvCxnSpPr>
            <a:endCxn id="5" idx="2"/>
          </p:cNvCxnSpPr>
          <p:nvPr/>
        </p:nvCxnSpPr>
        <p:spPr>
          <a:xfrm flipV="1">
            <a:off x="6934200" y="2933237"/>
            <a:ext cx="172804" cy="706433"/>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6172200" y="3048000"/>
            <a:ext cx="228600" cy="782634"/>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20" idx="0"/>
          </p:cNvCxnSpPr>
          <p:nvPr/>
        </p:nvCxnSpPr>
        <p:spPr>
          <a:xfrm>
            <a:off x="6324600" y="2743200"/>
            <a:ext cx="76200" cy="76200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6723530" y="3962400"/>
            <a:ext cx="0" cy="29313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477000" y="4267200"/>
            <a:ext cx="482824" cy="276999"/>
          </a:xfrm>
          <a:prstGeom prst="rect">
            <a:avLst/>
          </a:prstGeom>
          <a:noFill/>
        </p:spPr>
        <p:txBody>
          <a:bodyPr wrap="none" rtlCol="1">
            <a:spAutoFit/>
          </a:bodyPr>
          <a:lstStyle/>
          <a:p>
            <a:r>
              <a:rPr lang="en-US" sz="1200" b="1" dirty="0" err="1"/>
              <a:t>tmp</a:t>
            </a:r>
            <a:endParaRPr lang="x-none" sz="1400" b="1" dirty="0"/>
          </a:p>
        </p:txBody>
      </p:sp>
      <p:sp>
        <p:nvSpPr>
          <p:cNvPr id="2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29</a:t>
            </a:fld>
            <a:endParaRPr lang="en-US"/>
          </a:p>
        </p:txBody>
      </p:sp>
      <p:sp>
        <p:nvSpPr>
          <p:cNvPr id="5" name="Text Box 30"/>
          <p:cNvSpPr txBox="1">
            <a:spLocks noChangeArrowheads="1"/>
          </p:cNvSpPr>
          <p:nvPr/>
        </p:nvSpPr>
        <p:spPr bwMode="auto">
          <a:xfrm>
            <a:off x="7494495" y="2563905"/>
            <a:ext cx="604653" cy="369332"/>
          </a:xfrm>
          <a:prstGeom prst="rect">
            <a:avLst/>
          </a:prstGeom>
          <a:noFill/>
          <a:ln w="9525">
            <a:noFill/>
            <a:miter lim="800000"/>
            <a:headEnd/>
            <a:tailEnd/>
          </a:ln>
        </p:spPr>
        <p:txBody>
          <a:bodyPr wrap="none">
            <a:spAutoFit/>
          </a:bodyPr>
          <a:lstStyle/>
          <a:p>
            <a:r>
              <a:rPr lang="en-US" dirty="0"/>
              <a:t>null</a:t>
            </a:r>
          </a:p>
        </p:txBody>
      </p:sp>
      <p:cxnSp>
        <p:nvCxnSpPr>
          <p:cNvPr id="7" name="Straight Arrow Connector 6"/>
          <p:cNvCxnSpPr/>
          <p:nvPr/>
        </p:nvCxnSpPr>
        <p:spPr>
          <a:xfrm>
            <a:off x="591720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750880" y="1992868"/>
            <a:ext cx="354584" cy="369332"/>
          </a:xfrm>
          <a:prstGeom prst="rect">
            <a:avLst/>
          </a:prstGeom>
          <a:noFill/>
        </p:spPr>
        <p:txBody>
          <a:bodyPr wrap="none" rtlCol="1">
            <a:spAutoFit/>
          </a:bodyPr>
          <a:lstStyle/>
          <a:p>
            <a:r>
              <a:rPr lang="en-US" dirty="0"/>
              <a:t>H</a:t>
            </a:r>
            <a:endParaRPr lang="x-none" dirty="0"/>
          </a:p>
        </p:txBody>
      </p:sp>
      <p:sp>
        <p:nvSpPr>
          <p:cNvPr id="10" name="TextBox 9"/>
          <p:cNvSpPr txBox="1"/>
          <p:nvPr/>
        </p:nvSpPr>
        <p:spPr>
          <a:xfrm>
            <a:off x="6763391" y="1992868"/>
            <a:ext cx="354584" cy="369332"/>
          </a:xfrm>
          <a:prstGeom prst="rect">
            <a:avLst/>
          </a:prstGeom>
          <a:noFill/>
        </p:spPr>
        <p:txBody>
          <a:bodyPr wrap="none" rtlCol="1">
            <a:spAutoFit/>
          </a:bodyPr>
          <a:lstStyle/>
          <a:p>
            <a:r>
              <a:rPr lang="en-US" dirty="0"/>
              <a:t>C</a:t>
            </a:r>
            <a:endParaRPr lang="x-none" dirty="0"/>
          </a:p>
        </p:txBody>
      </p:sp>
      <p:grpSp>
        <p:nvGrpSpPr>
          <p:cNvPr id="2" name="Group 11"/>
          <p:cNvGrpSpPr/>
          <p:nvPr/>
        </p:nvGrpSpPr>
        <p:grpSpPr>
          <a:xfrm>
            <a:off x="5715000" y="2590800"/>
            <a:ext cx="685800" cy="4572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3" name="Group 11"/>
          <p:cNvGrpSpPr/>
          <p:nvPr/>
        </p:nvGrpSpPr>
        <p:grpSpPr>
          <a:xfrm>
            <a:off x="6629400" y="2590800"/>
            <a:ext cx="685800" cy="457200"/>
            <a:chOff x="5943600" y="2286000"/>
            <a:chExt cx="685800" cy="457200"/>
          </a:xfrm>
        </p:grpSpPr>
        <p:sp>
          <p:nvSpPr>
            <p:cNvPr id="18"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19"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20" name="Rectangle 19"/>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29" name="Straight Arrow Connector 28"/>
          <p:cNvCxnSpPr/>
          <p:nvPr/>
        </p:nvCxnSpPr>
        <p:spPr>
          <a:xfrm>
            <a:off x="6324600" y="2743200"/>
            <a:ext cx="3048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400800" y="2895600"/>
            <a:ext cx="304800" cy="0"/>
          </a:xfrm>
          <a:prstGeom prst="straightConnector1">
            <a:avLst/>
          </a:prstGeom>
          <a:ln w="2540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239000" y="2743200"/>
            <a:ext cx="304800" cy="0"/>
          </a:xfrm>
          <a:prstGeom prst="straightConnector1">
            <a:avLst/>
          </a:prstGeom>
          <a:ln w="2540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693420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ADT List: Specification</a:t>
            </a:r>
          </a:p>
        </p:txBody>
      </p:sp>
      <p:sp>
        <p:nvSpPr>
          <p:cNvPr id="128003" name="Rectangle 3"/>
          <p:cNvSpPr>
            <a:spLocks noGrp="1" noChangeArrowheads="1"/>
          </p:cNvSpPr>
          <p:nvPr>
            <p:ph idx="1"/>
          </p:nvPr>
        </p:nvSpPr>
        <p:spPr/>
        <p:txBody>
          <a:bodyPr>
            <a:normAutofit fontScale="92500" lnSpcReduction="10000"/>
          </a:bodyPr>
          <a:lstStyle/>
          <a:p>
            <a:pPr marL="609600" indent="-609600">
              <a:lnSpc>
                <a:spcPct val="90000"/>
              </a:lnSpc>
              <a:buFontTx/>
              <a:buNone/>
            </a:pPr>
            <a:r>
              <a:rPr lang="en-US" sz="2000" b="1" u="sng" dirty="0"/>
              <a:t>Operations:</a:t>
            </a:r>
            <a:r>
              <a:rPr lang="en-US" sz="2000" dirty="0"/>
              <a:t>  We assume all operations operate on a list L.</a:t>
            </a:r>
          </a:p>
          <a:p>
            <a:pPr marL="609600" indent="-609600">
              <a:lnSpc>
                <a:spcPct val="90000"/>
              </a:lnSpc>
              <a:buFontTx/>
              <a:buAutoNum type="arabicPeriod"/>
            </a:pPr>
            <a:r>
              <a:rPr lang="en-US" sz="2000" b="1" dirty="0"/>
              <a:t>Method</a:t>
            </a:r>
            <a:r>
              <a:rPr lang="en-US" sz="2000" dirty="0"/>
              <a:t> </a:t>
            </a:r>
            <a:r>
              <a:rPr lang="en-US" sz="2000" dirty="0" err="1"/>
              <a:t>findFirst</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first element set as the current element.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findNext</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Cur is not last.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element following the current element is made the current element.</a:t>
            </a:r>
          </a:p>
          <a:p>
            <a:pPr marL="609600" indent="-609600">
              <a:lnSpc>
                <a:spcPct val="90000"/>
              </a:lnSpc>
              <a:buFontTx/>
              <a:buNone/>
            </a:pPr>
            <a:r>
              <a:rPr lang="en-US" sz="2000" dirty="0"/>
              <a:t>	</a:t>
            </a:r>
            <a:r>
              <a:rPr lang="en-US" sz="2000" b="1" dirty="0"/>
              <a:t>output</a:t>
            </a:r>
            <a:r>
              <a:rPr lang="en-US" sz="2000" dirty="0"/>
              <a:t>: none.</a:t>
            </a:r>
          </a:p>
          <a:p>
            <a:pPr marL="609600" indent="-609600">
              <a:lnSpc>
                <a:spcPct val="90000"/>
              </a:lnSpc>
              <a:buFontTx/>
              <a:buAutoNum type="arabicPeriod" startAt="2"/>
            </a:pPr>
            <a:r>
              <a:rPr lang="en-US" sz="2000" b="1" dirty="0"/>
              <a:t>Method</a:t>
            </a:r>
            <a:r>
              <a:rPr lang="en-US" sz="2000" dirty="0"/>
              <a:t> </a:t>
            </a:r>
            <a:r>
              <a:rPr lang="en-US" sz="2000" dirty="0" err="1"/>
              <a:t>findPrevious</a:t>
            </a:r>
            <a:r>
              <a:rPr lang="en-US" sz="2000" dirty="0"/>
              <a:t> ( )</a:t>
            </a:r>
          </a:p>
          <a:p>
            <a:pPr marL="609600" indent="-609600">
              <a:lnSpc>
                <a:spcPct val="90000"/>
              </a:lnSpc>
              <a:buFontTx/>
              <a:buNone/>
            </a:pPr>
            <a:r>
              <a:rPr lang="en-US" sz="2000" dirty="0"/>
              <a:t>	</a:t>
            </a:r>
            <a:r>
              <a:rPr lang="en-US" sz="2000" b="1" dirty="0"/>
              <a:t>requires</a:t>
            </a:r>
            <a:r>
              <a:rPr lang="en-US" sz="2000" dirty="0"/>
              <a:t>: list L is not empty. Cur is not Head.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element Previous to the current element is made the current element.</a:t>
            </a:r>
          </a:p>
          <a:p>
            <a:pPr marL="609600" indent="-609600">
              <a:lnSpc>
                <a:spcPct val="90000"/>
              </a:lnSpc>
              <a:buFontTx/>
              <a:buNone/>
            </a:pPr>
            <a:r>
              <a:rPr lang="en-US" sz="2000" dirty="0"/>
              <a:t>	</a:t>
            </a:r>
            <a:r>
              <a:rPr lang="en-US" sz="2000" b="1" dirty="0"/>
              <a:t>output</a:t>
            </a:r>
            <a:r>
              <a:rPr lang="en-US" sz="2000" dirty="0"/>
              <a:t>: none.</a:t>
            </a:r>
          </a:p>
          <a:p>
            <a:pPr marL="609600" indent="-609600">
              <a:lnSpc>
                <a:spcPct val="90000"/>
              </a:lnSpc>
              <a:buFontTx/>
              <a:buAutoNum type="arabicPeriod" startAt="3"/>
            </a:pPr>
            <a:r>
              <a:rPr lang="en-US" sz="2000" b="1" dirty="0"/>
              <a:t>Method</a:t>
            </a:r>
            <a:r>
              <a:rPr lang="en-US" sz="2000" dirty="0"/>
              <a:t> retrieve (Type e)</a:t>
            </a:r>
          </a:p>
          <a:p>
            <a:pPr marL="609600" indent="-609600">
              <a:lnSpc>
                <a:spcPct val="90000"/>
              </a:lnSpc>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lnSpc>
                <a:spcPct val="90000"/>
              </a:lnSpc>
              <a:buFontTx/>
              <a:buNone/>
            </a:pPr>
            <a:r>
              <a:rPr lang="en-US" sz="2000" dirty="0"/>
              <a:t>	</a:t>
            </a:r>
            <a:r>
              <a:rPr lang="en-US" sz="2000" b="1" dirty="0"/>
              <a:t>results</a:t>
            </a:r>
            <a:r>
              <a:rPr lang="en-US" sz="2000" dirty="0"/>
              <a:t>: current element is copied into e. </a:t>
            </a:r>
            <a:r>
              <a:rPr lang="en-US" sz="2000" b="1" dirty="0"/>
              <a:t>output</a:t>
            </a:r>
            <a:r>
              <a:rPr lang="en-US" sz="2000" dirty="0"/>
              <a:t>: element e.</a:t>
            </a:r>
          </a:p>
        </p:txBody>
      </p:sp>
      <p:sp>
        <p:nvSpPr>
          <p:cNvPr id="6" name="Slide Number Placeholder 5"/>
          <p:cNvSpPr>
            <a:spLocks noGrp="1"/>
          </p:cNvSpPr>
          <p:nvPr>
            <p:ph type="sldNum" sz="quarter" idx="12"/>
          </p:nvPr>
        </p:nvSpPr>
        <p:spPr/>
        <p:txBody>
          <a:bodyPr/>
          <a:lstStyle/>
          <a:p>
            <a:fld id="{268FA710-3220-4F91-852E-8215DB596316}" type="slidenum">
              <a:rPr lang="en-US"/>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30</a:t>
            </a:fld>
            <a:endParaRPr lang="en-US"/>
          </a:p>
        </p:txBody>
      </p:sp>
      <p:cxnSp>
        <p:nvCxnSpPr>
          <p:cNvPr id="9" name="Straight Arrow Connector 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18"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19"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20" name="Group 11"/>
          <p:cNvGrpSpPr/>
          <p:nvPr/>
        </p:nvGrpSpPr>
        <p:grpSpPr>
          <a:xfrm>
            <a:off x="5616385" y="2590800"/>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24" name="Group 11"/>
          <p:cNvGrpSpPr/>
          <p:nvPr/>
        </p:nvGrpSpPr>
        <p:grpSpPr>
          <a:xfrm>
            <a:off x="6454585" y="2590800"/>
            <a:ext cx="609600" cy="406400"/>
            <a:chOff x="5943600" y="2286000"/>
            <a:chExt cx="685800" cy="457200"/>
          </a:xfrm>
        </p:grpSpPr>
        <p:sp>
          <p:nvSpPr>
            <p:cNvPr id="25"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6"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7" name="Rectangle 26"/>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8" name="Straight Arrow Connector 27"/>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33" name="Group 11"/>
          <p:cNvGrpSpPr/>
          <p:nvPr/>
        </p:nvGrpSpPr>
        <p:grpSpPr>
          <a:xfrm>
            <a:off x="7373470" y="2590800"/>
            <a:ext cx="609600" cy="406400"/>
            <a:chOff x="5943600" y="2286000"/>
            <a:chExt cx="685800" cy="457200"/>
          </a:xfrm>
        </p:grpSpPr>
        <p:sp>
          <p:nvSpPr>
            <p:cNvPr id="3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3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36" name="Rectangle 3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37" name="Straight Arrow Connector 3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38" name="Group 11"/>
          <p:cNvGrpSpPr/>
          <p:nvPr/>
        </p:nvGrpSpPr>
        <p:grpSpPr>
          <a:xfrm>
            <a:off x="4724400" y="2590800"/>
            <a:ext cx="609600" cy="406400"/>
            <a:chOff x="5943600" y="2286000"/>
            <a:chExt cx="685800" cy="457200"/>
          </a:xfrm>
        </p:grpSpPr>
        <p:sp>
          <p:nvSpPr>
            <p:cNvPr id="3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4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42" name="TextBox 4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43" name="Straight Arrow Connector 4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sp>
        <p:nvSpPr>
          <p:cNvPr id="47"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Node&lt;T&gt; </a:t>
            </a:r>
            <a:r>
              <a:rPr lang="en-US" sz="1700" b="1" dirty="0" err="1">
                <a:solidFill>
                  <a:srgbClr val="FF0000"/>
                </a:solidFill>
                <a:latin typeface="SimSun" pitchFamily="2" charset="-122"/>
              </a:rPr>
              <a:t>tmp</a:t>
            </a:r>
            <a:r>
              <a:rPr lang="en-US" sz="1700" b="1" dirty="0">
                <a:solidFill>
                  <a:srgbClr val="FF0000"/>
                </a:solidFill>
                <a:latin typeface="SimSun" pitchFamily="2" charset="-122"/>
              </a:rPr>
              <a:t> = new Node&lt;T&gt;(</a:t>
            </a:r>
            <a:r>
              <a:rPr lang="en-US" sz="1700" b="1" dirty="0" err="1">
                <a:solidFill>
                  <a:srgbClr val="FF0000"/>
                </a:solidFill>
                <a:latin typeface="SimSun" pitchFamily="2" charset="-122"/>
              </a:rPr>
              <a:t>val</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31</a:t>
            </a:fld>
            <a:endParaRPr lang="en-US"/>
          </a:p>
        </p:txBody>
      </p:sp>
      <p:grpSp>
        <p:nvGrpSpPr>
          <p:cNvPr id="31"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5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7"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63"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68"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sp>
        <p:nvSpPr>
          <p:cNvPr id="75"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32</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40" name="Straight Arrow Connector 39"/>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tmp.previous</a:t>
            </a:r>
            <a:r>
              <a:rPr lang="en-US" sz="1700" b="1" dirty="0">
                <a:solidFill>
                  <a:srgbClr val="FF0000"/>
                </a:solidFill>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33</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6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34</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6225985" y="2846295"/>
            <a:ext cx="304800" cy="0"/>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1"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current.next.previous</a:t>
            </a:r>
            <a:r>
              <a:rPr lang="en-US" sz="1700" b="1" dirty="0">
                <a:solidFill>
                  <a:srgbClr val="FF0000"/>
                </a:solidFill>
                <a:latin typeface="SimSun" pitchFamily="2" charset="-122"/>
              </a:rPr>
              <a: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35</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3048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43"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36</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p:nvPr/>
        </p:nvCxnSpPr>
        <p:spPr>
          <a:xfrm>
            <a:off x="5935817"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5765487"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13450" cy="57374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48"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tmp</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37</a:t>
            </a:fld>
            <a:endParaRPr lang="en-US"/>
          </a:p>
        </p:txBody>
      </p:sp>
      <p:grpSp>
        <p:nvGrpSpPr>
          <p:cNvPr id="2" name="Group 11"/>
          <p:cNvGrpSpPr/>
          <p:nvPr/>
        </p:nvGrpSpPr>
        <p:grpSpPr>
          <a:xfrm>
            <a:off x="6028765" y="32766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cxnSp>
        <p:nvCxnSpPr>
          <p:cNvPr id="46" name="Straight Arrow Connector 45"/>
          <p:cNvCxnSpPr/>
          <p:nvPr/>
        </p:nvCxnSpPr>
        <p:spPr>
          <a:xfrm flipV="1">
            <a:off x="6364940" y="369794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149790" y="3886200"/>
            <a:ext cx="457176" cy="261610"/>
          </a:xfrm>
          <a:prstGeom prst="rect">
            <a:avLst/>
          </a:prstGeom>
          <a:noFill/>
        </p:spPr>
        <p:txBody>
          <a:bodyPr wrap="none" rtlCol="1">
            <a:spAutoFit/>
          </a:bodyPr>
          <a:lstStyle/>
          <a:p>
            <a:r>
              <a:rPr lang="en-US" sz="1050" b="1" dirty="0" err="1"/>
              <a:t>tmp</a:t>
            </a:r>
            <a:endParaRPr lang="x-none" sz="1050" b="1" dirty="0"/>
          </a:p>
        </p:txBody>
      </p:sp>
      <p:cxnSp>
        <p:nvCxnSpPr>
          <p:cNvPr id="49" name="Straight Arrow Connector 48"/>
          <p:cNvCxnSpPr>
            <a:endCxn id="33" idx="0"/>
          </p:cNvCxnSpPr>
          <p:nvPr/>
        </p:nvCxnSpPr>
        <p:spPr>
          <a:xfrm flipH="1">
            <a:off x="6333566" y="2362200"/>
            <a:ext cx="5666"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168902" y="2112693"/>
            <a:ext cx="308098" cy="307777"/>
          </a:xfrm>
          <a:prstGeom prst="rect">
            <a:avLst/>
          </a:prstGeom>
          <a:noFill/>
        </p:spPr>
        <p:txBody>
          <a:bodyPr wrap="none" rtlCol="1">
            <a:spAutoFit/>
          </a:bodyPr>
          <a:lstStyle/>
          <a:p>
            <a:r>
              <a:rPr lang="en-US" sz="1400" b="1" dirty="0"/>
              <a:t>C</a:t>
            </a:r>
            <a:endParaRPr lang="x-none" sz="1400" b="1" dirty="0"/>
          </a:p>
        </p:txBody>
      </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019360"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6454585"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1" name="Straight Arrow Connector 60"/>
          <p:cNvCxnSpPr/>
          <p:nvPr/>
        </p:nvCxnSpPr>
        <p:spPr>
          <a:xfrm>
            <a:off x="6158750" y="2702860"/>
            <a:ext cx="13450" cy="57374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5" name="Group 11"/>
          <p:cNvGrpSpPr/>
          <p:nvPr/>
        </p:nvGrpSpPr>
        <p:grpSpPr>
          <a:xfrm>
            <a:off x="7373470"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7915835"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077200"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7" name="Straight Arrow Connector 36"/>
          <p:cNvCxnSpPr/>
          <p:nvPr/>
        </p:nvCxnSpPr>
        <p:spPr>
          <a:xfrm flipV="1">
            <a:off x="6567395" y="2984500"/>
            <a:ext cx="49305" cy="39893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6019800" y="2971800"/>
            <a:ext cx="76202" cy="60848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6477000" y="2846295"/>
            <a:ext cx="58270" cy="430305"/>
          </a:xfrm>
          <a:prstGeom prst="straightConnector1">
            <a:avLst/>
          </a:prstGeom>
          <a:ln w="19050">
            <a:solidFill>
              <a:schemeClr val="tx1"/>
            </a:solidFill>
            <a:headEnd type="arrow"/>
            <a:tailEnd type="oval"/>
          </a:ln>
        </p:spPr>
        <p:style>
          <a:lnRef idx="1">
            <a:schemeClr val="accent1"/>
          </a:lnRef>
          <a:fillRef idx="0">
            <a:schemeClr val="accent1"/>
          </a:fillRef>
          <a:effectRef idx="0">
            <a:schemeClr val="accent1"/>
          </a:effectRef>
          <a:fontRef idx="minor">
            <a:schemeClr val="tx1"/>
          </a:fontRef>
        </p:style>
      </p:cxnSp>
      <p:sp>
        <p:nvSpPr>
          <p:cNvPr id="44"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noAutofit/>
          </a:bodyPr>
          <a:lstStyle/>
          <a:p>
            <a:r>
              <a:rPr lang="en-US" sz="2400" dirty="0"/>
              <a:t>ADT List (Double-Linked List): Implementation</a:t>
            </a:r>
          </a:p>
        </p:txBody>
      </p:sp>
      <p:sp>
        <p:nvSpPr>
          <p:cNvPr id="135171" name="Rectangle 3"/>
          <p:cNvSpPr>
            <a:spLocks noGrp="1" noChangeArrowheads="1"/>
          </p:cNvSpPr>
          <p:nvPr>
            <p:ph idx="1"/>
          </p:nvPr>
        </p:nvSpPr>
        <p:spPr/>
        <p:txBody>
          <a:bodyPr>
            <a:normAutofit/>
          </a:bodyPr>
          <a:lstStyle/>
          <a:p>
            <a:pPr>
              <a:lnSpc>
                <a:spcPct val="90000"/>
              </a:lnSpc>
              <a:buFontTx/>
              <a:buNone/>
            </a:pPr>
            <a:r>
              <a:rPr lang="en-US" sz="1700" dirty="0">
                <a:solidFill>
                  <a:srgbClr val="0000FF"/>
                </a:solidFill>
                <a:latin typeface="SimSun" pitchFamily="2" charset="-122"/>
              </a:rPr>
              <a:t>	</a:t>
            </a: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insert(T </a:t>
            </a:r>
            <a:r>
              <a:rPr lang="en-US" sz="1700" dirty="0" err="1">
                <a:latin typeface="SimSun" pitchFamily="2" charset="-122"/>
              </a:rPr>
              <a:t>val</a:t>
            </a:r>
            <a:r>
              <a:rPr lang="en-US" sz="1700" dirty="0">
                <a:latin typeface="SimSun" pitchFamily="2" charset="-122"/>
              </a:rPr>
              <a:t>) {</a:t>
            </a:r>
          </a:p>
          <a:p>
            <a:pPr>
              <a:lnSpc>
                <a:spcPct val="90000"/>
              </a:lnSpc>
              <a:buFontTx/>
              <a:buNone/>
            </a:pPr>
            <a:r>
              <a:rPr lang="en-US" sz="1700" dirty="0">
                <a:latin typeface="SimSun" pitchFamily="2" charset="-122"/>
              </a:rPr>
              <a:t>		Node&lt;T&gt; </a:t>
            </a:r>
            <a:r>
              <a:rPr lang="en-US" sz="1700" dirty="0" err="1">
                <a:latin typeface="SimSun" pitchFamily="2" charset="-122"/>
              </a:rPr>
              <a:t>tmp</a:t>
            </a:r>
            <a:r>
              <a:rPr lang="en-US" sz="1700" dirty="0">
                <a:latin typeface="SimSun" pitchFamily="2" charset="-122"/>
              </a:rPr>
              <a:t> = </a:t>
            </a:r>
            <a:r>
              <a:rPr lang="en-US" sz="1700" b="1" dirty="0">
                <a:solidFill>
                  <a:srgbClr val="002060"/>
                </a:solidFill>
                <a:latin typeface="SimSun" pitchFamily="2" charset="-122"/>
              </a:rPr>
              <a:t>new</a:t>
            </a:r>
            <a:r>
              <a:rPr lang="en-US" sz="1700" dirty="0">
                <a:latin typeface="SimSun" pitchFamily="2" charset="-122"/>
              </a:rPr>
              <a:t> Node&lt;T&gt;(</a:t>
            </a:r>
            <a:r>
              <a:rPr lang="en-US" sz="1700" dirty="0" err="1">
                <a:latin typeface="SimSun" pitchFamily="2" charset="-122"/>
              </a:rPr>
              <a:t>val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(empty()) {</a:t>
            </a:r>
          </a:p>
          <a:p>
            <a:pPr>
              <a:lnSpc>
                <a:spcPct val="90000"/>
              </a:lnSpc>
              <a:buFontTx/>
              <a:buNone/>
            </a:pPr>
            <a:r>
              <a:rPr lang="en-US" sz="1700" dirty="0">
                <a:latin typeface="SimSun" pitchFamily="2" charset="-122"/>
              </a:rPr>
              <a:t>			current = head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tmp.next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tmp.previous</a:t>
            </a:r>
            <a:r>
              <a:rPr lang="en-US" sz="1700" dirty="0">
                <a:latin typeface="SimSun" pitchFamily="2" charset="-122"/>
              </a:rPr>
              <a:t> = current;</a:t>
            </a:r>
          </a:p>
          <a:p>
            <a:pPr>
              <a:lnSpc>
                <a:spcPct val="90000"/>
              </a:lnSpc>
              <a:buFontTx/>
              <a:buNone/>
            </a:pPr>
            <a:r>
              <a:rPr lang="en-US" sz="1700" dirty="0">
                <a:latin typeface="SimSun" pitchFamily="2" charset="-122"/>
              </a:rPr>
              <a:t>			</a:t>
            </a:r>
            <a:r>
              <a:rPr lang="en-US" sz="1700" b="1" dirty="0">
                <a:solidFill>
                  <a:schemeClr val="accent5"/>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chemeClr val="accent5"/>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a:t>
            </a:r>
            <a:r>
              <a:rPr lang="en-US" sz="1700" dirty="0">
                <a:latin typeface="SimSun" pitchFamily="2" charset="-122"/>
              </a:rPr>
              <a: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current = </a:t>
            </a:r>
            <a:r>
              <a:rPr lang="en-US" sz="1700" dirty="0" err="1">
                <a:latin typeface="SimSun" pitchFamily="2" charset="-122"/>
              </a:rPr>
              <a:t>tmp</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914F5E1E-1279-4502-8DE8-03A69A0ED6AE}" type="slidenum">
              <a:rPr lang="en-US"/>
              <a:pPr/>
              <a:t>38</a:t>
            </a:fld>
            <a:endParaRPr lang="en-US"/>
          </a:p>
        </p:txBody>
      </p:sp>
      <p:grpSp>
        <p:nvGrpSpPr>
          <p:cNvPr id="2" name="Group 11"/>
          <p:cNvGrpSpPr/>
          <p:nvPr/>
        </p:nvGrpSpPr>
        <p:grpSpPr>
          <a:xfrm>
            <a:off x="6324600" y="2590800"/>
            <a:ext cx="609600" cy="406400"/>
            <a:chOff x="5943600" y="2286000"/>
            <a:chExt cx="685800" cy="457200"/>
          </a:xfrm>
        </p:grpSpPr>
        <p:sp>
          <p:nvSpPr>
            <p:cNvPr id="33" name="Rectangle 17"/>
            <p:cNvSpPr>
              <a:spLocks noChangeArrowheads="1"/>
            </p:cNvSpPr>
            <p:nvPr/>
          </p:nvSpPr>
          <p:spPr bwMode="auto">
            <a:xfrm>
              <a:off x="6096000" y="2286000"/>
              <a:ext cx="381000" cy="457200"/>
            </a:xfrm>
            <a:prstGeom prst="rect">
              <a:avLst/>
            </a:prstGeom>
            <a:noFill/>
            <a:ln w="9525">
              <a:solidFill>
                <a:srgbClr val="FF0000"/>
              </a:solidFill>
              <a:miter lim="800000"/>
              <a:headEnd/>
              <a:tailEnd/>
            </a:ln>
          </p:spPr>
          <p:txBody>
            <a:bodyPr wrap="none" anchor="ctr"/>
            <a:lstStyle/>
            <a:p>
              <a:endParaRPr lang="en-US"/>
            </a:p>
          </p:txBody>
        </p:sp>
        <p:sp>
          <p:nvSpPr>
            <p:cNvPr id="38" name="Rectangle 17"/>
            <p:cNvSpPr>
              <a:spLocks noChangeArrowheads="1"/>
            </p:cNvSpPr>
            <p:nvPr/>
          </p:nvSpPr>
          <p:spPr bwMode="auto">
            <a:xfrm>
              <a:off x="6477000" y="2286000"/>
              <a:ext cx="152400" cy="457200"/>
            </a:xfrm>
            <a:prstGeom prst="rect">
              <a:avLst/>
            </a:prstGeom>
            <a:noFill/>
            <a:ln w="9525">
              <a:solidFill>
                <a:srgbClr val="FF0000"/>
              </a:solidFill>
              <a:miter lim="800000"/>
              <a:headEnd/>
              <a:tailEnd/>
            </a:ln>
          </p:spPr>
          <p:txBody>
            <a:bodyPr wrap="none" anchor="ctr"/>
            <a:lstStyle/>
            <a:p>
              <a:endParaRPr lang="en-US"/>
            </a:p>
          </p:txBody>
        </p:sp>
        <p:sp>
          <p:nvSpPr>
            <p:cNvPr id="45" name="Rectangle 44"/>
            <p:cNvSpPr>
              <a:spLocks noChangeArrowheads="1"/>
            </p:cNvSpPr>
            <p:nvPr/>
          </p:nvSpPr>
          <p:spPr bwMode="auto">
            <a:xfrm>
              <a:off x="5943600" y="2286000"/>
              <a:ext cx="152400" cy="457200"/>
            </a:xfrm>
            <a:prstGeom prst="rect">
              <a:avLst/>
            </a:prstGeom>
            <a:noFill/>
            <a:ln w="9525">
              <a:solidFill>
                <a:srgbClr val="FF0000"/>
              </a:solidFill>
              <a:miter lim="800000"/>
              <a:headEnd/>
              <a:tailEnd/>
            </a:ln>
          </p:spPr>
          <p:txBody>
            <a:bodyPr wrap="none" anchor="ctr"/>
            <a:lstStyle/>
            <a:p>
              <a:endParaRPr lang="en-US"/>
            </a:p>
          </p:txBody>
        </p:sp>
      </p:grpSp>
      <p:sp>
        <p:nvSpPr>
          <p:cNvPr id="51" name="Text Box 30"/>
          <p:cNvSpPr txBox="1">
            <a:spLocks noChangeArrowheads="1"/>
          </p:cNvSpPr>
          <p:nvPr/>
        </p:nvSpPr>
        <p:spPr bwMode="auto">
          <a:xfrm>
            <a:off x="5281572" y="2590800"/>
            <a:ext cx="415498" cy="369332"/>
          </a:xfrm>
          <a:prstGeom prst="rect">
            <a:avLst/>
          </a:prstGeom>
          <a:noFill/>
          <a:ln w="9525">
            <a:noFill/>
            <a:miter lim="800000"/>
            <a:headEnd/>
            <a:tailEnd/>
          </a:ln>
        </p:spPr>
        <p:txBody>
          <a:bodyPr wrap="none">
            <a:spAutoFit/>
          </a:bodyPr>
          <a:lstStyle/>
          <a:p>
            <a:r>
              <a:rPr lang="en-US" dirty="0"/>
              <a:t>…</a:t>
            </a:r>
          </a:p>
        </p:txBody>
      </p:sp>
      <p:sp>
        <p:nvSpPr>
          <p:cNvPr id="52" name="Text Box 30"/>
          <p:cNvSpPr txBox="1">
            <a:spLocks noChangeArrowheads="1"/>
          </p:cNvSpPr>
          <p:nvPr/>
        </p:nvSpPr>
        <p:spPr bwMode="auto">
          <a:xfrm>
            <a:off x="7593966" y="2590800"/>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616385" y="2590800"/>
            <a:ext cx="609600" cy="406400"/>
            <a:chOff x="5943600" y="2286000"/>
            <a:chExt cx="685800" cy="457200"/>
          </a:xfrm>
        </p:grpSpPr>
        <p:sp>
          <p:nvSpPr>
            <p:cNvPr id="5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56" name="Rectangle 5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45066" y="2590800"/>
            <a:ext cx="609600" cy="406400"/>
            <a:chOff x="5943600" y="2286000"/>
            <a:chExt cx="685800" cy="457200"/>
          </a:xfrm>
        </p:grpSpPr>
        <p:sp>
          <p:nvSpPr>
            <p:cNvPr id="58"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0" name="Rectangle 59"/>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44901" y="2590800"/>
            <a:ext cx="609600" cy="406400"/>
            <a:chOff x="5943600" y="2286000"/>
            <a:chExt cx="685800" cy="457200"/>
          </a:xfrm>
        </p:grpSpPr>
        <p:sp>
          <p:nvSpPr>
            <p:cNvPr id="64"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65"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66" name="Rectangle 65"/>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67" name="Straight Arrow Connector 66"/>
          <p:cNvCxnSpPr/>
          <p:nvPr/>
        </p:nvCxnSpPr>
        <p:spPr>
          <a:xfrm>
            <a:off x="8487266" y="2702860"/>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7" name="Group 11"/>
          <p:cNvGrpSpPr/>
          <p:nvPr/>
        </p:nvGrpSpPr>
        <p:grpSpPr>
          <a:xfrm>
            <a:off x="4724400" y="2590800"/>
            <a:ext cx="609600" cy="406400"/>
            <a:chOff x="5943600" y="2286000"/>
            <a:chExt cx="685800" cy="457200"/>
          </a:xfrm>
        </p:grpSpPr>
        <p:sp>
          <p:nvSpPr>
            <p:cNvPr id="69"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Rectangle 70"/>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72" name="TextBox 71"/>
          <p:cNvSpPr txBox="1"/>
          <p:nvPr/>
        </p:nvSpPr>
        <p:spPr>
          <a:xfrm>
            <a:off x="8642281" y="2569893"/>
            <a:ext cx="466794" cy="276999"/>
          </a:xfrm>
          <a:prstGeom prst="rect">
            <a:avLst/>
          </a:prstGeom>
          <a:noFill/>
        </p:spPr>
        <p:txBody>
          <a:bodyPr wrap="none" rtlCol="1">
            <a:spAutoFit/>
          </a:bodyPr>
          <a:lstStyle/>
          <a:p>
            <a:r>
              <a:rPr lang="en-US" sz="1200" b="1" dirty="0"/>
              <a:t>null</a:t>
            </a:r>
            <a:endParaRPr lang="x-none" sz="1200" b="1" dirty="0"/>
          </a:p>
        </p:txBody>
      </p:sp>
      <p:cxnSp>
        <p:nvCxnSpPr>
          <p:cNvPr id="73" name="Straight Arrow Connector 72"/>
          <p:cNvCxnSpPr/>
          <p:nvPr/>
        </p:nvCxnSpPr>
        <p:spPr>
          <a:xfrm>
            <a:off x="4949702"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779372" y="2112693"/>
            <a:ext cx="316112" cy="307777"/>
          </a:xfrm>
          <a:prstGeom prst="rect">
            <a:avLst/>
          </a:prstGeom>
          <a:noFill/>
        </p:spPr>
        <p:txBody>
          <a:bodyPr wrap="none" rtlCol="1">
            <a:spAutoFit/>
          </a:bodyPr>
          <a:lstStyle/>
          <a:p>
            <a:r>
              <a:rPr lang="en-US" sz="1400" b="1" dirty="0"/>
              <a:t>H</a:t>
            </a:r>
            <a:endParaRPr lang="x-none" sz="1400" b="1" dirty="0"/>
          </a:p>
        </p:txBody>
      </p:sp>
      <p:cxnSp>
        <p:nvCxnSpPr>
          <p:cNvPr id="39" name="Straight Arrow Connector 38"/>
          <p:cNvCxnSpPr/>
          <p:nvPr/>
        </p:nvCxnSpPr>
        <p:spPr>
          <a:xfrm flipH="1">
            <a:off x="6242051" y="2895600"/>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156325" y="2701925"/>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H="1">
            <a:off x="6956426" y="2895600"/>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a:off x="6870700" y="2701925"/>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6647330" y="2362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477000" y="2112693"/>
            <a:ext cx="308098" cy="307777"/>
          </a:xfrm>
          <a:prstGeom prst="rect">
            <a:avLst/>
          </a:prstGeom>
          <a:noFill/>
        </p:spPr>
        <p:txBody>
          <a:bodyPr wrap="none" rtlCol="1">
            <a:spAutoFit/>
          </a:bodyPr>
          <a:lstStyle/>
          <a:p>
            <a:r>
              <a:rPr lang="en-US" sz="1400" b="1" dirty="0"/>
              <a:t>C</a:t>
            </a:r>
            <a:endParaRPr lang="x-none" sz="1400" b="1" dirty="0"/>
          </a:p>
        </p:txBody>
      </p:sp>
      <p:sp>
        <p:nvSpPr>
          <p:cNvPr id="83" name="Text Box 30"/>
          <p:cNvSpPr txBox="1">
            <a:spLocks noChangeArrowheads="1"/>
          </p:cNvSpPr>
          <p:nvPr/>
        </p:nvSpPr>
        <p:spPr bwMode="auto">
          <a:xfrm>
            <a:off x="5943600" y="14594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t>ADT List: Specification</a:t>
            </a:r>
          </a:p>
        </p:txBody>
      </p:sp>
      <p:sp>
        <p:nvSpPr>
          <p:cNvPr id="129027" name="Rectangle 3"/>
          <p:cNvSpPr>
            <a:spLocks noGrp="1" noChangeArrowheads="1"/>
          </p:cNvSpPr>
          <p:nvPr>
            <p:ph idx="1"/>
          </p:nvPr>
        </p:nvSpPr>
        <p:spPr/>
        <p:txBody>
          <a:bodyPr/>
          <a:lstStyle/>
          <a:p>
            <a:pPr marL="609600" indent="-609600">
              <a:buFontTx/>
              <a:buNone/>
            </a:pPr>
            <a:r>
              <a:rPr lang="en-US" sz="2000" b="1" u="sng" dirty="0"/>
              <a:t>Operations</a:t>
            </a:r>
            <a:r>
              <a:rPr lang="en-US" sz="2000" dirty="0"/>
              <a:t>:</a:t>
            </a:r>
          </a:p>
          <a:p>
            <a:pPr marL="609600" indent="-609600">
              <a:buFontTx/>
              <a:buAutoNum type="arabicPeriod" startAt="4"/>
            </a:pPr>
            <a:r>
              <a:rPr lang="en-US" sz="2000" b="1" dirty="0"/>
              <a:t>Method</a:t>
            </a:r>
            <a:r>
              <a:rPr lang="en-US" sz="2000" dirty="0"/>
              <a:t> update (Type e).</a:t>
            </a:r>
          </a:p>
          <a:p>
            <a:pPr marL="609600" indent="-609600">
              <a:buFontTx/>
              <a:buNone/>
            </a:pPr>
            <a:r>
              <a:rPr lang="en-US" sz="2000" dirty="0"/>
              <a:t>	</a:t>
            </a:r>
            <a:r>
              <a:rPr lang="en-US" sz="2000" b="1" dirty="0"/>
              <a:t>requires</a:t>
            </a:r>
            <a:r>
              <a:rPr lang="en-US" sz="2000" dirty="0"/>
              <a:t>: list L is not empty. </a:t>
            </a:r>
            <a:r>
              <a:rPr lang="en-US" sz="2000" b="1" dirty="0"/>
              <a:t>input</a:t>
            </a:r>
            <a:r>
              <a:rPr lang="en-US" sz="2000" dirty="0"/>
              <a:t>:  e.</a:t>
            </a:r>
          </a:p>
          <a:p>
            <a:pPr marL="609600" indent="-609600">
              <a:buFontTx/>
              <a:buNone/>
            </a:pPr>
            <a:r>
              <a:rPr lang="en-US" sz="2000" dirty="0"/>
              <a:t>	</a:t>
            </a:r>
            <a:r>
              <a:rPr lang="en-US" sz="2000" b="1" dirty="0"/>
              <a:t>results</a:t>
            </a:r>
            <a:r>
              <a:rPr lang="en-US" sz="2000" dirty="0"/>
              <a:t>: the element e is copied into the current node.</a:t>
            </a:r>
          </a:p>
          <a:p>
            <a:pPr marL="609600" indent="-609600">
              <a:buFontTx/>
              <a:buNone/>
            </a:pPr>
            <a:r>
              <a:rPr lang="en-US" sz="2000" dirty="0"/>
              <a:t>	</a:t>
            </a:r>
            <a:r>
              <a:rPr lang="en-US" sz="2000" b="1" dirty="0"/>
              <a:t>output</a:t>
            </a:r>
            <a:r>
              <a:rPr lang="en-US" sz="2000" dirty="0"/>
              <a:t>: none.</a:t>
            </a:r>
          </a:p>
          <a:p>
            <a:pPr marL="609600" indent="-609600">
              <a:buFontTx/>
              <a:buNone/>
            </a:pPr>
            <a:r>
              <a:rPr lang="en-US" sz="2000" b="1" dirty="0"/>
              <a:t>5.</a:t>
            </a:r>
            <a:r>
              <a:rPr lang="en-US" sz="2000" dirty="0"/>
              <a:t>	</a:t>
            </a:r>
            <a:r>
              <a:rPr lang="en-US" sz="2000" b="1" dirty="0"/>
              <a:t>Method</a:t>
            </a:r>
            <a:r>
              <a:rPr lang="en-US" sz="2000" dirty="0"/>
              <a:t> insert (Type e).</a:t>
            </a:r>
          </a:p>
          <a:p>
            <a:pPr marL="609600" indent="-609600">
              <a:buFontTx/>
              <a:buNone/>
            </a:pPr>
            <a:r>
              <a:rPr lang="en-US" sz="2000" dirty="0"/>
              <a:t>	</a:t>
            </a:r>
            <a:r>
              <a:rPr lang="en-US" sz="2000" b="1" dirty="0"/>
              <a:t>requires</a:t>
            </a:r>
            <a:r>
              <a:rPr lang="en-US" sz="2000" dirty="0"/>
              <a:t>: list L is not full.</a:t>
            </a:r>
            <a:r>
              <a:rPr lang="en-US" sz="2000" b="1" dirty="0"/>
              <a:t> input</a:t>
            </a:r>
            <a:r>
              <a:rPr lang="en-US" sz="2000" dirty="0"/>
              <a:t>: e.</a:t>
            </a:r>
          </a:p>
          <a:p>
            <a:pPr marL="609600" indent="-609600">
              <a:buFontTx/>
              <a:buNone/>
            </a:pPr>
            <a:r>
              <a:rPr lang="en-US" sz="2000" dirty="0"/>
              <a:t>	</a:t>
            </a:r>
            <a:r>
              <a:rPr lang="en-US" sz="2000" b="1" dirty="0"/>
              <a:t>results</a:t>
            </a:r>
            <a:r>
              <a:rPr lang="en-US" sz="2000" dirty="0"/>
              <a:t>: a new node containing element e is created and inserted after the current element in the list. The new element e is made the current element. If the list is empty e is also made the head element. </a:t>
            </a:r>
            <a:r>
              <a:rPr lang="en-US" sz="2000" b="1" dirty="0"/>
              <a:t>output</a:t>
            </a:r>
            <a:r>
              <a:rPr lang="en-US" sz="2000" dirty="0"/>
              <a:t>: none.</a:t>
            </a:r>
          </a:p>
        </p:txBody>
      </p:sp>
      <p:sp>
        <p:nvSpPr>
          <p:cNvPr id="6" name="Slide Number Placeholder 5"/>
          <p:cNvSpPr>
            <a:spLocks noGrp="1"/>
          </p:cNvSpPr>
          <p:nvPr>
            <p:ph type="sldNum" sz="quarter" idx="12"/>
          </p:nvPr>
        </p:nvSpPr>
        <p:spPr/>
        <p:txBody>
          <a:bodyPr/>
          <a:lstStyle/>
          <a:p>
            <a:fld id="{305767FD-E877-4A2E-9E90-2C61D917843B}" type="slidenum">
              <a:rPr lang="en-US"/>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40</a:t>
            </a:fld>
            <a:endParaRPr lang="en-US"/>
          </a:p>
        </p:txBody>
      </p:sp>
      <p:grpSp>
        <p:nvGrpSpPr>
          <p:cNvPr id="5"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41</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head = </a:t>
            </a:r>
            <a:r>
              <a:rPr lang="en-US" sz="1700" b="1" dirty="0" err="1">
                <a:solidFill>
                  <a:srgbClr val="FF0000"/>
                </a:solidFill>
                <a:latin typeface="SimSun" pitchFamily="2" charset="-122"/>
              </a:rPr>
              <a:t>head.next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42</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if(head != null)</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43</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44</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45</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46</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7" name="Straight Arrow Connector 16"/>
          <p:cNvCxnSpPr/>
          <p:nvPr/>
        </p:nvCxnSpPr>
        <p:spPr>
          <a:xfrm>
            <a:off x="5880100" y="2283562"/>
            <a:ext cx="292100"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cxnSp>
        <p:nvCxnSpPr>
          <p:cNvPr id="21" name="Straight Connector 20"/>
          <p:cNvCxnSpPr/>
          <p:nvPr/>
        </p:nvCxnSpPr>
        <p:spPr>
          <a:xfrm flipH="1">
            <a:off x="54864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340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47</a:t>
            </a:fld>
            <a:endParaRPr lang="en-US"/>
          </a:p>
        </p:txBody>
      </p:sp>
      <p:cxnSp>
        <p:nvCxnSpPr>
          <p:cNvPr id="15" name="Straight Arrow Connector 14"/>
          <p:cNvCxnSpPr/>
          <p:nvPr/>
        </p:nvCxnSpPr>
        <p:spPr>
          <a:xfrm>
            <a:off x="6322253"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151923" y="1694330"/>
            <a:ext cx="316112" cy="307777"/>
          </a:xfrm>
          <a:prstGeom prst="rect">
            <a:avLst/>
          </a:prstGeom>
          <a:noFill/>
        </p:spPr>
        <p:txBody>
          <a:bodyPr wrap="none" rtlCol="1">
            <a:spAutoFit/>
          </a:bodyPr>
          <a:lstStyle/>
          <a:p>
            <a:r>
              <a:rPr lang="en-US" sz="1400" b="1" dirty="0"/>
              <a:t>H</a:t>
            </a:r>
            <a:endParaRPr lang="x-none" sz="1400" b="1" dirty="0"/>
          </a:p>
        </p:txBody>
      </p:sp>
      <p:cxnSp>
        <p:nvCxnSpPr>
          <p:cNvPr id="18" name="Straight Arrow Connector 17"/>
          <p:cNvCxnSpPr/>
          <p:nvPr/>
        </p:nvCxnSpPr>
        <p:spPr>
          <a:xfrm>
            <a:off x="650956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339232" y="1694330"/>
            <a:ext cx="308098" cy="307777"/>
          </a:xfrm>
          <a:prstGeom prst="rect">
            <a:avLst/>
          </a:prstGeom>
          <a:noFill/>
        </p:spPr>
        <p:txBody>
          <a:bodyPr wrap="none" rtlCol="1">
            <a:spAutoFit/>
          </a:bodyPr>
          <a:lstStyle/>
          <a:p>
            <a:r>
              <a:rPr lang="en-US" sz="1400" b="1" dirty="0"/>
              <a:t>C</a:t>
            </a:r>
            <a:endParaRPr lang="x-none" sz="1400" b="1" dirty="0"/>
          </a:p>
        </p:txBody>
      </p:sp>
      <p:sp>
        <p:nvSpPr>
          <p:cNvPr id="20"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#1</a:t>
            </a:r>
          </a:p>
        </p:txBody>
      </p:sp>
      <p:sp>
        <p:nvSpPr>
          <p:cNvPr id="22" name="TextBox 21"/>
          <p:cNvSpPr txBox="1"/>
          <p:nvPr/>
        </p:nvSpPr>
        <p:spPr>
          <a:xfrm>
            <a:off x="6172200" y="2152436"/>
            <a:ext cx="466794" cy="276999"/>
          </a:xfrm>
          <a:prstGeom prst="rect">
            <a:avLst/>
          </a:prstGeom>
          <a:noFill/>
        </p:spPr>
        <p:txBody>
          <a:bodyPr wrap="none" rtlCol="1">
            <a:spAutoFit/>
          </a:bodyPr>
          <a:lstStyle/>
          <a:p>
            <a:r>
              <a:rPr lang="en-US" sz="1200" b="1" dirty="0"/>
              <a:t>null</a:t>
            </a:r>
            <a:endParaRPr lang="x-none" sz="12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48</a:t>
            </a:fld>
            <a:endParaRPr lang="en-US"/>
          </a:p>
        </p:txBody>
      </p:sp>
      <p:grpSp>
        <p:nvGrpSpPr>
          <p:cNvPr id="5"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11"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49</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5569218"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398888"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
        <p:nvSpPr>
          <p:cNvPr id="2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ADT List: Specification</a:t>
            </a:r>
          </a:p>
        </p:txBody>
      </p:sp>
      <p:sp>
        <p:nvSpPr>
          <p:cNvPr id="130051" name="Rectangle 3"/>
          <p:cNvSpPr>
            <a:spLocks noGrp="1" noChangeArrowheads="1"/>
          </p:cNvSpPr>
          <p:nvPr>
            <p:ph idx="1"/>
          </p:nvPr>
        </p:nvSpPr>
        <p:spPr/>
        <p:txBody>
          <a:bodyPr/>
          <a:lstStyle/>
          <a:p>
            <a:pPr marL="609600" indent="-609600">
              <a:buFontTx/>
              <a:buNone/>
            </a:pPr>
            <a:r>
              <a:rPr lang="en-US" sz="2000" b="1" u="sng" dirty="0"/>
              <a:t>Operations</a:t>
            </a:r>
            <a:r>
              <a:rPr lang="en-US" sz="2000" dirty="0"/>
              <a:t>:</a:t>
            </a:r>
          </a:p>
          <a:p>
            <a:pPr marL="609600" indent="-609600">
              <a:buFontTx/>
              <a:buAutoNum type="arabicPeriod" startAt="6"/>
            </a:pPr>
            <a:r>
              <a:rPr lang="en-US" sz="2000" b="1" dirty="0"/>
              <a:t>Method</a:t>
            </a:r>
            <a:r>
              <a:rPr lang="en-US" sz="2000" dirty="0"/>
              <a:t> remove ( )</a:t>
            </a:r>
          </a:p>
          <a:p>
            <a:pPr marL="609600" indent="-609600">
              <a:buFontTx/>
              <a:buNone/>
            </a:pPr>
            <a:r>
              <a:rPr lang="en-US" sz="2000" dirty="0"/>
              <a:t>	</a:t>
            </a:r>
            <a:r>
              <a:rPr lang="en-US" sz="2000" b="1" dirty="0"/>
              <a:t>requires</a:t>
            </a:r>
            <a:r>
              <a:rPr lang="en-US" sz="2000" dirty="0"/>
              <a:t>: list L is not empty. </a:t>
            </a:r>
            <a:r>
              <a:rPr lang="en-US" sz="2000" b="1" dirty="0"/>
              <a:t>input</a:t>
            </a:r>
            <a:r>
              <a:rPr lang="en-US" sz="2000" dirty="0"/>
              <a:t>: none</a:t>
            </a:r>
          </a:p>
          <a:p>
            <a:pPr marL="609600" indent="-609600">
              <a:buFontTx/>
              <a:buNone/>
            </a:pPr>
            <a:r>
              <a:rPr lang="en-US" sz="2000" dirty="0"/>
              <a:t>	</a:t>
            </a:r>
            <a:r>
              <a:rPr lang="en-US" sz="2000" b="1" dirty="0"/>
              <a:t>results</a:t>
            </a:r>
            <a:r>
              <a:rPr lang="en-US" sz="2000" dirty="0"/>
              <a:t>: the current element is removed from the list.  If the resulting list is empty current is set to NULL. If successor of the deleted element exists it is made the new current element otherwise first element is made the new current element. </a:t>
            </a:r>
            <a:r>
              <a:rPr lang="en-US" sz="2000" b="1" dirty="0"/>
              <a:t>output</a:t>
            </a:r>
            <a:r>
              <a:rPr lang="en-US" sz="2000" dirty="0"/>
              <a:t>: none.</a:t>
            </a:r>
          </a:p>
          <a:p>
            <a:pPr marL="609600" indent="-609600">
              <a:buFontTx/>
              <a:buNone/>
            </a:pPr>
            <a:r>
              <a:rPr lang="en-US" sz="2000" b="1" dirty="0"/>
              <a:t>7.</a:t>
            </a:r>
            <a:r>
              <a:rPr lang="en-US" sz="2000" dirty="0"/>
              <a:t> 	</a:t>
            </a:r>
            <a:r>
              <a:rPr lang="en-US" sz="2000" b="1" dirty="0"/>
              <a:t>Method</a:t>
            </a:r>
            <a:r>
              <a:rPr lang="en-US" sz="2000" dirty="0"/>
              <a:t> full (</a:t>
            </a:r>
            <a:r>
              <a:rPr lang="en-US" sz="2000" dirty="0" err="1"/>
              <a:t>boolean</a:t>
            </a:r>
            <a:r>
              <a:rPr lang="en-US" sz="2000" dirty="0"/>
              <a:t> flag)</a:t>
            </a:r>
          </a:p>
          <a:p>
            <a:pPr marL="609600" indent="-609600">
              <a:buFontTx/>
              <a:buNone/>
            </a:pPr>
            <a:r>
              <a:rPr lang="en-US" sz="2000" dirty="0"/>
              <a:t>	</a:t>
            </a:r>
            <a:r>
              <a:rPr lang="en-US" sz="2000" b="1" dirty="0"/>
              <a:t>input</a:t>
            </a:r>
            <a:r>
              <a:rPr lang="en-US" sz="2000" dirty="0"/>
              <a:t>: none. </a:t>
            </a:r>
            <a:r>
              <a:rPr lang="en-US" sz="2000" b="1" dirty="0"/>
              <a:t>returns</a:t>
            </a:r>
            <a:r>
              <a:rPr lang="en-US" sz="2000" dirty="0"/>
              <a:t>: if the number of elements in L has reached the maximum number allowed then flag is set to true otherwise false. </a:t>
            </a:r>
            <a:r>
              <a:rPr lang="en-US" sz="2000" b="1" dirty="0"/>
              <a:t>output</a:t>
            </a:r>
            <a:r>
              <a:rPr lang="en-US" sz="2000" dirty="0"/>
              <a:t>: flag.</a:t>
            </a:r>
          </a:p>
        </p:txBody>
      </p:sp>
      <p:sp>
        <p:nvSpPr>
          <p:cNvPr id="6" name="Slide Number Placeholder 5"/>
          <p:cNvSpPr>
            <a:spLocks noGrp="1"/>
          </p:cNvSpPr>
          <p:nvPr>
            <p:ph type="sldNum" sz="quarter" idx="12"/>
          </p:nvPr>
        </p:nvSpPr>
        <p:spPr/>
        <p:txBody>
          <a:bodyPr/>
          <a:lstStyle/>
          <a:p>
            <a:fld id="{FC443698-F7F7-4226-B2B7-3AD958D087FC}" type="slidenum">
              <a:rPr lang="en-US"/>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head = </a:t>
            </a:r>
            <a:r>
              <a:rPr lang="en-US" sz="1700" b="1" dirty="0" err="1">
                <a:solidFill>
                  <a:srgbClr val="FF0000"/>
                </a:solidFill>
                <a:latin typeface="SimSun" pitchFamily="2" charset="-122"/>
              </a:rPr>
              <a:t>head.next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50</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if(head != null)</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51</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7" name="Straight Arrow Connector 26"/>
          <p:cNvCxnSpPr/>
          <p:nvPr/>
        </p:nvCxnSpPr>
        <p:spPr>
          <a:xfrm flipH="1">
            <a:off x="5943600" y="248358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head.previous</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52</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53</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5738597"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568267"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54</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55</a:t>
            </a:fld>
            <a:endParaRPr lang="en-US"/>
          </a:p>
        </p:txBody>
      </p:sp>
      <p:grpSp>
        <p:nvGrpSpPr>
          <p:cNvPr id="2" name="Group 11"/>
          <p:cNvGrpSpPr/>
          <p:nvPr/>
        </p:nvGrpSpPr>
        <p:grpSpPr>
          <a:xfrm>
            <a:off x="5334000" y="217243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3" name="Straight Arrow Connector 22"/>
          <p:cNvCxnSpPr/>
          <p:nvPr/>
        </p:nvCxnSpPr>
        <p:spPr>
          <a:xfrm>
            <a:off x="5880100" y="2283562"/>
            <a:ext cx="292100"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cxnSp>
        <p:nvCxnSpPr>
          <p:cNvPr id="20" name="Straight Connector 19"/>
          <p:cNvCxnSpPr/>
          <p:nvPr/>
        </p:nvCxnSpPr>
        <p:spPr>
          <a:xfrm flipH="1">
            <a:off x="54864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340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56</a:t>
            </a:fld>
            <a:endParaRPr lang="en-US"/>
          </a:p>
        </p:txBody>
      </p:sp>
      <p:sp>
        <p:nvSpPr>
          <p:cNvPr id="10" name="Text Box 30"/>
          <p:cNvSpPr txBox="1">
            <a:spLocks noChangeArrowheads="1"/>
          </p:cNvSpPr>
          <p:nvPr/>
        </p:nvSpPr>
        <p:spPr bwMode="auto">
          <a:xfrm>
            <a:off x="6747302" y="217243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148596" y="2172437"/>
            <a:ext cx="609600" cy="406400"/>
            <a:chOff x="5943600" y="2286000"/>
            <a:chExt cx="685800" cy="457200"/>
          </a:xfrm>
        </p:grpSpPr>
        <p:sp>
          <p:nvSpPr>
            <p:cNvPr id="12"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1" name="Straight Arrow Connector 20"/>
          <p:cNvCxnSpPr/>
          <p:nvPr/>
        </p:nvCxnSpPr>
        <p:spPr>
          <a:xfrm>
            <a:off x="6351495"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81165" y="1694330"/>
            <a:ext cx="316112" cy="307777"/>
          </a:xfrm>
          <a:prstGeom prst="rect">
            <a:avLst/>
          </a:prstGeom>
          <a:noFill/>
        </p:spPr>
        <p:txBody>
          <a:bodyPr wrap="none" rtlCol="1">
            <a:spAutoFit/>
          </a:bodyPr>
          <a:lstStyle/>
          <a:p>
            <a:r>
              <a:rPr lang="en-US" sz="1400" b="1" dirty="0"/>
              <a:t>H</a:t>
            </a:r>
            <a:endParaRPr lang="x-none" sz="1400" b="1" dirty="0"/>
          </a:p>
        </p:txBody>
      </p:sp>
      <p:cxnSp>
        <p:nvCxnSpPr>
          <p:cNvPr id="24" name="Straight Arrow Connector 23"/>
          <p:cNvCxnSpPr/>
          <p:nvPr/>
        </p:nvCxnSpPr>
        <p:spPr>
          <a:xfrm>
            <a:off x="6549902" y="194383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79572" y="1694330"/>
            <a:ext cx="308098" cy="307777"/>
          </a:xfrm>
          <a:prstGeom prst="rect">
            <a:avLst/>
          </a:prstGeom>
          <a:noFill/>
        </p:spPr>
        <p:txBody>
          <a:bodyPr wrap="none" rtlCol="1">
            <a:spAutoFit/>
          </a:bodyPr>
          <a:lstStyle/>
          <a:p>
            <a:r>
              <a:rPr lang="en-US" sz="1400" b="1" dirty="0"/>
              <a:t>C</a:t>
            </a:r>
            <a:endParaRPr lang="x-none" sz="1400" b="1" dirty="0"/>
          </a:p>
        </p:txBody>
      </p:sp>
      <p:sp>
        <p:nvSpPr>
          <p:cNvPr id="26"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57</a:t>
            </a:fld>
            <a:endParaRPr lang="en-US"/>
          </a:p>
        </p:txBody>
      </p:sp>
      <p:grpSp>
        <p:nvGrpSpPr>
          <p:cNvPr id="5"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12"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16"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20"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25"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15050"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58</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115050"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current.previous.next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59</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ADT List: Specification</a:t>
            </a:r>
          </a:p>
        </p:txBody>
      </p:sp>
      <p:sp>
        <p:nvSpPr>
          <p:cNvPr id="131075" name="Rectangle 3"/>
          <p:cNvSpPr>
            <a:spLocks noGrp="1" noChangeArrowheads="1"/>
          </p:cNvSpPr>
          <p:nvPr>
            <p:ph idx="1"/>
          </p:nvPr>
        </p:nvSpPr>
        <p:spPr/>
        <p:txBody>
          <a:bodyPr>
            <a:normAutofit lnSpcReduction="10000"/>
          </a:bodyPr>
          <a:lstStyle/>
          <a:p>
            <a:pPr marL="609600" indent="-609600">
              <a:buFontTx/>
              <a:buNone/>
            </a:pPr>
            <a:r>
              <a:rPr lang="en-US" sz="2400" b="1" u="sng" dirty="0"/>
              <a:t>Operations</a:t>
            </a:r>
            <a:r>
              <a:rPr lang="en-US" sz="2400" dirty="0"/>
              <a:t>:</a:t>
            </a:r>
          </a:p>
          <a:p>
            <a:pPr marL="609600" indent="-609600">
              <a:buFontTx/>
              <a:buAutoNum type="arabicPeriod" startAt="8"/>
            </a:pPr>
            <a:r>
              <a:rPr lang="en-US" sz="2400" b="1" dirty="0"/>
              <a:t>Method</a:t>
            </a:r>
            <a:r>
              <a:rPr lang="en-US" sz="2400" dirty="0"/>
              <a:t> empty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results</a:t>
            </a:r>
            <a:r>
              <a:rPr lang="en-US" sz="2400" dirty="0"/>
              <a:t>: if the number of elements in L is zero, then flag is set to true otherwise false. </a:t>
            </a:r>
            <a:r>
              <a:rPr lang="en-US" sz="2400" b="1" dirty="0"/>
              <a:t>Output</a:t>
            </a:r>
            <a:r>
              <a:rPr lang="en-US" sz="2400" dirty="0"/>
              <a:t>: flag.</a:t>
            </a:r>
            <a:endParaRPr lang="en-US" sz="2400" b="1" dirty="0"/>
          </a:p>
          <a:p>
            <a:pPr marL="609600" indent="-609600">
              <a:buFontTx/>
              <a:buAutoNum type="arabicPeriod" startAt="9"/>
            </a:pPr>
            <a:r>
              <a:rPr lang="en-US" sz="2400" b="1" dirty="0"/>
              <a:t>Method </a:t>
            </a:r>
            <a:r>
              <a:rPr lang="en-US" b="1" dirty="0"/>
              <a:t>f</a:t>
            </a:r>
            <a:r>
              <a:rPr lang="en-US" sz="2400" dirty="0"/>
              <a:t>irst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requires</a:t>
            </a:r>
            <a:r>
              <a:rPr lang="en-US" sz="2400" dirty="0"/>
              <a:t>: L is not empty. </a:t>
            </a:r>
            <a:r>
              <a:rPr lang="en-US" sz="2400" b="1" dirty="0"/>
              <a:t>Results</a:t>
            </a:r>
            <a:r>
              <a:rPr lang="en-US" sz="2400" dirty="0"/>
              <a:t>: if the first element is the current element then flag is set to true otherwise false. </a:t>
            </a:r>
            <a:r>
              <a:rPr lang="en-US" sz="2400" b="1" dirty="0"/>
              <a:t>Output</a:t>
            </a:r>
            <a:r>
              <a:rPr lang="en-US" sz="2400" dirty="0"/>
              <a:t>: flag</a:t>
            </a:r>
            <a:endParaRPr lang="en-US" sz="2400" b="1" dirty="0"/>
          </a:p>
          <a:p>
            <a:pPr marL="609600" indent="-609600">
              <a:buFont typeface="+mj-lt"/>
              <a:buAutoNum type="arabicPeriod" startAt="10"/>
            </a:pPr>
            <a:r>
              <a:rPr lang="en-US" sz="2400" b="1" dirty="0"/>
              <a:t>Method</a:t>
            </a:r>
            <a:r>
              <a:rPr lang="en-US" sz="2400" dirty="0"/>
              <a:t> </a:t>
            </a:r>
            <a:r>
              <a:rPr lang="en-US" dirty="0"/>
              <a:t>l</a:t>
            </a:r>
            <a:r>
              <a:rPr lang="en-US" sz="2400" dirty="0"/>
              <a:t>ast (</a:t>
            </a:r>
            <a:r>
              <a:rPr lang="en-US" sz="2400" dirty="0" err="1"/>
              <a:t>boolean</a:t>
            </a:r>
            <a:r>
              <a:rPr lang="en-US" sz="2400" dirty="0"/>
              <a:t> flag).</a:t>
            </a:r>
          </a:p>
          <a:p>
            <a:pPr marL="609600" indent="-609600">
              <a:buFontTx/>
              <a:buNone/>
            </a:pPr>
            <a:r>
              <a:rPr lang="en-US" sz="2400" dirty="0"/>
              <a:t>	</a:t>
            </a:r>
            <a:r>
              <a:rPr lang="en-US" sz="2400" b="1" dirty="0"/>
              <a:t>input</a:t>
            </a:r>
            <a:r>
              <a:rPr lang="en-US" sz="2400" dirty="0"/>
              <a:t>: none. </a:t>
            </a:r>
            <a:r>
              <a:rPr lang="en-US" sz="2400" b="1" dirty="0"/>
              <a:t>requires</a:t>
            </a:r>
            <a:r>
              <a:rPr lang="en-US" sz="2400" dirty="0"/>
              <a:t>: L is not empty. </a:t>
            </a:r>
            <a:r>
              <a:rPr lang="en-US" sz="2400" b="1" dirty="0"/>
              <a:t>Results</a:t>
            </a:r>
            <a:r>
              <a:rPr lang="en-US" sz="2400" dirty="0"/>
              <a:t>: if the last element is the current element then flag is set to true otherwise false. </a:t>
            </a:r>
            <a:r>
              <a:rPr lang="en-US" sz="2400" b="1" dirty="0"/>
              <a:t>Output</a:t>
            </a:r>
            <a:r>
              <a:rPr lang="en-US" sz="2400" dirty="0"/>
              <a:t>: flag</a:t>
            </a:r>
          </a:p>
        </p:txBody>
      </p:sp>
      <p:sp>
        <p:nvSpPr>
          <p:cNvPr id="6" name="Slide Number Placeholder 5"/>
          <p:cNvSpPr>
            <a:spLocks noGrp="1"/>
          </p:cNvSpPr>
          <p:nvPr>
            <p:ph type="sldNum" sz="quarter" idx="12"/>
          </p:nvPr>
        </p:nvSpPr>
        <p:spPr/>
        <p:txBody>
          <a:bodyPr/>
          <a:lstStyle/>
          <a:p>
            <a:fld id="{86C9AEDF-6642-4A3E-AFE3-B13A69587C26}" type="slidenum">
              <a:rPr lang="en-US"/>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60</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915151"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current.next.previous</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current.previous</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61</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62</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6606055"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35725"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63</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64</a:t>
            </a:fld>
            <a:endParaRPr lang="en-US"/>
          </a:p>
        </p:txBody>
      </p:sp>
      <p:grpSp>
        <p:nvGrpSpPr>
          <p:cNvPr id="2" name="Group 11"/>
          <p:cNvGrpSpPr/>
          <p:nvPr/>
        </p:nvGrpSpPr>
        <p:grpSpPr>
          <a:xfrm>
            <a:off x="6283325" y="20021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2" name="Straight Arrow Connector 31"/>
          <p:cNvCxnSpPr/>
          <p:nvPr/>
        </p:nvCxnSpPr>
        <p:spPr>
          <a:xfrm flipH="1">
            <a:off x="6200776" y="2306907"/>
            <a:ext cx="152399"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6829425" y="2113232"/>
            <a:ext cx="168275"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0" name="Shape 39"/>
          <p:cNvCxnSpPr>
            <a:endCxn id="19" idx="0"/>
          </p:cNvCxnSpPr>
          <p:nvPr/>
        </p:nvCxnSpPr>
        <p:spPr>
          <a:xfrm flipV="1">
            <a:off x="6121399" y="2002107"/>
            <a:ext cx="950126" cy="101600"/>
          </a:xfrm>
          <a:prstGeom prst="bentConnector4">
            <a:avLst>
              <a:gd name="adj1" fmla="val 321"/>
              <a:gd name="adj2" fmla="val 259375"/>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endCxn id="14" idx="2"/>
          </p:cNvCxnSpPr>
          <p:nvPr/>
        </p:nvCxnSpPr>
        <p:spPr>
          <a:xfrm rot="10800000" flipV="1">
            <a:off x="6116977" y="2305321"/>
            <a:ext cx="956918" cy="103185"/>
          </a:xfrm>
          <a:prstGeom prst="bentConnector4">
            <a:avLst>
              <a:gd name="adj1" fmla="val -322"/>
              <a:gd name="adj2" fmla="val 27077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6435725" y="1875107"/>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283325" y="1951307"/>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65</a:t>
            </a:fld>
            <a:endParaRPr lang="en-US"/>
          </a:p>
        </p:txBody>
      </p:sp>
      <p:sp>
        <p:nvSpPr>
          <p:cNvPr id="10" name="Text Box 30"/>
          <p:cNvSpPr txBox="1">
            <a:spLocks noChangeArrowheads="1"/>
          </p:cNvSpPr>
          <p:nvPr/>
        </p:nvSpPr>
        <p:spPr bwMode="auto">
          <a:xfrm>
            <a:off x="5240297" y="2002107"/>
            <a:ext cx="415498" cy="369332"/>
          </a:xfrm>
          <a:prstGeom prst="rect">
            <a:avLst/>
          </a:prstGeom>
          <a:noFill/>
          <a:ln w="9525">
            <a:noFill/>
            <a:miter lim="800000"/>
            <a:headEnd/>
            <a:tailEnd/>
          </a:ln>
        </p:spPr>
        <p:txBody>
          <a:bodyPr wrap="none">
            <a:spAutoFit/>
          </a:bodyPr>
          <a:lstStyle/>
          <a:p>
            <a:r>
              <a:rPr lang="en-US" dirty="0"/>
              <a:t>…</a:t>
            </a:r>
          </a:p>
        </p:txBody>
      </p:sp>
      <p:sp>
        <p:nvSpPr>
          <p:cNvPr id="11" name="Text Box 30"/>
          <p:cNvSpPr txBox="1">
            <a:spLocks noChangeArrowheads="1"/>
          </p:cNvSpPr>
          <p:nvPr/>
        </p:nvSpPr>
        <p:spPr bwMode="auto">
          <a:xfrm>
            <a:off x="7552691" y="20021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5575110" y="2002107"/>
            <a:ext cx="609600" cy="406400"/>
            <a:chOff x="5943600" y="2286000"/>
            <a:chExt cx="685800" cy="457200"/>
          </a:xfrm>
        </p:grpSpPr>
        <p:sp>
          <p:nvSpPr>
            <p:cNvPr id="13"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4"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4" name="Group 11"/>
          <p:cNvGrpSpPr/>
          <p:nvPr/>
        </p:nvGrpSpPr>
        <p:grpSpPr>
          <a:xfrm>
            <a:off x="7003791" y="20021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grpSp>
        <p:nvGrpSpPr>
          <p:cNvPr id="5" name="Group 11"/>
          <p:cNvGrpSpPr/>
          <p:nvPr/>
        </p:nvGrpSpPr>
        <p:grpSpPr>
          <a:xfrm>
            <a:off x="7903626" y="2002107"/>
            <a:ext cx="609600" cy="406400"/>
            <a:chOff x="5943600" y="2286000"/>
            <a:chExt cx="685800" cy="457200"/>
          </a:xfrm>
        </p:grpSpPr>
        <p:sp>
          <p:nvSpPr>
            <p:cNvPr id="21"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2"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3" name="Rectangle 22"/>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8445991" y="21141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4683125" y="20021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8601006" y="19812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4908427"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738097" y="15240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319932" y="17735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149602" y="15240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#3</a:t>
            </a:r>
          </a:p>
        </p:txBody>
      </p:sp>
      <p:cxnSp>
        <p:nvCxnSpPr>
          <p:cNvPr id="44" name="Straight Arrow Connector 43"/>
          <p:cNvCxnSpPr/>
          <p:nvPr/>
        </p:nvCxnSpPr>
        <p:spPr>
          <a:xfrm>
            <a:off x="6121960" y="2112672"/>
            <a:ext cx="9233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a:off x="6207125" y="2305412"/>
            <a:ext cx="86957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66</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4"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5" name="Straight Arrow Connector 34"/>
          <p:cNvCxnSpPr/>
          <p:nvPr/>
        </p:nvCxnSpPr>
        <p:spPr>
          <a:xfrm>
            <a:off x="6642100" y="226563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2334"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67</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5" name="Straight Arrow Connector 34"/>
          <p:cNvCxnSpPr/>
          <p:nvPr/>
        </p:nvCxnSpPr>
        <p:spPr>
          <a:xfrm>
            <a:off x="6642100" y="2265632"/>
            <a:ext cx="292100"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err="1">
                <a:solidFill>
                  <a:srgbClr val="FF0000"/>
                </a:solidFill>
                <a:latin typeface="SimSun" pitchFamily="2" charset="-122"/>
              </a:rPr>
              <a:t>current.previous.next</a:t>
            </a:r>
            <a:r>
              <a:rPr lang="en-US" sz="1700" b="1" dirty="0">
                <a:solidFill>
                  <a:srgbClr val="FF0000"/>
                </a:solidFill>
                <a:latin typeface="SimSun" pitchFamily="2" charset="-122"/>
              </a:rPr>
              <a:t> = </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68</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69</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dirty="0"/>
              <a:t>List: Double-Linked List</a:t>
            </a:r>
          </a:p>
        </p:txBody>
      </p:sp>
      <p:sp>
        <p:nvSpPr>
          <p:cNvPr id="29698" name="Slide Number Placeholder 4"/>
          <p:cNvSpPr>
            <a:spLocks noGrp="1"/>
          </p:cNvSpPr>
          <p:nvPr>
            <p:ph type="sldNum" sz="quarter" idx="12"/>
          </p:nvPr>
        </p:nvSpPr>
        <p:spPr>
          <a:noFill/>
        </p:spPr>
        <p:txBody>
          <a:bodyPr/>
          <a:lstStyle/>
          <a:p>
            <a:fld id="{49BC2131-C7CC-423A-81E1-5A680A49366E}" type="slidenum">
              <a:rPr lang="en-US" smtClean="0"/>
              <a:pPr/>
              <a:t>7</a:t>
            </a:fld>
            <a:endParaRPr lang="en-US"/>
          </a:p>
        </p:txBody>
      </p:sp>
      <p:grpSp>
        <p:nvGrpSpPr>
          <p:cNvPr id="42" name="Group 31"/>
          <p:cNvGrpSpPr>
            <a:grpSpLocks/>
          </p:cNvGrpSpPr>
          <p:nvPr/>
        </p:nvGrpSpPr>
        <p:grpSpPr bwMode="auto">
          <a:xfrm>
            <a:off x="1676400" y="2819400"/>
            <a:ext cx="6049963" cy="1676400"/>
            <a:chOff x="1152" y="1620"/>
            <a:chExt cx="3811" cy="1056"/>
          </a:xfrm>
        </p:grpSpPr>
        <p:sp>
          <p:nvSpPr>
            <p:cNvPr id="43" name="Rectangle 4"/>
            <p:cNvSpPr>
              <a:spLocks noChangeArrowheads="1"/>
            </p:cNvSpPr>
            <p:nvPr/>
          </p:nvSpPr>
          <p:spPr bwMode="auto">
            <a:xfrm>
              <a:off x="1248" y="1620"/>
              <a:ext cx="576" cy="240"/>
            </a:xfrm>
            <a:prstGeom prst="rect">
              <a:avLst/>
            </a:prstGeom>
            <a:noFill/>
            <a:ln w="9525">
              <a:noFill/>
              <a:miter lim="800000"/>
              <a:headEnd/>
              <a:tailEnd/>
            </a:ln>
          </p:spPr>
          <p:txBody>
            <a:bodyPr wrap="none" anchor="ctr"/>
            <a:lstStyle/>
            <a:p>
              <a:pPr algn="ctr"/>
              <a:r>
                <a:rPr lang="en-US" dirty="0"/>
                <a:t>Head</a:t>
              </a:r>
            </a:p>
          </p:txBody>
        </p:sp>
        <p:sp>
          <p:nvSpPr>
            <p:cNvPr id="44" name="Rectangle 5"/>
            <p:cNvSpPr>
              <a:spLocks noChangeArrowheads="1"/>
            </p:cNvSpPr>
            <p:nvPr/>
          </p:nvSpPr>
          <p:spPr bwMode="auto">
            <a:xfrm>
              <a:off x="1152" y="2436"/>
              <a:ext cx="576" cy="240"/>
            </a:xfrm>
            <a:prstGeom prst="rect">
              <a:avLst/>
            </a:prstGeom>
            <a:noFill/>
            <a:ln w="9525">
              <a:noFill/>
              <a:miter lim="800000"/>
              <a:headEnd/>
              <a:tailEnd/>
            </a:ln>
          </p:spPr>
          <p:txBody>
            <a:bodyPr wrap="none" anchor="ctr"/>
            <a:lstStyle/>
            <a:p>
              <a:pPr algn="ctr"/>
              <a:r>
                <a:rPr lang="en-US" dirty="0">
                  <a:solidFill>
                    <a:schemeClr val="bg1">
                      <a:lumMod val="50000"/>
                    </a:schemeClr>
                  </a:solidFill>
                </a:rPr>
                <a:t>Current</a:t>
              </a:r>
            </a:p>
          </p:txBody>
        </p:sp>
        <p:grpSp>
          <p:nvGrpSpPr>
            <p:cNvPr id="45" name="Group 6"/>
            <p:cNvGrpSpPr>
              <a:grpSpLocks/>
            </p:cNvGrpSpPr>
            <p:nvPr/>
          </p:nvGrpSpPr>
          <p:grpSpPr bwMode="auto">
            <a:xfrm>
              <a:off x="4080" y="1872"/>
              <a:ext cx="336" cy="288"/>
              <a:chOff x="3072" y="3120"/>
              <a:chExt cx="336" cy="288"/>
            </a:xfrm>
          </p:grpSpPr>
          <p:sp>
            <p:nvSpPr>
              <p:cNvPr id="64" name="Rectangle 7"/>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5" name="Rectangle 8"/>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6" name="Group 9"/>
            <p:cNvGrpSpPr>
              <a:grpSpLocks/>
            </p:cNvGrpSpPr>
            <p:nvPr/>
          </p:nvGrpSpPr>
          <p:grpSpPr bwMode="auto">
            <a:xfrm>
              <a:off x="3456" y="1872"/>
              <a:ext cx="336" cy="288"/>
              <a:chOff x="3072" y="3120"/>
              <a:chExt cx="336" cy="288"/>
            </a:xfrm>
          </p:grpSpPr>
          <p:sp>
            <p:nvSpPr>
              <p:cNvPr id="62" name="Rectangle 10"/>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3" name="Rectangle 11"/>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7" name="Group 12"/>
            <p:cNvGrpSpPr>
              <a:grpSpLocks/>
            </p:cNvGrpSpPr>
            <p:nvPr/>
          </p:nvGrpSpPr>
          <p:grpSpPr bwMode="auto">
            <a:xfrm flipV="1">
              <a:off x="2832" y="1872"/>
              <a:ext cx="336" cy="288"/>
              <a:chOff x="3072" y="3120"/>
              <a:chExt cx="336" cy="288"/>
            </a:xfrm>
          </p:grpSpPr>
          <p:sp>
            <p:nvSpPr>
              <p:cNvPr id="60" name="Rectangle 13"/>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61" name="Rectangle 14"/>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grpSp>
          <p:nvGrpSpPr>
            <p:cNvPr id="48" name="Group 15"/>
            <p:cNvGrpSpPr>
              <a:grpSpLocks/>
            </p:cNvGrpSpPr>
            <p:nvPr/>
          </p:nvGrpSpPr>
          <p:grpSpPr bwMode="auto">
            <a:xfrm>
              <a:off x="2208" y="1872"/>
              <a:ext cx="336" cy="288"/>
              <a:chOff x="3072" y="3120"/>
              <a:chExt cx="336" cy="288"/>
            </a:xfrm>
          </p:grpSpPr>
          <p:sp>
            <p:nvSpPr>
              <p:cNvPr id="58" name="Rectangle 16"/>
              <p:cNvSpPr>
                <a:spLocks noChangeArrowheads="1"/>
              </p:cNvSpPr>
              <p:nvPr/>
            </p:nvSpPr>
            <p:spPr bwMode="auto">
              <a:xfrm>
                <a:off x="3312" y="3120"/>
                <a:ext cx="96" cy="288"/>
              </a:xfrm>
              <a:prstGeom prst="rect">
                <a:avLst/>
              </a:prstGeom>
              <a:noFill/>
              <a:ln w="9525">
                <a:solidFill>
                  <a:schemeClr val="tx1"/>
                </a:solidFill>
                <a:miter lim="800000"/>
                <a:headEnd/>
                <a:tailEnd/>
              </a:ln>
            </p:spPr>
            <p:txBody>
              <a:bodyPr wrap="none" anchor="ctr"/>
              <a:lstStyle/>
              <a:p>
                <a:endParaRPr lang="en-US"/>
              </a:p>
            </p:txBody>
          </p:sp>
          <p:sp>
            <p:nvSpPr>
              <p:cNvPr id="59" name="Rectangle 17"/>
              <p:cNvSpPr>
                <a:spLocks noChangeArrowheads="1"/>
              </p:cNvSpPr>
              <p:nvPr/>
            </p:nvSpPr>
            <p:spPr bwMode="auto">
              <a:xfrm>
                <a:off x="3072" y="3120"/>
                <a:ext cx="240" cy="288"/>
              </a:xfrm>
              <a:prstGeom prst="rect">
                <a:avLst/>
              </a:prstGeom>
              <a:noFill/>
              <a:ln w="9525">
                <a:solidFill>
                  <a:schemeClr val="tx1"/>
                </a:solidFill>
                <a:miter lim="800000"/>
                <a:headEnd/>
                <a:tailEnd/>
              </a:ln>
            </p:spPr>
            <p:txBody>
              <a:bodyPr wrap="none" anchor="ctr"/>
              <a:lstStyle/>
              <a:p>
                <a:endParaRPr lang="en-US"/>
              </a:p>
            </p:txBody>
          </p:sp>
        </p:grpSp>
        <p:sp>
          <p:nvSpPr>
            <p:cNvPr id="49" name="Line 19"/>
            <p:cNvSpPr>
              <a:spLocks noChangeShapeType="1"/>
            </p:cNvSpPr>
            <p:nvPr/>
          </p:nvSpPr>
          <p:spPr bwMode="auto">
            <a:xfrm>
              <a:off x="1776" y="2544"/>
              <a:ext cx="1152" cy="0"/>
            </a:xfrm>
            <a:prstGeom prst="line">
              <a:avLst/>
            </a:prstGeom>
            <a:noFill/>
            <a:ln w="9525">
              <a:solidFill>
                <a:schemeClr val="bg1">
                  <a:lumMod val="50000"/>
                </a:schemeClr>
              </a:solidFill>
              <a:round/>
              <a:headEnd/>
              <a:tailEnd/>
            </a:ln>
          </p:spPr>
          <p:txBody>
            <a:bodyPr/>
            <a:lstStyle/>
            <a:p>
              <a:endParaRPr lang="en-US"/>
            </a:p>
          </p:txBody>
        </p:sp>
        <p:sp>
          <p:nvSpPr>
            <p:cNvPr id="50" name="Line 20"/>
            <p:cNvSpPr>
              <a:spLocks noChangeShapeType="1"/>
            </p:cNvSpPr>
            <p:nvPr/>
          </p:nvSpPr>
          <p:spPr bwMode="auto">
            <a:xfrm flipV="1">
              <a:off x="2928" y="2160"/>
              <a:ext cx="0" cy="384"/>
            </a:xfrm>
            <a:prstGeom prst="line">
              <a:avLst/>
            </a:prstGeom>
            <a:noFill/>
            <a:ln w="9525">
              <a:solidFill>
                <a:schemeClr val="bg1">
                  <a:lumMod val="50000"/>
                </a:schemeClr>
              </a:solidFill>
              <a:round/>
              <a:headEnd/>
              <a:tailEnd type="triangle" w="med" len="med"/>
            </a:ln>
          </p:spPr>
          <p:txBody>
            <a:bodyPr/>
            <a:lstStyle/>
            <a:p>
              <a:endParaRPr lang="en-US"/>
            </a:p>
          </p:txBody>
        </p:sp>
        <p:sp>
          <p:nvSpPr>
            <p:cNvPr id="51" name="Line 21"/>
            <p:cNvSpPr>
              <a:spLocks noChangeShapeType="1"/>
            </p:cNvSpPr>
            <p:nvPr/>
          </p:nvSpPr>
          <p:spPr bwMode="auto">
            <a:xfrm>
              <a:off x="2304" y="1716"/>
              <a:ext cx="0" cy="152"/>
            </a:xfrm>
            <a:prstGeom prst="line">
              <a:avLst/>
            </a:prstGeom>
            <a:noFill/>
            <a:ln w="9525">
              <a:solidFill>
                <a:schemeClr val="tx1"/>
              </a:solidFill>
              <a:round/>
              <a:headEnd/>
              <a:tailEnd type="triangle" w="med" len="med"/>
            </a:ln>
          </p:spPr>
          <p:txBody>
            <a:bodyPr/>
            <a:lstStyle/>
            <a:p>
              <a:endParaRPr lang="en-US"/>
            </a:p>
          </p:txBody>
        </p:sp>
        <p:sp>
          <p:nvSpPr>
            <p:cNvPr id="52" name="Line 22"/>
            <p:cNvSpPr>
              <a:spLocks noChangeShapeType="1"/>
            </p:cNvSpPr>
            <p:nvPr/>
          </p:nvSpPr>
          <p:spPr bwMode="auto">
            <a:xfrm>
              <a:off x="2496" y="1968"/>
              <a:ext cx="240" cy="0"/>
            </a:xfrm>
            <a:prstGeom prst="line">
              <a:avLst/>
            </a:prstGeom>
            <a:noFill/>
            <a:ln w="9525">
              <a:solidFill>
                <a:schemeClr val="tx1"/>
              </a:solidFill>
              <a:round/>
              <a:headEnd type="oval"/>
              <a:tailEnd type="triangle" w="med" len="med"/>
            </a:ln>
          </p:spPr>
          <p:txBody>
            <a:bodyPr/>
            <a:lstStyle/>
            <a:p>
              <a:endParaRPr lang="en-US"/>
            </a:p>
          </p:txBody>
        </p:sp>
        <p:sp>
          <p:nvSpPr>
            <p:cNvPr id="53" name="Line 23"/>
            <p:cNvSpPr>
              <a:spLocks noChangeShapeType="1"/>
            </p:cNvSpPr>
            <p:nvPr/>
          </p:nvSpPr>
          <p:spPr bwMode="auto">
            <a:xfrm>
              <a:off x="3120" y="1968"/>
              <a:ext cx="240" cy="0"/>
            </a:xfrm>
            <a:prstGeom prst="line">
              <a:avLst/>
            </a:prstGeom>
            <a:noFill/>
            <a:ln w="9525">
              <a:solidFill>
                <a:schemeClr val="tx1"/>
              </a:solidFill>
              <a:round/>
              <a:headEnd type="oval"/>
              <a:tailEnd type="triangle" w="med" len="med"/>
            </a:ln>
          </p:spPr>
          <p:txBody>
            <a:bodyPr/>
            <a:lstStyle/>
            <a:p>
              <a:endParaRPr lang="en-US"/>
            </a:p>
          </p:txBody>
        </p:sp>
        <p:sp>
          <p:nvSpPr>
            <p:cNvPr id="54" name="Line 24"/>
            <p:cNvSpPr>
              <a:spLocks noChangeShapeType="1"/>
            </p:cNvSpPr>
            <p:nvPr/>
          </p:nvSpPr>
          <p:spPr bwMode="auto">
            <a:xfrm>
              <a:off x="3744" y="1968"/>
              <a:ext cx="240" cy="0"/>
            </a:xfrm>
            <a:prstGeom prst="line">
              <a:avLst/>
            </a:prstGeom>
            <a:noFill/>
            <a:ln w="9525">
              <a:solidFill>
                <a:schemeClr val="tx1"/>
              </a:solidFill>
              <a:round/>
              <a:headEnd type="oval"/>
              <a:tailEnd type="triangle" w="med" len="med"/>
            </a:ln>
          </p:spPr>
          <p:txBody>
            <a:bodyPr/>
            <a:lstStyle/>
            <a:p>
              <a:endParaRPr lang="en-US"/>
            </a:p>
          </p:txBody>
        </p:sp>
        <p:sp>
          <p:nvSpPr>
            <p:cNvPr id="55" name="Line 25"/>
            <p:cNvSpPr>
              <a:spLocks noChangeShapeType="1"/>
            </p:cNvSpPr>
            <p:nvPr/>
          </p:nvSpPr>
          <p:spPr bwMode="auto">
            <a:xfrm>
              <a:off x="4368" y="1968"/>
              <a:ext cx="240" cy="0"/>
            </a:xfrm>
            <a:prstGeom prst="line">
              <a:avLst/>
            </a:prstGeom>
            <a:noFill/>
            <a:ln w="9525">
              <a:solidFill>
                <a:schemeClr val="tx1"/>
              </a:solidFill>
              <a:round/>
              <a:headEnd type="oval"/>
              <a:tailEnd type="triangle" w="med" len="med"/>
            </a:ln>
          </p:spPr>
          <p:txBody>
            <a:bodyPr/>
            <a:lstStyle/>
            <a:p>
              <a:endParaRPr lang="en-US"/>
            </a:p>
          </p:txBody>
        </p:sp>
        <p:sp>
          <p:nvSpPr>
            <p:cNvPr id="56" name="Text Box 27"/>
            <p:cNvSpPr txBox="1">
              <a:spLocks noChangeArrowheads="1"/>
            </p:cNvSpPr>
            <p:nvPr/>
          </p:nvSpPr>
          <p:spPr bwMode="auto">
            <a:xfrm>
              <a:off x="1958" y="2169"/>
              <a:ext cx="116" cy="250"/>
            </a:xfrm>
            <a:prstGeom prst="rect">
              <a:avLst/>
            </a:prstGeom>
            <a:noFill/>
            <a:ln w="9525">
              <a:noFill/>
              <a:miter lim="800000"/>
              <a:headEnd/>
              <a:tailEnd/>
            </a:ln>
          </p:spPr>
          <p:txBody>
            <a:bodyPr wrap="none">
              <a:spAutoFit/>
            </a:bodyPr>
            <a:lstStyle/>
            <a:p>
              <a:endParaRPr lang="en-US"/>
            </a:p>
          </p:txBody>
        </p:sp>
        <p:sp>
          <p:nvSpPr>
            <p:cNvPr id="57" name="Text Box 30"/>
            <p:cNvSpPr txBox="1">
              <a:spLocks noChangeArrowheads="1"/>
            </p:cNvSpPr>
            <p:nvPr/>
          </p:nvSpPr>
          <p:spPr bwMode="auto">
            <a:xfrm>
              <a:off x="4582" y="1849"/>
              <a:ext cx="381" cy="233"/>
            </a:xfrm>
            <a:prstGeom prst="rect">
              <a:avLst/>
            </a:prstGeom>
            <a:noFill/>
            <a:ln w="9525">
              <a:noFill/>
              <a:miter lim="800000"/>
              <a:headEnd/>
              <a:tailEnd/>
            </a:ln>
          </p:spPr>
          <p:txBody>
            <a:bodyPr wrap="none">
              <a:spAutoFit/>
            </a:bodyPr>
            <a:lstStyle/>
            <a:p>
              <a:r>
                <a:rPr lang="en-US" dirty="0"/>
                <a:t>null</a:t>
              </a:r>
            </a:p>
          </p:txBody>
        </p:sp>
      </p:grpSp>
      <p:sp>
        <p:nvSpPr>
          <p:cNvPr id="66" name="Text Box 61"/>
          <p:cNvSpPr txBox="1">
            <a:spLocks noChangeArrowheads="1"/>
          </p:cNvSpPr>
          <p:nvPr/>
        </p:nvSpPr>
        <p:spPr bwMode="auto">
          <a:xfrm>
            <a:off x="4738885" y="3905250"/>
            <a:ext cx="2318262" cy="369332"/>
          </a:xfrm>
          <a:prstGeom prst="rect">
            <a:avLst/>
          </a:prstGeom>
          <a:noFill/>
          <a:ln w="9525">
            <a:noFill/>
            <a:miter lim="800000"/>
            <a:headEnd/>
            <a:tailEnd/>
          </a:ln>
        </p:spPr>
        <p:txBody>
          <a:bodyPr wrap="none">
            <a:spAutoFit/>
          </a:bodyPr>
          <a:lstStyle/>
          <a:p>
            <a:pPr algn="ctr"/>
            <a:r>
              <a:rPr lang="en-US" dirty="0"/>
              <a:t>Doubly-Linked List</a:t>
            </a:r>
          </a:p>
        </p:txBody>
      </p:sp>
      <p:sp>
        <p:nvSpPr>
          <p:cNvPr id="67" name="Rectangle 16"/>
          <p:cNvSpPr>
            <a:spLocks noChangeArrowheads="1"/>
          </p:cNvSpPr>
          <p:nvPr/>
        </p:nvSpPr>
        <p:spPr bwMode="auto">
          <a:xfrm>
            <a:off x="32004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8" name="Rectangle 16"/>
          <p:cNvSpPr>
            <a:spLocks noChangeArrowheads="1"/>
          </p:cNvSpPr>
          <p:nvPr/>
        </p:nvSpPr>
        <p:spPr bwMode="auto">
          <a:xfrm>
            <a:off x="41910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69" name="Rectangle 16"/>
          <p:cNvSpPr>
            <a:spLocks noChangeArrowheads="1"/>
          </p:cNvSpPr>
          <p:nvPr/>
        </p:nvSpPr>
        <p:spPr bwMode="auto">
          <a:xfrm>
            <a:off x="51816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70" name="Rectangle 16"/>
          <p:cNvSpPr>
            <a:spLocks noChangeArrowheads="1"/>
          </p:cNvSpPr>
          <p:nvPr/>
        </p:nvSpPr>
        <p:spPr bwMode="auto">
          <a:xfrm>
            <a:off x="6172200" y="3219450"/>
            <a:ext cx="152400" cy="457200"/>
          </a:xfrm>
          <a:prstGeom prst="rect">
            <a:avLst/>
          </a:prstGeom>
          <a:noFill/>
          <a:ln w="9525">
            <a:solidFill>
              <a:schemeClr val="tx1"/>
            </a:solidFill>
            <a:miter lim="800000"/>
            <a:headEnd/>
            <a:tailEnd/>
          </a:ln>
        </p:spPr>
        <p:txBody>
          <a:bodyPr wrap="none" anchor="ctr"/>
          <a:lstStyle/>
          <a:p>
            <a:endParaRPr lang="en-US"/>
          </a:p>
        </p:txBody>
      </p:sp>
      <p:sp>
        <p:nvSpPr>
          <p:cNvPr id="71" name="Line 22"/>
          <p:cNvSpPr>
            <a:spLocks noChangeShapeType="1"/>
          </p:cNvSpPr>
          <p:nvPr/>
        </p:nvSpPr>
        <p:spPr bwMode="auto">
          <a:xfrm>
            <a:off x="38862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2" name="Line 23"/>
          <p:cNvSpPr>
            <a:spLocks noChangeShapeType="1"/>
          </p:cNvSpPr>
          <p:nvPr/>
        </p:nvSpPr>
        <p:spPr bwMode="auto">
          <a:xfrm>
            <a:off x="48768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3" name="Line 24"/>
          <p:cNvSpPr>
            <a:spLocks noChangeShapeType="1"/>
          </p:cNvSpPr>
          <p:nvPr/>
        </p:nvSpPr>
        <p:spPr bwMode="auto">
          <a:xfrm>
            <a:off x="5867400" y="3524250"/>
            <a:ext cx="381000" cy="0"/>
          </a:xfrm>
          <a:prstGeom prst="line">
            <a:avLst/>
          </a:prstGeom>
          <a:noFill/>
          <a:ln w="9525">
            <a:solidFill>
              <a:schemeClr val="tx1"/>
            </a:solidFill>
            <a:round/>
            <a:headEnd type="triangle"/>
            <a:tailEnd type="oval" w="med" len="med"/>
          </a:ln>
        </p:spPr>
        <p:txBody>
          <a:bodyPr/>
          <a:lstStyle/>
          <a:p>
            <a:endParaRPr lang="en-US"/>
          </a:p>
        </p:txBody>
      </p:sp>
      <p:sp>
        <p:nvSpPr>
          <p:cNvPr id="74" name="Line 22"/>
          <p:cNvSpPr>
            <a:spLocks noChangeShapeType="1"/>
          </p:cNvSpPr>
          <p:nvPr/>
        </p:nvSpPr>
        <p:spPr bwMode="auto">
          <a:xfrm>
            <a:off x="2895600" y="3524250"/>
            <a:ext cx="381000" cy="0"/>
          </a:xfrm>
          <a:prstGeom prst="line">
            <a:avLst/>
          </a:prstGeom>
          <a:noFill/>
          <a:ln w="9525">
            <a:solidFill>
              <a:schemeClr val="tx1"/>
            </a:solidFill>
            <a:round/>
            <a:headEnd type="triangle"/>
            <a:tailEnd type="oval" w="med" len="med"/>
          </a:ln>
        </p:spPr>
        <p:txBody>
          <a:bodyPr/>
          <a:lstStyle/>
          <a:p>
            <a:endParaRPr lang="en-US"/>
          </a:p>
        </p:txBody>
      </p:sp>
      <p:cxnSp>
        <p:nvCxnSpPr>
          <p:cNvPr id="75" name="Straight Connector 74"/>
          <p:cNvCxnSpPr>
            <a:stCxn id="51" idx="0"/>
          </p:cNvCxnSpPr>
          <p:nvPr/>
        </p:nvCxnSpPr>
        <p:spPr>
          <a:xfrm flipH="1">
            <a:off x="2667000" y="2971800"/>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 Box 30"/>
          <p:cNvSpPr txBox="1">
            <a:spLocks noChangeArrowheads="1"/>
          </p:cNvSpPr>
          <p:nvPr/>
        </p:nvSpPr>
        <p:spPr bwMode="auto">
          <a:xfrm>
            <a:off x="2362200" y="3370262"/>
            <a:ext cx="604838" cy="369888"/>
          </a:xfrm>
          <a:prstGeom prst="rect">
            <a:avLst/>
          </a:prstGeom>
          <a:noFill/>
          <a:ln w="9525">
            <a:noFill/>
            <a:miter lim="800000"/>
            <a:headEnd/>
            <a:tailEnd/>
          </a:ln>
        </p:spPr>
        <p:txBody>
          <a:bodyPr wrap="none">
            <a:spAutoFit/>
          </a:bodyPr>
          <a:lstStyle/>
          <a:p>
            <a:r>
              <a:rPr lang="en-US" dirty="0"/>
              <a:t>null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if(</a:t>
            </a:r>
            <a:r>
              <a:rPr lang="en-US" sz="1700" b="1" dirty="0" err="1">
                <a:solidFill>
                  <a:srgbClr val="FF0000"/>
                </a:solidFill>
                <a:latin typeface="SimSun" pitchFamily="2" charset="-122"/>
              </a:rPr>
              <a:t>current.next</a:t>
            </a:r>
            <a:r>
              <a:rPr lang="en-US" sz="1700" b="1" dirty="0">
                <a:solidFill>
                  <a:srgbClr val="FF0000"/>
                </a:solidFill>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70</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7208807"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038477"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a:t>
            </a:r>
            <a:r>
              <a:rPr lang="en-US" sz="1700" b="1" dirty="0">
                <a:solidFill>
                  <a:srgbClr val="FF0000"/>
                </a:solidFill>
                <a:latin typeface="SimSun" pitchFamily="2" charset="-122"/>
              </a:rPr>
              <a:t>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71</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72</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grpSp>
        <p:nvGrpSpPr>
          <p:cNvPr id="3" name="Group 11"/>
          <p:cNvGrpSpPr/>
          <p:nvPr/>
        </p:nvGrpSpPr>
        <p:grpSpPr>
          <a:xfrm>
            <a:off x="6910596" y="2154507"/>
            <a:ext cx="609600" cy="406400"/>
            <a:chOff x="5943600" y="2286000"/>
            <a:chExt cx="685800" cy="457200"/>
          </a:xfrm>
        </p:grpSpPr>
        <p:sp>
          <p:nvSpPr>
            <p:cNvPr id="1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1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19" name="Rectangle 1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cxnSp>
        <p:nvCxnSpPr>
          <p:cNvPr id="24" name="Straight Arrow Connector 23"/>
          <p:cNvCxnSpPr/>
          <p:nvPr/>
        </p:nvCxnSpPr>
        <p:spPr>
          <a:xfrm>
            <a:off x="7455391" y="2266567"/>
            <a:ext cx="237565"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cxnSp>
        <p:nvCxnSpPr>
          <p:cNvPr id="42" name="Straight Arrow Connector 41"/>
          <p:cNvCxnSpPr/>
          <p:nvPr/>
        </p:nvCxnSpPr>
        <p:spPr>
          <a:xfrm flipH="1">
            <a:off x="6705600" y="2465655"/>
            <a:ext cx="265107" cy="0"/>
          </a:xfrm>
          <a:prstGeom prst="straightConnector1">
            <a:avLst/>
          </a:prstGeom>
          <a:ln w="19050">
            <a:solidFill>
              <a:schemeClr val="bg1">
                <a:lumMod val="75000"/>
              </a:schemeClr>
            </a:solidFill>
            <a:prstDash val="sysDot"/>
            <a:headEnd type="oval"/>
            <a:tailEnd type="arrow"/>
          </a:ln>
        </p:spPr>
        <p:style>
          <a:lnRef idx="1">
            <a:schemeClr val="accent1"/>
          </a:lnRef>
          <a:fillRef idx="0">
            <a:schemeClr val="accent1"/>
          </a:fillRef>
          <a:effectRef idx="0">
            <a:schemeClr val="accent1"/>
          </a:effectRef>
          <a:fontRef idx="minor">
            <a:schemeClr val="tx1"/>
          </a:fontRef>
        </p:style>
      </p:cxnSp>
      <p:cxnSp>
        <p:nvCxnSpPr>
          <p:cNvPr id="32" name="Shape 31"/>
          <p:cNvCxnSpPr>
            <a:endCxn id="29" idx="0"/>
          </p:cNvCxnSpPr>
          <p:nvPr/>
        </p:nvCxnSpPr>
        <p:spPr>
          <a:xfrm flipV="1">
            <a:off x="6638365" y="2133600"/>
            <a:ext cx="1205438" cy="134470"/>
          </a:xfrm>
          <a:prstGeom prst="bentConnector4">
            <a:avLst>
              <a:gd name="adj1" fmla="val 160"/>
              <a:gd name="adj2" fmla="val 203334"/>
            </a:avLst>
          </a:prstGeom>
          <a:ln w="19050">
            <a:solidFill>
              <a:schemeClr val="tx1"/>
            </a:solidFill>
            <a:headEnd type="oval"/>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086600" y="2057400"/>
            <a:ext cx="381000" cy="6096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934200" y="2133600"/>
            <a:ext cx="609600"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Implementation</a:t>
            </a:r>
          </a:p>
        </p:txBody>
      </p:sp>
      <p:sp>
        <p:nvSpPr>
          <p:cNvPr id="136195" name="Rectangle 3"/>
          <p:cNvSpPr>
            <a:spLocks noGrp="1" noChangeArrowheads="1"/>
          </p:cNvSpPr>
          <p:nvPr>
            <p:ph idx="1"/>
          </p:nvPr>
        </p:nvSpPr>
        <p:spPr>
          <a:xfrm>
            <a:off x="443755" y="1447800"/>
            <a:ext cx="7772400" cy="4572000"/>
          </a:xfrm>
        </p:spPr>
        <p:txBody>
          <a:bodyPr>
            <a:normAutofit fontScale="92500" lnSpcReduction="10000"/>
          </a:bodyPr>
          <a:lstStyle/>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(current == head) {</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(head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head.previous</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r>
              <a:rPr lang="en-US" sz="1700" dirty="0">
                <a:latin typeface="SimSun" pitchFamily="2" charset="-122"/>
              </a:rPr>
              <a:t> {</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null)</a:t>
            </a:r>
          </a:p>
          <a:p>
            <a:pPr>
              <a:lnSpc>
                <a:spcPct val="90000"/>
              </a:lnSpc>
              <a:buFontTx/>
              <a:buNone/>
            </a:pPr>
            <a:r>
              <a:rPr lang="en-US" sz="1700" dirty="0">
                <a:latin typeface="SimSun" pitchFamily="2" charset="-122"/>
              </a:rPr>
              <a:t>			current = head;</a:t>
            </a:r>
          </a:p>
          <a:p>
            <a:pPr>
              <a:lnSpc>
                <a:spcPct val="90000"/>
              </a:lnSpc>
              <a:buFontTx/>
              <a:buNone/>
            </a:pPr>
            <a:r>
              <a:rPr lang="en-US" sz="1700" dirty="0">
                <a:latin typeface="SimSun" pitchFamily="2" charset="-122"/>
              </a:rPr>
              <a:t>		</a:t>
            </a:r>
            <a:r>
              <a:rPr lang="en-US" sz="1700" b="1" dirty="0">
                <a:solidFill>
                  <a:srgbClr val="002060"/>
                </a:solidFill>
                <a:latin typeface="SimSun" pitchFamily="2" charset="-122"/>
              </a:rPr>
              <a:t>else</a:t>
            </a:r>
          </a:p>
          <a:p>
            <a:pPr>
              <a:lnSpc>
                <a:spcPct val="90000"/>
              </a:lnSpc>
              <a:buFontTx/>
              <a:buNone/>
            </a:pPr>
            <a:r>
              <a:rPr lang="en-US" sz="1700" dirty="0">
                <a:latin typeface="SimSun" pitchFamily="2" charset="-122"/>
              </a:rPr>
              <a:t>			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a:p>
            <a:pPr>
              <a:lnSpc>
                <a:spcPct val="90000"/>
              </a:lnSpc>
              <a:buFontTx/>
              <a:buNone/>
            </a:pPr>
            <a:r>
              <a:rPr lang="en-US" sz="1700" dirty="0">
                <a:latin typeface="SimSun" pitchFamily="2" charset="-122"/>
              </a:rPr>
              <a:t>}</a:t>
            </a:r>
          </a:p>
        </p:txBody>
      </p:sp>
      <p:sp>
        <p:nvSpPr>
          <p:cNvPr id="6" name="Slide Number Placeholder 5"/>
          <p:cNvSpPr>
            <a:spLocks noGrp="1"/>
          </p:cNvSpPr>
          <p:nvPr>
            <p:ph type="sldNum" sz="quarter" idx="12"/>
          </p:nvPr>
        </p:nvSpPr>
        <p:spPr/>
        <p:txBody>
          <a:bodyPr/>
          <a:lstStyle/>
          <a:p>
            <a:fld id="{AE3ED6C8-19CD-40EE-A457-43385FE9937B}" type="slidenum">
              <a:rPr lang="en-US"/>
              <a:pPr/>
              <a:t>73</a:t>
            </a:fld>
            <a:endParaRPr lang="en-US"/>
          </a:p>
        </p:txBody>
      </p:sp>
      <p:grpSp>
        <p:nvGrpSpPr>
          <p:cNvPr id="2" name="Group 11"/>
          <p:cNvGrpSpPr/>
          <p:nvPr/>
        </p:nvGrpSpPr>
        <p:grpSpPr>
          <a:xfrm>
            <a:off x="6096000" y="2154507"/>
            <a:ext cx="609600" cy="406400"/>
            <a:chOff x="5943600" y="2286000"/>
            <a:chExt cx="685800" cy="457200"/>
          </a:xfrm>
        </p:grpSpPr>
        <p:sp>
          <p:nvSpPr>
            <p:cNvPr id="7"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8"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9" name="Rectangle 8"/>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10" name="Text Box 30"/>
          <p:cNvSpPr txBox="1">
            <a:spLocks noChangeArrowheads="1"/>
          </p:cNvSpPr>
          <p:nvPr/>
        </p:nvSpPr>
        <p:spPr bwMode="auto">
          <a:xfrm>
            <a:off x="5707397" y="2154507"/>
            <a:ext cx="415498" cy="369332"/>
          </a:xfrm>
          <a:prstGeom prst="rect">
            <a:avLst/>
          </a:prstGeom>
          <a:noFill/>
          <a:ln w="9525">
            <a:noFill/>
            <a:miter lim="800000"/>
            <a:headEnd/>
            <a:tailEnd/>
          </a:ln>
        </p:spPr>
        <p:txBody>
          <a:bodyPr wrap="none">
            <a:spAutoFit/>
          </a:bodyPr>
          <a:lstStyle/>
          <a:p>
            <a:r>
              <a:rPr lang="en-US" dirty="0"/>
              <a:t>…</a:t>
            </a:r>
          </a:p>
        </p:txBody>
      </p:sp>
      <p:cxnSp>
        <p:nvCxnSpPr>
          <p:cNvPr id="24" name="Straight Arrow Connector 23"/>
          <p:cNvCxnSpPr/>
          <p:nvPr/>
        </p:nvCxnSpPr>
        <p:spPr>
          <a:xfrm flipV="1">
            <a:off x="6629400" y="2266567"/>
            <a:ext cx="1063556" cy="19433"/>
          </a:xfrm>
          <a:prstGeom prst="straightConnector1">
            <a:avLst/>
          </a:prstGeom>
          <a:ln w="19050">
            <a:solidFill>
              <a:schemeClr val="tx1"/>
            </a:solidFill>
            <a:prstDash val="solid"/>
            <a:headEnd type="oval"/>
            <a:tailEnd type="arrow"/>
          </a:ln>
        </p:spPr>
        <p:style>
          <a:lnRef idx="1">
            <a:schemeClr val="accent1"/>
          </a:lnRef>
          <a:fillRef idx="0">
            <a:schemeClr val="accent1"/>
          </a:fillRef>
          <a:effectRef idx="0">
            <a:schemeClr val="accent1"/>
          </a:effectRef>
          <a:fontRef idx="minor">
            <a:schemeClr val="tx1"/>
          </a:fontRef>
        </p:style>
      </p:cxnSp>
      <p:grpSp>
        <p:nvGrpSpPr>
          <p:cNvPr id="4" name="Group 11"/>
          <p:cNvGrpSpPr/>
          <p:nvPr/>
        </p:nvGrpSpPr>
        <p:grpSpPr>
          <a:xfrm>
            <a:off x="5105400" y="2154507"/>
            <a:ext cx="609600" cy="406400"/>
            <a:chOff x="5943600" y="2286000"/>
            <a:chExt cx="685800" cy="457200"/>
          </a:xfrm>
        </p:grpSpPr>
        <p:sp>
          <p:nvSpPr>
            <p:cNvPr id="26" name="Rectangle 17"/>
            <p:cNvSpPr>
              <a:spLocks noChangeArrowheads="1"/>
            </p:cNvSpPr>
            <p:nvPr/>
          </p:nvSpPr>
          <p:spPr bwMode="auto">
            <a:xfrm>
              <a:off x="6096000" y="2286000"/>
              <a:ext cx="381000" cy="457200"/>
            </a:xfrm>
            <a:prstGeom prst="rect">
              <a:avLst/>
            </a:prstGeom>
            <a:noFill/>
            <a:ln w="9525">
              <a:solidFill>
                <a:schemeClr val="tx1"/>
              </a:solidFill>
              <a:miter lim="800000"/>
              <a:headEnd/>
              <a:tailEnd/>
            </a:ln>
          </p:spPr>
          <p:txBody>
            <a:bodyPr wrap="none" anchor="ctr"/>
            <a:lstStyle/>
            <a:p>
              <a:endParaRPr lang="en-US"/>
            </a:p>
          </p:txBody>
        </p:sp>
        <p:sp>
          <p:nvSpPr>
            <p:cNvPr id="27" name="Rectangle 17"/>
            <p:cNvSpPr>
              <a:spLocks noChangeArrowheads="1"/>
            </p:cNvSpPr>
            <p:nvPr/>
          </p:nvSpPr>
          <p:spPr bwMode="auto">
            <a:xfrm>
              <a:off x="6477000" y="2286000"/>
              <a:ext cx="152400" cy="457200"/>
            </a:xfrm>
            <a:prstGeom prst="rect">
              <a:avLst/>
            </a:prstGeom>
            <a:noFill/>
            <a:ln w="9525">
              <a:solidFill>
                <a:schemeClr val="tx1"/>
              </a:solidFill>
              <a:miter lim="800000"/>
              <a:headEnd/>
              <a:tailEnd/>
            </a:ln>
          </p:spPr>
          <p:txBody>
            <a:bodyPr wrap="none" anchor="ctr"/>
            <a:lstStyle/>
            <a:p>
              <a:endParaRPr lang="en-US"/>
            </a:p>
          </p:txBody>
        </p:sp>
        <p:sp>
          <p:nvSpPr>
            <p:cNvPr id="28" name="Rectangle 27"/>
            <p:cNvSpPr>
              <a:spLocks noChangeArrowheads="1"/>
            </p:cNvSpPr>
            <p:nvPr/>
          </p:nvSpPr>
          <p:spPr bwMode="auto">
            <a:xfrm>
              <a:off x="5943600" y="2286000"/>
              <a:ext cx="152400" cy="457200"/>
            </a:xfrm>
            <a:prstGeom prst="rect">
              <a:avLst/>
            </a:prstGeom>
            <a:noFill/>
            <a:ln w="9525">
              <a:solidFill>
                <a:schemeClr val="tx1"/>
              </a:solidFill>
              <a:miter lim="800000"/>
              <a:headEnd/>
              <a:tailEnd/>
            </a:ln>
          </p:spPr>
          <p:txBody>
            <a:bodyPr wrap="none" anchor="ctr"/>
            <a:lstStyle/>
            <a:p>
              <a:endParaRPr lang="en-US"/>
            </a:p>
          </p:txBody>
        </p:sp>
      </p:grpSp>
      <p:sp>
        <p:nvSpPr>
          <p:cNvPr id="29" name="TextBox 28"/>
          <p:cNvSpPr txBox="1"/>
          <p:nvPr/>
        </p:nvSpPr>
        <p:spPr>
          <a:xfrm>
            <a:off x="7610406" y="2133600"/>
            <a:ext cx="466794" cy="276999"/>
          </a:xfrm>
          <a:prstGeom prst="rect">
            <a:avLst/>
          </a:prstGeom>
          <a:noFill/>
        </p:spPr>
        <p:txBody>
          <a:bodyPr wrap="none" rtlCol="1">
            <a:spAutoFit/>
          </a:bodyPr>
          <a:lstStyle/>
          <a:p>
            <a:r>
              <a:rPr lang="en-US" sz="1200" b="1" dirty="0"/>
              <a:t>null</a:t>
            </a:r>
            <a:endParaRPr lang="x-none" sz="1200" b="1" dirty="0"/>
          </a:p>
        </p:txBody>
      </p:sp>
      <p:cxnSp>
        <p:nvCxnSpPr>
          <p:cNvPr id="30" name="Straight Arrow Connector 29"/>
          <p:cNvCxnSpPr/>
          <p:nvPr/>
        </p:nvCxnSpPr>
        <p:spPr>
          <a:xfrm>
            <a:off x="5330702"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160372" y="1676400"/>
            <a:ext cx="316112" cy="307777"/>
          </a:xfrm>
          <a:prstGeom prst="rect">
            <a:avLst/>
          </a:prstGeom>
          <a:noFill/>
        </p:spPr>
        <p:txBody>
          <a:bodyPr wrap="none" rtlCol="1">
            <a:spAutoFit/>
          </a:bodyPr>
          <a:lstStyle/>
          <a:p>
            <a:r>
              <a:rPr lang="en-US" sz="1400" b="1" dirty="0"/>
              <a:t>H</a:t>
            </a:r>
            <a:endParaRPr lang="x-none" sz="1400" b="1" dirty="0"/>
          </a:p>
        </p:txBody>
      </p:sp>
      <p:cxnSp>
        <p:nvCxnSpPr>
          <p:cNvPr id="36" name="Straight Arrow Connector 35"/>
          <p:cNvCxnSpPr/>
          <p:nvPr/>
        </p:nvCxnSpPr>
        <p:spPr>
          <a:xfrm>
            <a:off x="5504330" y="1925907"/>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334000" y="1676400"/>
            <a:ext cx="308098" cy="307777"/>
          </a:xfrm>
          <a:prstGeom prst="rect">
            <a:avLst/>
          </a:prstGeom>
          <a:noFill/>
        </p:spPr>
        <p:txBody>
          <a:bodyPr wrap="none" rtlCol="1">
            <a:spAutoFit/>
          </a:bodyPr>
          <a:lstStyle/>
          <a:p>
            <a:r>
              <a:rPr lang="en-US" sz="1400" b="1" dirty="0"/>
              <a:t>C</a:t>
            </a:r>
            <a:endParaRPr lang="x-none" sz="1400" b="1" dirty="0"/>
          </a:p>
        </p:txBody>
      </p:sp>
      <p:sp>
        <p:nvSpPr>
          <p:cNvPr id="38" name="Text Box 30"/>
          <p:cNvSpPr txBox="1">
            <a:spLocks noChangeArrowheads="1"/>
          </p:cNvSpPr>
          <p:nvPr/>
        </p:nvSpPr>
        <p:spPr bwMode="auto">
          <a:xfrm>
            <a:off x="5638800" y="1230868"/>
            <a:ext cx="1500732" cy="369332"/>
          </a:xfrm>
          <a:prstGeom prst="rect">
            <a:avLst/>
          </a:prstGeom>
          <a:noFill/>
          <a:ln w="9525">
            <a:noFill/>
            <a:miter lim="800000"/>
            <a:headEnd/>
            <a:tailEnd/>
          </a:ln>
        </p:spPr>
        <p:txBody>
          <a:bodyPr wrap="none">
            <a:spAutoFit/>
          </a:bodyPr>
          <a:lstStyle/>
          <a:p>
            <a:r>
              <a:rPr lang="en-US" b="1" dirty="0">
                <a:solidFill>
                  <a:schemeClr val="accent5"/>
                </a:solidFill>
              </a:rPr>
              <a:t>Example #4</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noAutofit/>
          </a:bodyPr>
          <a:lstStyle/>
          <a:p>
            <a:r>
              <a:rPr lang="en-US" sz="2400" dirty="0"/>
              <a:t>ADT List (Double-Linked List): </a:t>
            </a:r>
            <a:r>
              <a:rPr lang="en-US" sz="2400" dirty="0">
                <a:solidFill>
                  <a:srgbClr val="FF0000"/>
                </a:solidFill>
              </a:rPr>
              <a:t>Remove #2</a:t>
            </a:r>
          </a:p>
        </p:txBody>
      </p:sp>
      <p:sp>
        <p:nvSpPr>
          <p:cNvPr id="136195" name="Rectangle 3"/>
          <p:cNvSpPr>
            <a:spLocks noGrp="1" noChangeArrowheads="1"/>
          </p:cNvSpPr>
          <p:nvPr>
            <p:ph idx="1"/>
          </p:nvPr>
        </p:nvSpPr>
        <p:spPr>
          <a:xfrm>
            <a:off x="443755" y="1447800"/>
            <a:ext cx="7772400" cy="4572000"/>
          </a:xfrm>
        </p:spPr>
        <p:txBody>
          <a:bodyPr>
            <a:normAutofit fontScale="92500" lnSpcReduction="20000"/>
          </a:bodyPr>
          <a:lstStyle/>
          <a:p>
            <a:pPr>
              <a:lnSpc>
                <a:spcPct val="90000"/>
              </a:lnSpc>
              <a:buFontTx/>
              <a:buNone/>
            </a:pPr>
            <a:r>
              <a:rPr lang="en-US" sz="1700" dirty="0">
                <a:solidFill>
                  <a:srgbClr val="00B050"/>
                </a:solidFill>
                <a:latin typeface="SimSun" pitchFamily="2" charset="-122"/>
              </a:rPr>
              <a:t>	</a:t>
            </a:r>
            <a:r>
              <a:rPr lang="en-US" sz="1300" dirty="0">
                <a:solidFill>
                  <a:srgbClr val="00B050"/>
                </a:solidFill>
                <a:latin typeface="SimSun" pitchFamily="2" charset="-122"/>
              </a:rPr>
              <a:t>// Another simpler implementation for remove </a:t>
            </a:r>
            <a:r>
              <a:rPr lang="en-US" sz="1300" b="1" dirty="0">
                <a:solidFill>
                  <a:srgbClr val="00B050"/>
                </a:solidFill>
                <a:latin typeface="SimSun" pitchFamily="2" charset="-122"/>
              </a:rPr>
              <a:t>(optional)</a:t>
            </a:r>
            <a:endParaRPr lang="en-US" sz="1700" b="1" dirty="0">
              <a:solidFill>
                <a:srgbClr val="00B050"/>
              </a:solidFill>
              <a:latin typeface="SimSun" pitchFamily="2" charset="-122"/>
            </a:endParaRPr>
          </a:p>
          <a:p>
            <a:pPr>
              <a:lnSpc>
                <a:spcPct val="90000"/>
              </a:lnSpc>
              <a:buFontTx/>
              <a:buNone/>
            </a:pPr>
            <a:r>
              <a:rPr lang="en-US" sz="1700" b="1" dirty="0">
                <a:solidFill>
                  <a:srgbClr val="002060"/>
                </a:solidFill>
                <a:latin typeface="SimSun" pitchFamily="2" charset="-122"/>
              </a:rPr>
              <a:t>	public void </a:t>
            </a:r>
            <a:r>
              <a:rPr lang="en-US" sz="1700" dirty="0">
                <a:latin typeface="SimSun" pitchFamily="2" charset="-122"/>
              </a:rPr>
              <a:t>remove() {</a:t>
            </a:r>
          </a:p>
          <a:p>
            <a:pPr>
              <a:lnSpc>
                <a:spcPct val="90000"/>
              </a:lnSpc>
              <a:buFontTx/>
              <a:buNone/>
            </a:pPr>
            <a:r>
              <a:rPr lang="en-US" sz="1700" dirty="0">
                <a:latin typeface="SimSun" pitchFamily="2" charset="-122"/>
              </a:rPr>
              <a:t>		</a:t>
            </a:r>
            <a:r>
              <a:rPr lang="en-US" sz="1300" dirty="0">
                <a:solidFill>
                  <a:srgbClr val="00B050"/>
                </a:solidFill>
                <a:latin typeface="SimSun" pitchFamily="2" charset="-122"/>
              </a:rPr>
              <a:t>// if current is </a:t>
            </a:r>
            <a:r>
              <a:rPr lang="en-US" sz="1300" b="1" dirty="0">
                <a:solidFill>
                  <a:srgbClr val="00B050"/>
                </a:solidFill>
                <a:latin typeface="SimSun" pitchFamily="2" charset="-122"/>
              </a:rPr>
              <a:t>first</a:t>
            </a:r>
            <a:r>
              <a:rPr lang="en-US" sz="1300" dirty="0">
                <a:solidFill>
                  <a:srgbClr val="00B050"/>
                </a:solidFill>
                <a:latin typeface="SimSun" pitchFamily="2" charset="-122"/>
              </a:rPr>
              <a:t> only move right (no node before it)</a:t>
            </a:r>
          </a:p>
          <a:p>
            <a:pPr>
              <a:lnSpc>
                <a:spcPct val="90000"/>
              </a:lnSpc>
              <a:buFontTx/>
              <a:buNone/>
            </a:pPr>
            <a:r>
              <a:rPr lang="en-US" sz="1300" dirty="0">
                <a:solidFill>
                  <a:srgbClr val="00B050"/>
                </a:solidFill>
                <a:latin typeface="SimSun" pitchFamily="2" charset="-122"/>
              </a:rPr>
              <a:t>		// otherwise (there is a node before it) connect </a:t>
            </a:r>
            <a:r>
              <a:rPr lang="en-US" sz="1300" b="1" dirty="0">
                <a:solidFill>
                  <a:srgbClr val="00B050"/>
                </a:solidFill>
                <a:latin typeface="SimSun" pitchFamily="2" charset="-122"/>
              </a:rPr>
              <a:t>previous</a:t>
            </a:r>
            <a:r>
              <a:rPr lang="en-US" sz="1300" dirty="0">
                <a:solidFill>
                  <a:srgbClr val="00B050"/>
                </a:solidFill>
                <a:latin typeface="SimSun" pitchFamily="2" charset="-122"/>
              </a:rPr>
              <a:t> with </a:t>
            </a:r>
            <a:r>
              <a:rPr lang="en-US" sz="1300" b="1" dirty="0">
                <a:solidFill>
                  <a:srgbClr val="00B050"/>
                </a:solidFill>
                <a:latin typeface="SimSun" pitchFamily="2" charset="-122"/>
              </a:rPr>
              <a:t>next</a:t>
            </a:r>
          </a:p>
          <a:p>
            <a:pPr>
              <a:lnSpc>
                <a:spcPct val="90000"/>
              </a:lnSpc>
              <a:buFontTx/>
              <a:buNone/>
            </a:pPr>
            <a:r>
              <a:rPr lang="en-US" sz="1700" b="1" dirty="0">
                <a:solidFill>
                  <a:srgbClr val="002060"/>
                </a:solidFill>
                <a:latin typeface="SimSun" pitchFamily="2" charset="-122"/>
              </a:rPr>
              <a:t>		if</a:t>
            </a:r>
            <a:r>
              <a:rPr lang="en-US" sz="1700" dirty="0">
                <a:latin typeface="SimSun" pitchFamily="2" charset="-122"/>
              </a:rPr>
              <a:t>(current == head)</a:t>
            </a:r>
          </a:p>
          <a:p>
            <a:pPr>
              <a:lnSpc>
                <a:spcPct val="90000"/>
              </a:lnSpc>
              <a:buFontTx/>
              <a:buNone/>
            </a:pPr>
            <a:r>
              <a:rPr lang="en-US" sz="1700" dirty="0">
                <a:latin typeface="SimSun" pitchFamily="2" charset="-122"/>
              </a:rPr>
              <a:t>			head = </a:t>
            </a:r>
            <a:r>
              <a:rPr lang="en-US" sz="1700" dirty="0" err="1">
                <a:latin typeface="SimSun" pitchFamily="2" charset="-122"/>
              </a:rPr>
              <a:t>head.next</a:t>
            </a:r>
            <a:r>
              <a:rPr lang="en-US" sz="1700" dirty="0">
                <a:latin typeface="SimSun" pitchFamily="2" charset="-122"/>
              </a:rPr>
              <a:t>;</a:t>
            </a:r>
          </a:p>
          <a:p>
            <a:pPr>
              <a:lnSpc>
                <a:spcPct val="90000"/>
              </a:lnSpc>
              <a:buFontTx/>
              <a:buNone/>
            </a:pPr>
            <a:r>
              <a:rPr lang="en-US" sz="1700" b="1" dirty="0">
                <a:solidFill>
                  <a:srgbClr val="002060"/>
                </a:solidFill>
                <a:latin typeface="SimSun" pitchFamily="2" charset="-122"/>
              </a:rPr>
              <a:t>		else</a:t>
            </a:r>
          </a:p>
          <a:p>
            <a:pPr>
              <a:lnSpc>
                <a:spcPct val="90000"/>
              </a:lnSpc>
              <a:buFontTx/>
              <a:buNone/>
            </a:pPr>
            <a:r>
              <a:rPr lang="en-US" sz="1700" dirty="0">
                <a:latin typeface="SimSun" pitchFamily="2" charset="-122"/>
              </a:rPr>
              <a:t>			</a:t>
            </a:r>
            <a:r>
              <a:rPr lang="en-US" sz="1700" dirty="0" err="1">
                <a:latin typeface="SimSun" pitchFamily="2" charset="-122"/>
              </a:rPr>
              <a:t>current.previous.next</a:t>
            </a:r>
            <a:r>
              <a:rPr lang="en-US" sz="1700" dirty="0">
                <a:latin typeface="SimSun" pitchFamily="2" charset="-122"/>
              </a:rPr>
              <a:t> = </a:t>
            </a:r>
            <a:r>
              <a:rPr lang="en-US" sz="1700" dirty="0" err="1">
                <a:latin typeface="SimSun" pitchFamily="2" charset="-122"/>
              </a:rPr>
              <a:t>current.next</a:t>
            </a:r>
            <a:endParaRPr lang="en-US" sz="1700" dirty="0">
              <a:latin typeface="SimSun" pitchFamily="2" charset="-122"/>
            </a:endParaRPr>
          </a:p>
          <a:p>
            <a:pPr>
              <a:lnSpc>
                <a:spcPct val="90000"/>
              </a:lnSpc>
              <a:buFontTx/>
              <a:buNone/>
            </a:pPr>
            <a:endParaRPr lang="en-US" sz="1700" dirty="0">
              <a:solidFill>
                <a:srgbClr val="00B050"/>
              </a:solidFill>
              <a:latin typeface="SimSun" pitchFamily="2" charset="-122"/>
            </a:endParaRPr>
          </a:p>
          <a:p>
            <a:pPr>
              <a:lnSpc>
                <a:spcPct val="90000"/>
              </a:lnSpc>
              <a:buFontTx/>
              <a:buNone/>
            </a:pPr>
            <a:r>
              <a:rPr lang="en-US" sz="1700" dirty="0">
                <a:solidFill>
                  <a:srgbClr val="00B050"/>
                </a:solidFill>
                <a:latin typeface="SimSun" pitchFamily="2" charset="-122"/>
              </a:rPr>
              <a:t>		</a:t>
            </a:r>
            <a:r>
              <a:rPr lang="en-US" sz="1300" dirty="0">
                <a:solidFill>
                  <a:srgbClr val="00B050"/>
                </a:solidFill>
                <a:latin typeface="SimSun" pitchFamily="2" charset="-122"/>
              </a:rPr>
              <a:t>// if current is </a:t>
            </a:r>
            <a:r>
              <a:rPr lang="en-US" sz="1300" b="1" dirty="0">
                <a:solidFill>
                  <a:srgbClr val="00B050"/>
                </a:solidFill>
                <a:latin typeface="SimSun" pitchFamily="2" charset="-122"/>
              </a:rPr>
              <a:t>not last </a:t>
            </a:r>
            <a:r>
              <a:rPr lang="en-US" sz="1300" dirty="0">
                <a:solidFill>
                  <a:srgbClr val="00B050"/>
                </a:solidFill>
                <a:latin typeface="SimSun" pitchFamily="2" charset="-122"/>
              </a:rPr>
              <a:t>(there is a node after it), then connect </a:t>
            </a:r>
            <a:r>
              <a:rPr lang="en-US" sz="1300" b="1" dirty="0">
                <a:solidFill>
                  <a:srgbClr val="00B050"/>
                </a:solidFill>
                <a:latin typeface="SimSun" pitchFamily="2" charset="-122"/>
              </a:rPr>
              <a:t>next</a:t>
            </a:r>
            <a:r>
              <a:rPr lang="en-US" sz="1300" dirty="0">
                <a:solidFill>
                  <a:srgbClr val="00B050"/>
                </a:solidFill>
                <a:latin typeface="SimSun" pitchFamily="2" charset="-122"/>
              </a:rPr>
              <a:t> with </a:t>
            </a:r>
            <a:r>
              <a:rPr lang="en-US" sz="1300" b="1" dirty="0">
                <a:solidFill>
                  <a:srgbClr val="00B050"/>
                </a:solidFill>
                <a:latin typeface="SimSun" pitchFamily="2" charset="-122"/>
              </a:rPr>
              <a:t>previous</a:t>
            </a:r>
            <a:endParaRPr lang="en-US" sz="1700" dirty="0">
              <a:latin typeface="SimSun" pitchFamily="2" charset="-122"/>
            </a:endParaRPr>
          </a:p>
          <a:p>
            <a:pPr>
              <a:lnSpc>
                <a:spcPct val="90000"/>
              </a:lnSpc>
              <a:buFontTx/>
              <a:buNone/>
            </a:pPr>
            <a:r>
              <a:rPr lang="en-US" sz="1700" b="1" dirty="0">
                <a:solidFill>
                  <a:srgbClr val="002060"/>
                </a:solidFill>
                <a:latin typeface="SimSun" pitchFamily="2" charset="-122"/>
              </a:rPr>
              <a:t>		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a:t>
            </a:r>
            <a:r>
              <a:rPr lang="en-US" sz="1700" dirty="0" err="1">
                <a:latin typeface="SimSun" pitchFamily="2" charset="-122"/>
              </a:rPr>
              <a:t>current.next.previous</a:t>
            </a:r>
            <a:r>
              <a:rPr lang="en-US" sz="1700" dirty="0">
                <a:latin typeface="SimSun" pitchFamily="2" charset="-122"/>
              </a:rPr>
              <a:t> = </a:t>
            </a:r>
            <a:r>
              <a:rPr lang="en-US" sz="1700" dirty="0" err="1">
                <a:latin typeface="SimSun" pitchFamily="2" charset="-122"/>
              </a:rPr>
              <a:t>current.previous</a:t>
            </a:r>
            <a:r>
              <a:rPr lang="en-US" sz="1700" dirty="0">
                <a:latin typeface="SimSun" pitchFamily="2" charset="-122"/>
              </a:rPr>
              <a:t>;</a:t>
            </a:r>
          </a:p>
          <a:p>
            <a:pPr>
              <a:lnSpc>
                <a:spcPct val="90000"/>
              </a:lnSpc>
              <a:buFontTx/>
              <a:buNone/>
            </a:pPr>
            <a:endParaRPr lang="en-US" sz="1700" dirty="0">
              <a:latin typeface="SimSun" pitchFamily="2" charset="-122"/>
            </a:endParaRPr>
          </a:p>
          <a:p>
            <a:pPr>
              <a:lnSpc>
                <a:spcPct val="90000"/>
              </a:lnSpc>
              <a:buFontTx/>
              <a:buNone/>
            </a:pPr>
            <a:r>
              <a:rPr lang="en-US" sz="1700" dirty="0">
                <a:latin typeface="SimSun" pitchFamily="2" charset="-122"/>
              </a:rPr>
              <a:t>		</a:t>
            </a:r>
            <a:r>
              <a:rPr lang="en-US" sz="1300" dirty="0">
                <a:solidFill>
                  <a:srgbClr val="00B050"/>
                </a:solidFill>
                <a:latin typeface="SimSun" pitchFamily="2" charset="-122"/>
              </a:rPr>
              <a:t>// move current either to </a:t>
            </a:r>
            <a:r>
              <a:rPr lang="en-US" sz="1300" b="1" dirty="0">
                <a:solidFill>
                  <a:srgbClr val="00B050"/>
                </a:solidFill>
                <a:latin typeface="SimSun" pitchFamily="2" charset="-122"/>
              </a:rPr>
              <a:t>first </a:t>
            </a:r>
            <a:r>
              <a:rPr lang="en-US" sz="1300" dirty="0">
                <a:solidFill>
                  <a:srgbClr val="00B050"/>
                </a:solidFill>
                <a:latin typeface="SimSun" pitchFamily="2" charset="-122"/>
              </a:rPr>
              <a:t>(when it is </a:t>
            </a:r>
            <a:r>
              <a:rPr lang="en-US" sz="1300" b="1" dirty="0">
                <a:solidFill>
                  <a:srgbClr val="00B050"/>
                </a:solidFill>
                <a:latin typeface="SimSun" pitchFamily="2" charset="-122"/>
              </a:rPr>
              <a:t>last</a:t>
            </a:r>
            <a:r>
              <a:rPr lang="en-US" sz="1300" dirty="0">
                <a:solidFill>
                  <a:srgbClr val="00B050"/>
                </a:solidFill>
                <a:latin typeface="SimSun" pitchFamily="2" charset="-122"/>
              </a:rPr>
              <a:t>)</a:t>
            </a:r>
          </a:p>
          <a:p>
            <a:pPr>
              <a:lnSpc>
                <a:spcPct val="90000"/>
              </a:lnSpc>
              <a:buFontTx/>
              <a:buNone/>
            </a:pPr>
            <a:r>
              <a:rPr lang="en-US" sz="1300" dirty="0">
                <a:solidFill>
                  <a:srgbClr val="00B050"/>
                </a:solidFill>
                <a:latin typeface="SimSun" pitchFamily="2" charset="-122"/>
              </a:rPr>
              <a:t>		// otherwise, move it </a:t>
            </a:r>
            <a:r>
              <a:rPr lang="en-US" sz="1300" b="1" dirty="0">
                <a:solidFill>
                  <a:srgbClr val="00B050"/>
                </a:solidFill>
                <a:latin typeface="SimSun" pitchFamily="2" charset="-122"/>
              </a:rPr>
              <a:t>next</a:t>
            </a:r>
          </a:p>
          <a:p>
            <a:pPr>
              <a:lnSpc>
                <a:spcPct val="90000"/>
              </a:lnSpc>
              <a:buFontTx/>
              <a:buNone/>
            </a:pPr>
            <a:r>
              <a:rPr lang="en-US" sz="1700" b="1" dirty="0">
                <a:solidFill>
                  <a:srgbClr val="002060"/>
                </a:solidFill>
                <a:latin typeface="SimSun" pitchFamily="2" charset="-122"/>
              </a:rPr>
              <a:t>		if</a:t>
            </a:r>
            <a:r>
              <a:rPr lang="en-US" sz="1700" dirty="0">
                <a:latin typeface="SimSun" pitchFamily="2" charset="-122"/>
              </a:rPr>
              <a:t>(</a:t>
            </a:r>
            <a:r>
              <a:rPr lang="en-US" sz="1700" dirty="0" err="1">
                <a:latin typeface="SimSun" pitchFamily="2" charset="-122"/>
              </a:rPr>
              <a:t>current.next</a:t>
            </a:r>
            <a:r>
              <a:rPr lang="en-US" sz="1700" dirty="0">
                <a:latin typeface="SimSun" pitchFamily="2" charset="-122"/>
              </a:rPr>
              <a:t> == </a:t>
            </a:r>
            <a:r>
              <a:rPr lang="en-US" sz="1700" b="1" dirty="0">
                <a:solidFill>
                  <a:srgbClr val="002060"/>
                </a:solidFill>
                <a:latin typeface="SimSun" pitchFamily="2" charset="-122"/>
              </a:rPr>
              <a:t>null</a:t>
            </a:r>
            <a:r>
              <a:rPr lang="en-US" sz="1700" dirty="0">
                <a:latin typeface="SimSun" pitchFamily="2" charset="-122"/>
              </a:rPr>
              <a:t>)</a:t>
            </a:r>
          </a:p>
          <a:p>
            <a:pPr>
              <a:lnSpc>
                <a:spcPct val="90000"/>
              </a:lnSpc>
              <a:buFontTx/>
              <a:buNone/>
            </a:pPr>
            <a:r>
              <a:rPr lang="en-US" sz="1700" dirty="0">
                <a:latin typeface="SimSun" pitchFamily="2" charset="-122"/>
              </a:rPr>
              <a:t>			current = head;</a:t>
            </a:r>
          </a:p>
          <a:p>
            <a:pPr>
              <a:lnSpc>
                <a:spcPct val="90000"/>
              </a:lnSpc>
              <a:buFontTx/>
              <a:buNone/>
            </a:pPr>
            <a:r>
              <a:rPr lang="en-US" sz="1700" b="1" dirty="0">
                <a:solidFill>
                  <a:srgbClr val="002060"/>
                </a:solidFill>
                <a:latin typeface="SimSun" pitchFamily="2" charset="-122"/>
              </a:rPr>
              <a:t>		else</a:t>
            </a:r>
          </a:p>
          <a:p>
            <a:pPr>
              <a:lnSpc>
                <a:spcPct val="90000"/>
              </a:lnSpc>
              <a:buFontTx/>
              <a:buNone/>
            </a:pPr>
            <a:r>
              <a:rPr lang="en-US" sz="1700" b="1" dirty="0">
                <a:solidFill>
                  <a:srgbClr val="002060"/>
                </a:solidFill>
                <a:latin typeface="SimSun" pitchFamily="2" charset="-122"/>
              </a:rPr>
              <a:t>			</a:t>
            </a:r>
            <a:r>
              <a:rPr lang="en-US" sz="1700" dirty="0">
                <a:latin typeface="SimSun" pitchFamily="2" charset="-122"/>
              </a:rPr>
              <a:t>current = </a:t>
            </a:r>
            <a:r>
              <a:rPr lang="en-US" sz="1700" dirty="0" err="1">
                <a:latin typeface="SimSun" pitchFamily="2" charset="-122"/>
              </a:rPr>
              <a:t>current.next</a:t>
            </a:r>
            <a:r>
              <a:rPr lang="en-US" sz="1700" dirty="0">
                <a:latin typeface="SimSun" pitchFamily="2" charset="-122"/>
              </a:rPr>
              <a:t>;</a:t>
            </a:r>
          </a:p>
          <a:p>
            <a:pPr>
              <a:lnSpc>
                <a:spcPct val="90000"/>
              </a:lnSpc>
              <a:buFontTx/>
              <a:buNone/>
            </a:pPr>
            <a:r>
              <a:rPr lang="en-US" sz="1700" dirty="0">
                <a:latin typeface="SimSun" pitchFamily="2" charset="-122"/>
              </a:rPr>
              <a:t>	}</a:t>
            </a:r>
          </a:p>
        </p:txBody>
      </p:sp>
      <p:sp>
        <p:nvSpPr>
          <p:cNvPr id="6" name="Slide Number Placeholder 5"/>
          <p:cNvSpPr>
            <a:spLocks noGrp="1"/>
          </p:cNvSpPr>
          <p:nvPr>
            <p:ph type="sldNum" sz="quarter" idx="12"/>
          </p:nvPr>
        </p:nvSpPr>
        <p:spPr/>
        <p:txBody>
          <a:bodyPr/>
          <a:lstStyle/>
          <a:p>
            <a:fld id="{AE3ED6C8-19CD-40EE-A457-43385FE9937B}" type="slidenum">
              <a:rPr lang="en-US"/>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370840">
                <a:tc>
                  <a:txBody>
                    <a:bodyPr/>
                    <a:lstStyle/>
                    <a:p>
                      <a:pPr algn="l"/>
                      <a:r>
                        <a:rPr lang="en-US" dirty="0"/>
                        <a:t>Operation</a:t>
                      </a:r>
                    </a:p>
                  </a:txBody>
                  <a:tcPr/>
                </a:tc>
                <a:tc>
                  <a:txBody>
                    <a:bodyPr/>
                    <a:lstStyle/>
                    <a:p>
                      <a:pPr algn="ctr"/>
                      <a:r>
                        <a:rPr lang="en-US" dirty="0"/>
                        <a:t>Array List</a:t>
                      </a:r>
                    </a:p>
                  </a:txBody>
                  <a:tcPr/>
                </a:tc>
                <a:tc>
                  <a:txBody>
                    <a:bodyPr/>
                    <a:lstStyle/>
                    <a:p>
                      <a:pPr algn="ctr"/>
                      <a:r>
                        <a:rPr lang="en-US" dirty="0"/>
                        <a:t>Linked List</a:t>
                      </a:r>
                    </a:p>
                  </a:txBody>
                  <a:tcPr/>
                </a:tc>
                <a:tc>
                  <a:txBody>
                    <a:bodyPr/>
                    <a:lstStyle/>
                    <a:p>
                      <a:pPr algn="ctr"/>
                      <a:r>
                        <a:rPr lang="en-US" dirty="0"/>
                        <a:t>Double-Linked</a:t>
                      </a:r>
                      <a:r>
                        <a:rPr lang="en-US" baseline="0" dirty="0"/>
                        <a:t> List</a:t>
                      </a:r>
                      <a:endParaRPr lang="en-US" dirty="0"/>
                    </a:p>
                  </a:txBody>
                  <a:tcPr/>
                </a:tc>
                <a:extLst>
                  <a:ext uri="{0D108BD9-81ED-4DB2-BD59-A6C34878D82A}">
                    <a16:rowId xmlns:a16="http://schemas.microsoft.com/office/drawing/2014/main" val="10000"/>
                  </a:ext>
                </a:extLst>
              </a:tr>
              <a:tr h="370840">
                <a:tc>
                  <a:txBody>
                    <a:bodyPr/>
                    <a:lstStyle/>
                    <a:p>
                      <a:pPr algn="l"/>
                      <a:r>
                        <a:rPr lang="en-US" sz="1400" b="1" dirty="0"/>
                        <a:t>Empty</a:t>
                      </a:r>
                    </a:p>
                  </a:txBody>
                  <a:tcPr/>
                </a:tc>
                <a:tc>
                  <a:txBody>
                    <a:bodyPr/>
                    <a:lstStyle/>
                    <a:p>
                      <a:pPr algn="ctr"/>
                      <a:endParaRPr 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70840">
                <a:tc>
                  <a:txBody>
                    <a:bodyPr/>
                    <a:lstStyle/>
                    <a:p>
                      <a:pPr algn="l"/>
                      <a:r>
                        <a:rPr lang="en-US" sz="1400" b="1" dirty="0"/>
                        <a:t>Last</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70840">
                <a:tc>
                  <a:txBody>
                    <a:bodyPr/>
                    <a:lstStyle/>
                    <a:p>
                      <a:pPr algn="l"/>
                      <a:r>
                        <a:rPr lang="en-US" sz="1400" b="1" dirty="0"/>
                        <a:t>Full</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70840">
                <a:tc>
                  <a:txBody>
                    <a:bodyPr/>
                    <a:lstStyle/>
                    <a:p>
                      <a:pPr algn="l"/>
                      <a:r>
                        <a:rPr lang="en-US" sz="1400" b="1" dirty="0" err="1"/>
                        <a:t>FindFirst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4"/>
                  </a:ext>
                </a:extLst>
              </a:tr>
              <a:tr h="370840">
                <a:tc>
                  <a:txBody>
                    <a:bodyPr/>
                    <a:lstStyle/>
                    <a:p>
                      <a:pPr algn="l"/>
                      <a:r>
                        <a:rPr lang="en-US" sz="1400" b="1" dirty="0" err="1"/>
                        <a:t>FindNext</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5"/>
                  </a:ext>
                </a:extLst>
              </a:tr>
              <a:tr h="370840">
                <a:tc>
                  <a:txBody>
                    <a:bodyPr/>
                    <a:lstStyle/>
                    <a:p>
                      <a:pPr algn="l"/>
                      <a:r>
                        <a:rPr lang="en-US" sz="1400" b="1" dirty="0" err="1"/>
                        <a:t>FindPrevious</a:t>
                      </a:r>
                      <a:endParaRPr lang="en-US" sz="1400" b="1"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6"/>
                  </a:ext>
                </a:extLst>
              </a:tr>
              <a:tr h="370840">
                <a:tc>
                  <a:txBody>
                    <a:bodyPr/>
                    <a:lstStyle/>
                    <a:p>
                      <a:pPr algn="l"/>
                      <a:r>
                        <a:rPr lang="en-US" sz="1400" b="1" dirty="0"/>
                        <a:t>Retrieve</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7"/>
                  </a:ext>
                </a:extLst>
              </a:tr>
              <a:tr h="370840">
                <a:tc>
                  <a:txBody>
                    <a:bodyPr/>
                    <a:lstStyle/>
                    <a:p>
                      <a:pPr algn="l"/>
                      <a:r>
                        <a:rPr lang="en-US" sz="1400" b="1" dirty="0"/>
                        <a:t>Update</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8"/>
                  </a:ext>
                </a:extLst>
              </a:tr>
              <a:tr h="370840">
                <a:tc>
                  <a:txBody>
                    <a:bodyPr/>
                    <a:lstStyle/>
                    <a:p>
                      <a:pPr algn="l"/>
                      <a:r>
                        <a:rPr lang="en-US" sz="1400" b="1" dirty="0"/>
                        <a:t>Insert</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9"/>
                  </a:ext>
                </a:extLst>
              </a:tr>
              <a:tr h="370840">
                <a:tc>
                  <a:txBody>
                    <a:bodyPr/>
                    <a:lstStyle/>
                    <a:p>
                      <a:pPr algn="l"/>
                      <a:r>
                        <a:rPr lang="en-US" sz="1400" b="1" dirty="0"/>
                        <a:t>Remove</a:t>
                      </a:r>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nvPr>
        </p:nvGraphicFramePr>
        <p:xfrm>
          <a:off x="457200" y="1600200"/>
          <a:ext cx="8229601" cy="4079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370840">
                <a:tc>
                  <a:txBody>
                    <a:bodyPr/>
                    <a:lstStyle/>
                    <a:p>
                      <a:pPr algn="l"/>
                      <a:r>
                        <a:rPr lang="en-US" dirty="0"/>
                        <a:t>Operation</a:t>
                      </a:r>
                    </a:p>
                  </a:txBody>
                  <a:tcPr/>
                </a:tc>
                <a:tc>
                  <a:txBody>
                    <a:bodyPr/>
                    <a:lstStyle/>
                    <a:p>
                      <a:pPr algn="ctr"/>
                      <a:r>
                        <a:rPr lang="en-US" dirty="0"/>
                        <a:t>Array List</a:t>
                      </a:r>
                    </a:p>
                  </a:txBody>
                  <a:tcPr/>
                </a:tc>
                <a:tc>
                  <a:txBody>
                    <a:bodyPr/>
                    <a:lstStyle/>
                    <a:p>
                      <a:pPr algn="ctr"/>
                      <a:r>
                        <a:rPr lang="en-US" dirty="0"/>
                        <a:t>Linked List</a:t>
                      </a:r>
                    </a:p>
                  </a:txBody>
                  <a:tcPr/>
                </a:tc>
                <a:tc>
                  <a:txBody>
                    <a:bodyPr/>
                    <a:lstStyle/>
                    <a:p>
                      <a:pPr algn="ctr"/>
                      <a:r>
                        <a:rPr lang="en-US" dirty="0"/>
                        <a:t>Double-Linked</a:t>
                      </a:r>
                      <a:r>
                        <a:rPr lang="en-US" baseline="0" dirty="0"/>
                        <a:t> List</a:t>
                      </a:r>
                      <a:endParaRPr lang="en-US" dirty="0"/>
                    </a:p>
                  </a:txBody>
                  <a:tcPr/>
                </a:tc>
                <a:extLst>
                  <a:ext uri="{0D108BD9-81ED-4DB2-BD59-A6C34878D82A}">
                    <a16:rowId xmlns:a16="http://schemas.microsoft.com/office/drawing/2014/main" val="10000"/>
                  </a:ext>
                </a:extLst>
              </a:tr>
              <a:tr h="370840">
                <a:tc>
                  <a:txBody>
                    <a:bodyPr/>
                    <a:lstStyle/>
                    <a:p>
                      <a:pPr algn="l"/>
                      <a:r>
                        <a:rPr lang="en-US" sz="1400" b="1" dirty="0"/>
                        <a:t>Empty</a:t>
                      </a:r>
                    </a:p>
                  </a:txBody>
                  <a:tcPr/>
                </a:tc>
                <a:tc>
                  <a:txBody>
                    <a:bodyPr/>
                    <a:lstStyle/>
                    <a:p>
                      <a:pPr algn="ctr"/>
                      <a:r>
                        <a:rPr lang="en-US" sz="1400" dirty="0"/>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1"/>
                  </a:ext>
                </a:extLst>
              </a:tr>
              <a:tr h="370840">
                <a:tc>
                  <a:txBody>
                    <a:bodyPr/>
                    <a:lstStyle/>
                    <a:p>
                      <a:pPr algn="l"/>
                      <a:r>
                        <a:rPr lang="en-US" sz="1400" b="1" dirty="0"/>
                        <a:t>Last</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2"/>
                  </a:ext>
                </a:extLst>
              </a:tr>
              <a:tr h="370840">
                <a:tc>
                  <a:txBody>
                    <a:bodyPr/>
                    <a:lstStyle/>
                    <a:p>
                      <a:pPr algn="l"/>
                      <a:r>
                        <a:rPr lang="en-US" sz="1400" b="1" dirty="0"/>
                        <a:t>Full</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3"/>
                  </a:ext>
                </a:extLst>
              </a:tr>
              <a:tr h="370840">
                <a:tc>
                  <a:txBody>
                    <a:bodyPr/>
                    <a:lstStyle/>
                    <a:p>
                      <a:pPr algn="l"/>
                      <a:r>
                        <a:rPr lang="en-US" sz="1400" b="1" dirty="0" err="1"/>
                        <a:t>FindFirst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4"/>
                  </a:ext>
                </a:extLst>
              </a:tr>
              <a:tr h="370840">
                <a:tc>
                  <a:txBody>
                    <a:bodyPr/>
                    <a:lstStyle/>
                    <a:p>
                      <a:pPr algn="l"/>
                      <a:r>
                        <a:rPr lang="en-US" sz="1400" b="1" dirty="0" err="1"/>
                        <a:t>FindNext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5"/>
                  </a:ext>
                </a:extLst>
              </a:tr>
              <a:tr h="370840">
                <a:tc>
                  <a:txBody>
                    <a:bodyPr/>
                    <a:lstStyle/>
                    <a:p>
                      <a:pPr algn="l"/>
                      <a:r>
                        <a:rPr lang="en-US" sz="1400" b="1" dirty="0" err="1"/>
                        <a:t>FindPrevious</a:t>
                      </a:r>
                      <a:endParaRPr lang="en-US" sz="1400" b="1" dirty="0"/>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extLst>
                  <a:ext uri="{0D108BD9-81ED-4DB2-BD59-A6C34878D82A}">
                    <a16:rowId xmlns:a16="http://schemas.microsoft.com/office/drawing/2014/main" val="10006"/>
                  </a:ext>
                </a:extLst>
              </a:tr>
              <a:tr h="370840">
                <a:tc>
                  <a:txBody>
                    <a:bodyPr/>
                    <a:lstStyle/>
                    <a:p>
                      <a:pPr algn="l"/>
                      <a:r>
                        <a:rPr lang="en-US" sz="1400" b="1" dirty="0"/>
                        <a:t>Retrieve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7"/>
                  </a:ext>
                </a:extLst>
              </a:tr>
              <a:tr h="370840">
                <a:tc>
                  <a:txBody>
                    <a:bodyPr/>
                    <a:lstStyle/>
                    <a:p>
                      <a:pPr algn="l"/>
                      <a:r>
                        <a:rPr lang="en-US" sz="1400" b="1" dirty="0"/>
                        <a:t>Update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8"/>
                  </a:ext>
                </a:extLst>
              </a:tr>
              <a:tr h="370840">
                <a:tc>
                  <a:txBody>
                    <a:bodyPr/>
                    <a:lstStyle/>
                    <a:p>
                      <a:pPr algn="l"/>
                      <a:r>
                        <a:rPr lang="en-US" sz="1400" b="1" dirty="0"/>
                        <a:t>Insert</a:t>
                      </a:r>
                    </a:p>
                  </a:txBody>
                  <a:tcPr/>
                </a:tc>
                <a:tc>
                  <a:txBody>
                    <a:bodyPr/>
                    <a:lstStyle/>
                    <a:p>
                      <a:pPr algn="ctr"/>
                      <a:r>
                        <a:rPr lang="en-US" sz="1400" dirty="0"/>
                        <a:t>O(n)</a:t>
                      </a:r>
                    </a:p>
                  </a:txBody>
                  <a:tcPr/>
                </a:tc>
                <a:tc>
                  <a:txBody>
                    <a:bodyPr/>
                    <a:lstStyle/>
                    <a:p>
                      <a:pPr algn="ctr"/>
                      <a:r>
                        <a:rPr lang="en-US" sz="1400" dirty="0"/>
                        <a:t>O(1)</a:t>
                      </a:r>
                    </a:p>
                  </a:txBody>
                  <a:tcPr/>
                </a:tc>
                <a:tc>
                  <a:txBody>
                    <a:bodyPr/>
                    <a:lstStyle/>
                    <a:p>
                      <a:pPr algn="ctr"/>
                      <a:r>
                        <a:rPr lang="en-US" sz="1400" dirty="0"/>
                        <a:t>?</a:t>
                      </a:r>
                    </a:p>
                  </a:txBody>
                  <a:tcPr/>
                </a:tc>
                <a:extLst>
                  <a:ext uri="{0D108BD9-81ED-4DB2-BD59-A6C34878D82A}">
                    <a16:rowId xmlns:a16="http://schemas.microsoft.com/office/drawing/2014/main" val="10009"/>
                  </a:ext>
                </a:extLst>
              </a:tr>
              <a:tr h="370840">
                <a:tc>
                  <a:txBody>
                    <a:bodyPr/>
                    <a:lstStyle/>
                    <a:p>
                      <a:pPr algn="l"/>
                      <a:r>
                        <a:rPr lang="en-US" sz="1400" b="1" dirty="0"/>
                        <a:t>Remove</a:t>
                      </a:r>
                    </a:p>
                  </a:txBody>
                  <a:tcPr/>
                </a:tc>
                <a:tc>
                  <a:txBody>
                    <a:bodyPr/>
                    <a:lstStyle/>
                    <a:p>
                      <a:pPr algn="ctr"/>
                      <a:r>
                        <a:rPr lang="en-US" sz="1400" dirty="0"/>
                        <a:t>O(n)</a:t>
                      </a:r>
                    </a:p>
                  </a:txBody>
                  <a:tcPr/>
                </a:tc>
                <a:tc>
                  <a:txBody>
                    <a:bodyPr/>
                    <a:lstStyle/>
                    <a:p>
                      <a:pPr algn="ctr"/>
                      <a:r>
                        <a:rPr lang="en-US" sz="1400" dirty="0"/>
                        <a:t>O(n)</a:t>
                      </a:r>
                    </a:p>
                  </a:txBody>
                  <a:tcPr/>
                </a:tc>
                <a:tc>
                  <a:txBody>
                    <a:bodyPr/>
                    <a:lstStyle/>
                    <a:p>
                      <a:pPr algn="ctr"/>
                      <a:r>
                        <a:rPr lang="en-US" sz="1400" dirty="0"/>
                        <a:t>?</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ToDo</a:t>
            </a:r>
            <a:endParaRPr lang="en-US" dirty="0"/>
          </a:p>
        </p:txBody>
      </p:sp>
      <p:sp>
        <p:nvSpPr>
          <p:cNvPr id="5" name="Content Placeholder 4"/>
          <p:cNvSpPr>
            <a:spLocks noGrp="1"/>
          </p:cNvSpPr>
          <p:nvPr>
            <p:ph idx="1"/>
          </p:nvPr>
        </p:nvSpPr>
        <p:spPr/>
        <p:txBody>
          <a:bodyPr/>
          <a:lstStyle/>
          <a:p>
            <a:r>
              <a:rPr lang="en-US" dirty="0"/>
              <a:t>For </a:t>
            </a:r>
            <a:r>
              <a:rPr lang="en-US" b="1" dirty="0"/>
              <a:t>Array List </a:t>
            </a:r>
            <a:r>
              <a:rPr lang="en-US" dirty="0"/>
              <a:t>and </a:t>
            </a:r>
            <a:r>
              <a:rPr lang="en-US" b="1" dirty="0"/>
              <a:t>Linked List</a:t>
            </a:r>
            <a:r>
              <a:rPr lang="en-US" dirty="0"/>
              <a:t>:</a:t>
            </a:r>
          </a:p>
          <a:p>
            <a:pPr lvl="1"/>
            <a:r>
              <a:rPr lang="en-US" dirty="0"/>
              <a:t>Implement member method </a:t>
            </a:r>
            <a:r>
              <a:rPr lang="en-US" b="1" dirty="0" err="1"/>
              <a:t>FindPrevious</a:t>
            </a:r>
            <a:r>
              <a:rPr lang="en-US" dirty="0"/>
              <a:t>.</a:t>
            </a:r>
          </a:p>
          <a:p>
            <a:pPr lvl="1"/>
            <a:r>
              <a:rPr lang="en-US" dirty="0"/>
              <a:t>Find the complexity for both implementations.</a:t>
            </a:r>
          </a:p>
          <a:p>
            <a:r>
              <a:rPr lang="en-US" dirty="0"/>
              <a:t>For </a:t>
            </a:r>
            <a:r>
              <a:rPr lang="en-US" b="1" dirty="0"/>
              <a:t>Double-Linked List</a:t>
            </a:r>
            <a:r>
              <a:rPr lang="en-US" dirty="0"/>
              <a:t>:</a:t>
            </a:r>
          </a:p>
          <a:p>
            <a:pPr lvl="1"/>
            <a:r>
              <a:rPr lang="en-US" dirty="0"/>
              <a:t>Find the complexity for all of the methods.</a:t>
            </a:r>
          </a:p>
          <a:p>
            <a:pPr lvl="1"/>
            <a:r>
              <a:rPr lang="en-US" dirty="0"/>
              <a:t>Implement the member method </a:t>
            </a:r>
            <a:r>
              <a:rPr lang="en-US" b="1" dirty="0" err="1"/>
              <a:t>FindLast</a:t>
            </a:r>
            <a:r>
              <a:rPr lang="en-US" b="1" dirty="0"/>
              <a:t>:</a:t>
            </a:r>
          </a:p>
          <a:p>
            <a:pPr marL="609600" indent="-609600">
              <a:lnSpc>
                <a:spcPct val="90000"/>
              </a:lnSpc>
              <a:buNone/>
            </a:pPr>
            <a:r>
              <a:rPr lang="en-US" sz="2000" b="1" dirty="0"/>
              <a:t>		</a:t>
            </a:r>
            <a:r>
              <a:rPr lang="en-US" sz="1600" b="1" dirty="0"/>
              <a:t>Method</a:t>
            </a:r>
            <a:r>
              <a:rPr lang="en-US" sz="1600" dirty="0"/>
              <a:t> </a:t>
            </a:r>
            <a:r>
              <a:rPr lang="en-US" sz="1600" dirty="0" err="1"/>
              <a:t>FindLast</a:t>
            </a:r>
            <a:r>
              <a:rPr lang="en-US" sz="1600" dirty="0"/>
              <a:t> ( )</a:t>
            </a:r>
          </a:p>
          <a:p>
            <a:pPr marL="609600" indent="-609600">
              <a:lnSpc>
                <a:spcPct val="90000"/>
              </a:lnSpc>
              <a:buFontTx/>
              <a:buNone/>
            </a:pPr>
            <a:r>
              <a:rPr lang="en-US" sz="1600" dirty="0"/>
              <a:t>		</a:t>
            </a:r>
            <a:r>
              <a:rPr lang="en-US" sz="1600" b="1" dirty="0"/>
              <a:t>requires:</a:t>
            </a:r>
            <a:r>
              <a:rPr lang="en-US" sz="1600" dirty="0"/>
              <a:t> list L is not empty.  </a:t>
            </a:r>
            <a:r>
              <a:rPr lang="en-US" sz="1600" b="1" dirty="0"/>
              <a:t>input:</a:t>
            </a:r>
            <a:r>
              <a:rPr lang="en-US" sz="1600" dirty="0"/>
              <a:t> none</a:t>
            </a:r>
          </a:p>
          <a:p>
            <a:pPr marL="609600" indent="-609600">
              <a:lnSpc>
                <a:spcPct val="90000"/>
              </a:lnSpc>
              <a:buFontTx/>
              <a:buNone/>
            </a:pPr>
            <a:r>
              <a:rPr lang="en-US" sz="1600" dirty="0"/>
              <a:t>		</a:t>
            </a:r>
            <a:r>
              <a:rPr lang="en-US" sz="1600" b="1" dirty="0"/>
              <a:t>results:</a:t>
            </a:r>
            <a:r>
              <a:rPr lang="en-US" sz="1600" dirty="0"/>
              <a:t> last element is set as the current element. </a:t>
            </a:r>
            <a:r>
              <a:rPr lang="en-US" sz="1600" b="1" dirty="0"/>
              <a:t>output:</a:t>
            </a:r>
            <a:r>
              <a:rPr lang="en-US" sz="1600" dirty="0"/>
              <a:t> none.</a:t>
            </a:r>
          </a:p>
          <a:p>
            <a:pPr lvl="1"/>
            <a:endParaRPr lang="x-none"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(Array List): </a:t>
            </a:r>
            <a:r>
              <a:rPr lang="en-US" sz="2400" dirty="0" err="1"/>
              <a:t>FindPrevious</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dirty="0">
                <a:solidFill>
                  <a:srgbClr val="0000FF"/>
                </a:solidFill>
                <a:latin typeface="SimSun" pitchFamily="2" charset="-122"/>
              </a:rPr>
              <a:t>	</a:t>
            </a:r>
          </a:p>
          <a:p>
            <a:pPr>
              <a:lnSpc>
                <a:spcPct val="90000"/>
              </a:lnSpc>
              <a:buFontTx/>
              <a:buNone/>
            </a:pPr>
            <a:r>
              <a:rPr lang="en-US" sz="2400" b="1" dirty="0">
                <a:solidFill>
                  <a:srgbClr val="002060"/>
                </a:solidFill>
                <a:latin typeface="SimSun" pitchFamily="2" charset="-122"/>
              </a:rPr>
              <a:t>	public void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current--;</a:t>
            </a:r>
          </a:p>
          <a:p>
            <a:pPr>
              <a:lnSpc>
                <a:spcPct val="90000"/>
              </a:lnSpc>
              <a:buFontTx/>
              <a:buNone/>
            </a:pPr>
            <a:r>
              <a:rPr lang="en-US" sz="2400" dirty="0">
                <a:latin typeface="SimSun" pitchFamily="2" charset="-122"/>
              </a:rPr>
              <a:t>	}	</a:t>
            </a:r>
          </a:p>
        </p:txBody>
      </p:sp>
      <p:sp>
        <p:nvSpPr>
          <p:cNvPr id="6" name="Slide Number Placeholder 5"/>
          <p:cNvSpPr>
            <a:spLocks noGrp="1"/>
          </p:cNvSpPr>
          <p:nvPr>
            <p:ph type="sldNum" sz="quarter" idx="12"/>
          </p:nvPr>
        </p:nvSpPr>
        <p:spPr/>
        <p:txBody>
          <a:bodyPr/>
          <a:lstStyle/>
          <a:p>
            <a:fld id="{BD1E6D6B-60BB-40FD-8ED9-46C0EAD994AD}" type="slidenum">
              <a:rPr lang="en-US"/>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(Linked List): </a:t>
            </a:r>
            <a:r>
              <a:rPr lang="en-US" sz="2400" dirty="0" err="1"/>
              <a:t>FindPrevious</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b="1" dirty="0">
                <a:solidFill>
                  <a:srgbClr val="002060"/>
                </a:solidFill>
                <a:latin typeface="SimSun" pitchFamily="2" charset="-122"/>
              </a:rPr>
              <a:t>	</a:t>
            </a:r>
          </a:p>
          <a:p>
            <a:pPr>
              <a:lnSpc>
                <a:spcPct val="90000"/>
              </a:lnSpc>
              <a:buFontTx/>
              <a:buNone/>
            </a:pPr>
            <a:r>
              <a:rPr lang="en-US" sz="2400" b="1" dirty="0">
                <a:solidFill>
                  <a:srgbClr val="002060"/>
                </a:solidFill>
                <a:latin typeface="SimSun" pitchFamily="2" charset="-122"/>
              </a:rPr>
              <a:t>	public void </a:t>
            </a:r>
            <a:r>
              <a:rPr lang="en-US" sz="2400" dirty="0" err="1">
                <a:latin typeface="SimSun" pitchFamily="2" charset="-122"/>
              </a:rPr>
              <a:t>findPrevious</a:t>
            </a:r>
            <a:r>
              <a:rPr lang="en-US" sz="2400" dirty="0">
                <a:latin typeface="SimSun" pitchFamily="2" charset="-122"/>
              </a:rPr>
              <a:t>() {</a:t>
            </a:r>
          </a:p>
          <a:p>
            <a:pPr>
              <a:lnSpc>
                <a:spcPct val="90000"/>
              </a:lnSpc>
              <a:buFontTx/>
              <a:buNone/>
            </a:pPr>
            <a:r>
              <a:rPr lang="en-US" sz="2400" dirty="0">
                <a:latin typeface="SimSun" pitchFamily="2" charset="-122"/>
              </a:rPr>
              <a:t>		Node&lt;T&gt; </a:t>
            </a:r>
            <a:r>
              <a:rPr lang="en-US" sz="2400" dirty="0" err="1">
                <a:latin typeface="SimSun" pitchFamily="2" charset="-122"/>
              </a:rPr>
              <a:t>tmp</a:t>
            </a:r>
            <a:r>
              <a:rPr lang="en-US" sz="2400" dirty="0">
                <a:latin typeface="SimSun" pitchFamily="2" charset="-122"/>
              </a:rPr>
              <a:t> = head;</a:t>
            </a:r>
          </a:p>
          <a:p>
            <a:pPr>
              <a:lnSpc>
                <a:spcPct val="90000"/>
              </a:lnSpc>
              <a:buFontTx/>
              <a:buNone/>
            </a:pPr>
            <a:r>
              <a:rPr lang="en-US" sz="2400" dirty="0">
                <a:latin typeface="SimSun" pitchFamily="2" charset="-122"/>
              </a:rPr>
              <a:t>		while(</a:t>
            </a:r>
            <a:r>
              <a:rPr lang="en-US" sz="2400" dirty="0" err="1">
                <a:latin typeface="SimSun" pitchFamily="2" charset="-122"/>
              </a:rPr>
              <a:t>tmp.next</a:t>
            </a:r>
            <a:r>
              <a:rPr lang="en-US" sz="2400" dirty="0">
                <a:latin typeface="SimSun" pitchFamily="2" charset="-122"/>
              </a:rPr>
              <a:t> != current)</a:t>
            </a:r>
          </a:p>
          <a:p>
            <a:pPr>
              <a:lnSpc>
                <a:spcPct val="90000"/>
              </a:lnSpc>
              <a:buFontTx/>
              <a:buNone/>
            </a:pPr>
            <a:r>
              <a:rPr lang="en-US" sz="2400" dirty="0">
                <a:latin typeface="SimSun" pitchFamily="2" charset="-122"/>
              </a:rPr>
              <a:t>			 </a:t>
            </a:r>
            <a:r>
              <a:rPr lang="en-US" sz="2400" dirty="0" err="1">
                <a:latin typeface="SimSun" pitchFamily="2" charset="-122"/>
              </a:rPr>
              <a:t>tmp</a:t>
            </a:r>
            <a:r>
              <a:rPr lang="en-US" sz="2400" dirty="0">
                <a:latin typeface="SimSun" pitchFamily="2" charset="-122"/>
              </a:rPr>
              <a:t> = </a:t>
            </a:r>
            <a:r>
              <a:rPr lang="en-US" sz="2400" dirty="0" err="1">
                <a:latin typeface="SimSun" pitchFamily="2" charset="-122"/>
              </a:rPr>
              <a:t>tmp.next</a:t>
            </a:r>
            <a:r>
              <a:rPr lang="en-US" sz="2400" dirty="0">
                <a:latin typeface="SimSun" pitchFamily="2" charset="-122"/>
              </a:rPr>
              <a:t>;</a:t>
            </a:r>
          </a:p>
          <a:p>
            <a:pPr>
              <a:lnSpc>
                <a:spcPct val="90000"/>
              </a:lnSpc>
              <a:buFontTx/>
              <a:buNone/>
            </a:pPr>
            <a:r>
              <a:rPr lang="en-US" sz="2400" dirty="0">
                <a:latin typeface="SimSun" pitchFamily="2" charset="-122"/>
              </a:rPr>
              <a:t>		current = </a:t>
            </a:r>
            <a:r>
              <a:rPr lang="en-US" sz="2400" dirty="0" err="1">
                <a:latin typeface="SimSun" pitchFamily="2" charset="-122"/>
              </a:rPr>
              <a:t>tmp</a:t>
            </a:r>
            <a:r>
              <a:rPr lang="en-US" sz="2400" dirty="0">
                <a:latin typeface="SimSun" pitchFamily="2" charset="-122"/>
              </a:rPr>
              <a:t>;</a:t>
            </a:r>
          </a:p>
          <a:p>
            <a:pPr>
              <a:lnSpc>
                <a:spcPct val="90000"/>
              </a:lnSpc>
              <a:buFontTx/>
              <a:buNone/>
            </a:pPr>
            <a:r>
              <a:rPr lang="en-US" sz="2400" dirty="0">
                <a:latin typeface="SimSun" pitchFamily="2" charset="-122"/>
              </a:rPr>
              <a:t>	}</a:t>
            </a:r>
            <a:endParaRPr lang="en-US" sz="2400" b="1" dirty="0">
              <a:solidFill>
                <a:srgbClr val="FF0000"/>
              </a:solidFill>
              <a:latin typeface="SimSun" pitchFamily="2" charset="-122"/>
            </a:endParaRP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Autofit/>
          </a:bodyPr>
          <a:lstStyle/>
          <a:p>
            <a:r>
              <a:rPr lang="en-US" sz="2400" dirty="0"/>
              <a:t>ADT List (Double-Linked List): Element</a:t>
            </a:r>
          </a:p>
        </p:txBody>
      </p:sp>
      <p:sp>
        <p:nvSpPr>
          <p:cNvPr id="126979" name="Rectangle 3"/>
          <p:cNvSpPr>
            <a:spLocks noGrp="1" noChangeArrowheads="1"/>
          </p:cNvSpPr>
          <p:nvPr>
            <p:ph idx="1"/>
          </p:nvPr>
        </p:nvSpPr>
        <p:spPr/>
        <p:txBody>
          <a:bodyPr>
            <a:normAutofit fontScale="70000" lnSpcReduction="20000"/>
          </a:bodyPr>
          <a:lstStyle/>
          <a:p>
            <a:pPr>
              <a:lnSpc>
                <a:spcPct val="90000"/>
              </a:lnSpc>
              <a:buFontTx/>
              <a:buNone/>
            </a:pPr>
            <a:r>
              <a:rPr lang="en-US" sz="2400" b="1" dirty="0">
                <a:solidFill>
                  <a:srgbClr val="002060"/>
                </a:solidFill>
                <a:latin typeface="SimSun" pitchFamily="2" charset="-122"/>
              </a:rPr>
              <a:t>public class </a:t>
            </a:r>
            <a:r>
              <a:rPr lang="en-US" sz="2400" dirty="0">
                <a:latin typeface="SimSun" pitchFamily="2" charset="-122"/>
              </a:rPr>
              <a:t>Node&lt;T&gt; {</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T data;</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Node&lt;T&gt; next;</a:t>
            </a: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Node&lt;T&gt; previous;</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 () {</a:t>
            </a:r>
          </a:p>
          <a:p>
            <a:pPr>
              <a:lnSpc>
                <a:spcPct val="90000"/>
              </a:lnSpc>
              <a:buFontTx/>
              <a:buNone/>
            </a:pPr>
            <a:r>
              <a:rPr lang="en-US" sz="2400" dirty="0">
                <a:latin typeface="SimSun" pitchFamily="2" charset="-122"/>
              </a:rPr>
              <a:t>		data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next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previous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b="1" dirty="0">
                <a:solidFill>
                  <a:srgbClr val="002060"/>
                </a:solidFill>
                <a:latin typeface="SimSun" pitchFamily="2" charset="-122"/>
              </a:rPr>
              <a:t>public</a:t>
            </a:r>
            <a:r>
              <a:rPr lang="en-US" sz="2400" dirty="0">
                <a:latin typeface="SimSun" pitchFamily="2" charset="-122"/>
              </a:rPr>
              <a:t> Node (T </a:t>
            </a:r>
            <a:r>
              <a:rPr lang="en-US" sz="2400" dirty="0" err="1">
                <a:latin typeface="SimSun" pitchFamily="2" charset="-122"/>
              </a:rPr>
              <a:t>val</a:t>
            </a:r>
            <a:r>
              <a:rPr lang="en-US" sz="2400" dirty="0">
                <a:latin typeface="SimSun" pitchFamily="2" charset="-122"/>
              </a:rPr>
              <a:t>) {</a:t>
            </a:r>
          </a:p>
          <a:p>
            <a:pPr>
              <a:lnSpc>
                <a:spcPct val="90000"/>
              </a:lnSpc>
              <a:buFontTx/>
              <a:buNone/>
            </a:pPr>
            <a:r>
              <a:rPr lang="en-US" sz="2400" dirty="0">
                <a:latin typeface="SimSun" pitchFamily="2" charset="-122"/>
              </a:rPr>
              <a:t>		data = </a:t>
            </a:r>
            <a:r>
              <a:rPr lang="en-US" sz="2400" dirty="0" err="1">
                <a:latin typeface="SimSun" pitchFamily="2" charset="-122"/>
              </a:rPr>
              <a:t>val</a:t>
            </a:r>
            <a:r>
              <a:rPr lang="en-US" sz="2400" dirty="0">
                <a:latin typeface="SimSun" pitchFamily="2" charset="-122"/>
              </a:rPr>
              <a:t>;</a:t>
            </a:r>
          </a:p>
          <a:p>
            <a:pPr>
              <a:lnSpc>
                <a:spcPct val="90000"/>
              </a:lnSpc>
              <a:buFontTx/>
              <a:buNone/>
            </a:pPr>
            <a:r>
              <a:rPr lang="en-US" sz="2400" dirty="0">
                <a:latin typeface="SimSun" pitchFamily="2" charset="-122"/>
              </a:rPr>
              <a:t>		next =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previous= </a:t>
            </a:r>
            <a:r>
              <a:rPr lang="en-US" sz="2400" b="1" dirty="0">
                <a:solidFill>
                  <a:srgbClr val="002060"/>
                </a:solidFill>
                <a:latin typeface="SimSun" pitchFamily="2" charset="-122"/>
              </a:rPr>
              <a:t>null</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endParaRPr lang="en-US" sz="2400" dirty="0">
              <a:latin typeface="SimSun" pitchFamily="2" charset="-122"/>
            </a:endParaRPr>
          </a:p>
          <a:p>
            <a:pPr>
              <a:lnSpc>
                <a:spcPct val="90000"/>
              </a:lnSpc>
              <a:buFontTx/>
              <a:buNone/>
            </a:pPr>
            <a:r>
              <a:rPr lang="en-US" sz="2400" dirty="0">
                <a:latin typeface="SimSun" pitchFamily="2" charset="-122"/>
              </a:rPr>
              <a:t>	</a:t>
            </a:r>
            <a:r>
              <a:rPr lang="en-US" sz="2400" dirty="0">
                <a:solidFill>
                  <a:srgbClr val="00B050"/>
                </a:solidFill>
                <a:latin typeface="SimSun" pitchFamily="2" charset="-122"/>
              </a:rPr>
              <a:t>// Setters/Getters...</a:t>
            </a:r>
          </a:p>
          <a:p>
            <a:pPr>
              <a:lnSpc>
                <a:spcPct val="90000"/>
              </a:lnSpc>
              <a:buFontTx/>
              <a:buNone/>
            </a:pPr>
            <a:r>
              <a:rPr lang="en-US" sz="2400" dirty="0">
                <a:latin typeface="SimSun" pitchFamily="2" charset="-122"/>
              </a:rPr>
              <a:t>}</a:t>
            </a:r>
          </a:p>
        </p:txBody>
      </p:sp>
      <p:sp>
        <p:nvSpPr>
          <p:cNvPr id="6" name="Slide Number Placeholder 5"/>
          <p:cNvSpPr>
            <a:spLocks noGrp="1"/>
          </p:cNvSpPr>
          <p:nvPr>
            <p:ph type="sldNum" sz="quarter" idx="12"/>
          </p:nvPr>
        </p:nvSpPr>
        <p:spPr/>
        <p:txBody>
          <a:bodyPr/>
          <a:lstStyle/>
          <a:p>
            <a:fld id="{94F1A70D-7E19-45BD-8238-538FC8B8A970}" type="slidenum">
              <a:rPr lang="en-US"/>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Complexity so far?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28216146"/>
              </p:ext>
            </p:extLst>
          </p:nvPr>
        </p:nvGraphicFramePr>
        <p:xfrm>
          <a:off x="457200" y="1600200"/>
          <a:ext cx="8229601" cy="4078932"/>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438401">
                  <a:extLst>
                    <a:ext uri="{9D8B030D-6E8A-4147-A177-3AD203B41FA5}">
                      <a16:colId xmlns:a16="http://schemas.microsoft.com/office/drawing/2014/main" val="20003"/>
                    </a:ext>
                  </a:extLst>
                </a:gridCol>
              </a:tblGrid>
              <a:tr h="370840">
                <a:tc>
                  <a:txBody>
                    <a:bodyPr/>
                    <a:lstStyle/>
                    <a:p>
                      <a:pPr algn="l"/>
                      <a:r>
                        <a:rPr lang="en-US" dirty="0"/>
                        <a:t>Operation</a:t>
                      </a:r>
                    </a:p>
                  </a:txBody>
                  <a:tcPr/>
                </a:tc>
                <a:tc>
                  <a:txBody>
                    <a:bodyPr/>
                    <a:lstStyle/>
                    <a:p>
                      <a:pPr algn="ctr"/>
                      <a:r>
                        <a:rPr lang="en-US" dirty="0"/>
                        <a:t>Array List</a:t>
                      </a:r>
                    </a:p>
                  </a:txBody>
                  <a:tcPr/>
                </a:tc>
                <a:tc>
                  <a:txBody>
                    <a:bodyPr/>
                    <a:lstStyle/>
                    <a:p>
                      <a:pPr algn="ctr"/>
                      <a:r>
                        <a:rPr lang="en-US" dirty="0"/>
                        <a:t>Linked List</a:t>
                      </a:r>
                    </a:p>
                  </a:txBody>
                  <a:tcPr/>
                </a:tc>
                <a:tc>
                  <a:txBody>
                    <a:bodyPr/>
                    <a:lstStyle/>
                    <a:p>
                      <a:pPr algn="ctr"/>
                      <a:r>
                        <a:rPr lang="en-US" dirty="0"/>
                        <a:t>Double-Linked</a:t>
                      </a:r>
                      <a:r>
                        <a:rPr lang="en-US" baseline="0" dirty="0"/>
                        <a:t> List</a:t>
                      </a:r>
                      <a:endParaRPr lang="en-US" dirty="0"/>
                    </a:p>
                  </a:txBody>
                  <a:tcPr/>
                </a:tc>
                <a:extLst>
                  <a:ext uri="{0D108BD9-81ED-4DB2-BD59-A6C34878D82A}">
                    <a16:rowId xmlns:a16="http://schemas.microsoft.com/office/drawing/2014/main" val="10000"/>
                  </a:ext>
                </a:extLst>
              </a:tr>
              <a:tr h="370840">
                <a:tc>
                  <a:txBody>
                    <a:bodyPr/>
                    <a:lstStyle/>
                    <a:p>
                      <a:pPr algn="l"/>
                      <a:r>
                        <a:rPr lang="en-US" sz="1400" b="1" dirty="0"/>
                        <a:t>Empty</a:t>
                      </a:r>
                    </a:p>
                  </a:txBody>
                  <a:tcPr/>
                </a:tc>
                <a:tc>
                  <a:txBody>
                    <a:bodyPr/>
                    <a:lstStyle/>
                    <a:p>
                      <a:pPr algn="ctr"/>
                      <a:r>
                        <a:rPr lang="en-US" sz="1400" dirty="0"/>
                        <a:t>O(1)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1"/>
                  </a:ext>
                </a:extLst>
              </a:tr>
              <a:tr h="370840">
                <a:tc>
                  <a:txBody>
                    <a:bodyPr/>
                    <a:lstStyle/>
                    <a:p>
                      <a:pPr algn="l"/>
                      <a:r>
                        <a:rPr lang="en-US" sz="1400" b="1" dirty="0"/>
                        <a:t>Last</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2"/>
                  </a:ext>
                </a:extLst>
              </a:tr>
              <a:tr h="370840">
                <a:tc>
                  <a:txBody>
                    <a:bodyPr/>
                    <a:lstStyle/>
                    <a:p>
                      <a:pPr algn="l"/>
                      <a:r>
                        <a:rPr lang="en-US" sz="1400" b="1" dirty="0"/>
                        <a:t>Full</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3"/>
                  </a:ext>
                </a:extLst>
              </a:tr>
              <a:tr h="370840">
                <a:tc>
                  <a:txBody>
                    <a:bodyPr/>
                    <a:lstStyle/>
                    <a:p>
                      <a:pPr algn="l"/>
                      <a:r>
                        <a:rPr lang="en-US" sz="1400" b="1" dirty="0" err="1"/>
                        <a:t>FindFirst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4"/>
                  </a:ext>
                </a:extLst>
              </a:tr>
              <a:tr h="370840">
                <a:tc>
                  <a:txBody>
                    <a:bodyPr/>
                    <a:lstStyle/>
                    <a:p>
                      <a:pPr algn="l"/>
                      <a:r>
                        <a:rPr lang="en-US" sz="1400" b="1" dirty="0" err="1"/>
                        <a:t>FindNext</a:t>
                      </a:r>
                      <a:endParaRPr lang="en-US" sz="1400" b="1" dirty="0"/>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5"/>
                  </a:ext>
                </a:extLst>
              </a:tr>
              <a:tr h="370840">
                <a:tc>
                  <a:txBody>
                    <a:bodyPr/>
                    <a:lstStyle/>
                    <a:p>
                      <a:pPr algn="l"/>
                      <a:r>
                        <a:rPr lang="en-US" sz="1400" b="1" dirty="0" err="1"/>
                        <a:t>FindPrevious</a:t>
                      </a:r>
                      <a:endParaRPr lang="en-US" sz="1400" b="1" dirty="0"/>
                    </a:p>
                  </a:txBody>
                  <a:tcPr/>
                </a:tc>
                <a:tc>
                  <a:txBody>
                    <a:bodyPr/>
                    <a:lstStyle/>
                    <a:p>
                      <a:pPr algn="ctr"/>
                      <a:r>
                        <a:rPr lang="en-US" sz="1400" dirty="0"/>
                        <a:t>O(1)</a:t>
                      </a:r>
                    </a:p>
                  </a:txBody>
                  <a:tcPr/>
                </a:tc>
                <a:tc>
                  <a:txBody>
                    <a:bodyPr/>
                    <a:lstStyle/>
                    <a:p>
                      <a:pPr algn="ctr"/>
                      <a:r>
                        <a:rPr lang="en-US" sz="1400" dirty="0"/>
                        <a:t>O(n)</a:t>
                      </a:r>
                    </a:p>
                  </a:txBody>
                  <a:tcPr/>
                </a:tc>
                <a:tc>
                  <a:txBody>
                    <a:bodyPr/>
                    <a:lstStyle/>
                    <a:p>
                      <a:pPr algn="ctr"/>
                      <a:r>
                        <a:rPr lang="en-US" sz="1400" dirty="0"/>
                        <a:t>O(1)</a:t>
                      </a:r>
                    </a:p>
                  </a:txBody>
                  <a:tcPr/>
                </a:tc>
                <a:extLst>
                  <a:ext uri="{0D108BD9-81ED-4DB2-BD59-A6C34878D82A}">
                    <a16:rowId xmlns:a16="http://schemas.microsoft.com/office/drawing/2014/main" val="10006"/>
                  </a:ext>
                </a:extLst>
              </a:tr>
              <a:tr h="370840">
                <a:tc>
                  <a:txBody>
                    <a:bodyPr/>
                    <a:lstStyle/>
                    <a:p>
                      <a:pPr algn="l"/>
                      <a:r>
                        <a:rPr lang="en-US" sz="1400" b="1" dirty="0"/>
                        <a:t>Retrieve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7"/>
                  </a:ext>
                </a:extLst>
              </a:tr>
              <a:tr h="370840">
                <a:tc>
                  <a:txBody>
                    <a:bodyPr/>
                    <a:lstStyle/>
                    <a:p>
                      <a:pPr algn="l"/>
                      <a:r>
                        <a:rPr lang="en-US" sz="1400" b="1" dirty="0"/>
                        <a:t>Update</a:t>
                      </a:r>
                    </a:p>
                  </a:txBody>
                  <a:tcPr/>
                </a:tc>
                <a:tc>
                  <a:txBody>
                    <a:bodyPr/>
                    <a:lstStyle/>
                    <a:p>
                      <a:pPr algn="ctr"/>
                      <a:r>
                        <a:rPr lang="en-US" sz="1400" dirty="0"/>
                        <a:t>O(1)</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8"/>
                  </a:ext>
                </a:extLst>
              </a:tr>
              <a:tr h="370532">
                <a:tc>
                  <a:txBody>
                    <a:bodyPr/>
                    <a:lstStyle/>
                    <a:p>
                      <a:pPr algn="l"/>
                      <a:r>
                        <a:rPr lang="en-US" sz="1400" b="1" dirty="0"/>
                        <a:t>Insert</a:t>
                      </a:r>
                    </a:p>
                  </a:txBody>
                  <a:tcPr/>
                </a:tc>
                <a:tc>
                  <a:txBody>
                    <a:bodyPr/>
                    <a:lstStyle/>
                    <a:p>
                      <a:pPr algn="ctr"/>
                      <a:r>
                        <a:rPr lang="en-US" sz="1400" dirty="0"/>
                        <a:t>O(n)</a:t>
                      </a:r>
                    </a:p>
                  </a:txBody>
                  <a:tcPr/>
                </a:tc>
                <a:tc>
                  <a:txBody>
                    <a:bodyPr/>
                    <a:lstStyle/>
                    <a:p>
                      <a:pPr algn="ctr"/>
                      <a:r>
                        <a:rPr lang="en-US" sz="1400" dirty="0"/>
                        <a:t>O(1)</a:t>
                      </a:r>
                    </a:p>
                  </a:txBody>
                  <a:tcPr/>
                </a:tc>
                <a:tc>
                  <a:txBody>
                    <a:bodyPr/>
                    <a:lstStyle/>
                    <a:p>
                      <a:pPr algn="ctr"/>
                      <a:r>
                        <a:rPr lang="en-US" sz="1400" dirty="0"/>
                        <a:t>O(1)</a:t>
                      </a:r>
                    </a:p>
                  </a:txBody>
                  <a:tcPr/>
                </a:tc>
                <a:extLst>
                  <a:ext uri="{0D108BD9-81ED-4DB2-BD59-A6C34878D82A}">
                    <a16:rowId xmlns:a16="http://schemas.microsoft.com/office/drawing/2014/main" val="10009"/>
                  </a:ext>
                </a:extLst>
              </a:tr>
              <a:tr h="370840">
                <a:tc>
                  <a:txBody>
                    <a:bodyPr/>
                    <a:lstStyle/>
                    <a:p>
                      <a:pPr algn="l"/>
                      <a:r>
                        <a:rPr lang="en-US" sz="1400" b="1" dirty="0"/>
                        <a:t>Remove</a:t>
                      </a:r>
                    </a:p>
                  </a:txBody>
                  <a:tcPr/>
                </a:tc>
                <a:tc>
                  <a:txBody>
                    <a:bodyPr/>
                    <a:lstStyle/>
                    <a:p>
                      <a:pPr algn="ctr"/>
                      <a:r>
                        <a:rPr lang="en-US" sz="1400" dirty="0"/>
                        <a:t>O(n)</a:t>
                      </a:r>
                    </a:p>
                  </a:txBody>
                  <a:tcPr/>
                </a:tc>
                <a:tc>
                  <a:txBody>
                    <a:bodyPr/>
                    <a:lstStyle/>
                    <a:p>
                      <a:pPr algn="ctr"/>
                      <a:r>
                        <a:rPr lang="en-US" sz="1400" dirty="0"/>
                        <a:t>O(n)</a:t>
                      </a:r>
                    </a:p>
                  </a:txBody>
                  <a:tcPr/>
                </a:tc>
                <a:tc>
                  <a:txBody>
                    <a:bodyPr/>
                    <a:lstStyle/>
                    <a:p>
                      <a:pPr algn="ctr"/>
                      <a:r>
                        <a:rPr lang="en-US" sz="1400" dirty="0"/>
                        <a:t>O(1)</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noAutofit/>
          </a:bodyPr>
          <a:lstStyle/>
          <a:p>
            <a:r>
              <a:rPr lang="en-US" sz="2400" dirty="0"/>
              <a:t>ADT List (Double-Linked List): </a:t>
            </a:r>
            <a:r>
              <a:rPr lang="en-US" sz="2400" dirty="0" err="1"/>
              <a:t>FindLast</a:t>
            </a:r>
            <a:endParaRPr lang="en-US" sz="2400" dirty="0"/>
          </a:p>
        </p:txBody>
      </p:sp>
      <p:sp>
        <p:nvSpPr>
          <p:cNvPr id="134147" name="Rectangle 3"/>
          <p:cNvSpPr>
            <a:spLocks noGrp="1" noChangeArrowheads="1"/>
          </p:cNvSpPr>
          <p:nvPr>
            <p:ph idx="1"/>
          </p:nvPr>
        </p:nvSpPr>
        <p:spPr/>
        <p:txBody>
          <a:bodyPr>
            <a:normAutofit/>
          </a:bodyPr>
          <a:lstStyle/>
          <a:p>
            <a:pPr>
              <a:lnSpc>
                <a:spcPct val="90000"/>
              </a:lnSpc>
              <a:buFontTx/>
              <a:buNone/>
            </a:pPr>
            <a:r>
              <a:rPr lang="en-US" sz="2400" b="1" dirty="0">
                <a:solidFill>
                  <a:srgbClr val="002060"/>
                </a:solidFill>
                <a:latin typeface="SimSun" pitchFamily="2" charset="-122"/>
              </a:rPr>
              <a:t>	</a:t>
            </a:r>
          </a:p>
          <a:p>
            <a:pPr>
              <a:lnSpc>
                <a:spcPct val="90000"/>
              </a:lnSpc>
              <a:buFontTx/>
              <a:buNone/>
            </a:pPr>
            <a:r>
              <a:rPr lang="en-US" sz="2400" b="1" dirty="0">
                <a:solidFill>
                  <a:srgbClr val="002060"/>
                </a:solidFill>
                <a:latin typeface="SimSun" pitchFamily="2" charset="-122"/>
              </a:rPr>
              <a:t>	public void </a:t>
            </a:r>
            <a:r>
              <a:rPr lang="en-US" sz="2400" dirty="0" err="1">
                <a:latin typeface="SimSun" pitchFamily="2" charset="-122"/>
              </a:rPr>
              <a:t>findLast</a:t>
            </a:r>
            <a:r>
              <a:rPr lang="en-US" sz="2400" dirty="0">
                <a:latin typeface="SimSun" pitchFamily="2" charset="-122"/>
              </a:rPr>
              <a:t>() {</a:t>
            </a:r>
          </a:p>
          <a:p>
            <a:pPr>
              <a:lnSpc>
                <a:spcPct val="90000"/>
              </a:lnSpc>
              <a:buFontTx/>
              <a:buNone/>
            </a:pPr>
            <a:r>
              <a:rPr lang="en-US" sz="2400" dirty="0">
                <a:latin typeface="SimSun" pitchFamily="2" charset="-122"/>
              </a:rPr>
              <a:t>		while(</a:t>
            </a:r>
            <a:r>
              <a:rPr lang="en-US" sz="2400" dirty="0" err="1">
                <a:latin typeface="SimSun" pitchFamily="2" charset="-122"/>
              </a:rPr>
              <a:t>current.next</a:t>
            </a:r>
            <a:r>
              <a:rPr lang="en-US" sz="2400" dirty="0">
                <a:latin typeface="SimSun" pitchFamily="2" charset="-122"/>
              </a:rPr>
              <a:t> != null)</a:t>
            </a:r>
          </a:p>
          <a:p>
            <a:pPr>
              <a:lnSpc>
                <a:spcPct val="90000"/>
              </a:lnSpc>
              <a:buFontTx/>
              <a:buNone/>
            </a:pPr>
            <a:r>
              <a:rPr lang="en-US" sz="2400" dirty="0">
                <a:latin typeface="SimSun" pitchFamily="2" charset="-122"/>
              </a:rPr>
              <a:t>			 current = </a:t>
            </a:r>
            <a:r>
              <a:rPr lang="en-US" sz="2400" dirty="0" err="1">
                <a:latin typeface="SimSun" pitchFamily="2" charset="-122"/>
              </a:rPr>
              <a:t>current.next</a:t>
            </a:r>
            <a:r>
              <a:rPr lang="en-US" sz="2400" dirty="0">
                <a:latin typeface="SimSun" pitchFamily="2" charset="-122"/>
              </a:rPr>
              <a:t>;</a:t>
            </a:r>
          </a:p>
          <a:p>
            <a:pPr>
              <a:lnSpc>
                <a:spcPct val="90000"/>
              </a:lnSpc>
              <a:buFontTx/>
              <a:buNone/>
            </a:pPr>
            <a:r>
              <a:rPr lang="en-US" sz="2400" dirty="0">
                <a:latin typeface="SimSun" pitchFamily="2" charset="-122"/>
              </a:rPr>
              <a:t>	}</a:t>
            </a:r>
          </a:p>
          <a:p>
            <a:pPr>
              <a:lnSpc>
                <a:spcPct val="90000"/>
              </a:lnSpc>
              <a:buFontTx/>
              <a:buNone/>
            </a:pPr>
            <a:endParaRPr lang="en-US" sz="2400" b="1" dirty="0">
              <a:solidFill>
                <a:srgbClr val="FF0000"/>
              </a:solidFill>
              <a:latin typeface="SimSun" pitchFamily="2" charset="-122"/>
            </a:endParaRPr>
          </a:p>
          <a:p>
            <a:pPr algn="ctr">
              <a:lnSpc>
                <a:spcPct val="90000"/>
              </a:lnSpc>
              <a:buFontTx/>
              <a:buNone/>
            </a:pPr>
            <a:r>
              <a:rPr lang="en-US" sz="4000" b="1" dirty="0">
                <a:solidFill>
                  <a:srgbClr val="FF0000"/>
                </a:solidFill>
                <a:latin typeface="SimSun" pitchFamily="2" charset="-122"/>
              </a:rPr>
              <a:t>O(n)</a:t>
            </a:r>
          </a:p>
          <a:p>
            <a:pPr>
              <a:lnSpc>
                <a:spcPct val="90000"/>
              </a:lnSpc>
              <a:buFontTx/>
              <a:buNone/>
            </a:pPr>
            <a:r>
              <a:rPr lang="en-US" sz="2400" dirty="0">
                <a:latin typeface="SimSun" pitchFamily="2" charset="-122"/>
              </a:rPr>
              <a:t>	</a:t>
            </a:r>
          </a:p>
        </p:txBody>
      </p:sp>
      <p:sp>
        <p:nvSpPr>
          <p:cNvPr id="6" name="Slide Number Placeholder 5"/>
          <p:cNvSpPr>
            <a:spLocks noGrp="1"/>
          </p:cNvSpPr>
          <p:nvPr>
            <p:ph type="sldNum" sz="quarter" idx="12"/>
          </p:nvPr>
        </p:nvSpPr>
        <p:spPr/>
        <p:txBody>
          <a:bodyPr/>
          <a:lstStyle/>
          <a:p>
            <a:fld id="{BD1E6D6B-60BB-40FD-8ED9-46C0EAD994AD}" type="slidenum">
              <a:rPr lang="en-US"/>
              <a:pPr/>
              <a:t>81</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r>
              <a:rPr lang="en-US" sz="2400" dirty="0"/>
              <a:t>ADT List (Double-Linked List): Representation</a:t>
            </a:r>
          </a:p>
        </p:txBody>
      </p:sp>
      <p:sp>
        <p:nvSpPr>
          <p:cNvPr id="132099" name="Rectangle 3"/>
          <p:cNvSpPr>
            <a:spLocks noGrp="1" noChangeArrowheads="1"/>
          </p:cNvSpPr>
          <p:nvPr>
            <p:ph idx="1"/>
          </p:nvPr>
        </p:nvSpPr>
        <p:spPr/>
        <p:txBody>
          <a:bodyPr>
            <a:noAutofit/>
          </a:bodyPr>
          <a:lstStyle/>
          <a:p>
            <a:pPr>
              <a:lnSpc>
                <a:spcPct val="90000"/>
              </a:lnSpc>
              <a:buFontTx/>
              <a:buNone/>
            </a:pPr>
            <a:r>
              <a:rPr lang="en-US" sz="1400" b="1" dirty="0">
                <a:solidFill>
                  <a:srgbClr val="002060"/>
                </a:solidFill>
                <a:latin typeface="SimSun" pitchFamily="2" charset="-122"/>
              </a:rPr>
              <a:t>public class </a:t>
            </a:r>
            <a:r>
              <a:rPr lang="en-US" sz="1400" dirty="0" err="1">
                <a:latin typeface="SimSun" pitchFamily="2" charset="-122"/>
              </a:rPr>
              <a:t>DoubleLinkedList</a:t>
            </a:r>
            <a:r>
              <a:rPr lang="en-US" sz="1400" dirty="0">
                <a:latin typeface="SimSun" pitchFamily="2" charset="-122"/>
              </a:rPr>
              <a:t>&lt;T&gt;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head;</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private</a:t>
            </a:r>
            <a:r>
              <a:rPr lang="en-US" sz="1400" dirty="0">
                <a:latin typeface="SimSun" pitchFamily="2" charset="-122"/>
              </a:rPr>
              <a:t> Node&lt;T&gt; current;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FF0000"/>
                </a:solidFill>
                <a:latin typeface="SimSun" pitchFamily="2" charset="-122"/>
              </a:rPr>
              <a:t>public</a:t>
            </a:r>
            <a:r>
              <a:rPr lang="en-US" sz="1400" dirty="0">
                <a:solidFill>
                  <a:srgbClr val="FF0000"/>
                </a:solidFill>
                <a:latin typeface="SimSun" pitchFamily="2" charset="-122"/>
              </a:rPr>
              <a:t> </a:t>
            </a:r>
            <a:r>
              <a:rPr lang="en-US" sz="1400" dirty="0" err="1">
                <a:solidFill>
                  <a:srgbClr val="FF0000"/>
                </a:solidFill>
                <a:latin typeface="SimSun" pitchFamily="2" charset="-122"/>
              </a:rPr>
              <a:t>DoubleLinkedList</a:t>
            </a:r>
            <a:r>
              <a:rPr lang="en-US" sz="1400" dirty="0">
                <a:solidFill>
                  <a:srgbClr val="FF0000"/>
                </a:solidFill>
                <a:latin typeface="SimSun" pitchFamily="2" charset="-122"/>
              </a:rPr>
              <a:t>() {</a:t>
            </a:r>
          </a:p>
          <a:p>
            <a:pPr>
              <a:lnSpc>
                <a:spcPct val="90000"/>
              </a:lnSpc>
              <a:buFontTx/>
              <a:buNone/>
            </a:pPr>
            <a:r>
              <a:rPr lang="en-US" sz="1400" dirty="0">
                <a:solidFill>
                  <a:srgbClr val="FF0000"/>
                </a:solidFill>
                <a:latin typeface="SimSun" pitchFamily="2" charset="-122"/>
              </a:rPr>
              <a:t>		head = current = </a:t>
            </a:r>
            <a:r>
              <a:rPr lang="en-US" sz="1400" b="1" dirty="0">
                <a:solidFill>
                  <a:srgbClr val="FF0000"/>
                </a:solidFill>
                <a:latin typeface="SimSun" pitchFamily="2" charset="-122"/>
              </a:rPr>
              <a:t>null</a:t>
            </a:r>
            <a:r>
              <a:rPr lang="en-US" sz="1400" dirty="0">
                <a:solidFill>
                  <a:srgbClr val="FF0000"/>
                </a:solidFill>
                <a:latin typeface="SimSun" pitchFamily="2" charset="-122"/>
              </a:rPr>
              <a:t>;</a:t>
            </a:r>
          </a:p>
          <a:p>
            <a:pPr>
              <a:lnSpc>
                <a:spcPct val="90000"/>
              </a:lnSpc>
              <a:buFontTx/>
              <a:buNone/>
            </a:pPr>
            <a:r>
              <a:rPr lang="en-US" sz="1400" dirty="0">
                <a:solidFill>
                  <a:srgbClr val="FF0000"/>
                </a:solidFill>
                <a:latin typeface="SimSun" pitchFamily="2" charset="-122"/>
              </a:rPr>
              <a:t>	}</a:t>
            </a:r>
          </a:p>
          <a:p>
            <a:pPr>
              <a:lnSpc>
                <a:spcPct val="90000"/>
              </a:lnSpc>
              <a:buFontTx/>
              <a:buNone/>
            </a:pPr>
            <a:endParaRPr lang="en-US" sz="1400" dirty="0">
              <a:latin typeface="SimSun" pitchFamily="2" charset="-122"/>
            </a:endParaRP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empty()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head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last()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current.next</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br>
              <a:rPr lang="en-US" sz="1400" dirty="0">
                <a:latin typeface="SimSun" pitchFamily="2" charset="-122"/>
              </a:rPr>
            </a:br>
            <a:br>
              <a:rPr lang="en-US" sz="1400" dirty="0">
                <a:latin typeface="SimSun" pitchFamily="2" charset="-122"/>
              </a:rPr>
            </a:br>
            <a:r>
              <a:rPr lang="en-US" sz="1400" b="1" dirty="0">
                <a:solidFill>
                  <a:srgbClr val="002060"/>
                </a:solidFill>
                <a:latin typeface="SimSun" pitchFamily="2" charset="-122"/>
              </a:rPr>
              <a:t>public</a:t>
            </a:r>
            <a:r>
              <a:rPr lang="en-US" sz="1400" dirty="0">
                <a:latin typeface="SimSun" pitchFamily="2" charset="-122"/>
              </a:rPr>
              <a:t> </a:t>
            </a:r>
            <a:r>
              <a:rPr lang="en-US" sz="1400" b="1" dirty="0" err="1">
                <a:solidFill>
                  <a:srgbClr val="002060"/>
                </a:solidFill>
                <a:latin typeface="SimSun" pitchFamily="2" charset="-122"/>
              </a:rPr>
              <a:t>boolean</a:t>
            </a:r>
            <a:r>
              <a:rPr lang="en-US" sz="1400" dirty="0">
                <a:latin typeface="SimSun" pitchFamily="2" charset="-122"/>
              </a:rPr>
              <a:t> first() {</a:t>
            </a:r>
          </a:p>
          <a:p>
            <a:pPr>
              <a:lnSpc>
                <a:spcPct val="90000"/>
              </a:lnSpc>
              <a:buFontTx/>
              <a:buNone/>
            </a:pPr>
            <a:r>
              <a:rPr lang="en-US" sz="1400" dirty="0">
                <a:latin typeface="SimSun" pitchFamily="2" charset="-122"/>
              </a:rPr>
              <a:t>		</a:t>
            </a:r>
            <a:r>
              <a:rPr lang="en-US" sz="1400" b="1" dirty="0">
                <a:solidFill>
                  <a:srgbClr val="002060"/>
                </a:solidFill>
                <a:latin typeface="SimSun" pitchFamily="2" charset="-122"/>
              </a:rPr>
              <a:t>return</a:t>
            </a:r>
            <a:r>
              <a:rPr lang="en-US" sz="1400" dirty="0">
                <a:latin typeface="SimSun" pitchFamily="2" charset="-122"/>
              </a:rPr>
              <a:t> </a:t>
            </a:r>
            <a:r>
              <a:rPr lang="en-US" sz="1400" dirty="0" err="1">
                <a:latin typeface="SimSun" pitchFamily="2" charset="-122"/>
              </a:rPr>
              <a:t>current.previous</a:t>
            </a:r>
            <a:r>
              <a:rPr lang="en-US" sz="1400" dirty="0">
                <a:latin typeface="SimSun" pitchFamily="2" charset="-122"/>
              </a:rPr>
              <a:t> == </a:t>
            </a:r>
            <a:r>
              <a:rPr lang="en-US" sz="1400" b="1" dirty="0">
                <a:solidFill>
                  <a:srgbClr val="002060"/>
                </a:solidFill>
                <a:latin typeface="SimSun" pitchFamily="2" charset="-122"/>
              </a:rPr>
              <a:t>null</a:t>
            </a:r>
            <a:r>
              <a:rPr lang="en-US" sz="1400" dirty="0">
                <a:latin typeface="SimSun" pitchFamily="2" charset="-122"/>
              </a:rPr>
              <a:t>;</a:t>
            </a:r>
          </a:p>
          <a:p>
            <a:pPr>
              <a:lnSpc>
                <a:spcPct val="90000"/>
              </a:lnSpc>
              <a:buFontTx/>
              <a:buNone/>
            </a:pPr>
            <a:r>
              <a:rPr lang="en-US" sz="1400" dirty="0">
                <a:latin typeface="SimSun" pitchFamily="2" charset="-122"/>
              </a:rPr>
              <a:t>	}</a:t>
            </a:r>
          </a:p>
          <a:p>
            <a:pPr>
              <a:lnSpc>
                <a:spcPct val="90000"/>
              </a:lnSpc>
              <a:buFontTx/>
              <a:buNone/>
            </a:pPr>
            <a:endParaRPr lang="en-US" sz="1400" dirty="0">
              <a:latin typeface="SimSun" pitchFamily="2" charset="-122"/>
            </a:endParaRPr>
          </a:p>
        </p:txBody>
      </p:sp>
      <p:sp>
        <p:nvSpPr>
          <p:cNvPr id="6" name="Slide Number Placeholder 5"/>
          <p:cNvSpPr>
            <a:spLocks noGrp="1"/>
          </p:cNvSpPr>
          <p:nvPr>
            <p:ph type="sldNum" sz="quarter" idx="12"/>
          </p:nvPr>
        </p:nvSpPr>
        <p:spPr/>
        <p:txBody>
          <a:bodyPr/>
          <a:lstStyle/>
          <a:p>
            <a:fld id="{3EB2C598-D50C-4776-8B67-2CA49707925F}" type="slidenum">
              <a:rPr lang="en-US"/>
              <a:pPr/>
              <a:t>9</a:t>
            </a:fld>
            <a:endParaRPr lang="en-US"/>
          </a:p>
        </p:txBody>
      </p:sp>
      <p:sp>
        <p:nvSpPr>
          <p:cNvPr id="5" name="Text Box 30"/>
          <p:cNvSpPr txBox="1">
            <a:spLocks noChangeArrowheads="1"/>
          </p:cNvSpPr>
          <p:nvPr/>
        </p:nvSpPr>
        <p:spPr bwMode="auto">
          <a:xfrm>
            <a:off x="6324600" y="2590800"/>
            <a:ext cx="604838" cy="369888"/>
          </a:xfrm>
          <a:prstGeom prst="rect">
            <a:avLst/>
          </a:prstGeom>
          <a:noFill/>
          <a:ln w="9525">
            <a:noFill/>
            <a:miter lim="800000"/>
            <a:headEnd/>
            <a:tailEnd/>
          </a:ln>
        </p:spPr>
        <p:txBody>
          <a:bodyPr wrap="none">
            <a:spAutoFit/>
          </a:bodyPr>
          <a:lstStyle/>
          <a:p>
            <a:r>
              <a:rPr lang="en-US" dirty="0"/>
              <a:t>null</a:t>
            </a:r>
          </a:p>
        </p:txBody>
      </p:sp>
      <p:cxnSp>
        <p:nvCxnSpPr>
          <p:cNvPr id="10" name="Straight Arrow Connector 9"/>
          <p:cNvCxnSpPr/>
          <p:nvPr/>
        </p:nvCxnSpPr>
        <p:spPr>
          <a:xfrm>
            <a:off x="6508874"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342550" y="1992868"/>
            <a:ext cx="354584" cy="369332"/>
          </a:xfrm>
          <a:prstGeom prst="rect">
            <a:avLst/>
          </a:prstGeom>
          <a:noFill/>
        </p:spPr>
        <p:txBody>
          <a:bodyPr wrap="none" rtlCol="1">
            <a:spAutoFit/>
          </a:bodyPr>
          <a:lstStyle/>
          <a:p>
            <a:r>
              <a:rPr lang="en-US" dirty="0"/>
              <a:t>H</a:t>
            </a:r>
            <a:endParaRPr lang="x-none" dirty="0"/>
          </a:p>
        </p:txBody>
      </p:sp>
      <p:cxnSp>
        <p:nvCxnSpPr>
          <p:cNvPr id="12" name="Straight Arrow Connector 11"/>
          <p:cNvCxnSpPr/>
          <p:nvPr/>
        </p:nvCxnSpPr>
        <p:spPr>
          <a:xfrm>
            <a:off x="6750420" y="2286000"/>
            <a:ext cx="0" cy="3048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580090" y="1992868"/>
            <a:ext cx="354584" cy="369332"/>
          </a:xfrm>
          <a:prstGeom prst="rect">
            <a:avLst/>
          </a:prstGeom>
          <a:noFill/>
        </p:spPr>
        <p:txBody>
          <a:bodyPr wrap="none" rtlCol="1">
            <a:spAutoFit/>
          </a:bodyPr>
          <a:lstStyle/>
          <a:p>
            <a:r>
              <a:rPr lang="en-US" dirty="0"/>
              <a:t>C</a:t>
            </a:r>
            <a:endParaRPr lang="x-none"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920</TotalTime>
  <Words>1609</Words>
  <Application>Microsoft Office PowerPoint</Application>
  <PresentationFormat>On-screen Show (4:3)</PresentationFormat>
  <Paragraphs>1930</Paragraphs>
  <Slides>81</Slides>
  <Notes>81</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Clarity</vt:lpstr>
      <vt:lpstr>PowerPoint Presentation</vt:lpstr>
      <vt:lpstr>ADT List: Specification</vt:lpstr>
      <vt:lpstr>ADT List: Specification</vt:lpstr>
      <vt:lpstr>ADT List: Specification</vt:lpstr>
      <vt:lpstr>ADT List: Specification</vt:lpstr>
      <vt:lpstr>ADT List: Specification</vt:lpstr>
      <vt:lpstr>List: Double-Linked List</vt:lpstr>
      <vt:lpstr>ADT List (Double-Linked List): Element</vt:lpstr>
      <vt:lpstr>ADT List (Double-Linked List): Representation</vt:lpstr>
      <vt:lpstr>ADT List (Double-Linked List): Representation</vt:lpstr>
      <vt:lpstr>ADT List (Double-Linked List): Representation</vt:lpstr>
      <vt:lpstr>ADT List (Double-Linked List): Representation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Implementation</vt:lpstr>
      <vt:lpstr>ADT List (Double-Linked List): Remove #2</vt:lpstr>
      <vt:lpstr>Complexity so far? </vt:lpstr>
      <vt:lpstr>Complexity so far? </vt:lpstr>
      <vt:lpstr>ToDo</vt:lpstr>
      <vt:lpstr>ADT List (Array List): FindPrevious</vt:lpstr>
      <vt:lpstr>ADT List (Linked List): FindPrevious</vt:lpstr>
      <vt:lpstr>Complexity so far? </vt:lpstr>
      <vt:lpstr>ADT List (Double-Linked List): FindLast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Hafida Benhidour</cp:lastModifiedBy>
  <cp:revision>117</cp:revision>
  <dcterms:created xsi:type="dcterms:W3CDTF">2011-10-04T10:49:24Z</dcterms:created>
  <dcterms:modified xsi:type="dcterms:W3CDTF">2022-10-30T02:05:30Z</dcterms:modified>
</cp:coreProperties>
</file>