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7"/>
  </p:notesMasterIdLst>
  <p:sldIdLst>
    <p:sldId id="303" r:id="rId2"/>
    <p:sldId id="304" r:id="rId3"/>
    <p:sldId id="326" r:id="rId4"/>
    <p:sldId id="327" r:id="rId5"/>
    <p:sldId id="328" r:id="rId6"/>
    <p:sldId id="533" r:id="rId7"/>
    <p:sldId id="357" r:id="rId8"/>
    <p:sldId id="325" r:id="rId9"/>
    <p:sldId id="329" r:id="rId10"/>
    <p:sldId id="376" r:id="rId11"/>
    <p:sldId id="330" r:id="rId12"/>
    <p:sldId id="331" r:id="rId13"/>
    <p:sldId id="377" r:id="rId14"/>
    <p:sldId id="378" r:id="rId15"/>
    <p:sldId id="382" r:id="rId16"/>
    <p:sldId id="379" r:id="rId17"/>
    <p:sldId id="380" r:id="rId18"/>
    <p:sldId id="383" r:id="rId19"/>
    <p:sldId id="381" r:id="rId20"/>
    <p:sldId id="384" r:id="rId21"/>
    <p:sldId id="385" r:id="rId22"/>
    <p:sldId id="386" r:id="rId23"/>
    <p:sldId id="387" r:id="rId24"/>
    <p:sldId id="388" r:id="rId25"/>
    <p:sldId id="332" r:id="rId26"/>
    <p:sldId id="389" r:id="rId27"/>
    <p:sldId id="390" r:id="rId28"/>
    <p:sldId id="391" r:id="rId29"/>
    <p:sldId id="392" r:id="rId30"/>
    <p:sldId id="393" r:id="rId31"/>
    <p:sldId id="395" r:id="rId32"/>
    <p:sldId id="394" r:id="rId33"/>
    <p:sldId id="396" r:id="rId34"/>
    <p:sldId id="397" r:id="rId35"/>
    <p:sldId id="405" r:id="rId36"/>
    <p:sldId id="398" r:id="rId37"/>
    <p:sldId id="399" r:id="rId38"/>
    <p:sldId id="406" r:id="rId39"/>
    <p:sldId id="407" r:id="rId40"/>
    <p:sldId id="403" r:id="rId41"/>
    <p:sldId id="408" r:id="rId42"/>
    <p:sldId id="404" r:id="rId43"/>
    <p:sldId id="333" r:id="rId44"/>
    <p:sldId id="360" r:id="rId45"/>
    <p:sldId id="358" r:id="rId46"/>
    <p:sldId id="359" r:id="rId47"/>
    <p:sldId id="361" r:id="rId48"/>
    <p:sldId id="362" r:id="rId49"/>
    <p:sldId id="363" r:id="rId50"/>
    <p:sldId id="364" r:id="rId51"/>
    <p:sldId id="365" r:id="rId52"/>
    <p:sldId id="367" r:id="rId53"/>
    <p:sldId id="338" r:id="rId54"/>
    <p:sldId id="409" r:id="rId55"/>
    <p:sldId id="339" r:id="rId56"/>
    <p:sldId id="410" r:id="rId57"/>
    <p:sldId id="455" r:id="rId58"/>
    <p:sldId id="368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56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340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57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534" r:id="rId106"/>
    <p:sldId id="529" r:id="rId107"/>
    <p:sldId id="530" r:id="rId108"/>
    <p:sldId id="531" r:id="rId109"/>
    <p:sldId id="341" r:id="rId110"/>
    <p:sldId id="343" r:id="rId111"/>
    <p:sldId id="344" r:id="rId112"/>
    <p:sldId id="345" r:id="rId113"/>
    <p:sldId id="371" r:id="rId114"/>
    <p:sldId id="369" r:id="rId115"/>
    <p:sldId id="532" r:id="rId116"/>
    <p:sldId id="347" r:id="rId117"/>
    <p:sldId id="459" r:id="rId118"/>
    <p:sldId id="348" r:id="rId119"/>
    <p:sldId id="349" r:id="rId120"/>
    <p:sldId id="461" r:id="rId121"/>
    <p:sldId id="463" r:id="rId122"/>
    <p:sldId id="465" r:id="rId123"/>
    <p:sldId id="462" r:id="rId124"/>
    <p:sldId id="464" r:id="rId125"/>
    <p:sldId id="467" r:id="rId126"/>
    <p:sldId id="466" r:id="rId127"/>
    <p:sldId id="468" r:id="rId128"/>
    <p:sldId id="469" r:id="rId129"/>
    <p:sldId id="470" r:id="rId130"/>
    <p:sldId id="471" r:id="rId131"/>
    <p:sldId id="474" r:id="rId132"/>
    <p:sldId id="472" r:id="rId133"/>
    <p:sldId id="473" r:id="rId134"/>
    <p:sldId id="475" r:id="rId135"/>
    <p:sldId id="527" r:id="rId136"/>
    <p:sldId id="476" r:id="rId137"/>
    <p:sldId id="477" r:id="rId138"/>
    <p:sldId id="478" r:id="rId139"/>
    <p:sldId id="479" r:id="rId140"/>
    <p:sldId id="480" r:id="rId141"/>
    <p:sldId id="481" r:id="rId142"/>
    <p:sldId id="482" r:id="rId143"/>
    <p:sldId id="483" r:id="rId144"/>
    <p:sldId id="484" r:id="rId145"/>
    <p:sldId id="485" r:id="rId146"/>
    <p:sldId id="486" r:id="rId147"/>
    <p:sldId id="487" r:id="rId148"/>
    <p:sldId id="488" r:id="rId149"/>
    <p:sldId id="489" r:id="rId150"/>
    <p:sldId id="490" r:id="rId151"/>
    <p:sldId id="491" r:id="rId152"/>
    <p:sldId id="492" r:id="rId153"/>
    <p:sldId id="493" r:id="rId154"/>
    <p:sldId id="494" r:id="rId155"/>
    <p:sldId id="495" r:id="rId156"/>
    <p:sldId id="496" r:id="rId157"/>
    <p:sldId id="497" r:id="rId158"/>
    <p:sldId id="498" r:id="rId159"/>
    <p:sldId id="499" r:id="rId160"/>
    <p:sldId id="500" r:id="rId161"/>
    <p:sldId id="501" r:id="rId162"/>
    <p:sldId id="502" r:id="rId163"/>
    <p:sldId id="504" r:id="rId164"/>
    <p:sldId id="350" r:id="rId165"/>
    <p:sldId id="505" r:id="rId166"/>
    <p:sldId id="506" r:id="rId167"/>
    <p:sldId id="507" r:id="rId168"/>
    <p:sldId id="508" r:id="rId169"/>
    <p:sldId id="509" r:id="rId170"/>
    <p:sldId id="510" r:id="rId171"/>
    <p:sldId id="512" r:id="rId172"/>
    <p:sldId id="514" r:id="rId173"/>
    <p:sldId id="515" r:id="rId174"/>
    <p:sldId id="516" r:id="rId175"/>
    <p:sldId id="517" r:id="rId176"/>
    <p:sldId id="519" r:id="rId177"/>
    <p:sldId id="518" r:id="rId178"/>
    <p:sldId id="351" r:id="rId179"/>
    <p:sldId id="525" r:id="rId180"/>
    <p:sldId id="352" r:id="rId181"/>
    <p:sldId id="353" r:id="rId182"/>
    <p:sldId id="354" r:id="rId183"/>
    <p:sldId id="355" r:id="rId184"/>
    <p:sldId id="526" r:id="rId185"/>
    <p:sldId id="356" r:id="rId1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ida Benhidour" initials="HB" lastIdx="1" clrIdx="0">
    <p:extLst>
      <p:ext uri="{19B8F6BF-5375-455C-9EA6-DF929625EA0E}">
        <p15:presenceInfo xmlns:p15="http://schemas.microsoft.com/office/powerpoint/2012/main" userId="Hafida Benhido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A23FD-E2AE-481A-84C6-1995EBF5BB71}" v="6" dt="2022-09-27T18:27:24.219"/>
    <p1510:client id="{F4470D01-B0F5-91E4-E59A-6A38F208A4BC}" v="7" dt="2022-10-01T13:17:50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microsoft.com/office/2016/11/relationships/changesInfo" Target="changesInfos/changesInfo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97babaf8a5f3d883594103be3f72ab145246844f4a41f753da53eb7f799f080::" providerId="AD" clId="Web-{F4470D01-B0F5-91E4-E59A-6A38F208A4BC}"/>
    <pc:docChg chg="modSld">
      <pc:chgData name="Guest User" userId="S::urn:spo:anon#397babaf8a5f3d883594103be3f72ab145246844f4a41f753da53eb7f799f080::" providerId="AD" clId="Web-{F4470D01-B0F5-91E4-E59A-6A38F208A4BC}" dt="2022-10-01T13:17:50.110" v="6" actId="20577"/>
      <pc:docMkLst>
        <pc:docMk/>
      </pc:docMkLst>
      <pc:sldChg chg="modSp">
        <pc:chgData name="Guest User" userId="S::urn:spo:anon#397babaf8a5f3d883594103be3f72ab145246844f4a41f753da53eb7f799f080::" providerId="AD" clId="Web-{F4470D01-B0F5-91E4-E59A-6A38F208A4BC}" dt="2022-10-01T13:14:23.799" v="0" actId="1076"/>
        <pc:sldMkLst>
          <pc:docMk/>
          <pc:sldMk cId="0" sldId="363"/>
        </pc:sldMkLst>
        <pc:spChg chg="mod">
          <ac:chgData name="Guest User" userId="S::urn:spo:anon#397babaf8a5f3d883594103be3f72ab145246844f4a41f753da53eb7f799f080::" providerId="AD" clId="Web-{F4470D01-B0F5-91E4-E59A-6A38F208A4BC}" dt="2022-10-01T13:14:23.799" v="0" actId="1076"/>
          <ac:spMkLst>
            <pc:docMk/>
            <pc:sldMk cId="0" sldId="363"/>
            <ac:spMk id="43" creationId="{00000000-0000-0000-0000-000000000000}"/>
          </ac:spMkLst>
        </pc:spChg>
      </pc:sldChg>
      <pc:sldChg chg="modSp">
        <pc:chgData name="Guest User" userId="S::urn:spo:anon#397babaf8a5f3d883594103be3f72ab145246844f4a41f753da53eb7f799f080::" providerId="AD" clId="Web-{F4470D01-B0F5-91E4-E59A-6A38F208A4BC}" dt="2022-10-01T13:17:50.110" v="6" actId="20577"/>
        <pc:sldMkLst>
          <pc:docMk/>
          <pc:sldMk cId="713637944" sldId="534"/>
        </pc:sldMkLst>
        <pc:spChg chg="mod">
          <ac:chgData name="Guest User" userId="S::urn:spo:anon#397babaf8a5f3d883594103be3f72ab145246844f4a41f753da53eb7f799f080::" providerId="AD" clId="Web-{F4470D01-B0F5-91E4-E59A-6A38F208A4BC}" dt="2022-10-01T13:17:50.110" v="6" actId="20577"/>
          <ac:spMkLst>
            <pc:docMk/>
            <pc:sldMk cId="713637944" sldId="534"/>
            <ac:spMk id="3" creationId="{B2D4E8D0-79F5-4C1A-A91B-016CFB89A184}"/>
          </ac:spMkLst>
        </pc:spChg>
      </pc:sldChg>
    </pc:docChg>
  </pc:docChgLst>
  <pc:docChgLst>
    <pc:chgData name="Guest User" userId="S::urn:spo:anon#397babaf8a5f3d883594103be3f72ab145246844f4a41f753da53eb7f799f080::" providerId="AD" clId="Web-{542A23FD-E2AE-481A-84C6-1995EBF5BB71}"/>
    <pc:docChg chg="modSld">
      <pc:chgData name="Guest User" userId="S::urn:spo:anon#397babaf8a5f3d883594103be3f72ab145246844f4a41f753da53eb7f799f080::" providerId="AD" clId="Web-{542A23FD-E2AE-481A-84C6-1995EBF5BB71}" dt="2022-09-27T18:27:24.219" v="5"/>
      <pc:docMkLst>
        <pc:docMk/>
      </pc:docMkLst>
      <pc:sldChg chg="modSp">
        <pc:chgData name="Guest User" userId="S::urn:spo:anon#397babaf8a5f3d883594103be3f72ab145246844f4a41f753da53eb7f799f080::" providerId="AD" clId="Web-{542A23FD-E2AE-481A-84C6-1995EBF5BB71}" dt="2022-09-27T18:27:24.219" v="5"/>
        <pc:sldMkLst>
          <pc:docMk/>
          <pc:sldMk cId="0" sldId="365"/>
        </pc:sldMkLst>
        <pc:spChg chg="mod">
          <ac:chgData name="Guest User" userId="S::urn:spo:anon#397babaf8a5f3d883594103be3f72ab145246844f4a41f753da53eb7f799f080::" providerId="AD" clId="Web-{542A23FD-E2AE-481A-84C6-1995EBF5BB71}" dt="2022-09-27T18:27:24.219" v="5"/>
          <ac:spMkLst>
            <pc:docMk/>
            <pc:sldMk cId="0" sldId="365"/>
            <ac:spMk id="37" creationId="{00000000-0000-0000-0000-000000000000}"/>
          </ac:spMkLst>
        </pc:spChg>
        <pc:spChg chg="mod">
          <ac:chgData name="Guest User" userId="S::urn:spo:anon#397babaf8a5f3d883594103be3f72ab145246844f4a41f753da53eb7f799f080::" providerId="AD" clId="Web-{542A23FD-E2AE-481A-84C6-1995EBF5BB71}" dt="2022-09-27T18:27:03.562" v="3" actId="14100"/>
          <ac:spMkLst>
            <pc:docMk/>
            <pc:sldMk cId="0" sldId="365"/>
            <ac:spMk id="38" creationId="{00000000-0000-0000-0000-000000000000}"/>
          </ac:spMkLst>
        </pc:spChg>
        <pc:spChg chg="mod">
          <ac:chgData name="Guest User" userId="S::urn:spo:anon#397babaf8a5f3d883594103be3f72ab145246844f4a41f753da53eb7f799f080::" providerId="AD" clId="Web-{542A23FD-E2AE-481A-84C6-1995EBF5BB71}" dt="2022-09-27T18:26:34.857" v="0" actId="1076"/>
          <ac:spMkLst>
            <pc:docMk/>
            <pc:sldMk cId="0" sldId="365"/>
            <ac:spMk id="43" creationId="{00000000-0000-0000-0000-000000000000}"/>
          </ac:spMkLst>
        </pc:spChg>
        <pc:spChg chg="mod">
          <ac:chgData name="Guest User" userId="S::urn:spo:anon#397babaf8a5f3d883594103be3f72ab145246844f4a41f753da53eb7f799f080::" providerId="AD" clId="Web-{542A23FD-E2AE-481A-84C6-1995EBF5BB71}" dt="2022-09-27T18:26:40.170" v="1" actId="1076"/>
          <ac:spMkLst>
            <pc:docMk/>
            <pc:sldMk cId="0" sldId="365"/>
            <ac:spMk id="1822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DE1D-5600-4B30-9003-F83851C9C1D2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7423-510F-4AE9-82FA-EAB682F9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86CD1-C714-4E65-9436-83A118C5AA6A}" type="slidenum">
              <a:rPr lang="en-GB"/>
              <a:pPr/>
              <a:t>1</a:t>
            </a:fld>
            <a:endParaRPr lang="en-GB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55134-2564-44E5-98E9-119BEEF3EC5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D390AC-1671-4355-B3BD-8B22E1490A4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/>
            <a:r>
              <a:rPr lang="en-US" sz="4800" dirty="0"/>
              <a:t>Queue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48496"/>
            <a:ext cx="7772400" cy="1199704"/>
          </a:xfrm>
        </p:spPr>
        <p:txBody>
          <a:bodyPr/>
          <a:lstStyle/>
          <a:p>
            <a:pPr algn="l"/>
            <a:r>
              <a:rPr lang="en-US" dirty="0"/>
              <a:t>CSC212:Data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286E-8804-4CBD-9032-69493A8F748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LinkedQueue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null;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331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2510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3360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1600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z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DB35-A4C4-411D-908D-0C1DA0CE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E8D0-79F5-4C1A-A91B-016CFB89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the method enquiry that returns the data at the head of the queue without changing it.</a:t>
            </a:r>
          </a:p>
          <a:p>
            <a:pPr lvl="1"/>
            <a:r>
              <a:rPr lang="en-US" dirty="0"/>
              <a:t>As </a:t>
            </a:r>
            <a:r>
              <a:rPr lang="en-US" dirty="0">
                <a:highlight>
                  <a:srgbClr val="FFFF00"/>
                </a:highlight>
              </a:rPr>
              <a:t>user </a:t>
            </a:r>
            <a:r>
              <a:rPr lang="en-US" dirty="0"/>
              <a:t>of the ADT </a:t>
            </a:r>
            <a:r>
              <a:rPr lang="en-US" dirty="0">
                <a:highlight>
                  <a:srgbClr val="FFFF00"/>
                </a:highlight>
              </a:rPr>
              <a:t>Queue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As a </a:t>
            </a:r>
            <a:r>
              <a:rPr lang="en-US" dirty="0">
                <a:highlight>
                  <a:srgbClr val="FFFF00"/>
                </a:highlight>
              </a:rPr>
              <a:t>member </a:t>
            </a:r>
            <a:r>
              <a:rPr lang="en-US" dirty="0"/>
              <a:t>of the class </a:t>
            </a:r>
            <a:r>
              <a:rPr lang="en-US" dirty="0" err="1">
                <a:highlight>
                  <a:srgbClr val="FFFF00"/>
                </a:highlight>
              </a:rPr>
              <a:t>LinkedQueue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As a </a:t>
            </a:r>
            <a:r>
              <a:rPr lang="en-US" dirty="0">
                <a:highlight>
                  <a:srgbClr val="FFFF00"/>
                </a:highlight>
              </a:rPr>
              <a:t>member </a:t>
            </a:r>
            <a:r>
              <a:rPr lang="en-US" dirty="0"/>
              <a:t>of the class </a:t>
            </a:r>
            <a:r>
              <a:rPr lang="en-US" dirty="0" err="1">
                <a:highlight>
                  <a:srgbClr val="FFFF00"/>
                </a:highlight>
              </a:rPr>
              <a:t>ArrayQueue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7136379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/>
              <a:t>Static Method Enquiry (</a:t>
            </a:r>
            <a:r>
              <a:rPr lang="en-US" sz="2400" dirty="0" err="1"/>
              <a:t>LinkedQueue</a:t>
            </a:r>
            <a:r>
              <a:rPr lang="en-US" sz="2400" dirty="0"/>
              <a:t>/</a:t>
            </a:r>
            <a:r>
              <a:rPr lang="en-US" sz="2400" dirty="0" err="1"/>
              <a:t>ArrayQueue</a:t>
            </a:r>
            <a:r>
              <a:rPr lang="en-US" sz="24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static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&lt;T&gt; T enquiry(Queue&lt;T&gt; q)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T data =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(data);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for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= 0;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&lt;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q.length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 – 1;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data;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0715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LinkedQueue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head.data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7179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ArrayQueue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nodes[head];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044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data element has a priority associated with it. Highest priority item is served first.</a:t>
            </a:r>
          </a:p>
          <a:p>
            <a:r>
              <a:rPr lang="en-US" sz="2800" dirty="0"/>
              <a:t>Real World Priority Queues: hospital emergency rooms (most sick patients treated first), events in a computer system, etc.</a:t>
            </a:r>
          </a:p>
          <a:p>
            <a:r>
              <a:rPr lang="en-US" sz="2800" dirty="0"/>
              <a:t>Priority Queue can be viewed as:</a:t>
            </a:r>
          </a:p>
          <a:p>
            <a:pPr lvl="1"/>
            <a:r>
              <a:rPr lang="en-US" sz="2400" b="1" dirty="0"/>
              <a:t>View 1: </a:t>
            </a:r>
            <a:r>
              <a:rPr lang="en-US" sz="2400" dirty="0"/>
              <a:t>Priority queue as an ordered list.</a:t>
            </a:r>
          </a:p>
          <a:p>
            <a:pPr lvl="1"/>
            <a:r>
              <a:rPr lang="en-US" sz="2400" b="1" dirty="0"/>
              <a:t>View 2: </a:t>
            </a:r>
            <a:r>
              <a:rPr lang="en-US" sz="2400" dirty="0"/>
              <a:t>Priority queue as a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8117-7E5E-4D17-BEF9-7DA86C033D7B}" type="slidenum">
              <a:rPr lang="en-US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DDB4-C1F0-4664-8ACF-7FEEE67038F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type </a:t>
            </a:r>
            <a:r>
              <a:rPr lang="en-US" sz="2800" dirty="0" err="1"/>
              <a:t>PQNode</a:t>
            </a:r>
            <a:r>
              <a:rPr lang="en-US" sz="2800" dirty="0"/>
              <a:t>. Each node has in it a data element of generic type &lt;Type&gt; and a priority of type Priority (which could be </a:t>
            </a:r>
            <a:r>
              <a:rPr lang="en-US" sz="2800" dirty="0" err="1"/>
              <a:t>int</a:t>
            </a:r>
            <a:r>
              <a:rPr lang="en-US" sz="2800" dirty="0"/>
              <a:t> type).</a:t>
            </a:r>
          </a:p>
          <a:p>
            <a:pPr>
              <a:buFontTx/>
              <a:buNone/>
            </a:pP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may be ordered according to a priority value, highest priority element is called the </a:t>
            </a:r>
            <a:r>
              <a:rPr lang="en-US" sz="2800" u="sng" dirty="0"/>
              <a:t>front</a:t>
            </a:r>
            <a:r>
              <a:rPr lang="en-US" sz="2800" dirty="0"/>
              <a:t> or </a:t>
            </a:r>
            <a:r>
              <a:rPr lang="en-US" sz="2800" u="sng" dirty="0"/>
              <a:t>head</a:t>
            </a:r>
            <a:r>
              <a:rPr lang="en-US" sz="2800" dirty="0"/>
              <a:t>.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the queue is bounded therefore the domain is finite. Type of elements: </a:t>
            </a:r>
            <a:r>
              <a:rPr lang="en-US" sz="2800" dirty="0" err="1"/>
              <a:t>PriorityQueue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FE65-1711-47E6-A1E7-798D9904D0B2}" type="slidenum">
              <a:rPr lang="en-US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e, Priority 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PQ is not full.  </a:t>
            </a:r>
            <a:r>
              <a:rPr lang="en-US" sz="2000" b="1" dirty="0"/>
              <a:t>input:</a:t>
            </a:r>
            <a:r>
              <a:rPr lang="en-US" sz="2000" dirty="0"/>
              <a:t> e, p.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according to its priority.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</a:t>
            </a:r>
            <a:r>
              <a:rPr lang="en-US" sz="2000" dirty="0" err="1"/>
              <a:t>PQElement</a:t>
            </a:r>
            <a:r>
              <a:rPr lang="en-US" sz="2000" dirty="0"/>
              <a:t>&lt;Type&gt; </a:t>
            </a:r>
            <a:r>
              <a:rPr lang="en-US" sz="2000" dirty="0" err="1"/>
              <a:t>pqe</a:t>
            </a:r>
            <a:r>
              <a:rPr lang="en-US" sz="2000" dirty="0"/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PQ is not empty. 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and the priority at the head of  PQ is removed and returned. </a:t>
            </a:r>
            <a:r>
              <a:rPr lang="en-US" sz="2000" b="1" dirty="0"/>
              <a:t>output</a:t>
            </a:r>
            <a:r>
              <a:rPr lang="en-US" sz="2000" dirty="0"/>
              <a:t>:  </a:t>
            </a:r>
            <a:r>
              <a:rPr lang="en-US" sz="2000" dirty="0" err="1"/>
              <a:t>pqe</a:t>
            </a:r>
            <a:r>
              <a:rPr lang="en-US" sz="20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</a:t>
            </a:r>
            <a:r>
              <a:rPr lang="en-US" sz="2000" b="1" dirty="0"/>
              <a:t>results</a:t>
            </a:r>
            <a:r>
              <a:rPr lang="en-US" sz="2000" dirty="0"/>
              <a:t>: The number of element in the PQ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D4C-8B44-40B5-BE6B-79F731373206}" type="slidenum">
              <a:rPr lang="en-US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Priority Queue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 b="1" u="sng"/>
              <a:t>Operations</a:t>
            </a:r>
            <a:r>
              <a:rPr lang="en-US" sz="2400"/>
              <a:t>:</a:t>
            </a:r>
          </a:p>
          <a:p>
            <a:pPr marL="609600" indent="-609600">
              <a:buFontTx/>
              <a:buAutoNum type="arabicPeriod" startAt="4"/>
            </a:pPr>
            <a:r>
              <a:rPr lang="en-US" sz="2400" b="1"/>
              <a:t>Method</a:t>
            </a:r>
            <a:r>
              <a:rPr lang="en-US" sz="2400"/>
              <a:t> Full (boolean flag).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requires</a:t>
            </a:r>
            <a:r>
              <a:rPr lang="en-US" sz="2400"/>
              <a:t>:  </a:t>
            </a:r>
            <a:r>
              <a:rPr lang="en-US" sz="2400" b="1"/>
              <a:t>input</a:t>
            </a:r>
            <a:r>
              <a:rPr lang="en-US" sz="2400"/>
              <a:t>: 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results</a:t>
            </a:r>
            <a:r>
              <a:rPr lang="en-US" sz="2400"/>
              <a:t>: If PQ is full then flag is set to true, otherwise flag is set to false. </a:t>
            </a:r>
            <a:r>
              <a:rPr lang="en-US" sz="2400" b="1"/>
              <a:t>output</a:t>
            </a:r>
            <a:r>
              <a:rPr lang="en-US" sz="2400"/>
              <a:t>: flag.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BCA-8C48-4A92-A5AC-693030D4C37E}" type="slidenum">
              <a:rPr lang="en-US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Priority Queue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113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09800" y="4556126"/>
            <a:ext cx="5029200" cy="1436688"/>
            <a:chOff x="864" y="1632"/>
            <a:chExt cx="3168" cy="905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  <a:endParaRPr lang="en-US" b="1" dirty="0"/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1242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6670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09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781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3246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810000" y="5089526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616571" y="42853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286000" y="42922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25" name="Straight Connector 24"/>
          <p:cNvCxnSpPr>
            <a:stCxn id="39" idx="1"/>
            <a:endCxn id="40" idx="3"/>
          </p:cNvCxnSpPr>
          <p:nvPr/>
        </p:nvCxnSpPr>
        <p:spPr>
          <a:xfrm>
            <a:off x="2209800" y="4822825"/>
            <a:ext cx="502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5585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0157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4854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426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4025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8597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634740" y="484379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122420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58712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6718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5167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9739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7BE7F-DC2F-41C3-AF3C-A323A93823D1}"/>
              </a:ext>
            </a:extLst>
          </p:cNvPr>
          <p:cNvGrpSpPr/>
          <p:nvPr/>
        </p:nvGrpSpPr>
        <p:grpSpPr>
          <a:xfrm>
            <a:off x="685801" y="2286000"/>
            <a:ext cx="7888288" cy="505450"/>
            <a:chOff x="685801" y="2286000"/>
            <a:chExt cx="7888288" cy="50545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685801" y="2336804"/>
              <a:ext cx="914400" cy="38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994526" y="2305054"/>
              <a:ext cx="685800" cy="457201"/>
              <a:chOff x="3754" y="3396"/>
              <a:chExt cx="432" cy="28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003926" y="2305054"/>
              <a:ext cx="685800" cy="457201"/>
              <a:chOff x="3754" y="3396"/>
              <a:chExt cx="432" cy="288"/>
            </a:xfrm>
          </p:grpSpPr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 flipV="1">
              <a:off x="5013326" y="2305054"/>
              <a:ext cx="685800" cy="457201"/>
              <a:chOff x="3754" y="2844"/>
              <a:chExt cx="432" cy="288"/>
            </a:xfrm>
          </p:grpSpPr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3994" y="2844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3754" y="284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025651" y="2305054"/>
              <a:ext cx="685800" cy="457201"/>
              <a:chOff x="2496" y="3396"/>
              <a:chExt cx="432" cy="288"/>
            </a:xfrm>
          </p:grpSpPr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2736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2496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1492251" y="253365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2559051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55467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65373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75279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2543176" y="2338392"/>
              <a:ext cx="184150" cy="39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7969251" y="2363792"/>
              <a:ext cx="6048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73" name="Rectangle 10"/>
            <p:cNvSpPr>
              <a:spLocks noChangeArrowheads="1"/>
            </p:cNvSpPr>
            <p:nvPr/>
          </p:nvSpPr>
          <p:spPr bwMode="auto">
            <a:xfrm>
              <a:off x="44043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40233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 flipV="1">
              <a:off x="34137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 flipV="1">
              <a:off x="30327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35661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>
              <a:off x="45567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9" name="Straight Connector 78"/>
            <p:cNvCxnSpPr>
              <a:stCxn id="66" idx="1"/>
              <a:endCxn id="66" idx="3"/>
            </p:cNvCxnSpPr>
            <p:nvPr/>
          </p:nvCxnSpPr>
          <p:spPr>
            <a:xfrm>
              <a:off x="2025651" y="2533651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0327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02336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02158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0045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9951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1983964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398735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49703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59588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9494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2" name="Text Box 21"/>
            <p:cNvSpPr txBox="1">
              <a:spLocks noChangeArrowheads="1"/>
            </p:cNvSpPr>
            <p:nvPr/>
          </p:nvSpPr>
          <p:spPr bwMode="auto">
            <a:xfrm>
              <a:off x="2060164" y="2529840"/>
              <a:ext cx="36420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309360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94" name="Text Box 21"/>
            <p:cNvSpPr txBox="1">
              <a:spLocks noChangeArrowheads="1"/>
            </p:cNvSpPr>
            <p:nvPr/>
          </p:nvSpPr>
          <p:spPr bwMode="auto">
            <a:xfrm>
              <a:off x="408906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95" name="Text Box 21"/>
            <p:cNvSpPr txBox="1">
              <a:spLocks noChangeArrowheads="1"/>
            </p:cNvSpPr>
            <p:nvPr/>
          </p:nvSpPr>
          <p:spPr bwMode="auto">
            <a:xfrm>
              <a:off x="509490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96" name="Text Box 21"/>
            <p:cNvSpPr txBox="1">
              <a:spLocks noChangeArrowheads="1"/>
            </p:cNvSpPr>
            <p:nvPr/>
          </p:nvSpPr>
          <p:spPr bwMode="auto">
            <a:xfrm>
              <a:off x="60730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70636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29891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</p:grpSp>
      <p:sp>
        <p:nvSpPr>
          <p:cNvPr id="99" name="Rectangle 14"/>
          <p:cNvSpPr>
            <a:spLocks noChangeArrowheads="1"/>
          </p:cNvSpPr>
          <p:nvPr/>
        </p:nvSpPr>
        <p:spPr bwMode="auto">
          <a:xfrm flipV="1">
            <a:off x="2971800" y="31432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3032646" y="33680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928172" y="31242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71800" y="3371849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37"/>
          <p:cNvSpPr>
            <a:spLocks noChangeArrowheads="1"/>
          </p:cNvSpPr>
          <p:nvPr/>
        </p:nvSpPr>
        <p:spPr bwMode="auto">
          <a:xfrm>
            <a:off x="304800" y="35052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4" name="Text Box 39"/>
          <p:cNvSpPr txBox="1">
            <a:spLocks noChangeArrowheads="1"/>
          </p:cNvSpPr>
          <p:nvPr/>
        </p:nvSpPr>
        <p:spPr bwMode="auto">
          <a:xfrm>
            <a:off x="304800" y="35814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Insert where?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Priority </a:t>
            </a:r>
            <a:r>
              <a:rPr lang="en-US" sz="1800" dirty="0" err="1">
                <a:latin typeface="SimSun" pitchFamily="2" charset="-122"/>
              </a:rPr>
              <a:t>priority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Priority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Priority)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priority;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head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LinkedPQ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07625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6816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false;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0B0A-F370-461F-8C6A-46C691B8ED5D}" type="slidenum">
              <a:rPr lang="en-US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600" dirty="0" err="1">
                <a:latin typeface="SimSun" pitchFamily="2" charset="-122"/>
              </a:rPr>
              <a:t>enqueue</a:t>
            </a:r>
            <a:r>
              <a:rPr lang="en-US" sz="1600" dirty="0">
                <a:latin typeface="SimSun" pitchFamily="2" charset="-122"/>
              </a:rPr>
              <a:t>(T e,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&lt;T&gt;(e,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>
                <a:latin typeface="SimSun" pitchFamily="2" charset="-122"/>
              </a:rPr>
              <a:t>((size == 0) ||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&gt; </a:t>
            </a:r>
            <a:r>
              <a:rPr lang="en-US" sz="1600" dirty="0" err="1">
                <a:latin typeface="SimSun" pitchFamily="2" charset="-122"/>
              </a:rPr>
              <a:t>head.priority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head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6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q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</a:rPr>
              <a:t>((p !=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) &amp;&amp;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&lt;= </a:t>
            </a:r>
            <a:r>
              <a:rPr lang="en-US" sz="1600" dirty="0" err="1">
                <a:latin typeface="SimSun" pitchFamily="2" charset="-122"/>
              </a:rPr>
              <a:t>p.priority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p = </a:t>
            </a:r>
            <a:r>
              <a:rPr lang="en-US" sz="1600" dirty="0" err="1">
                <a:latin typeface="SimSun" pitchFamily="2" charset="-122"/>
              </a:rPr>
              <a:t>p.next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q.next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(size == 0) </a:t>
            </a:r>
            <a:r>
              <a:rPr lang="en-US" sz="1200" dirty="0">
                <a:latin typeface="SimSun" pitchFamily="2" charset="-122"/>
              </a:rPr>
              <a:t>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1" name="Straight Connector 20"/>
          <p:cNvCxnSpPr>
            <a:stCxn id="20" idx="0"/>
            <a:endCxn id="20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20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2666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550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3017194" y="55626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60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579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98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if(tail == null){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head = tail = new Node</a:t>
            </a:r>
            <a:r>
              <a:rPr lang="en-US" sz="2000" dirty="0">
                <a:solidFill>
                  <a:srgbClr val="FF0000"/>
                </a:solidFill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(p != null) </a:t>
            </a:r>
            <a:r>
              <a:rPr lang="en-US" sz="1200" dirty="0">
                <a:latin typeface="SimSun" pitchFamily="2" charset="-122"/>
              </a:rPr>
              <a:t>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class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T data;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Priority p; 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(T e, Priority 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data=e;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p=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163</a:t>
            </a:fld>
            <a:endParaRPr lang="en-US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node = head;</a:t>
            </a:r>
          </a:p>
          <a:p>
            <a:pPr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05400" y="16764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29200" y="17526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571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4910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00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155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392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6580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3780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5346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0539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07739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7129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5392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170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49565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3241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742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0" y="3212068"/>
            <a:ext cx="21451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Yet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node.data,node.p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174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175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177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Linked List: </a:t>
            </a:r>
            <a:r>
              <a:rPr lang="en-US" dirty="0" err="1"/>
              <a:t>Enqueue</a:t>
            </a:r>
            <a:r>
              <a:rPr lang="en-US" dirty="0"/>
              <a:t> is O(n), Serve is O(1).</a:t>
            </a:r>
          </a:p>
          <a:p>
            <a:pPr lvl="1"/>
            <a:r>
              <a:rPr lang="en-US" dirty="0"/>
              <a:t>Array Implementation: Enqueue is O(n), Serve is O(1).</a:t>
            </a:r>
          </a:p>
          <a:p>
            <a:pPr lvl="1"/>
            <a:r>
              <a:rPr lang="en-US" dirty="0"/>
              <a:t>Heap: </a:t>
            </a:r>
            <a:r>
              <a:rPr lang="en-US" dirty="0" err="1"/>
              <a:t>Enqueue</a:t>
            </a:r>
            <a:r>
              <a:rPr lang="en-US" dirty="0"/>
              <a:t> is O(log n), Serve is O(log n) </a:t>
            </a:r>
            <a:r>
              <a:rPr lang="en-US" dirty="0">
                <a:sym typeface="Wingdings" pitchFamily="2" charset="2"/>
              </a:rPr>
              <a:t> Heaps to be discussed later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8D25-ED8B-42AD-B7AE-D4E640885ACF}" type="slidenum">
              <a:rPr lang="en-US"/>
              <a:pPr/>
              <a:t>178</a:t>
            </a:fld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O(1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9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ended queue (or a </a:t>
            </a:r>
            <a:r>
              <a:rPr lang="en-US" b="1" dirty="0"/>
              <a:t>deque</a:t>
            </a:r>
            <a:r>
              <a:rPr lang="en-US" dirty="0"/>
              <a:t>) supports insertion and deletion at both the front and the tail of the queue.</a:t>
            </a:r>
          </a:p>
          <a:p>
            <a:r>
              <a:rPr lang="en-US" dirty="0"/>
              <a:t>The first element is </a:t>
            </a:r>
            <a:r>
              <a:rPr lang="en-US"/>
              <a:t>called head and </a:t>
            </a:r>
            <a:r>
              <a:rPr lang="en-US" dirty="0"/>
              <a:t>the last element </a:t>
            </a:r>
            <a:r>
              <a:rPr lang="en-US"/>
              <a:t>is called tail.</a:t>
            </a:r>
          </a:p>
          <a:p>
            <a:r>
              <a:rPr lang="en-US" dirty="0"/>
              <a:t>Supports operations: </a:t>
            </a:r>
            <a:r>
              <a:rPr lang="en-US" dirty="0" err="1"/>
              <a:t>addFirst</a:t>
            </a:r>
            <a:r>
              <a:rPr lang="en-US" dirty="0"/>
              <a:t>( ), </a:t>
            </a:r>
            <a:r>
              <a:rPr lang="en-US" dirty="0" err="1"/>
              <a:t>addLast</a:t>
            </a:r>
            <a:r>
              <a:rPr lang="en-US" dirty="0"/>
              <a:t>(), </a:t>
            </a:r>
            <a:r>
              <a:rPr lang="en-US" dirty="0" err="1"/>
              <a:t>removeFirst</a:t>
            </a:r>
            <a:r>
              <a:rPr lang="en-US" dirty="0"/>
              <a:t>( ) and </a:t>
            </a:r>
            <a:r>
              <a:rPr lang="en-US" dirty="0" err="1"/>
              <a:t>removeLast</a:t>
            </a:r>
            <a:r>
              <a:rPr lang="en-US" dirty="0"/>
              <a:t>( ).</a:t>
            </a:r>
          </a:p>
          <a:p>
            <a:r>
              <a:rPr lang="en-US" dirty="0"/>
              <a:t>Can be used in place of a queue or a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665A-E61A-4A9C-8756-2B6B3BFA665C}" type="slidenum">
              <a:rPr lang="en-US"/>
              <a:pPr/>
              <a:t>180</a:t>
            </a:fld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/>
              <a:t>Operations:</a:t>
            </a:r>
            <a:r>
              <a:rPr lang="en-US" sz="2000"/>
              <a:t>  (Assume all operations are performed on deque  DQ)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Method</a:t>
            </a:r>
            <a:r>
              <a:rPr lang="en-US" sz="2000"/>
              <a:t> addFirst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full.  </a:t>
            </a:r>
            <a:r>
              <a:rPr lang="en-US" sz="2000" b="1"/>
              <a:t>input: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Element e is added to DQ as first element. </a:t>
            </a:r>
            <a:r>
              <a:rPr lang="en-US" sz="2000" b="1"/>
              <a:t>output:</a:t>
            </a:r>
            <a:r>
              <a:rPr lang="en-US" sz="200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/>
              <a:t>Method</a:t>
            </a:r>
            <a:r>
              <a:rPr lang="en-US" sz="2000"/>
              <a:t> addLast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full.  </a:t>
            </a:r>
            <a:r>
              <a:rPr lang="en-US" sz="2000" b="1"/>
              <a:t>input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Element e is added to DQ as last element. </a:t>
            </a:r>
            <a:r>
              <a:rPr lang="en-US" sz="2000" b="1"/>
              <a:t>output</a:t>
            </a:r>
            <a:r>
              <a:rPr lang="en-US" sz="2000"/>
              <a:t>: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/>
              <a:t>Method</a:t>
            </a:r>
            <a:r>
              <a:rPr lang="en-US" sz="2000"/>
              <a:t> removeFirst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Removes and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FFD2-4B30-4CD8-96C9-87FF4977942C}" type="slidenum">
              <a:rPr lang="en-US"/>
              <a:pPr/>
              <a:t>181</a:t>
            </a:fld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000" b="1"/>
              <a:t>Method</a:t>
            </a:r>
            <a:r>
              <a:rPr lang="en-US" sz="2000"/>
              <a:t> removeLast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empty.  </a:t>
            </a:r>
            <a:r>
              <a:rPr lang="en-US" sz="2000" b="1"/>
              <a:t>input: </a:t>
            </a:r>
            <a:r>
              <a:rPr lang="en-US" sz="2000"/>
              <a:t>none.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Removes and returns the last element of DQ. </a:t>
            </a:r>
            <a:r>
              <a:rPr lang="en-US" sz="2000" b="1"/>
              <a:t>output: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sz="2000" b="1"/>
              <a:t>Method</a:t>
            </a:r>
            <a:r>
              <a:rPr lang="en-US" sz="2000"/>
              <a:t> getFirst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6"/>
            </a:pPr>
            <a:r>
              <a:rPr lang="en-US" sz="2000" b="1"/>
              <a:t>Method</a:t>
            </a:r>
            <a:r>
              <a:rPr lang="en-US" sz="2000"/>
              <a:t> getLast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last element of DQ. </a:t>
            </a:r>
            <a:r>
              <a:rPr lang="en-US" sz="2000" b="1"/>
              <a:t>output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7"/>
            </a:pPr>
            <a:r>
              <a:rPr lang="en-US" sz="2000" b="1"/>
              <a:t>Method</a:t>
            </a:r>
            <a:r>
              <a:rPr lang="en-US" sz="2000"/>
              <a:t> size (int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Returns the number of elements in DQ. </a:t>
            </a:r>
            <a:r>
              <a:rPr lang="en-US" sz="2000" b="1"/>
              <a:t>output</a:t>
            </a:r>
            <a:r>
              <a:rPr lang="en-US" sz="2000"/>
              <a:t>: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66-EB93-4F81-B34D-CA315B5C0A46}" type="slidenum">
              <a:rPr lang="en-US"/>
              <a:pPr/>
              <a:t>182</a:t>
            </a:fld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8"/>
            </a:pPr>
            <a:r>
              <a:rPr lang="en-US" sz="2000" b="1" dirty="0"/>
              <a:t>Method</a:t>
            </a:r>
            <a:r>
              <a:rPr lang="en-US" sz="2000" dirty="0"/>
              <a:t> empty (</a:t>
            </a:r>
            <a:r>
              <a:rPr lang="en-US" sz="2000" dirty="0" err="1"/>
              <a:t>boolean</a:t>
            </a:r>
            <a:r>
              <a:rPr lang="en-US" sz="2000" dirty="0"/>
              <a:t>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none  </a:t>
            </a:r>
            <a:r>
              <a:rPr lang="en-US" sz="2000" b="1" dirty="0"/>
              <a:t>results</a:t>
            </a:r>
            <a:r>
              <a:rPr lang="en-US" sz="2000" dirty="0"/>
              <a:t>: if DQ is empty returns x as true otherwise false. </a:t>
            </a:r>
            <a:r>
              <a:rPr lang="en-US" sz="2000" b="1" dirty="0"/>
              <a:t>output</a:t>
            </a:r>
            <a:r>
              <a:rPr lang="en-US" sz="2000" dirty="0"/>
              <a:t>: 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5E5F-69E2-48D2-A63A-AD9BB8DFA53D}" type="slidenum">
              <a:rPr lang="en-US"/>
              <a:pPr/>
              <a:t>183</a:t>
            </a:fld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31407"/>
              </p:ext>
            </p:extLst>
          </p:nvPr>
        </p:nvGraphicFramePr>
        <p:xfrm>
          <a:off x="457200" y="1600200"/>
          <a:ext cx="8229600" cy="39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Queue (DLL)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O(1)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ToDo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Read 5.2, 5.3 of the Textbook.</a:t>
            </a:r>
          </a:p>
          <a:p>
            <a:pPr algn="l" rtl="0"/>
            <a:r>
              <a:rPr lang="en-US" dirty="0"/>
              <a:t>Add “</a:t>
            </a:r>
            <a:r>
              <a:rPr lang="en-US" dirty="0" err="1"/>
              <a:t>int</a:t>
            </a:r>
            <a:r>
              <a:rPr lang="en-US" dirty="0"/>
              <a:t> length()” method in the  </a:t>
            </a:r>
            <a:r>
              <a:rPr lang="en-US" dirty="0" err="1"/>
              <a:t>LinkedQueue</a:t>
            </a:r>
            <a:r>
              <a:rPr lang="en-US" dirty="0"/>
              <a:t> class with O(n) complexity.</a:t>
            </a:r>
          </a:p>
          <a:p>
            <a:r>
              <a:rPr lang="en-US" dirty="0"/>
              <a:t>Add “</a:t>
            </a:r>
            <a:r>
              <a:rPr lang="en-US" sz="2800" dirty="0" err="1">
                <a:latin typeface="SimSun" pitchFamily="2" charset="-122"/>
              </a:rPr>
              <a:t>int</a:t>
            </a:r>
            <a:r>
              <a:rPr lang="en-US" sz="2800" dirty="0">
                <a:latin typeface="SimSun" pitchFamily="2" charset="-122"/>
              </a:rPr>
              <a:t> length(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The Queue must remain unchanged after the operation. </a:t>
            </a:r>
          </a:p>
          <a:p>
            <a:r>
              <a:rPr lang="en-US" dirty="0"/>
              <a:t>Add “</a:t>
            </a:r>
            <a:r>
              <a:rPr lang="en-US" sz="2800" dirty="0">
                <a:latin typeface="SimSun" pitchFamily="2" charset="-122"/>
              </a:rPr>
              <a:t>T enquiry(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It should return the data of the head without changing the queue at the end of the call. </a:t>
            </a:r>
          </a:p>
          <a:p>
            <a:r>
              <a:rPr lang="en-US" dirty="0"/>
              <a:t>Implement </a:t>
            </a:r>
            <a:r>
              <a:rPr lang="en-US" dirty="0" err="1"/>
              <a:t>DQueue</a:t>
            </a:r>
            <a:r>
              <a:rPr lang="en-US" dirty="0"/>
              <a:t> (Double-ended queue) using a Java class using Linked-List.</a:t>
            </a:r>
          </a:p>
          <a:p>
            <a:pPr algn="l" rtl="0"/>
            <a:r>
              <a:rPr lang="en-US" dirty="0"/>
              <a:t>Test this </a:t>
            </a:r>
            <a:r>
              <a:rPr lang="en-US" dirty="0" err="1"/>
              <a:t>DQueue</a:t>
            </a:r>
            <a:r>
              <a:rPr lang="en-US" dirty="0"/>
              <a:t> using a test Class.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Queue: First In First Out (FIFO).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in operating systems, simulations etc.</a:t>
            </a:r>
          </a:p>
          <a:p>
            <a:pPr>
              <a:lnSpc>
                <a:spcPct val="90000"/>
              </a:lnSpc>
            </a:pPr>
            <a:r>
              <a:rPr lang="en-US" dirty="0"/>
              <a:t>Priority Queues: Highest priority item is served first.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Used in operating systems, printer servers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F160-84F1-4DF6-927B-1ABEA18DEE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generic type &lt;Type&gt;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(The elements are placed in nodes for linked list implementations).</a:t>
            </a: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order of arrival. Most recently arrived element is called the </a:t>
            </a:r>
            <a:r>
              <a:rPr lang="en-US" sz="2800" u="sng" dirty="0"/>
              <a:t>back or tail</a:t>
            </a:r>
            <a:r>
              <a:rPr lang="en-US" sz="2800" dirty="0"/>
              <a:t>, and least recently arrived element is called the </a:t>
            </a:r>
            <a:r>
              <a:rPr lang="en-US" sz="2800" u="sng" dirty="0"/>
              <a:t>front or head</a:t>
            </a:r>
            <a:r>
              <a:rPr lang="en-US" sz="2800" dirty="0"/>
              <a:t>. </a:t>
            </a:r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queue is bounded therefore the domain is finite. Type of elements: 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6D22-14CE-4009-8255-D8EEE4E5FB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00400" y="5410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5486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Queue Q is not full.  </a:t>
            </a:r>
            <a:r>
              <a:rPr lang="en-US" sz="2000" b="1" dirty="0"/>
              <a:t>input: </a:t>
            </a:r>
            <a:r>
              <a:rPr lang="en-US" sz="2000" dirty="0"/>
              <a:t>Type e.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at its tail.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Queue Q is not empty. 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at the head of Q is removed and its value assigned to e. </a:t>
            </a:r>
            <a:r>
              <a:rPr lang="en-US" sz="2000" b="1" dirty="0"/>
              <a:t>output</a:t>
            </a:r>
            <a:r>
              <a:rPr lang="en-US" sz="2000" dirty="0"/>
              <a:t>: Type e.</a:t>
            </a:r>
          </a:p>
          <a:p>
            <a:pPr marL="609600" indent="-609600"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 </a:t>
            </a:r>
            <a:r>
              <a:rPr lang="en-US" sz="2000" dirty="0"/>
              <a:t>none.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  <a:br>
              <a:rPr lang="en-US" sz="2000" dirty="0"/>
            </a:br>
            <a:r>
              <a:rPr lang="en-US" sz="2000" b="1" dirty="0"/>
              <a:t>results</a:t>
            </a:r>
            <a:r>
              <a:rPr lang="en-US" sz="2000" dirty="0"/>
              <a:t>: The number of element in the Queue 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2E4-D380-49C0-9234-2D729C62376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tail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fixed size array is used to store the data elements.</a:t>
            </a:r>
          </a:p>
          <a:p>
            <a:r>
              <a:rPr lang="en-US" dirty="0"/>
              <a:t>As data elements are </a:t>
            </a:r>
            <a:r>
              <a:rPr lang="en-US" dirty="0" err="1"/>
              <a:t>enqueued</a:t>
            </a:r>
            <a:r>
              <a:rPr lang="en-US" dirty="0"/>
              <a:t> &amp; served the queue crawls through the array from low to high index values.</a:t>
            </a:r>
          </a:p>
          <a:p>
            <a:r>
              <a:rPr lang="en-US" dirty="0"/>
              <a:t>As the queue crawls forward, it also expands and contracts.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68D6-2478-47E6-B281-815B11D87C7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44</a:t>
            </a:fld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828800" y="2879725"/>
            <a:ext cx="502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2004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3657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4114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50292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4572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051175" y="3946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Head</a:t>
            </a:r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861843" y="3946525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Tail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97600" y="3410894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2F78-9419-4E87-9A69-A42538F01910}"/>
              </a:ext>
            </a:extLst>
          </p:cNvPr>
          <p:cNvSpPr txBox="1"/>
          <p:nvPr/>
        </p:nvSpPr>
        <p:spPr>
          <a:xfrm>
            <a:off x="4089400" y="42994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size=5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CA47D30-4C73-43B7-AD07-15E01B7A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7749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92713" cy="1463675"/>
            <a:chOff x="864" y="1632"/>
            <a:chExt cx="327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44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599B3A5-29A9-483C-A740-A9880C73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887" y="2874397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60963" cy="1463675"/>
            <a:chOff x="864" y="1632"/>
            <a:chExt cx="325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24" y="2300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/>
              <a:t>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BABA08B-C569-4075-A269-E03FBDA4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82" y="287194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5625" y="2879725"/>
            <a:ext cx="5032375" cy="1508125"/>
            <a:chOff x="862" y="1632"/>
            <a:chExt cx="3170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62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08937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74B762C-31C3-487F-BD8C-A1445D310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7972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06563" y="2879725"/>
            <a:ext cx="5151438" cy="1508125"/>
            <a:chOff x="787" y="1632"/>
            <a:chExt cx="3245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787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Where to </a:t>
            </a:r>
            <a:r>
              <a:rPr lang="en-US" b="1" dirty="0" err="1"/>
              <a:t>Enqueue</a:t>
            </a:r>
            <a:r>
              <a:rPr lang="en-US" b="1" dirty="0"/>
              <a:t> this?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1955800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76600" y="4419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Wrap round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496281" y="3375444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Queue: Specification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</a:p>
          <a:p>
            <a:pPr marL="609600" indent="-609600">
              <a:buFontTx/>
              <a:buAutoNum type="arabicPeriod" startAt="4"/>
            </a:pPr>
            <a:r>
              <a:rPr lang="en-US" sz="2000" b="1" dirty="0"/>
              <a:t>Method</a:t>
            </a:r>
            <a:r>
              <a:rPr lang="en-US" sz="2000" dirty="0"/>
              <a:t> Full (</a:t>
            </a:r>
            <a:r>
              <a:rPr lang="en-US" sz="2000" dirty="0" err="1"/>
              <a:t>boolean</a:t>
            </a:r>
            <a:r>
              <a:rPr lang="en-US" sz="2000" dirty="0"/>
              <a:t> flag).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none.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If Q is full then flag is set to true, otherwise flag is set to false. </a:t>
            </a:r>
            <a:r>
              <a:rPr lang="en-US" sz="2000" b="1" dirty="0"/>
              <a:t>output</a:t>
            </a:r>
            <a:r>
              <a:rPr lang="en-US" sz="2000" dirty="0"/>
              <a:t>: flag.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7AB-4387-46CA-B610-0C8B990387F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82725"/>
            <a:chOff x="864" y="1632"/>
            <a:chExt cx="3168" cy="934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1988" y="2316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3921948" y="343194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52</a:t>
            </a:fld>
            <a:endParaRPr 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76600" y="2610553"/>
            <a:ext cx="23622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819400" y="2153353"/>
            <a:ext cx="32766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4495800" y="4820353"/>
            <a:ext cx="0" cy="457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 rot="18341668">
            <a:off x="3556243" y="3243104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 rot="3205757">
            <a:off x="4900037" y="3555115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0" name="Straight Connector 49"/>
          <p:cNvCxnSpPr>
            <a:stCxn id="27" idx="6"/>
            <a:endCxn id="28" idx="6"/>
          </p:cNvCxnSpPr>
          <p:nvPr/>
        </p:nvCxnSpPr>
        <p:spPr>
          <a:xfrm>
            <a:off x="56388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2"/>
            <a:endCxn id="28" idx="2"/>
          </p:cNvCxnSpPr>
          <p:nvPr/>
        </p:nvCxnSpPr>
        <p:spPr>
          <a:xfrm flipH="1">
            <a:off x="28194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28" idx="3"/>
          </p:cNvCxnSpPr>
          <p:nvPr/>
        </p:nvCxnSpPr>
        <p:spPr>
          <a:xfrm flipH="1">
            <a:off x="3299247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5"/>
            <a:endCxn id="28" idx="5"/>
          </p:cNvCxnSpPr>
          <p:nvPr/>
        </p:nvCxnSpPr>
        <p:spPr>
          <a:xfrm>
            <a:off x="5292864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7"/>
          </p:cNvCxnSpPr>
          <p:nvPr/>
        </p:nvCxnSpPr>
        <p:spPr>
          <a:xfrm flipV="1">
            <a:off x="5292864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0"/>
            <a:endCxn id="28" idx="0"/>
          </p:cNvCxnSpPr>
          <p:nvPr/>
        </p:nvCxnSpPr>
        <p:spPr>
          <a:xfrm flipV="1">
            <a:off x="4457700" y="215335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1"/>
            <a:endCxn id="28" idx="1"/>
          </p:cNvCxnSpPr>
          <p:nvPr/>
        </p:nvCxnSpPr>
        <p:spPr>
          <a:xfrm flipH="1" flipV="1">
            <a:off x="3299247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5626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626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76800" y="4724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86200" y="4724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718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9718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810000" y="22860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953000" y="22860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1044"/>
          <p:cNvSpPr>
            <a:spLocks noChangeShapeType="1"/>
          </p:cNvSpPr>
          <p:nvPr/>
        </p:nvSpPr>
        <p:spPr bwMode="auto">
          <a:xfrm>
            <a:off x="35052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044"/>
          <p:cNvSpPr>
            <a:spLocks noChangeShapeType="1"/>
          </p:cNvSpPr>
          <p:nvPr/>
        </p:nvSpPr>
        <p:spPr bwMode="auto">
          <a:xfrm flipH="1">
            <a:off x="5308849" y="34290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9929" y="2155847"/>
            <a:ext cx="300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21"/>
          <p:cNvSpPr txBox="1">
            <a:spLocks noChangeArrowheads="1"/>
          </p:cNvSpPr>
          <p:nvPr/>
        </p:nvSpPr>
        <p:spPr bwMode="auto">
          <a:xfrm rot="20750791">
            <a:off x="4488180" y="5334000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 rot="663180">
            <a:off x="3984932" y="535788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implements Queue&lt;T&gt;{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ArrayQueue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nodes = (T[])new 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9571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1763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48006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51816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41910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9576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41915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 ==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full 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return size ==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2681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248400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535162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810881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5897525" y="18235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0427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088522" y="26670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7951" y="30480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43604" y="20574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268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2080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832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23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1100" y="18240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179" y="20579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707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/>
          <p:cNvSpPr/>
          <p:nvPr/>
        </p:nvSpPr>
        <p:spPr>
          <a:xfrm>
            <a:off x="6246479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/>
          <p:cNvSpPr/>
          <p:nvPr/>
        </p:nvSpPr>
        <p:spPr>
          <a:xfrm>
            <a:off x="6533241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/>
          <p:cNvSpPr/>
          <p:nvPr/>
        </p:nvSpPr>
        <p:spPr>
          <a:xfrm>
            <a:off x="68089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13421" y="41212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53404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H="1" flipV="1">
            <a:off x="7086601" y="49646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6030" y="53456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9500" y="43550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7076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1911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131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89750" y="41217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35829" y="43555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34967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9267" y="57574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0294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266506" y="4240041"/>
            <a:ext cx="36580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‘a’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Oval 26"/>
          <p:cNvSpPr/>
          <p:nvPr/>
        </p:nvSpPr>
        <p:spPr>
          <a:xfrm>
            <a:off x="60706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public interface Queue&lt;T&gt;{</a:t>
            </a:r>
          </a:p>
          <a:p>
            <a:pPr marL="0" indent="0">
              <a:buNone/>
            </a:pPr>
            <a:r>
              <a:rPr lang="en-US" dirty="0"/>
              <a:t>public T serve( );</a:t>
            </a:r>
          </a:p>
          <a:p>
            <a:pPr marL="0" indent="0">
              <a:buNone/>
            </a:pPr>
            <a:r>
              <a:rPr lang="en-US" dirty="0"/>
              <a:t>public void enqueue(T e);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length( 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full( 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>
              <a:solidFill>
                <a:srgbClr val="29293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25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05023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536426" y="4240041"/>
            <a:ext cx="3754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‘x’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635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ADT Queue (Linked-List)</a:t>
            </a:r>
            <a:endParaRPr lang="en-US" dirty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F85CA-D361-45CE-810B-C867C3A5FC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6400" y="2541587"/>
            <a:ext cx="5891213" cy="1344613"/>
            <a:chOff x="1268" y="1572"/>
            <a:chExt cx="3711" cy="847"/>
          </a:xfrm>
        </p:grpSpPr>
        <p:sp>
          <p:nvSpPr>
            <p:cNvPr id="28703" name="Rectangle 4"/>
            <p:cNvSpPr>
              <a:spLocks noChangeArrowheads="1"/>
            </p:cNvSpPr>
            <p:nvPr/>
          </p:nvSpPr>
          <p:spPr bwMode="auto">
            <a:xfrm>
              <a:off x="1268" y="189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1872"/>
              <a:ext cx="432" cy="288"/>
              <a:chOff x="2976" y="3120"/>
              <a:chExt cx="432" cy="288"/>
            </a:xfrm>
          </p:grpSpPr>
          <p:sp>
            <p:nvSpPr>
              <p:cNvPr id="28728" name="Rectangle 7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8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60" y="1872"/>
              <a:ext cx="432" cy="288"/>
              <a:chOff x="2976" y="3120"/>
              <a:chExt cx="432" cy="288"/>
            </a:xfrm>
          </p:grpSpPr>
          <p:sp>
            <p:nvSpPr>
              <p:cNvPr id="28726" name="Rectangle 10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11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 flipV="1">
              <a:off x="2736" y="1872"/>
              <a:ext cx="432" cy="288"/>
              <a:chOff x="2976" y="3120"/>
              <a:chExt cx="432" cy="288"/>
            </a:xfrm>
          </p:grpSpPr>
          <p:sp>
            <p:nvSpPr>
              <p:cNvPr id="28724" name="Rectangle 13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Rectangle 14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976" y="3120"/>
              <a:chExt cx="432" cy="288"/>
            </a:xfrm>
          </p:grpSpPr>
          <p:sp>
            <p:nvSpPr>
              <p:cNvPr id="28722" name="Rectangle 16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Rectangle 17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12" name="Line 21"/>
            <p:cNvSpPr>
              <a:spLocks noChangeShapeType="1"/>
            </p:cNvSpPr>
            <p:nvPr/>
          </p:nvSpPr>
          <p:spPr bwMode="auto">
            <a:xfrm>
              <a:off x="177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22"/>
            <p:cNvSpPr>
              <a:spLocks noChangeShapeType="1"/>
            </p:cNvSpPr>
            <p:nvPr/>
          </p:nvSpPr>
          <p:spPr bwMode="auto">
            <a:xfrm>
              <a:off x="244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23"/>
            <p:cNvSpPr>
              <a:spLocks noChangeShapeType="1"/>
            </p:cNvSpPr>
            <p:nvPr/>
          </p:nvSpPr>
          <p:spPr bwMode="auto">
            <a:xfrm>
              <a:off x="307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369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25"/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26"/>
            <p:cNvSpPr>
              <a:spLocks noChangeArrowheads="1"/>
            </p:cNvSpPr>
            <p:nvPr/>
          </p:nvSpPr>
          <p:spPr bwMode="auto">
            <a:xfrm>
              <a:off x="1316" y="15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28718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776" y="168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412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Text Box 30"/>
            <p:cNvSpPr txBox="1">
              <a:spLocks noChangeArrowheads="1"/>
            </p:cNvSpPr>
            <p:nvPr/>
          </p:nvSpPr>
          <p:spPr bwMode="auto">
            <a:xfrm>
              <a:off x="4598" y="1909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3895" y="2133600"/>
            <a:ext cx="1887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V="1">
            <a:off x="6964703" y="3895254"/>
            <a:ext cx="116491" cy="371946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793021" y="4267200"/>
            <a:ext cx="3433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‘r’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215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69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30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71827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2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size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(full)</a:t>
            </a:r>
            <a:endParaRPr lang="ar-SA" sz="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6435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55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216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6664" y="3609201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s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133600"/>
            <a:ext cx="2706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Queue (Linked-List): Element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3D9-A508-4AEF-AD67-244EFEB857D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207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94458" y="2133600"/>
            <a:ext cx="2254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implements Queue&lt;L&gt;{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2133600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929" y="2133600"/>
            <a:ext cx="18950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1779</TotalTime>
  <Words>17101</Words>
  <Application>Microsoft Office PowerPoint</Application>
  <PresentationFormat>On-screen Show (4:3)</PresentationFormat>
  <Paragraphs>3912</Paragraphs>
  <Slides>185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185</vt:i4>
      </vt:variant>
    </vt:vector>
  </HeadingPairs>
  <TitlesOfParts>
    <vt:vector size="186" baseType="lpstr">
      <vt:lpstr>Clarity</vt:lpstr>
      <vt:lpstr>Queue</vt:lpstr>
      <vt:lpstr>Queue</vt:lpstr>
      <vt:lpstr>ADT Queue: Specification</vt:lpstr>
      <vt:lpstr>ADT Queue: Specification</vt:lpstr>
      <vt:lpstr>ADT Queue: Specification</vt:lpstr>
      <vt:lpstr>Queue Interface</vt:lpstr>
      <vt:lpstr>ADT Queue (Linked-List)</vt:lpstr>
      <vt:lpstr>ADT Queue (Linked-List): Element</vt:lpstr>
      <vt:lpstr>ADT Queue (Linked-List): Representation</vt:lpstr>
      <vt:lpstr>ADT Queue (Linked-List): Representation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(Array): Representation</vt:lpstr>
      <vt:lpstr>ADT Queue (Array): Representation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Exercice</vt:lpstr>
      <vt:lpstr>Static Method Enquiry (LinkedQueue/ArrayQueue)</vt:lpstr>
      <vt:lpstr>Member Method Enquiry (LinkedQueue)</vt:lpstr>
      <vt:lpstr>Member Method Enquiry (ArrayQueue)</vt:lpstr>
      <vt:lpstr>Priority Queue</vt:lpstr>
      <vt:lpstr>ADT Priority Queue</vt:lpstr>
      <vt:lpstr>ADT Priority Queue</vt:lpstr>
      <vt:lpstr>ADT Priority Queue</vt:lpstr>
      <vt:lpstr>ADT Priority Queue</vt:lpstr>
      <vt:lpstr>ADT Priority Queue (Linked-List): Element</vt:lpstr>
      <vt:lpstr>ADT Priority Queue (Linked-List): Element (int Priority)</vt:lpstr>
      <vt:lpstr>ADT Priority Queue (Linked-List): Representation</vt:lpstr>
      <vt:lpstr>ADT Priority Queue (Linked-List): Representation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</vt:lpstr>
      <vt:lpstr>Complexity so far? </vt:lpstr>
      <vt:lpstr>Double-Ended Queues</vt:lpstr>
      <vt:lpstr>Double-Ended Queues</vt:lpstr>
      <vt:lpstr>Double-Ended Queues</vt:lpstr>
      <vt:lpstr>Double-Ended Queues</vt:lpstr>
      <vt:lpstr>Complexity so far? 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mudassar</dc:creator>
  <cp:lastModifiedBy>Alsulmi, Mohammad Reshood M</cp:lastModifiedBy>
  <cp:revision>175</cp:revision>
  <dcterms:created xsi:type="dcterms:W3CDTF">2011-09-16T22:54:57Z</dcterms:created>
  <dcterms:modified xsi:type="dcterms:W3CDTF">2022-10-01T13:17:56Z</dcterms:modified>
</cp:coreProperties>
</file>