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8" r:id="rId3"/>
    <p:sldId id="257" r:id="rId4"/>
    <p:sldId id="259" r:id="rId5"/>
    <p:sldId id="260" r:id="rId6"/>
    <p:sldId id="261" r:id="rId7"/>
    <p:sldId id="263" r:id="rId8"/>
    <p:sldId id="267" r:id="rId9"/>
    <p:sldId id="262" r:id="rId10"/>
    <p:sldId id="265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E6601-02E1-4F0E-9134-F23ED1EDCD5D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1EF28-9B73-4E65-A49F-AE7DD83F8E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1EF28-9B73-4E65-A49F-AE7DD83F8EA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1EF28-9B73-4E65-A49F-AE7DD83F8EA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AE86-A0C3-46EF-A914-4E3896DA2871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done by Mohammed H. Faroun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06D9-5E89-45BC-9994-00BD138FDFC8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done by Mohammed H. Faroun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51C9-331D-49A3-9FCF-BE0F45368A24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done by Mohammed H. Faroun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0B2-1F1D-4323-899C-017B02F9BFD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45FF-D407-4C72-A0D2-4AE7B8FF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13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0B2-1F1D-4323-899C-017B02F9BFD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45FF-D407-4C72-A0D2-4AE7B8FF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97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0B2-1F1D-4323-899C-017B02F9BFD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45FF-D407-4C72-A0D2-4AE7B8FF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35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0B2-1F1D-4323-899C-017B02F9BFD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45FF-D407-4C72-A0D2-4AE7B8FF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04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0B2-1F1D-4323-899C-017B02F9BFD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45FF-D407-4C72-A0D2-4AE7B8FF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47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0B2-1F1D-4323-899C-017B02F9BFD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45FF-D407-4C72-A0D2-4AE7B8FF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19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0B2-1F1D-4323-899C-017B02F9BFD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45FF-D407-4C72-A0D2-4AE7B8FF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81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0B2-1F1D-4323-899C-017B02F9BFD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45FF-D407-4C72-A0D2-4AE7B8FF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4B11-13B0-4429-8584-9F9C73F8DBB6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done by Mohammed H. Faroun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0B2-1F1D-4323-899C-017B02F9BFD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45FF-D407-4C72-A0D2-4AE7B8FF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08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0B2-1F1D-4323-899C-017B02F9BFD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45FF-D407-4C72-A0D2-4AE7B8FF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9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0B2-1F1D-4323-899C-017B02F9BFD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45FF-D407-4C72-A0D2-4AE7B8FF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6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37CD-416F-406B-8D39-2EE9276A30F2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done by Mohammed H. Faroun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252-E3B8-4DBB-A945-E995701D7317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done by Mohammed H. Faroun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2E6B-CEE1-4578-922C-E2D4D849BA87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done by Mohammed H. Faroun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3B6A-D261-488B-AE06-E41D8ADE84CB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done by Mohammed H. Faroun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CA92-05DF-42B5-B09A-3089393757F7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done by Mohammed H. Faroun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ECE0-641B-4D12-B343-AABDA9B55AA3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done by Mohammed H. Faroun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64F9-6619-4C0C-A09A-958260C540CB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done by Mohammed H. Faroun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5B887-60D0-4627-BF23-97274FA7EA79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This is done by Mohammed H. Faroun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BF0B2-1F1D-4323-899C-017B02F9BFD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645FF-D407-4C72-A0D2-4AE7B8FF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6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26724" y="457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0800000" flipV="1">
            <a:off x="3431324" y="8382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3924" y="9144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7"/>
          <p:cNvGrpSpPr/>
          <p:nvPr/>
        </p:nvGrpSpPr>
        <p:grpSpPr>
          <a:xfrm>
            <a:off x="2593124" y="1371600"/>
            <a:ext cx="1828800" cy="1219200"/>
            <a:chOff x="3657600" y="685800"/>
            <a:chExt cx="1828800" cy="1219200"/>
          </a:xfrm>
        </p:grpSpPr>
        <p:sp>
          <p:nvSpPr>
            <p:cNvPr id="19" name="Oval 1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1"/>
          <p:cNvGrpSpPr/>
          <p:nvPr/>
        </p:nvGrpSpPr>
        <p:grpSpPr>
          <a:xfrm>
            <a:off x="6403124" y="1295400"/>
            <a:ext cx="1219200" cy="1143000"/>
            <a:chOff x="4267200" y="685800"/>
            <a:chExt cx="1219200" cy="1143000"/>
          </a:xfrm>
        </p:grpSpPr>
        <p:sp>
          <p:nvSpPr>
            <p:cNvPr id="23" name="Oval 2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2364524" y="2590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3200400" y="2362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193324" y="2514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800600" y="1752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95" idx="1"/>
          </p:cNvCxnSpPr>
          <p:nvPr/>
        </p:nvCxnSpPr>
        <p:spPr>
          <a:xfrm rot="10800000" flipV="1">
            <a:off x="762000" y="749588"/>
            <a:ext cx="3964724" cy="850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2"/>
          <p:cNvGrpSpPr/>
          <p:nvPr/>
        </p:nvGrpSpPr>
        <p:grpSpPr>
          <a:xfrm>
            <a:off x="6860324" y="2438400"/>
            <a:ext cx="1828800" cy="1219200"/>
            <a:chOff x="3657600" y="685800"/>
            <a:chExt cx="1828800" cy="1219200"/>
          </a:xfrm>
        </p:grpSpPr>
        <p:sp>
          <p:nvSpPr>
            <p:cNvPr id="44" name="Oval 43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6631724" y="3657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460524" y="3581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3276600" y="2590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0" y="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Trees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78924" y="14478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53572" y="2615625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69524" y="2590800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76010" y="2667000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26724" y="457200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9324" y="1295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850316" y="17774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81414" y="2438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07924" y="36824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536724" y="36062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X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73" name="Straight Arrow Connector 72"/>
          <p:cNvCxnSpPr>
            <a:stCxn id="2" idx="4"/>
          </p:cNvCxnSpPr>
          <p:nvPr/>
        </p:nvCxnSpPr>
        <p:spPr>
          <a:xfrm rot="16200000" flipH="1">
            <a:off x="4744612" y="1391812"/>
            <a:ext cx="533400" cy="35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3400" y="1600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09600" y="162502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done by Mohammed H. Faroun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0" y="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Examples of  complete Binary Tree</a:t>
            </a:r>
          </a:p>
        </p:txBody>
      </p:sp>
      <p:grpSp>
        <p:nvGrpSpPr>
          <p:cNvPr id="62" name="Group 17"/>
          <p:cNvGrpSpPr/>
          <p:nvPr/>
        </p:nvGrpSpPr>
        <p:grpSpPr>
          <a:xfrm>
            <a:off x="304800" y="457200"/>
            <a:ext cx="1219200" cy="762000"/>
            <a:chOff x="3657600" y="685800"/>
            <a:chExt cx="1828800" cy="1219200"/>
          </a:xfrm>
        </p:grpSpPr>
        <p:sp>
          <p:nvSpPr>
            <p:cNvPr id="63" name="Oval 6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152400" y="12192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1320800" y="1171575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209800" y="485775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6" name="Group 17"/>
          <p:cNvGrpSpPr/>
          <p:nvPr/>
        </p:nvGrpSpPr>
        <p:grpSpPr>
          <a:xfrm>
            <a:off x="3124200" y="533400"/>
            <a:ext cx="762000" cy="762000"/>
            <a:chOff x="3657600" y="685800"/>
            <a:chExt cx="1143000" cy="1219200"/>
          </a:xfrm>
        </p:grpSpPr>
        <p:sp>
          <p:nvSpPr>
            <p:cNvPr id="87" name="Oval 86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Oval 107"/>
          <p:cNvSpPr/>
          <p:nvPr/>
        </p:nvSpPr>
        <p:spPr>
          <a:xfrm>
            <a:off x="2997200" y="12954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7"/>
          <p:cNvGrpSpPr/>
          <p:nvPr/>
        </p:nvGrpSpPr>
        <p:grpSpPr>
          <a:xfrm>
            <a:off x="4495801" y="609600"/>
            <a:ext cx="1574799" cy="762000"/>
            <a:chOff x="3657600" y="685800"/>
            <a:chExt cx="2362198" cy="1219200"/>
          </a:xfrm>
        </p:grpSpPr>
        <p:sp>
          <p:nvSpPr>
            <p:cNvPr id="112" name="Oval 111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endCxn id="120" idx="0"/>
            </p:cNvCxnSpPr>
            <p:nvPr/>
          </p:nvCxnSpPr>
          <p:spPr>
            <a:xfrm>
              <a:off x="4836783" y="1194968"/>
              <a:ext cx="1183015" cy="588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7"/>
          <p:cNvGrpSpPr/>
          <p:nvPr/>
        </p:nvGrpSpPr>
        <p:grpSpPr>
          <a:xfrm>
            <a:off x="3962400" y="1371600"/>
            <a:ext cx="1219200" cy="762000"/>
            <a:chOff x="3657600" y="685800"/>
            <a:chExt cx="1828800" cy="1219200"/>
          </a:xfrm>
        </p:grpSpPr>
        <p:sp>
          <p:nvSpPr>
            <p:cNvPr id="116" name="Oval 115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7"/>
          <p:cNvGrpSpPr/>
          <p:nvPr/>
        </p:nvGrpSpPr>
        <p:grpSpPr>
          <a:xfrm>
            <a:off x="5715002" y="1295400"/>
            <a:ext cx="533399" cy="762002"/>
            <a:chOff x="4000502" y="685800"/>
            <a:chExt cx="800098" cy="1219203"/>
          </a:xfrm>
        </p:grpSpPr>
        <p:sp>
          <p:nvSpPr>
            <p:cNvPr id="120" name="Oval 119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rot="5400000">
              <a:off x="3790951" y="1276351"/>
              <a:ext cx="838203" cy="4191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Oval 122"/>
          <p:cNvSpPr/>
          <p:nvPr/>
        </p:nvSpPr>
        <p:spPr>
          <a:xfrm>
            <a:off x="3835400" y="2162175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4953000" y="20574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/>
          <p:cNvSpPr/>
          <p:nvPr/>
        </p:nvSpPr>
        <p:spPr>
          <a:xfrm>
            <a:off x="5562599" y="20574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8" name="Group 17"/>
          <p:cNvGrpSpPr/>
          <p:nvPr/>
        </p:nvGrpSpPr>
        <p:grpSpPr>
          <a:xfrm>
            <a:off x="6934197" y="609600"/>
            <a:ext cx="1449080" cy="762000"/>
            <a:chOff x="3657600" y="685800"/>
            <a:chExt cx="2173620" cy="1219200"/>
          </a:xfrm>
        </p:grpSpPr>
        <p:sp>
          <p:nvSpPr>
            <p:cNvPr id="159" name="Oval 15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59" idx="6"/>
              <a:endCxn id="167" idx="1"/>
            </p:cNvCxnSpPr>
            <p:nvPr/>
          </p:nvCxnSpPr>
          <p:spPr>
            <a:xfrm>
              <a:off x="4800600" y="1028701"/>
              <a:ext cx="1030620" cy="8548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7"/>
          <p:cNvGrpSpPr/>
          <p:nvPr/>
        </p:nvGrpSpPr>
        <p:grpSpPr>
          <a:xfrm>
            <a:off x="6400799" y="1371600"/>
            <a:ext cx="1219200" cy="762000"/>
            <a:chOff x="3657600" y="685800"/>
            <a:chExt cx="1828800" cy="1219200"/>
          </a:xfrm>
        </p:grpSpPr>
        <p:sp>
          <p:nvSpPr>
            <p:cNvPr id="163" name="Oval 16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7"/>
          <p:cNvGrpSpPr/>
          <p:nvPr/>
        </p:nvGrpSpPr>
        <p:grpSpPr>
          <a:xfrm>
            <a:off x="8153401" y="1295400"/>
            <a:ext cx="533399" cy="762002"/>
            <a:chOff x="4000502" y="685800"/>
            <a:chExt cx="800098" cy="1219203"/>
          </a:xfrm>
        </p:grpSpPr>
        <p:sp>
          <p:nvSpPr>
            <p:cNvPr id="167" name="Oval 166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 rot="5400000">
              <a:off x="3790951" y="1276351"/>
              <a:ext cx="838203" cy="4191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Oval 168"/>
          <p:cNvSpPr/>
          <p:nvPr/>
        </p:nvSpPr>
        <p:spPr>
          <a:xfrm>
            <a:off x="6273799" y="21336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Oval 169"/>
          <p:cNvSpPr/>
          <p:nvPr/>
        </p:nvSpPr>
        <p:spPr>
          <a:xfrm>
            <a:off x="7391399" y="20574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/>
          <p:cNvSpPr/>
          <p:nvPr/>
        </p:nvSpPr>
        <p:spPr>
          <a:xfrm>
            <a:off x="8000998" y="20574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4" name="Straight Arrow Connector 173"/>
          <p:cNvCxnSpPr/>
          <p:nvPr/>
        </p:nvCxnSpPr>
        <p:spPr>
          <a:xfrm rot="16200000" flipH="1">
            <a:off x="8526827" y="1745025"/>
            <a:ext cx="472348" cy="304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8712200" y="2085975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/>
          <p:cNvSpPr/>
          <p:nvPr/>
        </p:nvSpPr>
        <p:spPr>
          <a:xfrm>
            <a:off x="5867400" y="28956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8" name="Straight Arrow Connector 177"/>
          <p:cNvCxnSpPr/>
          <p:nvPr/>
        </p:nvCxnSpPr>
        <p:spPr>
          <a:xfrm rot="5400000">
            <a:off x="5961064" y="2446338"/>
            <a:ext cx="600073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"/>
          <p:cNvGrpSpPr/>
          <p:nvPr/>
        </p:nvGrpSpPr>
        <p:grpSpPr>
          <a:xfrm>
            <a:off x="1117597" y="4000500"/>
            <a:ext cx="1449080" cy="762000"/>
            <a:chOff x="3657600" y="685800"/>
            <a:chExt cx="2173620" cy="1219200"/>
          </a:xfrm>
        </p:grpSpPr>
        <p:sp>
          <p:nvSpPr>
            <p:cNvPr id="181" name="Oval 180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81" idx="6"/>
              <a:endCxn id="189" idx="1"/>
            </p:cNvCxnSpPr>
            <p:nvPr/>
          </p:nvCxnSpPr>
          <p:spPr>
            <a:xfrm>
              <a:off x="4800600" y="1028701"/>
              <a:ext cx="1030620" cy="8548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7"/>
          <p:cNvGrpSpPr/>
          <p:nvPr/>
        </p:nvGrpSpPr>
        <p:grpSpPr>
          <a:xfrm>
            <a:off x="584199" y="4762500"/>
            <a:ext cx="1219200" cy="762000"/>
            <a:chOff x="3657600" y="685800"/>
            <a:chExt cx="1828800" cy="1219200"/>
          </a:xfrm>
        </p:grpSpPr>
        <p:sp>
          <p:nvSpPr>
            <p:cNvPr id="185" name="Oval 184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6" name="Straight Arrow Connector 185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7"/>
          <p:cNvGrpSpPr/>
          <p:nvPr/>
        </p:nvGrpSpPr>
        <p:grpSpPr>
          <a:xfrm>
            <a:off x="2336801" y="4686300"/>
            <a:ext cx="533399" cy="762002"/>
            <a:chOff x="4000502" y="685800"/>
            <a:chExt cx="800098" cy="1219203"/>
          </a:xfrm>
        </p:grpSpPr>
        <p:sp>
          <p:nvSpPr>
            <p:cNvPr id="189" name="Oval 18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rot="5400000">
              <a:off x="3790951" y="1276351"/>
              <a:ext cx="838203" cy="4191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Oval 190"/>
          <p:cNvSpPr/>
          <p:nvPr/>
        </p:nvSpPr>
        <p:spPr>
          <a:xfrm>
            <a:off x="457199" y="55245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1574799" y="54483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/>
          <p:cNvSpPr/>
          <p:nvPr/>
        </p:nvSpPr>
        <p:spPr>
          <a:xfrm>
            <a:off x="2184398" y="54483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6" name="Straight Arrow Connector 195"/>
          <p:cNvCxnSpPr/>
          <p:nvPr/>
        </p:nvCxnSpPr>
        <p:spPr>
          <a:xfrm rot="5400000">
            <a:off x="144464" y="5837238"/>
            <a:ext cx="600073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76200" y="6276975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8" name="Group 17"/>
          <p:cNvGrpSpPr/>
          <p:nvPr/>
        </p:nvGrpSpPr>
        <p:grpSpPr>
          <a:xfrm>
            <a:off x="3505200" y="3886200"/>
            <a:ext cx="812800" cy="714375"/>
            <a:chOff x="4267200" y="685800"/>
            <a:chExt cx="1219200" cy="1143000"/>
          </a:xfrm>
        </p:grpSpPr>
        <p:sp>
          <p:nvSpPr>
            <p:cNvPr id="199" name="Oval 19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1" name="Straight Arrow Connector 200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Oval 202"/>
          <p:cNvSpPr/>
          <p:nvPr/>
        </p:nvSpPr>
        <p:spPr>
          <a:xfrm>
            <a:off x="4114800" y="4600575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0" y="328678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following </a:t>
            </a:r>
            <a:r>
              <a:rPr lang="en-US" sz="2800" b="1" u="sng" dirty="0" smtClean="0">
                <a:solidFill>
                  <a:srgbClr val="FF0000"/>
                </a:solidFill>
              </a:rPr>
              <a:t>not</a:t>
            </a:r>
            <a:r>
              <a:rPr lang="en-US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 complete Binary Tree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-76200" y="420469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1-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600200" y="457200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2-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869231" y="420469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3-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317031" y="420469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4-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781800" y="381000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5-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9831" y="3733800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1-</a:t>
            </a:r>
            <a:endParaRPr lang="en-US" sz="3600" dirty="0">
              <a:solidFill>
                <a:srgbClr val="00B050"/>
              </a:solidFill>
            </a:endParaRPr>
          </a:p>
        </p:txBody>
      </p:sp>
      <p:grpSp>
        <p:nvGrpSpPr>
          <p:cNvPr id="211" name="Group 17"/>
          <p:cNvGrpSpPr/>
          <p:nvPr/>
        </p:nvGrpSpPr>
        <p:grpSpPr>
          <a:xfrm>
            <a:off x="5638797" y="3848100"/>
            <a:ext cx="1449080" cy="762000"/>
            <a:chOff x="3657600" y="685800"/>
            <a:chExt cx="2173620" cy="1219200"/>
          </a:xfrm>
        </p:grpSpPr>
        <p:sp>
          <p:nvSpPr>
            <p:cNvPr id="212" name="Oval 211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stCxn id="212" idx="6"/>
              <a:endCxn id="220" idx="1"/>
            </p:cNvCxnSpPr>
            <p:nvPr/>
          </p:nvCxnSpPr>
          <p:spPr>
            <a:xfrm>
              <a:off x="4800600" y="1028701"/>
              <a:ext cx="1030620" cy="8548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17"/>
          <p:cNvGrpSpPr/>
          <p:nvPr/>
        </p:nvGrpSpPr>
        <p:grpSpPr>
          <a:xfrm>
            <a:off x="5105399" y="4610100"/>
            <a:ext cx="762000" cy="762000"/>
            <a:chOff x="3657600" y="685800"/>
            <a:chExt cx="1143000" cy="1219200"/>
          </a:xfrm>
        </p:grpSpPr>
        <p:sp>
          <p:nvSpPr>
            <p:cNvPr id="216" name="Oval 215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7" name="Straight Arrow Connector 216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17"/>
          <p:cNvGrpSpPr/>
          <p:nvPr/>
        </p:nvGrpSpPr>
        <p:grpSpPr>
          <a:xfrm>
            <a:off x="6858001" y="4533900"/>
            <a:ext cx="533399" cy="762002"/>
            <a:chOff x="4000502" y="685800"/>
            <a:chExt cx="800098" cy="1219203"/>
          </a:xfrm>
        </p:grpSpPr>
        <p:sp>
          <p:nvSpPr>
            <p:cNvPr id="220" name="Oval 219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rot="5400000">
              <a:off x="3790951" y="1276351"/>
              <a:ext cx="838203" cy="4191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Oval 221"/>
          <p:cNvSpPr/>
          <p:nvPr/>
        </p:nvSpPr>
        <p:spPr>
          <a:xfrm>
            <a:off x="4978399" y="53721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Oval 223"/>
          <p:cNvSpPr/>
          <p:nvPr/>
        </p:nvSpPr>
        <p:spPr>
          <a:xfrm>
            <a:off x="6705598" y="52959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2945431" y="3733800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2-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002831" y="3697069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3-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done by Mohammed H. Faroun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0" y="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Degenerate </a:t>
            </a:r>
            <a:r>
              <a:rPr lang="en-US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Binary Tree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711200" y="457200"/>
            <a:ext cx="812800" cy="714375"/>
            <a:chOff x="4267200" y="685800"/>
            <a:chExt cx="1219200" cy="1143000"/>
          </a:xfrm>
        </p:grpSpPr>
        <p:sp>
          <p:nvSpPr>
            <p:cNvPr id="63" name="Oval 6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Oval 74"/>
          <p:cNvSpPr/>
          <p:nvPr/>
        </p:nvSpPr>
        <p:spPr>
          <a:xfrm>
            <a:off x="1320800" y="1171575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209800" y="485775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17"/>
          <p:cNvGrpSpPr/>
          <p:nvPr/>
        </p:nvGrpSpPr>
        <p:grpSpPr>
          <a:xfrm>
            <a:off x="4368800" y="609600"/>
            <a:ext cx="762000" cy="762000"/>
            <a:chOff x="3657600" y="685800"/>
            <a:chExt cx="1143000" cy="1219200"/>
          </a:xfrm>
        </p:grpSpPr>
        <p:sp>
          <p:nvSpPr>
            <p:cNvPr id="112" name="Oval 111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7"/>
          <p:cNvGrpSpPr/>
          <p:nvPr/>
        </p:nvGrpSpPr>
        <p:grpSpPr>
          <a:xfrm>
            <a:off x="4241799" y="1371600"/>
            <a:ext cx="787399" cy="1438276"/>
            <a:chOff x="4267200" y="685800"/>
            <a:chExt cx="1181099" cy="2301241"/>
          </a:xfrm>
        </p:grpSpPr>
        <p:sp>
          <p:nvSpPr>
            <p:cNvPr id="116" name="Oval 115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rot="5400000">
              <a:off x="4648199" y="2186941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124" idx="1"/>
            </p:cNvCxnSpPr>
            <p:nvPr/>
          </p:nvCxnSpPr>
          <p:spPr>
            <a:xfrm rot="16200000" flipH="1">
              <a:off x="4461783" y="1123680"/>
              <a:ext cx="831952" cy="6877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Oval 122"/>
          <p:cNvSpPr/>
          <p:nvPr/>
        </p:nvSpPr>
        <p:spPr>
          <a:xfrm>
            <a:off x="4241800" y="2771775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4826000" y="20574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17"/>
          <p:cNvGrpSpPr/>
          <p:nvPr/>
        </p:nvGrpSpPr>
        <p:grpSpPr>
          <a:xfrm>
            <a:off x="6705600" y="609600"/>
            <a:ext cx="762000" cy="762000"/>
            <a:chOff x="3657600" y="685800"/>
            <a:chExt cx="1143000" cy="1219200"/>
          </a:xfrm>
        </p:grpSpPr>
        <p:sp>
          <p:nvSpPr>
            <p:cNvPr id="159" name="Oval 15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7"/>
          <p:cNvGrpSpPr/>
          <p:nvPr/>
        </p:nvGrpSpPr>
        <p:grpSpPr>
          <a:xfrm>
            <a:off x="6172202" y="1371600"/>
            <a:ext cx="762000" cy="762000"/>
            <a:chOff x="3657600" y="685800"/>
            <a:chExt cx="1143000" cy="1219200"/>
          </a:xfrm>
        </p:grpSpPr>
        <p:sp>
          <p:nvSpPr>
            <p:cNvPr id="163" name="Oval 16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Oval 168"/>
          <p:cNvSpPr/>
          <p:nvPr/>
        </p:nvSpPr>
        <p:spPr>
          <a:xfrm>
            <a:off x="6045202" y="21336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/>
          <p:cNvSpPr/>
          <p:nvPr/>
        </p:nvSpPr>
        <p:spPr>
          <a:xfrm>
            <a:off x="6553203" y="28194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8" name="Straight Arrow Connector 177"/>
          <p:cNvCxnSpPr/>
          <p:nvPr/>
        </p:nvCxnSpPr>
        <p:spPr>
          <a:xfrm rot="16200000" flipH="1">
            <a:off x="6134103" y="2324101"/>
            <a:ext cx="609601" cy="533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7"/>
          <p:cNvGrpSpPr/>
          <p:nvPr/>
        </p:nvGrpSpPr>
        <p:grpSpPr>
          <a:xfrm>
            <a:off x="1117597" y="4000500"/>
            <a:ext cx="762000" cy="762000"/>
            <a:chOff x="3657600" y="685800"/>
            <a:chExt cx="1143000" cy="1219200"/>
          </a:xfrm>
        </p:grpSpPr>
        <p:sp>
          <p:nvSpPr>
            <p:cNvPr id="181" name="Oval 180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/>
          <p:nvPr/>
        </p:nvGrpSpPr>
        <p:grpSpPr>
          <a:xfrm>
            <a:off x="584199" y="4762500"/>
            <a:ext cx="1219200" cy="762000"/>
            <a:chOff x="3657600" y="685800"/>
            <a:chExt cx="1828800" cy="1219200"/>
          </a:xfrm>
        </p:grpSpPr>
        <p:sp>
          <p:nvSpPr>
            <p:cNvPr id="185" name="Oval 184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6" name="Straight Arrow Connector 185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Oval 190"/>
          <p:cNvSpPr/>
          <p:nvPr/>
        </p:nvSpPr>
        <p:spPr>
          <a:xfrm>
            <a:off x="457199" y="55245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1701800" y="5486400"/>
            <a:ext cx="355600" cy="428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6" name="Straight Arrow Connector 195"/>
          <p:cNvCxnSpPr/>
          <p:nvPr/>
        </p:nvCxnSpPr>
        <p:spPr>
          <a:xfrm rot="5400000">
            <a:off x="144464" y="5837238"/>
            <a:ext cx="600073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76200" y="6276975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7"/>
          <p:cNvGrpSpPr/>
          <p:nvPr/>
        </p:nvGrpSpPr>
        <p:grpSpPr>
          <a:xfrm>
            <a:off x="3505200" y="3886200"/>
            <a:ext cx="812800" cy="714375"/>
            <a:chOff x="4267200" y="685800"/>
            <a:chExt cx="1219200" cy="1143000"/>
          </a:xfrm>
        </p:grpSpPr>
        <p:sp>
          <p:nvSpPr>
            <p:cNvPr id="199" name="Oval 19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1" name="Straight Arrow Connector 200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Oval 202"/>
          <p:cNvSpPr/>
          <p:nvPr/>
        </p:nvSpPr>
        <p:spPr>
          <a:xfrm>
            <a:off x="4114800" y="4600575"/>
            <a:ext cx="355600" cy="428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0" y="328678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following </a:t>
            </a:r>
            <a:r>
              <a:rPr lang="en-US" sz="2800" b="1" u="sng" dirty="0" smtClean="0">
                <a:solidFill>
                  <a:srgbClr val="FF0000"/>
                </a:solidFill>
              </a:rPr>
              <a:t>not</a:t>
            </a:r>
            <a:r>
              <a:rPr lang="en-US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 Degenerate Binary Tree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-76200" y="420469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1-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600200" y="457200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2-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3936031" y="420469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3-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450631" y="381000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4-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9831" y="3733800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1-</a:t>
            </a:r>
            <a:endParaRPr lang="en-US" sz="3600" dirty="0">
              <a:solidFill>
                <a:srgbClr val="00B050"/>
              </a:solidFill>
            </a:endParaRPr>
          </a:p>
        </p:txBody>
      </p:sp>
      <p:grpSp>
        <p:nvGrpSpPr>
          <p:cNvPr id="14" name="Group 17"/>
          <p:cNvGrpSpPr/>
          <p:nvPr/>
        </p:nvGrpSpPr>
        <p:grpSpPr>
          <a:xfrm>
            <a:off x="6654792" y="3848100"/>
            <a:ext cx="761999" cy="762000"/>
            <a:chOff x="3657600" y="685800"/>
            <a:chExt cx="1143000" cy="1219200"/>
          </a:xfrm>
        </p:grpSpPr>
        <p:sp>
          <p:nvSpPr>
            <p:cNvPr id="212" name="Oval 211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/>
          <p:nvPr/>
        </p:nvGrpSpPr>
        <p:grpSpPr>
          <a:xfrm>
            <a:off x="6121399" y="4610100"/>
            <a:ext cx="762000" cy="762000"/>
            <a:chOff x="3657600" y="685800"/>
            <a:chExt cx="1143000" cy="1219200"/>
          </a:xfrm>
        </p:grpSpPr>
        <p:sp>
          <p:nvSpPr>
            <p:cNvPr id="216" name="Oval 215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7" name="Straight Arrow Connector 216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Oval 221"/>
          <p:cNvSpPr/>
          <p:nvPr/>
        </p:nvSpPr>
        <p:spPr>
          <a:xfrm>
            <a:off x="5994399" y="53721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2945431" y="3733800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2-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6476031" y="3697069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3-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2921000" y="4648200"/>
            <a:ext cx="355600" cy="428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 rot="5400000">
            <a:off x="3141662" y="4122738"/>
            <a:ext cx="523875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435600" y="61722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 rot="5400000">
            <a:off x="5613399" y="5689601"/>
            <a:ext cx="533402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874000" y="4724400"/>
            <a:ext cx="355600" cy="428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 rot="16200000" flipH="1">
            <a:off x="7358790" y="4219884"/>
            <a:ext cx="573217" cy="561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6200" y="1706940"/>
            <a:ext cx="3962400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Degenerate Binary Tree is a tree with only </a:t>
            </a:r>
            <a:r>
              <a:rPr lang="en-US" sz="2400" smtClean="0">
                <a:solidFill>
                  <a:srgbClr val="0070C0"/>
                </a:solidFill>
              </a:rPr>
              <a:t>one leaf, </a:t>
            </a:r>
            <a:r>
              <a:rPr lang="en-US" sz="2400" dirty="0" smtClean="0">
                <a:solidFill>
                  <a:srgbClr val="0070C0"/>
                </a:solidFill>
              </a:rPr>
              <a:t>or each parent has only 1 child. it will behave like a linked list.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done by Mohammed H. Faroun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26724" y="457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0800000" flipV="1">
            <a:off x="3431324" y="8382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3924" y="9144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593124" y="1371600"/>
            <a:ext cx="1828800" cy="1219200"/>
            <a:chOff x="3657600" y="685800"/>
            <a:chExt cx="1828800" cy="1219200"/>
          </a:xfrm>
        </p:grpSpPr>
        <p:sp>
          <p:nvSpPr>
            <p:cNvPr id="19" name="Oval 1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793524" y="1295400"/>
            <a:ext cx="1828800" cy="1219200"/>
            <a:chOff x="3657600" y="685800"/>
            <a:chExt cx="1828800" cy="1219200"/>
          </a:xfrm>
        </p:grpSpPr>
        <p:sp>
          <p:nvSpPr>
            <p:cNvPr id="23" name="Oval 2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2364524" y="2590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1716824" y="30099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193324" y="2514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641124" y="2514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993424" y="29337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6860324" y="2438400"/>
            <a:ext cx="1828800" cy="1219200"/>
            <a:chOff x="3657600" y="685800"/>
            <a:chExt cx="1828800" cy="1219200"/>
          </a:xfrm>
        </p:grpSpPr>
        <p:sp>
          <p:nvSpPr>
            <p:cNvPr id="44" name="Oval 43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117124" y="3733800"/>
            <a:ext cx="1828800" cy="1219200"/>
            <a:chOff x="3657600" y="685800"/>
            <a:chExt cx="1828800" cy="1219200"/>
          </a:xfrm>
        </p:grpSpPr>
        <p:sp>
          <p:nvSpPr>
            <p:cNvPr id="48" name="Oval 47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6631724" y="3657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rot="16200000" flipH="1">
            <a:off x="7152050" y="4101726"/>
            <a:ext cx="633833" cy="76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460524" y="3581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916724" y="3810000"/>
            <a:ext cx="1143000" cy="1219200"/>
            <a:chOff x="3657600" y="685800"/>
            <a:chExt cx="1143000" cy="1219200"/>
          </a:xfrm>
        </p:grpSpPr>
        <p:sp>
          <p:nvSpPr>
            <p:cNvPr id="60" name="Oval 59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63"/>
          <p:cNvSpPr/>
          <p:nvPr/>
        </p:nvSpPr>
        <p:spPr>
          <a:xfrm>
            <a:off x="5641124" y="4876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812324" y="49530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546124" y="4724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611924" y="5029200"/>
            <a:ext cx="1219200" cy="1143000"/>
            <a:chOff x="4267200" y="685800"/>
            <a:chExt cx="1219200" cy="1143000"/>
          </a:xfrm>
        </p:grpSpPr>
        <p:sp>
          <p:nvSpPr>
            <p:cNvPr id="76" name="Oval 75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/>
          <p:nvPr/>
        </p:nvSpPr>
        <p:spPr>
          <a:xfrm>
            <a:off x="2364524" y="5029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rot="16200000" flipH="1">
            <a:off x="1896165" y="4278359"/>
            <a:ext cx="633833" cy="76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831124" y="5867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0" y="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Binary Tree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10800000" flipV="1">
            <a:off x="5260124" y="304800"/>
            <a:ext cx="14478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707924" y="0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root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78924" y="14478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53572" y="2615625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69524" y="2590800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625734" y="3834825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440724" y="5054025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07324" y="58922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9600" y="513022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26724" y="457200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9324" y="1295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690840" y="25394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81414" y="2438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02924" y="37586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888524" y="49778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717324" y="490162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07924" y="36824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536724" y="36062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22324" y="47492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9364" y="685800"/>
            <a:ext cx="40624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Every node has  0,1 or 2 child 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Only 1 root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Every node has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a parent except root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 rot="10800000" flipV="1">
            <a:off x="6934200" y="1219200"/>
            <a:ext cx="14478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467600" y="341293"/>
            <a:ext cx="17815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 is Parent </a:t>
            </a:r>
          </a:p>
          <a:p>
            <a:r>
              <a:rPr lang="en-US" sz="2800" dirty="0" smtClean="0"/>
              <a:t>Of B &amp; 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67200" y="1636693"/>
            <a:ext cx="2097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 is child of E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5181600" y="2209800"/>
            <a:ext cx="4572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096000" y="5446693"/>
            <a:ext cx="1701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 is parent</a:t>
            </a:r>
          </a:p>
          <a:p>
            <a:r>
              <a:rPr lang="en-US" sz="2800" dirty="0" smtClean="0"/>
              <a:t> of Z only</a:t>
            </a:r>
          </a:p>
        </p:txBody>
      </p:sp>
      <p:cxnSp>
        <p:nvCxnSpPr>
          <p:cNvPr id="114" name="Straight Arrow Connector 113"/>
          <p:cNvCxnSpPr>
            <a:endCxn id="52" idx="4"/>
          </p:cNvCxnSpPr>
          <p:nvPr/>
        </p:nvCxnSpPr>
        <p:spPr>
          <a:xfrm rot="16200000" flipV="1">
            <a:off x="6382913" y="4858911"/>
            <a:ext cx="1219200" cy="18817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16200000" flipV="1">
            <a:off x="4114800" y="5638800"/>
            <a:ext cx="4572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497712" y="5903893"/>
            <a:ext cx="21462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 has 0 child</a:t>
            </a:r>
          </a:p>
          <a:p>
            <a:r>
              <a:rPr lang="en-US" sz="2800" dirty="0" smtClean="0"/>
              <a:t>It is leaf node</a:t>
            </a:r>
          </a:p>
        </p:txBody>
      </p:sp>
      <p:sp>
        <p:nvSpPr>
          <p:cNvPr id="122" name="Oval 121"/>
          <p:cNvSpPr/>
          <p:nvPr/>
        </p:nvSpPr>
        <p:spPr>
          <a:xfrm>
            <a:off x="381000" y="3276600"/>
            <a:ext cx="2895600" cy="3505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6200" y="2667000"/>
            <a:ext cx="21355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 tree with</a:t>
            </a:r>
          </a:p>
          <a:p>
            <a:r>
              <a:rPr lang="en-US" sz="2800" dirty="0" smtClean="0"/>
              <a:t>Root L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 rot="16200000" flipH="1">
            <a:off x="228600" y="3581400"/>
            <a:ext cx="4572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done by Mohammed H. Faroun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26724" y="457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0800000" flipV="1">
            <a:off x="3431324" y="8382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3924" y="9144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7"/>
          <p:cNvGrpSpPr/>
          <p:nvPr/>
        </p:nvGrpSpPr>
        <p:grpSpPr>
          <a:xfrm>
            <a:off x="2593124" y="1371600"/>
            <a:ext cx="1828800" cy="1219200"/>
            <a:chOff x="3657600" y="685800"/>
            <a:chExt cx="1828800" cy="1219200"/>
          </a:xfrm>
        </p:grpSpPr>
        <p:sp>
          <p:nvSpPr>
            <p:cNvPr id="19" name="Oval 1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1"/>
          <p:cNvGrpSpPr/>
          <p:nvPr/>
        </p:nvGrpSpPr>
        <p:grpSpPr>
          <a:xfrm>
            <a:off x="5793524" y="1295400"/>
            <a:ext cx="1828800" cy="1219200"/>
            <a:chOff x="3657600" y="685800"/>
            <a:chExt cx="1828800" cy="1219200"/>
          </a:xfrm>
        </p:grpSpPr>
        <p:sp>
          <p:nvSpPr>
            <p:cNvPr id="23" name="Oval 2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2364524" y="2590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1716824" y="30099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193324" y="2514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641124" y="2514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993424" y="29337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2"/>
          <p:cNvGrpSpPr/>
          <p:nvPr/>
        </p:nvGrpSpPr>
        <p:grpSpPr>
          <a:xfrm>
            <a:off x="6860324" y="2438400"/>
            <a:ext cx="1828800" cy="1219200"/>
            <a:chOff x="3657600" y="685800"/>
            <a:chExt cx="1828800" cy="1219200"/>
          </a:xfrm>
        </p:grpSpPr>
        <p:sp>
          <p:nvSpPr>
            <p:cNvPr id="44" name="Oval 43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46"/>
          <p:cNvGrpSpPr/>
          <p:nvPr/>
        </p:nvGrpSpPr>
        <p:grpSpPr>
          <a:xfrm>
            <a:off x="4117124" y="3733800"/>
            <a:ext cx="1828800" cy="1219200"/>
            <a:chOff x="3657600" y="685800"/>
            <a:chExt cx="1828800" cy="1219200"/>
          </a:xfrm>
        </p:grpSpPr>
        <p:sp>
          <p:nvSpPr>
            <p:cNvPr id="48" name="Oval 47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6631724" y="3657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rot="16200000" flipH="1">
            <a:off x="7152050" y="4101726"/>
            <a:ext cx="633833" cy="76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460524" y="3581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58"/>
          <p:cNvGrpSpPr/>
          <p:nvPr/>
        </p:nvGrpSpPr>
        <p:grpSpPr>
          <a:xfrm>
            <a:off x="916724" y="3810000"/>
            <a:ext cx="1143000" cy="1219200"/>
            <a:chOff x="3657600" y="685800"/>
            <a:chExt cx="1143000" cy="1219200"/>
          </a:xfrm>
        </p:grpSpPr>
        <p:sp>
          <p:nvSpPr>
            <p:cNvPr id="60" name="Oval 59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63"/>
          <p:cNvSpPr/>
          <p:nvPr/>
        </p:nvSpPr>
        <p:spPr>
          <a:xfrm>
            <a:off x="5641124" y="4876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812324" y="49530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546124" y="4724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74"/>
          <p:cNvGrpSpPr/>
          <p:nvPr/>
        </p:nvGrpSpPr>
        <p:grpSpPr>
          <a:xfrm>
            <a:off x="611924" y="5029200"/>
            <a:ext cx="1219200" cy="1143000"/>
            <a:chOff x="4267200" y="685800"/>
            <a:chExt cx="1219200" cy="1143000"/>
          </a:xfrm>
        </p:grpSpPr>
        <p:sp>
          <p:nvSpPr>
            <p:cNvPr id="76" name="Oval 75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/>
          <p:nvPr/>
        </p:nvSpPr>
        <p:spPr>
          <a:xfrm>
            <a:off x="2364524" y="5029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rot="16200000" flipH="1">
            <a:off x="1896165" y="4278359"/>
            <a:ext cx="633833" cy="76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831124" y="5867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0" y="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Binary Tree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78924" y="14478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53572" y="2615625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69524" y="2590800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625734" y="3834825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440724" y="5054025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07324" y="58922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9600" y="513022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26724" y="457200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9324" y="1295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690840" y="25394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81414" y="2438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02924" y="37586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888524" y="49778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717324" y="490162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07924" y="36824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536724" y="36062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22324" y="47492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rot="10800000" flipV="1">
            <a:off x="5257800" y="685800"/>
            <a:ext cx="228367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45091" y="46738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Level 1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905000" y="1676400"/>
            <a:ext cx="1295400" cy="15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85800" y="138178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Level 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066800" y="2883831"/>
            <a:ext cx="1295400" cy="15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-76200" y="25908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Level 3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066800" y="4037011"/>
            <a:ext cx="457200" cy="15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76200" y="374398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Level 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-51109" y="45720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Level 5</a:t>
            </a:r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0" y="5333206"/>
            <a:ext cx="4572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29394" y="5561012"/>
            <a:ext cx="381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83" idx="2"/>
          </p:cNvCxnSpPr>
          <p:nvPr/>
        </p:nvCxnSpPr>
        <p:spPr>
          <a:xfrm>
            <a:off x="1143000" y="6170611"/>
            <a:ext cx="688124" cy="396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-76200" y="587758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Level 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733800" y="6096000"/>
            <a:ext cx="2856744" cy="52322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Height of Tree is 6</a:t>
            </a:r>
            <a:endParaRPr lang="en-US" sz="2800" b="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done by Mohammed H. Faroun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0" grpId="0"/>
      <p:bldP spid="73" grpId="0"/>
      <p:bldP spid="75" grpId="0"/>
      <p:bldP spid="81" grpId="0"/>
      <p:bldP spid="117" grpId="0"/>
      <p:bldP spid="119" grpId="0" animBg="1"/>
      <p:bldP spid="1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 rot="5400000">
            <a:off x="4993424" y="29337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726724" y="457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0800000" flipV="1">
            <a:off x="3431324" y="8382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3924" y="9144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7"/>
          <p:cNvGrpSpPr/>
          <p:nvPr/>
        </p:nvGrpSpPr>
        <p:grpSpPr>
          <a:xfrm>
            <a:off x="2593124" y="1371600"/>
            <a:ext cx="1828800" cy="1219200"/>
            <a:chOff x="3657600" y="685800"/>
            <a:chExt cx="1828800" cy="1219200"/>
          </a:xfrm>
        </p:grpSpPr>
        <p:sp>
          <p:nvSpPr>
            <p:cNvPr id="19" name="Oval 1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1"/>
          <p:cNvGrpSpPr/>
          <p:nvPr/>
        </p:nvGrpSpPr>
        <p:grpSpPr>
          <a:xfrm>
            <a:off x="5793524" y="1295400"/>
            <a:ext cx="1828800" cy="1219200"/>
            <a:chOff x="3657600" y="685800"/>
            <a:chExt cx="1828800" cy="1219200"/>
          </a:xfrm>
          <a:solidFill>
            <a:srgbClr val="FF0000"/>
          </a:solidFill>
        </p:grpSpPr>
        <p:cxnSp>
          <p:nvCxnSpPr>
            <p:cNvPr id="25" name="Straight Arrow Connector 2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Oval 28"/>
          <p:cNvSpPr/>
          <p:nvPr/>
        </p:nvSpPr>
        <p:spPr>
          <a:xfrm>
            <a:off x="2364524" y="2590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1716824" y="30099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193324" y="2514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641124" y="2514600"/>
            <a:ext cx="533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42"/>
          <p:cNvGrpSpPr/>
          <p:nvPr/>
        </p:nvGrpSpPr>
        <p:grpSpPr>
          <a:xfrm>
            <a:off x="6860324" y="2438400"/>
            <a:ext cx="1828800" cy="1219200"/>
            <a:chOff x="3657600" y="685800"/>
            <a:chExt cx="1828800" cy="1219200"/>
          </a:xfrm>
        </p:grpSpPr>
        <p:sp>
          <p:nvSpPr>
            <p:cNvPr id="44" name="Oval 43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46"/>
          <p:cNvGrpSpPr/>
          <p:nvPr/>
        </p:nvGrpSpPr>
        <p:grpSpPr>
          <a:xfrm>
            <a:off x="4117124" y="3733800"/>
            <a:ext cx="1828800" cy="1219200"/>
            <a:chOff x="3657600" y="685800"/>
            <a:chExt cx="1828800" cy="1219200"/>
          </a:xfrm>
          <a:solidFill>
            <a:srgbClr val="FF0000"/>
          </a:solidFill>
        </p:grpSpPr>
        <p:cxnSp>
          <p:nvCxnSpPr>
            <p:cNvPr id="49" name="Straight Arrow Connector 48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Oval 51"/>
          <p:cNvSpPr/>
          <p:nvPr/>
        </p:nvSpPr>
        <p:spPr>
          <a:xfrm>
            <a:off x="6631724" y="3657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rot="16200000" flipH="1">
            <a:off x="7152050" y="4101726"/>
            <a:ext cx="633833" cy="76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460524" y="3581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58"/>
          <p:cNvGrpSpPr/>
          <p:nvPr/>
        </p:nvGrpSpPr>
        <p:grpSpPr>
          <a:xfrm>
            <a:off x="916724" y="3810000"/>
            <a:ext cx="1143000" cy="1219200"/>
            <a:chOff x="3657600" y="685800"/>
            <a:chExt cx="1143000" cy="1219200"/>
          </a:xfrm>
        </p:grpSpPr>
        <p:sp>
          <p:nvSpPr>
            <p:cNvPr id="60" name="Oval 59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63"/>
          <p:cNvSpPr/>
          <p:nvPr/>
        </p:nvSpPr>
        <p:spPr>
          <a:xfrm>
            <a:off x="5641124" y="4876800"/>
            <a:ext cx="533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812324" y="49530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546124" y="4724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74"/>
          <p:cNvGrpSpPr/>
          <p:nvPr/>
        </p:nvGrpSpPr>
        <p:grpSpPr>
          <a:xfrm>
            <a:off x="611924" y="5029200"/>
            <a:ext cx="1219200" cy="1143000"/>
            <a:chOff x="4267200" y="685800"/>
            <a:chExt cx="1219200" cy="1143000"/>
          </a:xfrm>
        </p:grpSpPr>
        <p:sp>
          <p:nvSpPr>
            <p:cNvPr id="76" name="Oval 75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/>
          <p:nvPr/>
        </p:nvSpPr>
        <p:spPr>
          <a:xfrm>
            <a:off x="2364524" y="5029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rot="16200000" flipH="1">
            <a:off x="1896165" y="4278359"/>
            <a:ext cx="633833" cy="76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831124" y="5867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0" y="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Binary Tree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78924" y="14478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53572" y="2615625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69524" y="2590800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625734" y="3834825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440724" y="5054025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07324" y="58922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9600" y="513022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26724" y="457200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9324" y="1295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690840" y="25394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81414" y="2438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02924" y="37586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888524" y="49778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717324" y="490162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07924" y="36824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536724" y="36062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22324" y="47492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8600" y="762000"/>
            <a:ext cx="304596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u="sng" dirty="0" smtClean="0">
                <a:solidFill>
                  <a:srgbClr val="0070C0"/>
                </a:solidFill>
              </a:rPr>
              <a:t>Simple Path: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nodes 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In a path between 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2 nodes, </a:t>
            </a:r>
            <a:r>
              <a:rPr lang="en-US" sz="2800" u="sng" dirty="0" smtClean="0"/>
              <a:t>E,B,R,C</a:t>
            </a:r>
            <a:r>
              <a:rPr lang="en-US" sz="2800" dirty="0" smtClean="0">
                <a:solidFill>
                  <a:srgbClr val="C00000"/>
                </a:solidFill>
              </a:rPr>
              <a:t> is 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a path for nodes </a:t>
            </a:r>
          </a:p>
          <a:p>
            <a:r>
              <a:rPr lang="en-US" sz="2800" dirty="0" smtClean="0"/>
              <a:t>E</a:t>
            </a:r>
            <a:r>
              <a:rPr lang="en-US" sz="2800" dirty="0" smtClean="0">
                <a:solidFill>
                  <a:srgbClr val="C00000"/>
                </a:solidFill>
              </a:rPr>
              <a:t> and </a:t>
            </a:r>
            <a:r>
              <a:rPr lang="en-US" sz="2800" dirty="0" smtClean="0"/>
              <a:t>C</a:t>
            </a:r>
            <a:r>
              <a:rPr lang="en-US" sz="2800" dirty="0" smtClean="0">
                <a:solidFill>
                  <a:srgbClr val="C00000"/>
                </a:solidFill>
              </a:rPr>
              <a:t>, with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Path length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Equals to </a:t>
            </a:r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done by Mohammed H. Faroun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4193324" y="2514600"/>
            <a:ext cx="5334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183924" y="9144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1"/>
          <p:cNvGrpSpPr/>
          <p:nvPr/>
        </p:nvGrpSpPr>
        <p:grpSpPr>
          <a:xfrm>
            <a:off x="5793524" y="1295400"/>
            <a:ext cx="1828800" cy="1219200"/>
            <a:chOff x="3657600" y="685800"/>
            <a:chExt cx="1828800" cy="1219200"/>
          </a:xfrm>
          <a:solidFill>
            <a:srgbClr val="FF0000"/>
          </a:solidFill>
        </p:grpSpPr>
        <p:cxnSp>
          <p:nvCxnSpPr>
            <p:cNvPr id="24" name="Straight Arrow Connector 23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/>
          <p:nvPr/>
        </p:nvCxnSpPr>
        <p:spPr>
          <a:xfrm rot="5400000">
            <a:off x="4993424" y="29337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46"/>
          <p:cNvGrpSpPr/>
          <p:nvPr/>
        </p:nvGrpSpPr>
        <p:grpSpPr>
          <a:xfrm>
            <a:off x="4117124" y="3733800"/>
            <a:ext cx="1828800" cy="1219200"/>
            <a:chOff x="3657600" y="685800"/>
            <a:chExt cx="1828800" cy="1219200"/>
          </a:xfrm>
          <a:solidFill>
            <a:srgbClr val="FF0000"/>
          </a:solidFill>
        </p:grpSpPr>
        <p:cxnSp>
          <p:nvCxnSpPr>
            <p:cNvPr id="49" name="Straight Arrow Connector 48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726724" y="457200"/>
            <a:ext cx="533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0800000" flipV="1">
            <a:off x="3431324" y="8382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7"/>
          <p:cNvGrpSpPr/>
          <p:nvPr/>
        </p:nvGrpSpPr>
        <p:grpSpPr>
          <a:xfrm>
            <a:off x="2593124" y="1371600"/>
            <a:ext cx="1828800" cy="1219200"/>
            <a:chOff x="3657600" y="685800"/>
            <a:chExt cx="1828800" cy="1219200"/>
          </a:xfrm>
          <a:solidFill>
            <a:srgbClr val="00B050"/>
          </a:solidFill>
        </p:grpSpPr>
        <p:sp>
          <p:nvSpPr>
            <p:cNvPr id="19" name="Oval 1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2364524" y="2590800"/>
            <a:ext cx="5334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1716824" y="30099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641124" y="2514600"/>
            <a:ext cx="533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42"/>
          <p:cNvGrpSpPr/>
          <p:nvPr/>
        </p:nvGrpSpPr>
        <p:grpSpPr>
          <a:xfrm>
            <a:off x="6860324" y="2438400"/>
            <a:ext cx="1828800" cy="1219200"/>
            <a:chOff x="3657600" y="685800"/>
            <a:chExt cx="1828800" cy="1219200"/>
          </a:xfrm>
        </p:grpSpPr>
        <p:sp>
          <p:nvSpPr>
            <p:cNvPr id="44" name="Oval 43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6631724" y="3657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rot="16200000" flipH="1">
            <a:off x="7152050" y="4101726"/>
            <a:ext cx="633833" cy="76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460524" y="3581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58"/>
          <p:cNvGrpSpPr/>
          <p:nvPr/>
        </p:nvGrpSpPr>
        <p:grpSpPr>
          <a:xfrm>
            <a:off x="916724" y="3810000"/>
            <a:ext cx="1143000" cy="1219200"/>
            <a:chOff x="3657600" y="685800"/>
            <a:chExt cx="1143000" cy="1219200"/>
          </a:xfrm>
          <a:solidFill>
            <a:srgbClr val="00B050"/>
          </a:solidFill>
        </p:grpSpPr>
        <p:sp>
          <p:nvSpPr>
            <p:cNvPr id="60" name="Oval 59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63"/>
          <p:cNvSpPr/>
          <p:nvPr/>
        </p:nvSpPr>
        <p:spPr>
          <a:xfrm>
            <a:off x="5641124" y="4876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812324" y="4953000"/>
            <a:ext cx="533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546124" y="4724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74"/>
          <p:cNvGrpSpPr/>
          <p:nvPr/>
        </p:nvGrpSpPr>
        <p:grpSpPr>
          <a:xfrm>
            <a:off x="611924" y="5029200"/>
            <a:ext cx="1219200" cy="1143000"/>
            <a:chOff x="4267200" y="685800"/>
            <a:chExt cx="1219200" cy="1143000"/>
          </a:xfrm>
          <a:solidFill>
            <a:srgbClr val="00B050"/>
          </a:solidFill>
        </p:grpSpPr>
        <p:sp>
          <p:nvSpPr>
            <p:cNvPr id="76" name="Oval 75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/>
          <p:nvPr/>
        </p:nvSpPr>
        <p:spPr>
          <a:xfrm>
            <a:off x="2364524" y="5029200"/>
            <a:ext cx="5334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rot="16200000" flipH="1">
            <a:off x="1791862" y="4382662"/>
            <a:ext cx="762000" cy="683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831124" y="5867400"/>
            <a:ext cx="5334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0" y="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Binary Tree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78924" y="14478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53572" y="2615625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625734" y="3834825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440724" y="5054025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07324" y="58922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7276" y="505402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26724" y="457200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9324" y="1295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690840" y="25394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81414" y="2438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02924" y="37586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888524" y="49778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717324" y="490162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07924" y="36824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536724" y="36062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22324" y="47492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572631"/>
            <a:ext cx="30676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 smtClean="0"/>
              <a:t>Siblings:</a:t>
            </a:r>
            <a:r>
              <a:rPr lang="en-US" sz="2800" dirty="0" smtClean="0"/>
              <a:t> Two nodes</a:t>
            </a:r>
          </a:p>
          <a:p>
            <a:r>
              <a:rPr lang="en-US" sz="2800" dirty="0" smtClean="0"/>
              <a:t>with same parent</a:t>
            </a:r>
          </a:p>
          <a:p>
            <a:r>
              <a:rPr lang="en-US" sz="2800" dirty="0" smtClean="0"/>
              <a:t>Example: </a:t>
            </a:r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FF0000"/>
                </a:solidFill>
              </a:rPr>
              <a:t>T</a:t>
            </a:r>
            <a:r>
              <a:rPr lang="en-US" sz="2800" dirty="0" smtClean="0"/>
              <a:t>,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FF0000"/>
                </a:solidFill>
              </a:rPr>
              <a:t>M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r>
              <a:rPr lang="en-US" sz="2800" dirty="0" smtClean="0"/>
              <a:t> and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Z</a:t>
            </a:r>
            <a:r>
              <a:rPr lang="en-US" sz="2800" dirty="0" smtClean="0"/>
              <a:t> has No sibling</a:t>
            </a: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2819400" y="5549205"/>
            <a:ext cx="64039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 smtClean="0"/>
              <a:t>Ancestors :</a:t>
            </a:r>
            <a:r>
              <a:rPr lang="en-US" sz="2800" dirty="0" smtClean="0"/>
              <a:t> is the parent of the node and </a:t>
            </a:r>
          </a:p>
          <a:p>
            <a:r>
              <a:rPr lang="en-US" sz="2800" dirty="0" smtClean="0"/>
              <a:t>The parent of the parent for example node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 has ancestors : </a:t>
            </a:r>
            <a:r>
              <a:rPr lang="en-US" sz="2800" b="1" dirty="0" smtClean="0">
                <a:solidFill>
                  <a:srgbClr val="FF0000"/>
                </a:solidFill>
              </a:rPr>
              <a:t>R</a:t>
            </a:r>
            <a:r>
              <a:rPr lang="en-US" sz="2800" dirty="0" smtClean="0"/>
              <a:t>,</a:t>
            </a:r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,</a:t>
            </a:r>
            <a:r>
              <a:rPr lang="en-US" sz="2800" b="1" dirty="0" smtClean="0">
                <a:solidFill>
                  <a:srgbClr val="FF0000"/>
                </a:solidFill>
              </a:rPr>
              <a:t>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and </a:t>
            </a:r>
            <a:r>
              <a:rPr lang="en-US" sz="2800" b="1" dirty="0" smtClean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868653" y="-89595"/>
            <a:ext cx="35801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smtClean="0"/>
              <a:t>Descendents: </a:t>
            </a:r>
            <a:r>
              <a:rPr lang="en-US" sz="2000" dirty="0" smtClean="0"/>
              <a:t> Children </a:t>
            </a:r>
          </a:p>
          <a:p>
            <a:r>
              <a:rPr lang="en-US" sz="2000" dirty="0" smtClean="0"/>
              <a:t>Of a node and there</a:t>
            </a:r>
          </a:p>
          <a:p>
            <a:r>
              <a:rPr lang="en-US" sz="2000" dirty="0" smtClean="0"/>
              <a:t>children and so on for example :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Node </a:t>
            </a:r>
            <a:r>
              <a:rPr lang="en-US" sz="2000" b="1" dirty="0" smtClean="0">
                <a:solidFill>
                  <a:srgbClr val="00B050"/>
                </a:solidFill>
              </a:rPr>
              <a:t>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has </a:t>
            </a:r>
            <a:r>
              <a:rPr lang="en-US" sz="2000" b="1" dirty="0" smtClean="0">
                <a:solidFill>
                  <a:srgbClr val="00B050"/>
                </a:solidFill>
              </a:rPr>
              <a:t>G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00B050"/>
                </a:solidFill>
              </a:rPr>
              <a:t>O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00B050"/>
                </a:solidFill>
              </a:rPr>
              <a:t>L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00B050"/>
                </a:solidFill>
              </a:rPr>
              <a:t>M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00B050"/>
                </a:solidFill>
              </a:rPr>
              <a:t>H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00B050"/>
                </a:solidFill>
              </a:rPr>
              <a:t>K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                </a:t>
            </a:r>
            <a:r>
              <a:rPr lang="en-US" sz="2000" dirty="0" smtClean="0"/>
              <a:t>Descendents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67200" y="2539425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done by Mohammed H. Faroun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allAtOnce"/>
      <p:bldP spid="63" grpId="0" build="allAtOnce"/>
      <p:bldP spid="6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24400" y="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0800000" flipV="1">
            <a:off x="3429000" y="3810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1600" y="4572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7"/>
          <p:cNvGrpSpPr/>
          <p:nvPr/>
        </p:nvGrpSpPr>
        <p:grpSpPr>
          <a:xfrm>
            <a:off x="2590800" y="914400"/>
            <a:ext cx="1828800" cy="1219200"/>
            <a:chOff x="3657600" y="685800"/>
            <a:chExt cx="1828800" cy="1219200"/>
          </a:xfrm>
        </p:grpSpPr>
        <p:sp>
          <p:nvSpPr>
            <p:cNvPr id="19" name="Oval 1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1"/>
          <p:cNvGrpSpPr/>
          <p:nvPr/>
        </p:nvGrpSpPr>
        <p:grpSpPr>
          <a:xfrm>
            <a:off x="5791200" y="838200"/>
            <a:ext cx="1828800" cy="1219200"/>
            <a:chOff x="3657600" y="685800"/>
            <a:chExt cx="1828800" cy="1219200"/>
          </a:xfrm>
        </p:grpSpPr>
        <p:sp>
          <p:nvSpPr>
            <p:cNvPr id="23" name="Oval 2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2362200" y="2133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1714500" y="25527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191000" y="2057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638800" y="2057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991100" y="24765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2"/>
          <p:cNvGrpSpPr/>
          <p:nvPr/>
        </p:nvGrpSpPr>
        <p:grpSpPr>
          <a:xfrm>
            <a:off x="6858000" y="1981200"/>
            <a:ext cx="1828800" cy="1219200"/>
            <a:chOff x="3657600" y="685800"/>
            <a:chExt cx="1828800" cy="1219200"/>
          </a:xfrm>
        </p:grpSpPr>
        <p:sp>
          <p:nvSpPr>
            <p:cNvPr id="44" name="Oval 43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/>
          <p:cNvSpPr/>
          <p:nvPr/>
        </p:nvSpPr>
        <p:spPr>
          <a:xfrm>
            <a:off x="4724400" y="3276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629400" y="3200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458200" y="3124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1524000" y="3352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0" y="-76200"/>
            <a:ext cx="304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Binary Tree</a:t>
            </a:r>
          </a:p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Accounting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76600" y="9906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51248" y="2158425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67200" y="2133600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623410" y="3377625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24400" y="0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7000" y="8382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688516" y="20822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79090" y="19812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00600" y="33014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705600" y="32252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534400" y="31490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0" y="4038600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>
                <a:solidFill>
                  <a:srgbClr val="0070C0"/>
                </a:solidFill>
              </a:rPr>
              <a:t>Max.</a:t>
            </a:r>
            <a:r>
              <a:rPr lang="en-US" sz="2400" b="1" i="1" dirty="0" smtClean="0">
                <a:solidFill>
                  <a:srgbClr val="FF0000"/>
                </a:solidFill>
              </a:rPr>
              <a:t> Number of nodes in a binary Tree with height h, is : 2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h</a:t>
            </a:r>
            <a:r>
              <a:rPr lang="en-US" sz="2400" b="1" i="1" dirty="0" smtClean="0">
                <a:solidFill>
                  <a:srgbClr val="FF0000"/>
                </a:solidFill>
              </a:rPr>
              <a:t> – 1,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for example h = 4, number of nodes = 2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4</a:t>
            </a:r>
            <a:r>
              <a:rPr lang="en-US" sz="2400" b="1" i="1" dirty="0" smtClean="0">
                <a:solidFill>
                  <a:srgbClr val="FF0000"/>
                </a:solidFill>
              </a:rPr>
              <a:t> – 1 = 16 - 1 = 15 nodes.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flipH="1">
            <a:off x="0" y="55814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>
                <a:solidFill>
                  <a:srgbClr val="0070C0"/>
                </a:solidFill>
              </a:rPr>
              <a:t>Max.</a:t>
            </a:r>
            <a:r>
              <a:rPr lang="en-US" sz="2400" b="1" i="1" dirty="0" smtClean="0">
                <a:solidFill>
                  <a:srgbClr val="FF0000"/>
                </a:solidFill>
              </a:rPr>
              <a:t> Number of nodes in a level in a binary Tree, is : 2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l-1</a:t>
            </a:r>
            <a:r>
              <a:rPr lang="en-US" sz="2400" b="1" i="1" dirty="0" smtClean="0">
                <a:solidFill>
                  <a:srgbClr val="FF0000"/>
                </a:solidFill>
              </a:rPr>
              <a:t>, where 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l denotes the level number.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for example l = 3, number of nodes = 2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3-1</a:t>
            </a:r>
            <a:r>
              <a:rPr lang="en-US" sz="2400" b="1" i="1" dirty="0" smtClean="0">
                <a:solidFill>
                  <a:srgbClr val="FF0000"/>
                </a:solidFill>
              </a:rPr>
              <a:t> = 2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2 </a:t>
            </a:r>
            <a:r>
              <a:rPr lang="en-US" sz="2400" b="1" i="1" dirty="0" smtClean="0">
                <a:solidFill>
                  <a:srgbClr val="FF0000"/>
                </a:solidFill>
              </a:rPr>
              <a:t>= 4 nodes.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48078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u="sng" dirty="0" smtClean="0">
                <a:solidFill>
                  <a:srgbClr val="0070C0"/>
                </a:solidFill>
              </a:rPr>
              <a:t>Min.</a:t>
            </a:r>
            <a:r>
              <a:rPr lang="en-US" sz="2400" b="1" i="1" dirty="0" smtClean="0">
                <a:solidFill>
                  <a:srgbClr val="FF0000"/>
                </a:solidFill>
              </a:rPr>
              <a:t> Number of nodes in a binary Tree with height h, is : h.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done by Mohammed H. Faroun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24400" y="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0800000" flipV="1">
            <a:off x="3429000" y="3810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1600" y="4572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7"/>
          <p:cNvGrpSpPr/>
          <p:nvPr/>
        </p:nvGrpSpPr>
        <p:grpSpPr>
          <a:xfrm>
            <a:off x="2590800" y="914400"/>
            <a:ext cx="1828800" cy="1219200"/>
            <a:chOff x="3657600" y="685800"/>
            <a:chExt cx="1828800" cy="1219200"/>
          </a:xfrm>
        </p:grpSpPr>
        <p:sp>
          <p:nvSpPr>
            <p:cNvPr id="19" name="Oval 1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1"/>
          <p:cNvGrpSpPr/>
          <p:nvPr/>
        </p:nvGrpSpPr>
        <p:grpSpPr>
          <a:xfrm>
            <a:off x="5791200" y="838200"/>
            <a:ext cx="1828800" cy="1219200"/>
            <a:chOff x="3657600" y="685800"/>
            <a:chExt cx="1828800" cy="1219200"/>
          </a:xfrm>
        </p:grpSpPr>
        <p:sp>
          <p:nvSpPr>
            <p:cNvPr id="23" name="Oval 2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2362200" y="2133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1714500" y="25527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191000" y="2057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638800" y="2057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991100" y="24765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2"/>
          <p:cNvGrpSpPr/>
          <p:nvPr/>
        </p:nvGrpSpPr>
        <p:grpSpPr>
          <a:xfrm>
            <a:off x="6858000" y="1981200"/>
            <a:ext cx="1828800" cy="1219200"/>
            <a:chOff x="3657600" y="685800"/>
            <a:chExt cx="1828800" cy="1219200"/>
          </a:xfrm>
        </p:grpSpPr>
        <p:sp>
          <p:nvSpPr>
            <p:cNvPr id="44" name="Oval 43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/>
          <p:cNvSpPr/>
          <p:nvPr/>
        </p:nvSpPr>
        <p:spPr>
          <a:xfrm>
            <a:off x="4724400" y="3276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629400" y="3200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458200" y="3124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1524000" y="3352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0" y="-76200"/>
            <a:ext cx="304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Binary Tree</a:t>
            </a:r>
          </a:p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Accounting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76600" y="9906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51248" y="2158425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67200" y="2133600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623410" y="3377625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24400" y="0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7000" y="8382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688516" y="20822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79090" y="19812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00600" y="33014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705600" y="32252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534400" y="31490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0" y="4362271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b="1" u="sng" dirty="0" smtClean="0">
                <a:solidFill>
                  <a:srgbClr val="FF0000"/>
                </a:solidFill>
              </a:rPr>
              <a:t>depth</a:t>
            </a:r>
            <a:r>
              <a:rPr lang="en-US" sz="2400" dirty="0" smtClean="0"/>
              <a:t> of a node n is the number of nodes between the root and the node, for example root node has depth of 1, L has depth of 4, </a:t>
            </a:r>
          </a:p>
          <a:p>
            <a:r>
              <a:rPr lang="en-US" sz="2400" dirty="0" smtClean="0"/>
              <a:t>G has depth of 3.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done by Mohammed H. Faroun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46"/>
          <p:cNvGrpSpPr/>
          <p:nvPr/>
        </p:nvGrpSpPr>
        <p:grpSpPr>
          <a:xfrm>
            <a:off x="7696200" y="3124200"/>
            <a:ext cx="1116539" cy="710624"/>
            <a:chOff x="3962400" y="1066800"/>
            <a:chExt cx="1116539" cy="710624"/>
          </a:xfrm>
        </p:grpSpPr>
        <p:cxnSp>
          <p:nvCxnSpPr>
            <p:cNvPr id="113" name="Straight Arrow Connector 112"/>
            <p:cNvCxnSpPr/>
            <p:nvPr/>
          </p:nvCxnSpPr>
          <p:spPr>
            <a:xfrm rot="5400000">
              <a:off x="3848100" y="1181100"/>
              <a:ext cx="685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endCxn id="120" idx="0"/>
            </p:cNvCxnSpPr>
            <p:nvPr/>
          </p:nvCxnSpPr>
          <p:spPr>
            <a:xfrm rot="16200000" flipH="1">
              <a:off x="4546357" y="1244842"/>
              <a:ext cx="558225" cy="5069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4726724" y="457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0800000" flipV="1">
            <a:off x="2514600" y="838200"/>
            <a:ext cx="2364524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3924" y="914400"/>
            <a:ext cx="1902676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7"/>
          <p:cNvGrpSpPr/>
          <p:nvPr/>
        </p:nvGrpSpPr>
        <p:grpSpPr>
          <a:xfrm>
            <a:off x="1447800" y="1371600"/>
            <a:ext cx="2209800" cy="1219200"/>
            <a:chOff x="3657600" y="685800"/>
            <a:chExt cx="2209800" cy="1219200"/>
          </a:xfrm>
        </p:grpSpPr>
        <p:sp>
          <p:nvSpPr>
            <p:cNvPr id="19" name="Oval 1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22485" y="1194967"/>
              <a:ext cx="1144915" cy="710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1"/>
          <p:cNvGrpSpPr/>
          <p:nvPr/>
        </p:nvGrpSpPr>
        <p:grpSpPr>
          <a:xfrm>
            <a:off x="6120858" y="1676400"/>
            <a:ext cx="1956342" cy="1143000"/>
            <a:chOff x="3530058" y="685800"/>
            <a:chExt cx="1956342" cy="1143000"/>
          </a:xfrm>
        </p:grpSpPr>
        <p:sp>
          <p:nvSpPr>
            <p:cNvPr id="23" name="Oval 2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/>
            <p:cNvCxnSpPr>
              <a:endCxn id="97" idx="0"/>
            </p:cNvCxnSpPr>
            <p:nvPr/>
          </p:nvCxnSpPr>
          <p:spPr>
            <a:xfrm rot="10800000" flipV="1">
              <a:off x="3530058" y="990599"/>
              <a:ext cx="813342" cy="7106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1219200" y="2590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505200" y="2514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867400" y="26670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46"/>
          <p:cNvGrpSpPr/>
          <p:nvPr/>
        </p:nvGrpSpPr>
        <p:grpSpPr>
          <a:xfrm>
            <a:off x="5297921" y="2971799"/>
            <a:ext cx="1712479" cy="939226"/>
            <a:chOff x="3697721" y="1066799"/>
            <a:chExt cx="1712479" cy="939226"/>
          </a:xfrm>
        </p:grpSpPr>
        <p:cxnSp>
          <p:nvCxnSpPr>
            <p:cNvPr id="49" name="Straight Arrow Connector 48"/>
            <p:cNvCxnSpPr>
              <a:endCxn id="100" idx="0"/>
            </p:cNvCxnSpPr>
            <p:nvPr/>
          </p:nvCxnSpPr>
          <p:spPr>
            <a:xfrm rot="5400000">
              <a:off x="3589048" y="1175472"/>
              <a:ext cx="939226" cy="7218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6200000" flipH="1">
              <a:off x="4673226" y="1244225"/>
              <a:ext cx="786233" cy="6877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63"/>
          <p:cNvSpPr/>
          <p:nvPr/>
        </p:nvSpPr>
        <p:spPr>
          <a:xfrm>
            <a:off x="6858000" y="38100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5029200" y="3886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0" y="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 Binary Tree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33600" y="14478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08248" y="2615625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581400" y="2590800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26724" y="457200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917116" y="26918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81414" y="2438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105400" y="3911025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10922" y="3834825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L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59" name="Group 46"/>
          <p:cNvGrpSpPr/>
          <p:nvPr/>
        </p:nvGrpSpPr>
        <p:grpSpPr>
          <a:xfrm>
            <a:off x="533400" y="3124200"/>
            <a:ext cx="1828800" cy="838200"/>
            <a:chOff x="3657600" y="1066800"/>
            <a:chExt cx="1828800" cy="838200"/>
          </a:xfrm>
        </p:grpSpPr>
        <p:cxnSp>
          <p:nvCxnSpPr>
            <p:cNvPr id="63" name="Straight Arrow Connector 62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Oval 65"/>
          <p:cNvSpPr/>
          <p:nvPr/>
        </p:nvSpPr>
        <p:spPr>
          <a:xfrm>
            <a:off x="2057400" y="3886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28600" y="3962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4800" y="39872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133600" y="391102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73" name="Group 46"/>
          <p:cNvGrpSpPr/>
          <p:nvPr/>
        </p:nvGrpSpPr>
        <p:grpSpPr>
          <a:xfrm>
            <a:off x="2934862" y="2971800"/>
            <a:ext cx="1713338" cy="939226"/>
            <a:chOff x="3696862" y="1066800"/>
            <a:chExt cx="1713338" cy="939226"/>
          </a:xfrm>
        </p:grpSpPr>
        <p:cxnSp>
          <p:nvCxnSpPr>
            <p:cNvPr id="74" name="Straight Arrow Connector 73"/>
            <p:cNvCxnSpPr>
              <a:endCxn id="81" idx="0"/>
            </p:cNvCxnSpPr>
            <p:nvPr/>
          </p:nvCxnSpPr>
          <p:spPr>
            <a:xfrm rot="5400000">
              <a:off x="3550519" y="1213143"/>
              <a:ext cx="939226" cy="6465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16200000" flipH="1">
              <a:off x="4673226" y="1244225"/>
              <a:ext cx="786233" cy="6877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Oval 76"/>
          <p:cNvSpPr/>
          <p:nvPr/>
        </p:nvSpPr>
        <p:spPr>
          <a:xfrm>
            <a:off x="4419600" y="3886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3886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391102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95800" y="3911025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934200" y="1676400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7848600" y="2819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7974516" y="2819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7467600" y="38100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543800" y="3834825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H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8534400" y="38100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8610600" y="383482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 flipH="1">
            <a:off x="45718" y="4800600"/>
            <a:ext cx="841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Full Tree: is a tree with all levels full.</a:t>
            </a:r>
            <a:endParaRPr lang="en-US" sz="3600" b="1" i="1" dirty="0"/>
          </a:p>
        </p:txBody>
      </p:sp>
      <p:sp>
        <p:nvSpPr>
          <p:cNvPr id="129" name="TextBox 128"/>
          <p:cNvSpPr txBox="1"/>
          <p:nvPr/>
        </p:nvSpPr>
        <p:spPr>
          <a:xfrm flipH="1">
            <a:off x="0" y="5373469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Number of nodes for a full Tree with height h, is : 2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h</a:t>
            </a:r>
            <a:r>
              <a:rPr lang="en-US" sz="2400" b="1" i="1" dirty="0" smtClean="0">
                <a:solidFill>
                  <a:srgbClr val="FF0000"/>
                </a:solidFill>
              </a:rPr>
              <a:t> – 1,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for example h = 4, number of nodes = 2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4</a:t>
            </a:r>
            <a:r>
              <a:rPr lang="en-US" sz="2400" b="1" i="1" dirty="0" smtClean="0">
                <a:solidFill>
                  <a:srgbClr val="FF0000"/>
                </a:solidFill>
              </a:rPr>
              <a:t> – 1 = 16 - 1 = 15 nodes.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done by Mohammed H. Faroun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26724" y="457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0800000" flipV="1">
            <a:off x="2514600" y="838200"/>
            <a:ext cx="2364524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3924" y="914400"/>
            <a:ext cx="1902676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7"/>
          <p:cNvGrpSpPr/>
          <p:nvPr/>
        </p:nvGrpSpPr>
        <p:grpSpPr>
          <a:xfrm>
            <a:off x="1447800" y="1371600"/>
            <a:ext cx="2209800" cy="1219200"/>
            <a:chOff x="3657600" y="685800"/>
            <a:chExt cx="2209800" cy="1219200"/>
          </a:xfrm>
        </p:grpSpPr>
        <p:sp>
          <p:nvSpPr>
            <p:cNvPr id="19" name="Oval 1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22485" y="1194967"/>
              <a:ext cx="1144915" cy="710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1"/>
          <p:cNvGrpSpPr/>
          <p:nvPr/>
        </p:nvGrpSpPr>
        <p:grpSpPr>
          <a:xfrm>
            <a:off x="6120858" y="1676400"/>
            <a:ext cx="1956342" cy="1143000"/>
            <a:chOff x="3530058" y="685800"/>
            <a:chExt cx="1956342" cy="1143000"/>
          </a:xfrm>
        </p:grpSpPr>
        <p:sp>
          <p:nvSpPr>
            <p:cNvPr id="23" name="Oval 2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/>
            <p:cNvCxnSpPr>
              <a:endCxn id="97" idx="0"/>
            </p:cNvCxnSpPr>
            <p:nvPr/>
          </p:nvCxnSpPr>
          <p:spPr>
            <a:xfrm rot="10800000" flipV="1">
              <a:off x="3530058" y="990599"/>
              <a:ext cx="813342" cy="7106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1219200" y="2590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505200" y="2514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867400" y="26670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Complete Binary Tree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33600" y="14478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08248" y="2615625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581400" y="2590800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26724" y="457200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917116" y="26918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8" name="Group 46"/>
          <p:cNvGrpSpPr/>
          <p:nvPr/>
        </p:nvGrpSpPr>
        <p:grpSpPr>
          <a:xfrm>
            <a:off x="533400" y="3124200"/>
            <a:ext cx="1828800" cy="838200"/>
            <a:chOff x="3657600" y="1066800"/>
            <a:chExt cx="1828800" cy="838200"/>
          </a:xfrm>
        </p:grpSpPr>
        <p:cxnSp>
          <p:nvCxnSpPr>
            <p:cNvPr id="63" name="Straight Arrow Connector 62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Oval 65"/>
          <p:cNvSpPr/>
          <p:nvPr/>
        </p:nvSpPr>
        <p:spPr>
          <a:xfrm>
            <a:off x="2057400" y="3886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28600" y="3962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4800" y="39872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133600" y="391102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9" name="Group 46"/>
          <p:cNvGrpSpPr/>
          <p:nvPr/>
        </p:nvGrpSpPr>
        <p:grpSpPr>
          <a:xfrm>
            <a:off x="2934862" y="2971800"/>
            <a:ext cx="1713338" cy="939226"/>
            <a:chOff x="3696862" y="1066800"/>
            <a:chExt cx="1713338" cy="939226"/>
          </a:xfrm>
        </p:grpSpPr>
        <p:cxnSp>
          <p:nvCxnSpPr>
            <p:cNvPr id="74" name="Straight Arrow Connector 73"/>
            <p:cNvCxnSpPr>
              <a:endCxn id="81" idx="0"/>
            </p:cNvCxnSpPr>
            <p:nvPr/>
          </p:nvCxnSpPr>
          <p:spPr>
            <a:xfrm rot="5400000">
              <a:off x="3550519" y="1213143"/>
              <a:ext cx="939226" cy="6465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16200000" flipH="1">
              <a:off x="4673226" y="1244225"/>
              <a:ext cx="786233" cy="6877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Oval 76"/>
          <p:cNvSpPr/>
          <p:nvPr/>
        </p:nvSpPr>
        <p:spPr>
          <a:xfrm>
            <a:off x="4419600" y="3886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3886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391102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95800" y="3911025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934200" y="1676400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7848600" y="2819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7974516" y="2819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 flipH="1">
            <a:off x="45718" y="4800600"/>
            <a:ext cx="8412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Complete Tree: is a tree with all levels full except last level, it filled from left to right.</a:t>
            </a:r>
            <a:endParaRPr lang="en-US" sz="2800" b="1" i="1" dirty="0"/>
          </a:p>
        </p:txBody>
      </p:sp>
      <p:sp>
        <p:nvSpPr>
          <p:cNvPr id="129" name="TextBox 128"/>
          <p:cNvSpPr txBox="1"/>
          <p:nvPr/>
        </p:nvSpPr>
        <p:spPr>
          <a:xfrm flipH="1">
            <a:off x="0" y="5722203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Min. Number of nodes for a complete Tree with height h, is : 2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h-1</a:t>
            </a:r>
            <a:r>
              <a:rPr lang="en-US" sz="2400" b="1" i="1" dirty="0" smtClean="0">
                <a:solidFill>
                  <a:srgbClr val="FF0000"/>
                </a:solidFill>
              </a:rPr>
              <a:t> ,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Max. Number of nodes for a complete Tree with height h, is : 2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h</a:t>
            </a:r>
            <a:r>
              <a:rPr lang="en-US" sz="2400" b="1" i="1" dirty="0" smtClean="0">
                <a:solidFill>
                  <a:srgbClr val="FF0000"/>
                </a:solidFill>
              </a:rPr>
              <a:t> –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done by Mohammed H. Faroun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710</Words>
  <Application>Microsoft Office PowerPoint</Application>
  <PresentationFormat>On-screen Show (4:3)</PresentationFormat>
  <Paragraphs>227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faroun</dc:creator>
  <cp:lastModifiedBy>mySelf</cp:lastModifiedBy>
  <cp:revision>107</cp:revision>
  <dcterms:created xsi:type="dcterms:W3CDTF">2009-04-20T17:47:02Z</dcterms:created>
  <dcterms:modified xsi:type="dcterms:W3CDTF">2022-10-22T12:16:49Z</dcterms:modified>
</cp:coreProperties>
</file>