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23" autoAdjust="0"/>
    <p:restoredTop sz="95748"/>
  </p:normalViewPr>
  <p:slideViewPr>
    <p:cSldViewPr snapToGrid="0">
      <p:cViewPr varScale="1">
        <p:scale>
          <a:sx n="153" d="100"/>
          <a:sy n="153" d="100"/>
        </p:scale>
        <p:origin x="15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9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04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86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3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96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85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77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6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8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9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3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637B58-87C1-446D-BDA9-B06F4BCF7782}" type="datetimeFigureOut">
              <a:rPr lang="en-US" smtClean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67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black and white pattern">
            <a:extLst>
              <a:ext uri="{FF2B5EF4-FFF2-40B4-BE49-F238E27FC236}">
                <a16:creationId xmlns:a16="http://schemas.microsoft.com/office/drawing/2014/main" id="{8B132C2F-23F6-7FA2-0C9A-C37208EB06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1318" r="9091" b="563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05C12B9-DB21-49E2-B753-8D4B83B81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18198"/>
            <a:ext cx="10508819" cy="424690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theory</a:t>
            </a:r>
          </a:p>
          <a:p>
            <a:pPr algn="ctr"/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Nawaf </a:t>
            </a:r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alwagean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Moayd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almoili</a:t>
            </a:r>
            <a:endParaRPr 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lang="en-SA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14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364CAF3-A6B4-0485-5E4F-9BB6611C7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Ring</a:t>
            </a:r>
          </a:p>
          <a:p>
            <a:r>
              <a:rPr lang="en-US" sz="2000" b="1" i="0" u="none" strike="noStrike" baseline="0" dirty="0">
                <a:latin typeface="Cambria Math" panose="02040503050406030204" pitchFamily="18" charset="0"/>
              </a:rPr>
              <a:t>Let (R,+,.) be a ring and </a:t>
            </a:r>
            <a:r>
              <a:rPr lang="el-GR" sz="2000" b="1" i="0" u="none" strike="noStrike" baseline="0" dirty="0">
                <a:latin typeface="Cambria Math" panose="02040503050406030204" pitchFamily="18" charset="0"/>
              </a:rPr>
              <a:t>Φ</a:t>
            </a:r>
            <a:r>
              <a:rPr lang="en-US" sz="2000" b="1" i="0" u="none" strike="noStrike" baseline="0" dirty="0">
                <a:latin typeface="Cambria Math" panose="020405030504060302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+mj-ea"/>
                <a:cs typeface="+mj-cs"/>
              </a:rPr>
              <a:t>≠ S ⊆ R , then (S,+,.) is called sub Ring</a:t>
            </a:r>
            <a:r>
              <a:rPr lang="en-US" sz="2000" b="1" i="0" u="none" strike="noStrike" baseline="0" dirty="0">
                <a:latin typeface="Cambria Math" panose="02040503050406030204" pitchFamily="18" charset="0"/>
              </a:rPr>
              <a:t> of (R,+,.) </a:t>
            </a:r>
            <a:r>
              <a:rPr lang="en-US" sz="2000" b="1" i="0" u="none" strike="noStrike" baseline="0" dirty="0" err="1">
                <a:latin typeface="Cambria Math" panose="02040503050406030204" pitchFamily="18" charset="0"/>
              </a:rPr>
              <a:t>iff</a:t>
            </a:r>
            <a:endParaRPr lang="en-US" sz="2000" b="1" i="0" u="none" strike="noStrike" baseline="0" dirty="0">
              <a:latin typeface="Cambria Math" panose="02040503050406030204" pitchFamily="18" charset="0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1- a-b ∈ S ,</a:t>
            </a:r>
            <a:r>
              <a:rPr lang="en-US" sz="2400" b="1" i="0" u="none" strike="noStrike" baseline="0" dirty="0">
                <a:latin typeface="Cambria Math" panose="02040503050406030204" pitchFamily="18" charset="0"/>
              </a:rPr>
              <a:t> ∀ </a:t>
            </a:r>
            <a:r>
              <a:rPr lang="en-US" sz="2400" b="1" i="0" u="none" strike="noStrike" baseline="0" dirty="0" err="1">
                <a:latin typeface="Cambria Math" panose="02040503050406030204" pitchFamily="18" charset="0"/>
              </a:rPr>
              <a:t>a,b</a:t>
            </a:r>
            <a:r>
              <a:rPr lang="en-US" sz="2400" b="1" i="0" u="none" strike="noStrike" baseline="0" dirty="0">
                <a:latin typeface="Cambria Math" panose="02040503050406030204" pitchFamily="18" charset="0"/>
              </a:rPr>
              <a:t> ∈ S</a:t>
            </a:r>
          </a:p>
          <a:p>
            <a:r>
              <a:rPr lang="en-US" sz="2400" b="1" dirty="0">
                <a:latin typeface="Cambria Math" panose="02040503050406030204" pitchFamily="18" charset="0"/>
              </a:rPr>
              <a:t>2- </a:t>
            </a:r>
            <a:r>
              <a:rPr lang="en-US" sz="2400" b="1" dirty="0" err="1">
                <a:latin typeface="Cambria Math" panose="02040503050406030204" pitchFamily="18" charset="0"/>
              </a:rPr>
              <a:t>a.b</a:t>
            </a:r>
            <a:r>
              <a:rPr lang="en-US" sz="2400" b="1" dirty="0">
                <a:latin typeface="Cambria Math" panose="020405030504060302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∈ S ,</a:t>
            </a:r>
            <a:r>
              <a:rPr lang="en-US" sz="2400" b="1" i="0" u="none" strike="noStrike" baseline="0" dirty="0">
                <a:latin typeface="Cambria Math" panose="02040503050406030204" pitchFamily="18" charset="0"/>
              </a:rPr>
              <a:t> ∀ </a:t>
            </a:r>
            <a:r>
              <a:rPr lang="en-US" sz="2400" b="1" i="0" u="none" strike="noStrike" baseline="0" dirty="0" err="1">
                <a:latin typeface="Cambria Math" panose="02040503050406030204" pitchFamily="18" charset="0"/>
              </a:rPr>
              <a:t>a,b</a:t>
            </a:r>
            <a:r>
              <a:rPr lang="en-US" sz="2400" b="1" i="0" u="none" strike="noStrike" baseline="0" dirty="0">
                <a:latin typeface="Cambria Math" panose="02040503050406030204" pitchFamily="18" charset="0"/>
              </a:rPr>
              <a:t> ∈ S</a:t>
            </a:r>
          </a:p>
          <a:p>
            <a:endParaRPr lang="en-US" sz="2000" dirty="0">
              <a:latin typeface="Cambria Math" panose="02040503050406030204" pitchFamily="18" charset="0"/>
            </a:endParaRPr>
          </a:p>
          <a:p>
            <a:r>
              <a:rPr lang="en-US" sz="3200" b="1" i="1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EXAMPLE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(Z,+,.) is a sub Ring of Ring(Q,+,.) since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1- a-b ∈ Z ,</a:t>
            </a:r>
            <a:r>
              <a:rPr lang="en-US" sz="2400" b="1" i="0" u="none" strike="noStrike" baseline="0" dirty="0">
                <a:latin typeface="Cambria Math" panose="02040503050406030204" pitchFamily="18" charset="0"/>
              </a:rPr>
              <a:t> ∀ </a:t>
            </a:r>
            <a:r>
              <a:rPr lang="en-US" sz="2400" b="1" i="0" u="none" strike="noStrike" baseline="0" dirty="0" err="1">
                <a:latin typeface="Cambria Math" panose="02040503050406030204" pitchFamily="18" charset="0"/>
              </a:rPr>
              <a:t>a,b</a:t>
            </a:r>
            <a:r>
              <a:rPr lang="en-US" sz="2400" b="1" i="0" u="none" strike="noStrike" baseline="0" dirty="0">
                <a:latin typeface="Cambria Math" panose="02040503050406030204" pitchFamily="18" charset="0"/>
              </a:rPr>
              <a:t> ∈ Z</a:t>
            </a:r>
          </a:p>
          <a:p>
            <a:r>
              <a:rPr lang="en-US" sz="2400" b="1" dirty="0">
                <a:latin typeface="Cambria Math" panose="02040503050406030204" pitchFamily="18" charset="0"/>
              </a:rPr>
              <a:t>2- </a:t>
            </a:r>
            <a:r>
              <a:rPr lang="en-US" sz="2400" b="1" dirty="0" err="1">
                <a:latin typeface="Cambria Math" panose="02040503050406030204" pitchFamily="18" charset="0"/>
              </a:rPr>
              <a:t>a.b</a:t>
            </a:r>
            <a:r>
              <a:rPr lang="en-US" sz="2400" b="1" dirty="0">
                <a:latin typeface="Cambria Math" panose="020405030504060302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∈ Z ,</a:t>
            </a:r>
            <a:r>
              <a:rPr lang="en-US" sz="2400" b="1" i="0" u="none" strike="noStrike" baseline="0" dirty="0">
                <a:latin typeface="Cambria Math" panose="02040503050406030204" pitchFamily="18" charset="0"/>
              </a:rPr>
              <a:t> ∀ </a:t>
            </a:r>
            <a:r>
              <a:rPr lang="en-US" sz="2400" b="1" i="0" u="none" strike="noStrike" baseline="0" dirty="0" err="1">
                <a:latin typeface="Cambria Math" panose="02040503050406030204" pitchFamily="18" charset="0"/>
              </a:rPr>
              <a:t>a,b</a:t>
            </a:r>
            <a:r>
              <a:rPr lang="en-US" sz="2400" b="1" i="0" u="none" strike="noStrike" baseline="0" dirty="0">
                <a:latin typeface="Cambria Math" panose="02040503050406030204" pitchFamily="18" charset="0"/>
              </a:rPr>
              <a:t> ∈ Z</a:t>
            </a:r>
          </a:p>
          <a:p>
            <a:endParaRPr lang="en-US" sz="2000" strike="noStrike" baseline="0" dirty="0">
              <a:latin typeface="Cambria Math" panose="02040503050406030204" pitchFamily="18" charset="0"/>
            </a:endParaRPr>
          </a:p>
          <a:p>
            <a:endParaRPr lang="en-US" sz="2000" b="1" i="0" u="none" strike="noStrike" baseline="0" dirty="0">
              <a:latin typeface="Cambria Math" panose="02040503050406030204" pitchFamily="18" charset="0"/>
            </a:endParaRPr>
          </a:p>
          <a:p>
            <a:endParaRPr lang="ar-SA" sz="2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2907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971A33A-98F6-CDD1-3688-1519838F9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6036"/>
            <a:ext cx="12192000" cy="6764814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of Ring Theory applications</a:t>
            </a:r>
          </a:p>
          <a:p>
            <a:endParaRPr lang="en-US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i="0" dirty="0">
                <a:effectLst/>
                <a:latin typeface="-apple-system"/>
              </a:rPr>
              <a:t>Cryptography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r>
              <a:rPr lang="en-US" sz="3600" b="1" dirty="0">
                <a:latin typeface="-apple-system"/>
              </a:rPr>
              <a:t>physics </a:t>
            </a:r>
          </a:p>
          <a:p>
            <a:endParaRPr lang="en-US" sz="3600" b="1" i="0" dirty="0">
              <a:effectLst/>
              <a:latin typeface="-apple-system"/>
            </a:endParaRPr>
          </a:p>
          <a:p>
            <a:r>
              <a:rPr lang="en-US" sz="3600" b="1" dirty="0">
                <a:latin typeface="-apple-system"/>
              </a:rPr>
              <a:t>databases</a:t>
            </a:r>
          </a:p>
          <a:p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r>
              <a:rPr lang="en-US" sz="3600" b="1" dirty="0">
                <a:latin typeface="-apple-system"/>
              </a:rPr>
              <a:t>Machine learning</a:t>
            </a:r>
          </a:p>
          <a:p>
            <a:endParaRPr lang="ar-SA" sz="28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61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black and white pattern">
            <a:extLst>
              <a:ext uri="{FF2B5EF4-FFF2-40B4-BE49-F238E27FC236}">
                <a16:creationId xmlns:a16="http://schemas.microsoft.com/office/drawing/2014/main" id="{8B132C2F-23F6-7FA2-0C9A-C37208EB0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1318" r="9091" b="563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05C12B9-DB21-49E2-B753-8D4B83B81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18198"/>
            <a:ext cx="10508819" cy="424690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Thanks For listening</a:t>
            </a:r>
          </a:p>
          <a:p>
            <a:pPr algn="ctr"/>
            <a:endParaRPr lang="en-US" sz="4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Nawaf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alwagean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Moayd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>
                <a:solidFill>
                  <a:schemeClr val="accent6">
                    <a:lumMod val="20000"/>
                    <a:lumOff val="80000"/>
                  </a:schemeClr>
                </a:solidFill>
              </a:rPr>
              <a:t>almoili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lang="en-SA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8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4910-685B-1564-F835-2F1177AC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Ring</a:t>
            </a:r>
            <a:endParaRPr lang="en-SA"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EB8DC98A-4A41-8BF1-5793-3AC1E90BE379}"/>
              </a:ext>
            </a:extLst>
          </p:cNvPr>
          <p:cNvSpPr txBox="1"/>
          <p:nvPr/>
        </p:nvSpPr>
        <p:spPr>
          <a:xfrm>
            <a:off x="782781" y="1711036"/>
            <a:ext cx="6878782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RING:</a:t>
            </a:r>
          </a:p>
          <a:p>
            <a:r>
              <a:rPr lang="en-US" sz="2400" dirty="0"/>
              <a:t>Let R be a non empty set with two binary operations + (addition) and ∙(multiplication) defined on R . Then R is called ring if</a:t>
            </a:r>
          </a:p>
          <a:p>
            <a:endParaRPr lang="en-US" sz="2400" dirty="0"/>
          </a:p>
          <a:p>
            <a:r>
              <a:rPr lang="en-US" sz="2400" b="1" dirty="0"/>
              <a:t>1- (R,+) is a commutative group.</a:t>
            </a:r>
          </a:p>
          <a:p>
            <a:r>
              <a:rPr lang="en-US" sz="2400" b="1" dirty="0"/>
              <a:t>2-</a:t>
            </a:r>
            <a:r>
              <a:rPr lang="pt-BR" sz="2400" b="1" dirty="0"/>
              <a:t> (R,.)  is a semi group</a:t>
            </a:r>
            <a:r>
              <a:rPr lang="en-US" sz="2400" b="1" dirty="0"/>
              <a:t>.</a:t>
            </a:r>
          </a:p>
          <a:p>
            <a:r>
              <a:rPr lang="en-US" sz="2400" b="1" dirty="0"/>
              <a:t>3-</a:t>
            </a:r>
            <a:r>
              <a:rPr lang="pt-BR" sz="2400" b="1" dirty="0"/>
              <a:t> </a:t>
            </a:r>
            <a:r>
              <a:rPr lang="en-US" sz="2400" b="1" dirty="0"/>
              <a:t>(R,+,.) is Distributive.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50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F5A08C9F-6E7B-8024-FFB0-C4E268F9CDAB}"/>
              </a:ext>
            </a:extLst>
          </p:cNvPr>
          <p:cNvSpPr txBox="1"/>
          <p:nvPr/>
        </p:nvSpPr>
        <p:spPr>
          <a:xfrm>
            <a:off x="221672" y="554183"/>
            <a:ext cx="10190019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kumimoji="0" lang="en-US" sz="3200" b="1" i="1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1- (R,+) is a commutative group</a:t>
            </a:r>
          </a:p>
          <a:p>
            <a:endParaRPr lang="en-US" sz="2400" b="1" dirty="0">
              <a:solidFill>
                <a:prstClr val="white"/>
              </a:solidFill>
              <a:latin typeface="Century Gothic" panose="020B0502020202020204"/>
            </a:endParaRPr>
          </a:p>
          <a:p>
            <a:pPr marL="514350" indent="-514350">
              <a:buAutoNum type="romanLcParenBoth"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 is a closed under +, i.e. </a:t>
            </a:r>
            <a:r>
              <a:rPr lang="en-US" sz="2400" dirty="0" err="1">
                <a:solidFill>
                  <a:prstClr val="white"/>
                </a:solidFill>
                <a:latin typeface="Century Gothic" panose="020B0502020202020204"/>
              </a:rPr>
              <a:t>a+b</a:t>
            </a:r>
            <a:r>
              <a:rPr lang="en-US" sz="2400" dirty="0">
                <a:solidFill>
                  <a:prstClr val="white"/>
                </a:solidFill>
                <a:latin typeface="Century Gothic" panose="020B0502020202020204"/>
              </a:rPr>
              <a:t> </a:t>
            </a:r>
            <a:r>
              <a:rPr lang="ar-SA" sz="2400" i="0" dirty="0">
                <a:solidFill>
                  <a:srgbClr val="202124"/>
                </a:solidFill>
                <a:effectLst/>
                <a:latin typeface="Helvetica Neue"/>
              </a:rPr>
              <a:t> </a:t>
            </a:r>
            <a:r>
              <a:rPr lang="ar-SA" sz="2400" i="0" dirty="0">
                <a:effectLst/>
                <a:latin typeface="Helvetica Neue"/>
              </a:rPr>
              <a:t>∈ </a:t>
            </a:r>
            <a:r>
              <a:rPr lang="en-US" sz="2400" i="0" dirty="0">
                <a:effectLst/>
                <a:latin typeface="Helvetica Neue"/>
              </a:rPr>
              <a:t>R </a:t>
            </a:r>
            <a:r>
              <a:rPr lang="en-US" sz="2400" dirty="0">
                <a:latin typeface="Helvetica Neue"/>
              </a:rPr>
              <a:t>, </a:t>
            </a:r>
            <a:r>
              <a:rPr lang="ar-SA" sz="2400" i="0" dirty="0">
                <a:effectLst/>
                <a:latin typeface="Helvetica Neue"/>
              </a:rPr>
              <a:t>∀</a:t>
            </a:r>
            <a:r>
              <a:rPr lang="en-US" sz="2400" dirty="0">
                <a:latin typeface="Helvetica Neue"/>
              </a:rPr>
              <a:t> </a:t>
            </a:r>
            <a:r>
              <a:rPr lang="en-US" sz="2400" dirty="0" err="1">
                <a:latin typeface="Helvetica Neue"/>
              </a:rPr>
              <a:t>a,b</a:t>
            </a:r>
            <a:r>
              <a:rPr lang="en-US" sz="2400" dirty="0">
                <a:latin typeface="Helvetica Neue"/>
              </a:rPr>
              <a:t> </a:t>
            </a:r>
            <a:r>
              <a:rPr lang="ar-SA" sz="2400" i="0" dirty="0">
                <a:effectLst/>
                <a:latin typeface="Helvetica Neue"/>
              </a:rPr>
              <a:t> </a:t>
            </a:r>
            <a:r>
              <a:rPr lang="ar-SA" sz="2400" b="1" i="0" dirty="0">
                <a:effectLst/>
                <a:latin typeface="Helvetica Neue"/>
              </a:rPr>
              <a:t>∈</a:t>
            </a:r>
            <a:r>
              <a:rPr lang="en-US" sz="2400" b="1" i="0" dirty="0">
                <a:effectLst/>
                <a:latin typeface="Helvetica Neue"/>
              </a:rPr>
              <a:t> </a:t>
            </a:r>
            <a:r>
              <a:rPr lang="en-US" sz="2400" i="0" dirty="0">
                <a:effectLst/>
                <a:latin typeface="Helvetica Neue"/>
              </a:rPr>
              <a:t>R </a:t>
            </a:r>
            <a:r>
              <a:rPr lang="en-US" sz="2400" dirty="0">
                <a:latin typeface="Century Gothic" panose="020B0502020202020204"/>
              </a:rPr>
              <a:t>  </a:t>
            </a:r>
          </a:p>
          <a:p>
            <a:pPr marL="514350" indent="-514350">
              <a:buAutoNum type="romanLcParenBoth"/>
            </a:pPr>
            <a:endParaRPr lang="en-US" sz="2400" dirty="0">
              <a:latin typeface="Century Gothic" panose="020B0502020202020204"/>
            </a:endParaRPr>
          </a:p>
          <a:p>
            <a:pPr marL="514350" indent="-514350">
              <a:buAutoNum type="romanLcParenBoth"/>
            </a:pPr>
            <a:r>
              <a:rPr lang="en-US" sz="2400" dirty="0">
                <a:latin typeface="Century Gothic" panose="020B0502020202020204"/>
              </a:rPr>
              <a:t>+ is associative on R, i.e. (</a:t>
            </a:r>
            <a:r>
              <a:rPr lang="en-US" sz="2400" dirty="0" err="1">
                <a:latin typeface="Century Gothic" panose="020B0502020202020204"/>
              </a:rPr>
              <a:t>a+b</a:t>
            </a:r>
            <a:r>
              <a:rPr lang="en-US" sz="2400" dirty="0">
                <a:latin typeface="Century Gothic" panose="020B0502020202020204"/>
              </a:rPr>
              <a:t>) + c = a + (</a:t>
            </a:r>
            <a:r>
              <a:rPr lang="en-US" sz="2400" dirty="0" err="1">
                <a:latin typeface="Century Gothic" panose="020B0502020202020204"/>
              </a:rPr>
              <a:t>b+c</a:t>
            </a:r>
            <a:r>
              <a:rPr lang="en-US" sz="2400" dirty="0">
                <a:latin typeface="Century Gothic" panose="020B0502020202020204"/>
              </a:rPr>
              <a:t>) , ∀ </a:t>
            </a:r>
            <a:r>
              <a:rPr lang="en-US" sz="2400" dirty="0" err="1">
                <a:latin typeface="Century Gothic" panose="020B0502020202020204"/>
              </a:rPr>
              <a:t>a,b,c</a:t>
            </a:r>
            <a:r>
              <a:rPr lang="en-US" sz="2400" dirty="0">
                <a:latin typeface="Helvetica Neue"/>
              </a:rPr>
              <a:t> </a:t>
            </a:r>
            <a:r>
              <a:rPr lang="ar-SA" sz="2400" i="0" dirty="0">
                <a:effectLst/>
                <a:latin typeface="Helvetica Neue"/>
              </a:rPr>
              <a:t>∈ </a:t>
            </a:r>
            <a:r>
              <a:rPr lang="en-US" sz="2400" i="0" dirty="0">
                <a:effectLst/>
                <a:latin typeface="Helvetica Neue"/>
              </a:rPr>
              <a:t> R </a:t>
            </a:r>
          </a:p>
          <a:p>
            <a:pPr marL="514350" indent="-514350">
              <a:buAutoNum type="romanLcParenBoth"/>
            </a:pPr>
            <a:endParaRPr lang="en-US" sz="2400" i="0" dirty="0">
              <a:effectLst/>
              <a:latin typeface="Helvetica Neue"/>
            </a:endParaRPr>
          </a:p>
          <a:p>
            <a:pPr marL="514350" indent="-514350">
              <a:buAutoNum type="romanLcParenBoth"/>
            </a:pPr>
            <a:r>
              <a:rPr lang="ar-SA" sz="2400" i="0" dirty="0">
                <a:effectLst/>
                <a:latin typeface="Helvetica Neue"/>
              </a:rPr>
              <a:t>∃</a:t>
            </a:r>
            <a:r>
              <a:rPr lang="en-US" sz="2400" dirty="0">
                <a:latin typeface="Helvetica Neue"/>
              </a:rPr>
              <a:t> 0 </a:t>
            </a:r>
            <a:r>
              <a:rPr lang="ar-SA" sz="2400" i="0" dirty="0">
                <a:effectLst/>
                <a:latin typeface="Helvetica Neue"/>
              </a:rPr>
              <a:t>∈ </a:t>
            </a:r>
            <a:r>
              <a:rPr lang="en-US" sz="2400" i="0" dirty="0">
                <a:effectLst/>
                <a:latin typeface="Helvetica Neue"/>
              </a:rPr>
              <a:t> R such that </a:t>
            </a:r>
            <a:r>
              <a:rPr lang="ar-SA" sz="2400" i="0" dirty="0">
                <a:effectLst/>
                <a:latin typeface="Helvetica Neue"/>
              </a:rPr>
              <a:t>∀</a:t>
            </a:r>
            <a:r>
              <a:rPr lang="en-US" sz="2400" i="0" dirty="0">
                <a:effectLst/>
                <a:latin typeface="Helvetica Neue"/>
              </a:rPr>
              <a:t> a </a:t>
            </a:r>
            <a:r>
              <a:rPr lang="ar-SA" sz="2400" i="0" dirty="0">
                <a:effectLst/>
                <a:latin typeface="Helvetica Neue"/>
              </a:rPr>
              <a:t>∈</a:t>
            </a:r>
            <a:r>
              <a:rPr lang="en-US" sz="2400" i="0" dirty="0">
                <a:effectLst/>
                <a:latin typeface="Helvetica Neue"/>
              </a:rPr>
              <a:t> R , a+0= 0+a = a</a:t>
            </a:r>
            <a:endParaRPr lang="en-US" sz="2400" dirty="0">
              <a:latin typeface="Century Gothic" panose="020B0502020202020204"/>
            </a:endParaRPr>
          </a:p>
          <a:p>
            <a:pPr marL="514350" indent="-514350">
              <a:buAutoNum type="romanLcParenBoth"/>
            </a:pPr>
            <a:endParaRPr lang="en-US" sz="2400" dirty="0">
              <a:latin typeface="Century Gothic" panose="020B0502020202020204"/>
            </a:endParaRPr>
          </a:p>
          <a:p>
            <a:pPr marL="514350" indent="-514350">
              <a:buAutoNum type="romanLcParenBoth"/>
            </a:pPr>
            <a:r>
              <a:rPr lang="en-US" sz="2400" dirty="0">
                <a:latin typeface="Century Gothic" panose="020B0502020202020204"/>
              </a:rPr>
              <a:t> </a:t>
            </a:r>
            <a:r>
              <a:rPr lang="ar-SA" sz="2400" i="0" dirty="0">
                <a:effectLst/>
                <a:latin typeface="Helvetica Neue"/>
              </a:rPr>
              <a:t>∀</a:t>
            </a:r>
            <a:r>
              <a:rPr lang="en-US" sz="2400" i="0" dirty="0">
                <a:effectLst/>
                <a:latin typeface="Helvetica Neue"/>
              </a:rPr>
              <a:t> a </a:t>
            </a:r>
            <a:r>
              <a:rPr lang="ar-SA" sz="2400" i="0" dirty="0">
                <a:effectLst/>
                <a:latin typeface="Helvetica Neue"/>
              </a:rPr>
              <a:t>∈</a:t>
            </a:r>
            <a:r>
              <a:rPr lang="en-US" sz="2400" i="0" dirty="0">
                <a:effectLst/>
                <a:latin typeface="Helvetica Neue"/>
              </a:rPr>
              <a:t> R</a:t>
            </a:r>
            <a:r>
              <a:rPr lang="en-US" sz="2400" dirty="0">
                <a:latin typeface="Century Gothic" panose="020B0502020202020204"/>
              </a:rPr>
              <a:t>  , </a:t>
            </a:r>
            <a:r>
              <a:rPr lang="ar-SA" sz="2400" i="0" dirty="0">
                <a:effectLst/>
                <a:latin typeface="Helvetica Neue"/>
              </a:rPr>
              <a:t>∃</a:t>
            </a:r>
            <a:r>
              <a:rPr lang="en-US" sz="2400" i="0" dirty="0">
                <a:effectLst/>
                <a:latin typeface="Helvetica Neue"/>
              </a:rPr>
              <a:t> -a </a:t>
            </a:r>
            <a:r>
              <a:rPr lang="ar-SA" sz="2400" i="0" dirty="0">
                <a:effectLst/>
                <a:latin typeface="Helvetica Neue"/>
              </a:rPr>
              <a:t>∈</a:t>
            </a:r>
            <a:r>
              <a:rPr lang="en-US" sz="2400" i="0" dirty="0">
                <a:effectLst/>
                <a:latin typeface="Helvetica Neue"/>
              </a:rPr>
              <a:t> R such that a + (-a)=(-a) + a =0 </a:t>
            </a:r>
          </a:p>
          <a:p>
            <a:pPr marL="514350" indent="-514350">
              <a:buAutoNum type="romanLcParenBoth"/>
            </a:pPr>
            <a:endParaRPr lang="en-US" sz="2400" dirty="0">
              <a:latin typeface="Helvetica Neue"/>
            </a:endParaRPr>
          </a:p>
          <a:p>
            <a:pPr marL="514350" indent="-514350">
              <a:buAutoNum type="romanLcParenBoth"/>
            </a:pPr>
            <a:r>
              <a:rPr lang="en-US" sz="2400" dirty="0">
                <a:latin typeface="Helvetica Neue"/>
              </a:rPr>
              <a:t>+ is a commutative on R</a:t>
            </a:r>
            <a:r>
              <a:rPr lang="en-US" sz="2400" dirty="0">
                <a:latin typeface="Century Gothic" panose="020B0502020202020204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735195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64588FD-EC9E-2F6F-201C-8FD4BC0CF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65389"/>
            <a:ext cx="10827327" cy="5830915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(R,.) is a semi group</a:t>
            </a:r>
          </a:p>
          <a:p>
            <a:pPr marL="400050" indent="-400050">
              <a:buAutoNum type="romanLcParenBoth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indent="-400050">
              <a:buAutoNum type="romanLcParenBoth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is closed under multiplication      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SA" sz="2000" b="1" i="0" dirty="0">
                <a:effectLst/>
                <a:latin typeface="Helvetica Neue"/>
              </a:rPr>
              <a:t>∈ </a:t>
            </a:r>
            <a:r>
              <a:rPr lang="en-US" sz="2000" b="1" i="0" dirty="0">
                <a:effectLst/>
                <a:latin typeface="Helvetica Neue"/>
              </a:rPr>
              <a:t>R  , </a:t>
            </a:r>
            <a:r>
              <a:rPr lang="ar-SA" sz="2000" b="1" i="0" dirty="0">
                <a:effectLst/>
                <a:latin typeface="Helvetica Neue"/>
              </a:rPr>
              <a:t>∀</a:t>
            </a:r>
            <a:r>
              <a:rPr lang="en-US" sz="2000" b="1" dirty="0">
                <a:latin typeface="Helvetica Neue"/>
              </a:rPr>
              <a:t> </a:t>
            </a:r>
            <a:r>
              <a:rPr lang="en-US" sz="2000" b="1" dirty="0" err="1">
                <a:latin typeface="Helvetica Neue"/>
              </a:rPr>
              <a:t>a,b</a:t>
            </a:r>
            <a:r>
              <a:rPr lang="en-US" sz="2000" b="1" dirty="0">
                <a:latin typeface="Helvetica Neue"/>
              </a:rPr>
              <a:t> </a:t>
            </a:r>
            <a:r>
              <a:rPr lang="ar-SA" sz="2000" b="1" i="0" dirty="0">
                <a:effectLst/>
                <a:latin typeface="Helvetica Neue"/>
              </a:rPr>
              <a:t> ∈</a:t>
            </a:r>
            <a:r>
              <a:rPr lang="en-US" sz="2000" b="1" i="0" dirty="0">
                <a:effectLst/>
                <a:latin typeface="Helvetica Neue"/>
              </a:rPr>
              <a:t> R </a:t>
            </a:r>
          </a:p>
          <a:p>
            <a:pPr marL="400050" indent="-400050">
              <a:buFont typeface="Wingdings 3" charset="2"/>
              <a:buAutoNum type="romanLcParenBoth"/>
            </a:pPr>
            <a:r>
              <a:rPr lang="ar-SA" sz="2000" b="1" i="0" dirty="0">
                <a:effectLst/>
                <a:latin typeface="Helvetica Neue"/>
              </a:rPr>
              <a:t>∀</a:t>
            </a:r>
            <a:r>
              <a:rPr lang="en-US" sz="2000" b="1" dirty="0">
                <a:latin typeface="Helvetica Neue"/>
              </a:rPr>
              <a:t> </a:t>
            </a:r>
            <a:r>
              <a:rPr lang="en-US" sz="2000" b="1" dirty="0" err="1">
                <a:latin typeface="Helvetica Neue"/>
              </a:rPr>
              <a:t>a,b,c</a:t>
            </a:r>
            <a:r>
              <a:rPr lang="en-US" sz="2000" b="1" dirty="0">
                <a:latin typeface="Helvetica Neue"/>
              </a:rPr>
              <a:t> </a:t>
            </a:r>
            <a:r>
              <a:rPr lang="ar-SA" sz="2000" b="1" i="0" dirty="0">
                <a:effectLst/>
                <a:latin typeface="Helvetica Neue"/>
              </a:rPr>
              <a:t> ∈</a:t>
            </a:r>
            <a:r>
              <a:rPr lang="en-US" sz="2000" b="1" i="0" dirty="0">
                <a:effectLst/>
                <a:latin typeface="Helvetica Neue"/>
              </a:rPr>
              <a:t> R</a:t>
            </a:r>
            <a:r>
              <a:rPr lang="en-US" sz="2000" b="1" dirty="0">
                <a:latin typeface="Helvetica Neue"/>
              </a:rPr>
              <a:t>        (</a:t>
            </a:r>
            <a:r>
              <a:rPr lang="en-US" sz="2000" b="1" dirty="0" err="1">
                <a:latin typeface="Helvetica Neue"/>
              </a:rPr>
              <a:t>a.b</a:t>
            </a:r>
            <a:r>
              <a:rPr lang="en-US" sz="2000" b="1" dirty="0">
                <a:latin typeface="Helvetica Neue"/>
              </a:rPr>
              <a:t>) . c = a . (</a:t>
            </a:r>
            <a:r>
              <a:rPr lang="en-US" sz="2000" b="1" dirty="0" err="1">
                <a:latin typeface="Helvetica Neue"/>
              </a:rPr>
              <a:t>b.c</a:t>
            </a:r>
            <a:r>
              <a:rPr lang="en-US" sz="2000" b="1" dirty="0">
                <a:latin typeface="Helvetica Neue"/>
              </a:rPr>
              <a:t>) (associative)</a:t>
            </a:r>
          </a:p>
          <a:p>
            <a:endParaRPr lang="en-US" sz="2000" dirty="0">
              <a:latin typeface="Helvetica Neue"/>
            </a:endParaRPr>
          </a:p>
          <a:p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3- (R,+,.) is Distributive</a:t>
            </a:r>
          </a:p>
          <a:p>
            <a:r>
              <a:rPr lang="ar-SA" sz="1800" b="1" i="0" dirty="0">
                <a:effectLst/>
                <a:latin typeface="Helvetica Neue"/>
              </a:rPr>
              <a:t>∀</a:t>
            </a:r>
            <a:r>
              <a:rPr lang="en-US" sz="1800" b="1" i="0" dirty="0">
                <a:effectLst/>
                <a:latin typeface="Helvetica Neue"/>
              </a:rPr>
              <a:t> </a:t>
            </a:r>
            <a:r>
              <a:rPr lang="en-US" sz="1800" b="1" i="0" dirty="0" err="1">
                <a:effectLst/>
                <a:latin typeface="Helvetica Neue"/>
              </a:rPr>
              <a:t>a,b,c</a:t>
            </a:r>
            <a:r>
              <a:rPr lang="en-US" sz="1800" b="1" i="0" dirty="0">
                <a:effectLst/>
                <a:latin typeface="Helvetica Neue"/>
              </a:rPr>
              <a:t> </a:t>
            </a:r>
            <a:r>
              <a:rPr lang="ar-SA" sz="1800" b="1" i="0" dirty="0">
                <a:effectLst/>
                <a:latin typeface="Helvetica Neue"/>
              </a:rPr>
              <a:t> ∈</a:t>
            </a:r>
            <a:r>
              <a:rPr lang="en-US" sz="1800" b="1" i="0" dirty="0">
                <a:effectLst/>
                <a:latin typeface="Helvetica Neue"/>
              </a:rPr>
              <a:t> R         a . (b + c) = (</a:t>
            </a:r>
            <a:r>
              <a:rPr lang="en-US" sz="1800" b="1" i="0" dirty="0" err="1">
                <a:effectLst/>
                <a:latin typeface="Helvetica Neue"/>
              </a:rPr>
              <a:t>a.b</a:t>
            </a:r>
            <a:r>
              <a:rPr lang="en-US" sz="1800" b="1" i="0" dirty="0">
                <a:effectLst/>
                <a:latin typeface="Helvetica Neue"/>
              </a:rPr>
              <a:t>) + (</a:t>
            </a:r>
            <a:r>
              <a:rPr lang="en-US" sz="1800" b="1" i="0" dirty="0" err="1">
                <a:effectLst/>
                <a:latin typeface="Helvetica Neue"/>
              </a:rPr>
              <a:t>a.c</a:t>
            </a:r>
            <a:r>
              <a:rPr lang="en-US" sz="1800" b="1" i="0" dirty="0">
                <a:effectLst/>
                <a:latin typeface="Helvetica Neue"/>
              </a:rPr>
              <a:t>) (L</a:t>
            </a:r>
            <a:r>
              <a:rPr lang="en-US" sz="1800" b="1" dirty="0">
                <a:latin typeface="Helvetica Neue"/>
              </a:rPr>
              <a:t>.</a:t>
            </a:r>
            <a:r>
              <a:rPr lang="en-US" sz="1800" b="1" i="0" dirty="0">
                <a:effectLst/>
                <a:latin typeface="Helvetica Neue"/>
              </a:rPr>
              <a:t>H.S)</a:t>
            </a:r>
          </a:p>
          <a:p>
            <a:r>
              <a:rPr lang="en-US" sz="1800" b="1" dirty="0">
                <a:latin typeface="Helvetica Neue"/>
              </a:rPr>
              <a:t>(b + c) . a = (</a:t>
            </a:r>
            <a:r>
              <a:rPr lang="en-US" sz="1800" b="1" dirty="0" err="1">
                <a:latin typeface="Helvetica Neue"/>
              </a:rPr>
              <a:t>b.a</a:t>
            </a:r>
            <a:r>
              <a:rPr lang="en-US" sz="1800" b="1" dirty="0">
                <a:latin typeface="Helvetica Neue"/>
              </a:rPr>
              <a:t>) + (</a:t>
            </a:r>
            <a:r>
              <a:rPr lang="en-US" sz="1800" b="1" dirty="0" err="1">
                <a:latin typeface="Helvetica Neue"/>
              </a:rPr>
              <a:t>c.a</a:t>
            </a:r>
            <a:r>
              <a:rPr lang="en-US" sz="1800" b="1" dirty="0">
                <a:latin typeface="Helvetica Neue"/>
              </a:rPr>
              <a:t>) (R.H.S)</a:t>
            </a:r>
          </a:p>
          <a:p>
            <a:endParaRPr lang="en-US" sz="2000" dirty="0">
              <a:latin typeface="Helvetica Neue"/>
            </a:endParaRPr>
          </a:p>
          <a:p>
            <a:endParaRPr lang="en-US" sz="2000" dirty="0">
              <a:latin typeface="Helvetica Neue"/>
            </a:endParaRPr>
          </a:p>
          <a:p>
            <a:pPr marL="400050" indent="-400050">
              <a:buFont typeface="Wingdings 3" charset="2"/>
              <a:buAutoNum type="romanLcParenBoth"/>
            </a:pPr>
            <a:endParaRPr lang="en-US" sz="2000" dirty="0">
              <a:latin typeface="Helvetica Neue"/>
            </a:endParaRPr>
          </a:p>
          <a:p>
            <a:pPr marL="400050" indent="-400050">
              <a:buAutoNum type="romanLcParenBoth"/>
            </a:pPr>
            <a:endParaRPr lang="en-US" sz="2000" i="0" dirty="0">
              <a:effectLst/>
              <a:latin typeface="Helvetica Neue"/>
            </a:endParaRPr>
          </a:p>
          <a:p>
            <a:pPr marL="400050" indent="-400050">
              <a:buAutoNum type="romanLcParenBoth"/>
            </a:pPr>
            <a:endParaRPr lang="en-US" sz="1800" dirty="0">
              <a:solidFill>
                <a:srgbClr val="FF0000"/>
              </a:solidFill>
            </a:endParaRPr>
          </a:p>
          <a:p>
            <a:endParaRPr lang="ar-SA" sz="1800" dirty="0"/>
          </a:p>
        </p:txBody>
      </p:sp>
      <p:sp>
        <p:nvSpPr>
          <p:cNvPr id="5" name="سهم: لليمين 4">
            <a:extLst>
              <a:ext uri="{FF2B5EF4-FFF2-40B4-BE49-F238E27FC236}">
                <a16:creationId xmlns:a16="http://schemas.microsoft.com/office/drawing/2014/main" id="{5474BAEF-2C77-8422-087F-4BB3CB99DE7F}"/>
              </a:ext>
            </a:extLst>
          </p:cNvPr>
          <p:cNvSpPr/>
          <p:nvPr/>
        </p:nvSpPr>
        <p:spPr>
          <a:xfrm flipV="1">
            <a:off x="1957387" y="1861662"/>
            <a:ext cx="342900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سهم: لليمين 5">
            <a:extLst>
              <a:ext uri="{FF2B5EF4-FFF2-40B4-BE49-F238E27FC236}">
                <a16:creationId xmlns:a16="http://schemas.microsoft.com/office/drawing/2014/main" id="{5778AF48-F73F-B575-EC19-F03D5D6A2476}"/>
              </a:ext>
            </a:extLst>
          </p:cNvPr>
          <p:cNvSpPr/>
          <p:nvPr/>
        </p:nvSpPr>
        <p:spPr>
          <a:xfrm flipV="1">
            <a:off x="4352925" y="1435419"/>
            <a:ext cx="342900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سهم: لليمين 6">
            <a:extLst>
              <a:ext uri="{FF2B5EF4-FFF2-40B4-BE49-F238E27FC236}">
                <a16:creationId xmlns:a16="http://schemas.microsoft.com/office/drawing/2014/main" id="{6369A393-9F8B-21FC-F9E4-A27BC1798D20}"/>
              </a:ext>
            </a:extLst>
          </p:cNvPr>
          <p:cNvSpPr/>
          <p:nvPr/>
        </p:nvSpPr>
        <p:spPr>
          <a:xfrm flipV="1">
            <a:off x="1431130" y="3257075"/>
            <a:ext cx="342900" cy="457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70457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صر نائب للمحتوى 2">
            <a:extLst>
              <a:ext uri="{FF2B5EF4-FFF2-40B4-BE49-F238E27FC236}">
                <a16:creationId xmlns:a16="http://schemas.microsoft.com/office/drawing/2014/main" id="{4728DD0E-4A67-6C95-B7F4-3469B2790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38" y="114300"/>
            <a:ext cx="10023475" cy="5910263"/>
          </a:xfrm>
        </p:spPr>
        <p:txBody>
          <a:bodyPr/>
          <a:lstStyle/>
          <a:p>
            <a:pPr algn="l"/>
            <a:r>
              <a:rPr lang="en-US" sz="3600" b="1" i="1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,Bold"/>
              </a:rPr>
              <a:t>Example</a:t>
            </a:r>
            <a:r>
              <a:rPr lang="en-US" sz="3600" b="1" i="1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,Bold"/>
              </a:rPr>
              <a:t> </a:t>
            </a: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l"/>
            <a:r>
              <a:rPr lang="en-US" sz="2000" b="1" i="0" u="none" strike="noStrike" baseline="0" dirty="0">
                <a:latin typeface="Cambria Math" panose="02040503050406030204" pitchFamily="18" charset="0"/>
              </a:rPr>
              <a:t>The mathematical system ( Z ,+ , . ) is a ring , since</a:t>
            </a:r>
          </a:p>
          <a:p>
            <a:pPr algn="l"/>
            <a:endParaRPr lang="en-US" sz="2000" b="1" i="0" u="none" strike="noStrike" baseline="0" dirty="0">
              <a:latin typeface="Cambria Math" panose="02040503050406030204" pitchFamily="18" charset="0"/>
            </a:endParaRPr>
          </a:p>
          <a:p>
            <a:pPr algn="l"/>
            <a:r>
              <a:rPr lang="en-US" sz="2000" b="1" i="0" u="none" strike="noStrike" baseline="0" dirty="0">
                <a:latin typeface="Cambria Math" panose="02040503050406030204" pitchFamily="18" charset="0"/>
              </a:rPr>
              <a:t>1- (Z , + ) is a commutative group ,</a:t>
            </a:r>
          </a:p>
          <a:p>
            <a:pPr algn="l"/>
            <a:endParaRPr lang="en-US" sz="2000" b="1" i="0" u="none" strike="noStrike" baseline="0" dirty="0">
              <a:latin typeface="Cambria Math" panose="02040503050406030204" pitchFamily="18" charset="0"/>
            </a:endParaRPr>
          </a:p>
          <a:p>
            <a:pPr algn="l"/>
            <a:r>
              <a:rPr lang="en-US" sz="2000" b="1" i="0" u="none" strike="noStrike" baseline="0" dirty="0">
                <a:latin typeface="Cambria Math" panose="02040503050406030204" pitchFamily="18" charset="0"/>
              </a:rPr>
              <a:t>2- (Z , .)     is a semi group</a:t>
            </a:r>
          </a:p>
          <a:p>
            <a:pPr algn="l"/>
            <a:endParaRPr lang="en-US" sz="2000" b="1" i="0" u="none" strike="noStrike" baseline="0" dirty="0">
              <a:latin typeface="Cambria Math" panose="02040503050406030204" pitchFamily="18" charset="0"/>
            </a:endParaRPr>
          </a:p>
          <a:p>
            <a:pPr algn="l"/>
            <a:r>
              <a:rPr lang="en-US" sz="2000" b="1" dirty="0">
                <a:latin typeface="Cambria Math" panose="02040503050406030204" pitchFamily="18" charset="0"/>
              </a:rPr>
              <a:t>3- </a:t>
            </a:r>
            <a:r>
              <a:rPr lang="ar-SA" sz="2000" b="1" i="0" dirty="0">
                <a:effectLst/>
                <a:latin typeface="Helvetica Neue"/>
              </a:rPr>
              <a:t>∀</a:t>
            </a:r>
            <a:r>
              <a:rPr lang="en-US" sz="2000" b="1" dirty="0">
                <a:latin typeface="Helvetica Neue"/>
              </a:rPr>
              <a:t> </a:t>
            </a:r>
            <a:r>
              <a:rPr lang="en-US" sz="2000" b="1" dirty="0" err="1">
                <a:latin typeface="Helvetica Neue"/>
              </a:rPr>
              <a:t>a,b,c</a:t>
            </a:r>
            <a:r>
              <a:rPr lang="en-US" sz="2000" b="1" dirty="0">
                <a:latin typeface="Helvetica Neue"/>
              </a:rPr>
              <a:t> </a:t>
            </a:r>
            <a:r>
              <a:rPr lang="ar-SA" sz="2000" b="1" i="0" dirty="0">
                <a:effectLst/>
                <a:latin typeface="Helvetica Neue"/>
              </a:rPr>
              <a:t> ∈</a:t>
            </a:r>
            <a:r>
              <a:rPr lang="en-US" sz="2000" b="1" i="0" dirty="0">
                <a:effectLst/>
                <a:latin typeface="Helvetica Neue"/>
              </a:rPr>
              <a:t> Z          a. (b + c) =(a . </a:t>
            </a:r>
            <a:r>
              <a:rPr lang="en-US" sz="2000" b="1" dirty="0">
                <a:latin typeface="Helvetica Neue"/>
              </a:rPr>
              <a:t>b) +(a. c) (R.H.S)</a:t>
            </a:r>
          </a:p>
          <a:p>
            <a:pPr algn="l"/>
            <a:r>
              <a:rPr lang="en-US" sz="2000" b="1" dirty="0">
                <a:latin typeface="Helvetica Neue"/>
              </a:rPr>
              <a:t>And (b + c) .a = (b .a) + (c .a)  (L.H.S)  </a:t>
            </a:r>
            <a:endParaRPr lang="en-US" sz="2000" b="1" dirty="0">
              <a:latin typeface="Cambria Math" panose="02040503050406030204" pitchFamily="18" charset="0"/>
            </a:endParaRPr>
          </a:p>
        </p:txBody>
      </p:sp>
      <p:sp>
        <p:nvSpPr>
          <p:cNvPr id="6" name="سهم: لليمين 5">
            <a:extLst>
              <a:ext uri="{FF2B5EF4-FFF2-40B4-BE49-F238E27FC236}">
                <a16:creationId xmlns:a16="http://schemas.microsoft.com/office/drawing/2014/main" id="{4CB3607B-315D-68B1-43E4-B53DE74996F4}"/>
              </a:ext>
            </a:extLst>
          </p:cNvPr>
          <p:cNvSpPr/>
          <p:nvPr/>
        </p:nvSpPr>
        <p:spPr>
          <a:xfrm>
            <a:off x="1889918" y="3543300"/>
            <a:ext cx="414338" cy="1000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23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C527303-A315-269A-7FDF-572664959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Types of Rings </a:t>
            </a:r>
          </a:p>
          <a:p>
            <a:endParaRPr lang="en-US" sz="2800" b="0" i="0" u="none" strike="noStrike" baseline="0" dirty="0">
              <a:latin typeface="Cambria Math" panose="02040503050406030204" pitchFamily="18" charset="0"/>
            </a:endParaRPr>
          </a:p>
          <a:p>
            <a:r>
              <a:rPr lang="en-US" sz="2800" b="0" i="0" u="none" strike="noStrike" baseline="0" dirty="0">
                <a:latin typeface="Cambria Math" panose="02040503050406030204" pitchFamily="18" charset="0"/>
              </a:rPr>
              <a:t>1-Commutative Ring</a:t>
            </a:r>
          </a:p>
          <a:p>
            <a:r>
              <a:rPr lang="en-US" sz="2800" dirty="0">
                <a:latin typeface="Cambria Math" panose="02040503050406030204" pitchFamily="18" charset="0"/>
              </a:rPr>
              <a:t>2-</a:t>
            </a:r>
            <a:r>
              <a:rPr lang="en-US" sz="2800" b="0" i="0" u="none" strike="noStrike" baseline="0" dirty="0">
                <a:latin typeface="Cambria Math" panose="02040503050406030204" pitchFamily="18" charset="0"/>
              </a:rPr>
              <a:t>Ring with Identity</a:t>
            </a:r>
            <a:endParaRPr lang="en-US" sz="2800" dirty="0">
              <a:latin typeface="Cambria Math" panose="02040503050406030204" pitchFamily="18" charset="0"/>
            </a:endParaRPr>
          </a:p>
          <a:p>
            <a:r>
              <a:rPr lang="en-US" sz="2800" dirty="0">
                <a:latin typeface="Cambria Math" panose="02040503050406030204" pitchFamily="18" charset="0"/>
              </a:rPr>
              <a:t>3-Ring with </a:t>
            </a:r>
            <a:r>
              <a:rPr lang="en-US" sz="2800" b="0" i="0" u="none" strike="noStrike" baseline="0" dirty="0">
                <a:latin typeface="Cambria Math" panose="02040503050406030204" pitchFamily="18" charset="0"/>
              </a:rPr>
              <a:t>Zero Divisors</a:t>
            </a:r>
          </a:p>
          <a:p>
            <a:r>
              <a:rPr lang="en-US" sz="2800" dirty="0">
                <a:latin typeface="Cambria Math" panose="02040503050406030204" pitchFamily="18" charset="0"/>
              </a:rPr>
              <a:t>4-Sub Ring</a:t>
            </a:r>
          </a:p>
          <a:p>
            <a:endParaRPr lang="en-US" sz="2800" dirty="0">
              <a:latin typeface="Cambria Math" panose="02040503050406030204" pitchFamily="18" charset="0"/>
            </a:endParaRPr>
          </a:p>
          <a:p>
            <a:endParaRPr lang="en-US" sz="2800" dirty="0">
              <a:latin typeface="Cambria Math" panose="02040503050406030204" pitchFamily="18" charset="0"/>
            </a:endParaRPr>
          </a:p>
          <a:p>
            <a:endParaRPr lang="en-US" sz="1800" dirty="0">
              <a:latin typeface="Cambria Math" panose="02040503050406030204" pitchFamily="18" charset="0"/>
            </a:endParaRPr>
          </a:p>
          <a:p>
            <a:endParaRPr lang="en-US" sz="1800" dirty="0">
              <a:latin typeface="Cambria Math" panose="02040503050406030204" pitchFamily="18" charset="0"/>
            </a:endParaRPr>
          </a:p>
          <a:p>
            <a:endParaRPr lang="en-US" sz="1800" dirty="0">
              <a:latin typeface="Cambria Math" panose="02040503050406030204" pitchFamily="18" charset="0"/>
            </a:endParaRPr>
          </a:p>
          <a:p>
            <a:endParaRPr lang="en-US" sz="1800" dirty="0">
              <a:latin typeface="Cambria Math" panose="02040503050406030204" pitchFamily="18" charset="0"/>
            </a:endParaRPr>
          </a:p>
          <a:p>
            <a:r>
              <a:rPr lang="en-US" sz="1800" dirty="0">
                <a:latin typeface="Cambria Math" panose="02040503050406030204" pitchFamily="18" charset="0"/>
              </a:rPr>
              <a:t>Note: there are much more types of rings but we listed a few due to the time.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42578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لصورة 2">
            <a:extLst>
              <a:ext uri="{FF2B5EF4-FFF2-40B4-BE49-F238E27FC236}">
                <a16:creationId xmlns:a16="http://schemas.microsoft.com/office/drawing/2014/main" id="{6542E73C-255A-0AFF-DCD8-2BC40D10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4925"/>
            <a:ext cx="12192000" cy="6823075"/>
          </a:xfrm>
        </p:spPr>
        <p:txBody>
          <a:bodyPr>
            <a:normAutofit/>
          </a:bodyPr>
          <a:lstStyle/>
          <a:p>
            <a:r>
              <a:rPr lang="en-US" sz="2800" b="1" i="1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Commutative Ring</a:t>
            </a:r>
          </a:p>
          <a:p>
            <a:r>
              <a:rPr lang="en-US" sz="2400" b="1" i="0" u="none" strike="noStrike" baseline="0" dirty="0">
                <a:latin typeface="Cambria Math" panose="02040503050406030204" pitchFamily="18" charset="0"/>
              </a:rPr>
              <a:t>A ring (R,+,.) is called Commutative ring if </a:t>
            </a:r>
            <a:r>
              <a:rPr lang="en-US" sz="2400" b="1" i="0" u="none" strike="noStrike" baseline="0" dirty="0" err="1">
                <a:latin typeface="Cambria Math" panose="02040503050406030204" pitchFamily="18" charset="0"/>
              </a:rPr>
              <a:t>a.b</a:t>
            </a:r>
            <a:r>
              <a:rPr lang="en-US" sz="2400" b="1" i="0" u="none" strike="noStrike" baseline="0" dirty="0">
                <a:latin typeface="Cambria Math" panose="02040503050406030204" pitchFamily="18" charset="0"/>
              </a:rPr>
              <a:t> = b. a, ∀ </a:t>
            </a:r>
            <a:r>
              <a:rPr lang="en-US" sz="2400" b="1" i="0" u="none" strike="noStrike" baseline="0" dirty="0" err="1">
                <a:latin typeface="Cambria Math" panose="02040503050406030204" pitchFamily="18" charset="0"/>
              </a:rPr>
              <a:t>a,b</a:t>
            </a:r>
            <a:r>
              <a:rPr lang="en-US" sz="2400" b="1" i="0" u="none" strike="noStrike" baseline="0" dirty="0">
                <a:latin typeface="Cambria Math" panose="02040503050406030204" pitchFamily="18" charset="0"/>
              </a:rPr>
              <a:t>  ∈ R </a:t>
            </a:r>
            <a:endParaRPr lang="en-US" sz="2400" b="1" dirty="0">
              <a:latin typeface="Cambria Math" panose="02040503050406030204" pitchFamily="18" charset="0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i.e. </a:t>
            </a:r>
            <a:r>
              <a:rPr lang="en-US" sz="2400" b="1" i="0" u="none" strike="noStrike" baseline="0" dirty="0">
                <a:latin typeface="Cambria Math" panose="02040503050406030204" pitchFamily="18" charset="0"/>
              </a:rPr>
              <a:t>The operation of multiplication ∙ is commutative on R</a:t>
            </a:r>
            <a:r>
              <a:rPr lang="en-US" sz="1800" b="0" i="0" u="none" strike="noStrike" baseline="0" dirty="0">
                <a:latin typeface="Cambria Math" panose="02040503050406030204" pitchFamily="18" charset="0"/>
              </a:rPr>
              <a:t>.</a:t>
            </a:r>
          </a:p>
          <a:p>
            <a:endParaRPr lang="en-US" sz="1800" dirty="0">
              <a:latin typeface="Cambria Math" panose="02040503050406030204" pitchFamily="18" charset="0"/>
            </a:endParaRPr>
          </a:p>
          <a:p>
            <a:pPr algn="l"/>
            <a:r>
              <a:rPr lang="en-US" sz="3200" i="1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,Bold"/>
              </a:rPr>
              <a:t>Example</a:t>
            </a:r>
            <a:r>
              <a:rPr lang="en-US" sz="3200" i="1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</a:p>
          <a:p>
            <a:pPr algn="l"/>
            <a:r>
              <a:rPr lang="en-US" sz="2400" b="0" i="0" u="none" strike="noStrike" baseline="0" dirty="0">
                <a:latin typeface="Cambria Math" panose="02040503050406030204" pitchFamily="18" charset="0"/>
              </a:rPr>
              <a:t>Since the usual multiplication of numbers is commutative. It</a:t>
            </a:r>
          </a:p>
          <a:p>
            <a:pPr algn="l"/>
            <a:r>
              <a:rPr lang="en-US" sz="2400" b="0" i="0" u="none" strike="noStrike" baseline="0" dirty="0">
                <a:latin typeface="Cambria Math" panose="02040503050406030204" pitchFamily="18" charset="0"/>
              </a:rPr>
              <a:t>follows that (Z ,+ , .), ( Ze ,+ , .) , (Q ,+ ,.) ,(Ɍ,+,.)  are</a:t>
            </a:r>
          </a:p>
          <a:p>
            <a:pPr algn="l"/>
            <a:r>
              <a:rPr lang="en-US" sz="2400" b="0" i="0" u="none" strike="noStrike" baseline="0" dirty="0">
                <a:latin typeface="Cambria Math" panose="02040503050406030204" pitchFamily="18" charset="0"/>
              </a:rPr>
              <a:t>commutative rings .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895107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4F66497-1732-DB96-9BCD-EEAC74F2E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8892"/>
            <a:ext cx="12192000" cy="6829108"/>
          </a:xfrm>
        </p:spPr>
        <p:txBody>
          <a:bodyPr>
            <a:normAutofit/>
          </a:bodyPr>
          <a:lstStyle/>
          <a:p>
            <a:r>
              <a:rPr lang="en-US" sz="3200" b="1" i="1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Ring with Identity</a:t>
            </a:r>
          </a:p>
          <a:p>
            <a:pPr algn="l"/>
            <a:r>
              <a:rPr lang="en-US" sz="2400" b="0" i="0" u="none" strike="noStrike" baseline="0" dirty="0">
                <a:latin typeface="Cambria Math" panose="02040503050406030204" pitchFamily="18" charset="0"/>
              </a:rPr>
              <a:t>A ring R is said to be ring with identity (or with 1) </a:t>
            </a:r>
            <a:r>
              <a:rPr lang="en-US" sz="2400" b="0" i="0" u="none" strike="noStrike" baseline="0" dirty="0" err="1">
                <a:latin typeface="Cambria Math" panose="02040503050406030204" pitchFamily="18" charset="0"/>
              </a:rPr>
              <a:t>iff</a:t>
            </a:r>
            <a:r>
              <a:rPr lang="en-US" sz="2400" b="0" i="0" u="none" strike="noStrike" baseline="0" dirty="0">
                <a:latin typeface="Cambria Math" panose="02040503050406030204" pitchFamily="18" charset="0"/>
              </a:rPr>
              <a:t> R has an identity</a:t>
            </a:r>
          </a:p>
          <a:p>
            <a:pPr algn="l"/>
            <a:r>
              <a:rPr lang="en-US" sz="2400" b="0" i="0" u="none" strike="noStrike" baseline="0" dirty="0">
                <a:latin typeface="Cambria Math" panose="02040503050406030204" pitchFamily="18" charset="0"/>
              </a:rPr>
              <a:t>element with multiplication i.e. if </a:t>
            </a:r>
            <a:r>
              <a:rPr lang="ar-SA" sz="2400" i="0" dirty="0">
                <a:effectLst/>
                <a:latin typeface="Helvetica Neue"/>
              </a:rPr>
              <a:t>∃ </a:t>
            </a:r>
            <a:r>
              <a:rPr lang="en-US" sz="2400" i="0" dirty="0">
                <a:effectLst/>
                <a:latin typeface="Helvetica Neue"/>
              </a:rPr>
              <a:t> 1 </a:t>
            </a:r>
            <a:r>
              <a:rPr lang="en-US" sz="2400" b="1" i="0" u="none" strike="noStrike" baseline="0" dirty="0">
                <a:latin typeface="Cambria Math" panose="02040503050406030204" pitchFamily="18" charset="0"/>
              </a:rPr>
              <a:t>∈ R, such that a . 1 = 1 . a =a , ∀ a ∈ R</a:t>
            </a:r>
          </a:p>
          <a:p>
            <a:pPr algn="l"/>
            <a:endParaRPr lang="en-US" sz="2400" b="1" dirty="0">
              <a:latin typeface="Cambria Math" panose="02040503050406030204" pitchFamily="18" charset="0"/>
            </a:endParaRPr>
          </a:p>
          <a:p>
            <a:pPr algn="l"/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Example</a:t>
            </a:r>
            <a:r>
              <a:rPr lang="en-US" sz="3200" b="1" i="1" strike="noStrike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+mj-ea"/>
                <a:cs typeface="+mj-cs"/>
              </a:rPr>
              <a:t> The following rings (Z ,+ , .), ( Ze ,+ , .) , (Q ,+ ,.) ,(Ɍ,+,.) are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+mj-ea"/>
                <a:cs typeface="+mj-cs"/>
              </a:rPr>
              <a:t>commutative rings with identity 1.</a:t>
            </a:r>
            <a:endParaRPr kumimoji="0" lang="ar-SA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Times New Roman" panose="02020603050405020304" pitchFamily="18" charset="0"/>
            </a:endParaRPr>
          </a:p>
          <a:p>
            <a:pPr algn="l"/>
            <a:endParaRPr lang="en-US" sz="3200" b="1" i="1" u="sng" strike="noStrike" baseline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  <a:p>
            <a:pPr algn="l"/>
            <a:endParaRPr lang="en-US" sz="3200" b="0" i="1" u="sng" strike="noStrike" baseline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9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056048F-7832-471C-FE42-3CE1998E8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 divisors </a:t>
            </a:r>
          </a:p>
          <a:p>
            <a:pPr algn="l"/>
            <a:r>
              <a:rPr lang="en-US" sz="2000" b="1" i="0" u="none" strike="noStrike" baseline="0" dirty="0">
                <a:latin typeface="Cambria Math" panose="02040503050406030204" pitchFamily="18" charset="0"/>
              </a:rPr>
              <a:t>A ring (R,+,.) is said to have divisors of zero, if there exists non zero</a:t>
            </a:r>
          </a:p>
          <a:p>
            <a:pPr algn="l"/>
            <a:r>
              <a:rPr lang="en-US" sz="2000" b="1" i="0" u="none" strike="noStrike" baseline="0" dirty="0">
                <a:latin typeface="Cambria Math" panose="02040503050406030204" pitchFamily="18" charset="0"/>
              </a:rPr>
              <a:t>elements </a:t>
            </a:r>
            <a:r>
              <a:rPr lang="en-US" sz="2000" b="1" i="0" u="none" strike="noStrike" baseline="0" dirty="0" err="1">
                <a:latin typeface="Cambria Math" panose="02040503050406030204" pitchFamily="18" charset="0"/>
              </a:rPr>
              <a:t>a,b</a:t>
            </a:r>
            <a:r>
              <a:rPr lang="en-US" sz="2000" b="1" i="0" u="none" strike="noStrike" baseline="0" dirty="0">
                <a:latin typeface="Cambria Math" panose="02040503050406030204" pitchFamily="18" charset="0"/>
              </a:rPr>
              <a:t> ∈ R, such that </a:t>
            </a:r>
            <a:r>
              <a:rPr lang="en-US" sz="2000" b="1" i="0" u="none" strike="noStrike" baseline="0" dirty="0" err="1">
                <a:latin typeface="Cambria Math" panose="02040503050406030204" pitchFamily="18" charset="0"/>
              </a:rPr>
              <a:t>a.b</a:t>
            </a:r>
            <a:r>
              <a:rPr lang="en-US" sz="2000" b="1" i="0" u="none" strike="noStrike" baseline="0" dirty="0">
                <a:latin typeface="Cambria Math" panose="02040503050406030204" pitchFamily="18" charset="0"/>
              </a:rPr>
              <a:t>=0</a:t>
            </a:r>
          </a:p>
          <a:p>
            <a:pPr algn="l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i.e. R has zero divisors if ∃ a  ≠ 0 and b  ≠ 0  ∈ R , such that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a.b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=0</a:t>
            </a:r>
          </a:p>
          <a:p>
            <a:pPr algn="l"/>
            <a:endParaRPr lang="en-US" sz="2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  <a:p>
            <a:pPr algn="l"/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</a:rPr>
              <a:t>Example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+mj-ea"/>
                <a:cs typeface="+mj-cs"/>
              </a:rPr>
              <a:t>The following rings (Z ,+ , .), ( Ze ,+ , .) , (Q ,+ ,.) ,(Ɍ,+,.) which does not have zero divisors Since ∄ a  ≠ 0 and b  ≠ 0  ∈ R , such that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+mj-ea"/>
                <a:cs typeface="+mj-cs"/>
              </a:rPr>
              <a:t>a.b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 Math" panose="02040503050406030204" pitchFamily="18" charset="0"/>
                <a:ea typeface="+mj-ea"/>
                <a:cs typeface="+mj-cs"/>
              </a:rPr>
              <a:t>=0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endParaRPr lang="ar-SA" sz="40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6944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{E1D455A3-0C48-9447-8B67-801A0A2D1C8D}tf10001062</Template>
  <TotalTime>2141</TotalTime>
  <Words>799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Calibri</vt:lpstr>
      <vt:lpstr>Calibri,Bold</vt:lpstr>
      <vt:lpstr>Cambria Math</vt:lpstr>
      <vt:lpstr>Century Gothic</vt:lpstr>
      <vt:lpstr>Helvetica Neue</vt:lpstr>
      <vt:lpstr>Wingdings 3</vt:lpstr>
      <vt:lpstr>Ion</vt:lpstr>
      <vt:lpstr>PowerPoint Presentation</vt:lpstr>
      <vt:lpstr>Definition of 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طارق الحقباني ID 441102372</dc:creator>
  <cp:lastModifiedBy>عبد الرحمن الميمان</cp:lastModifiedBy>
  <cp:revision>11</cp:revision>
  <dcterms:created xsi:type="dcterms:W3CDTF">2022-10-26T13:16:58Z</dcterms:created>
  <dcterms:modified xsi:type="dcterms:W3CDTF">2022-12-10T13:54:31Z</dcterms:modified>
</cp:coreProperties>
</file>