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71" r:id="rId2"/>
    <p:sldId id="2826" r:id="rId3"/>
    <p:sldId id="2777" r:id="rId4"/>
    <p:sldId id="2786" r:id="rId5"/>
    <p:sldId id="2817" r:id="rId6"/>
    <p:sldId id="2830" r:id="rId7"/>
    <p:sldId id="2819" r:id="rId8"/>
    <p:sldId id="2831" r:id="rId9"/>
    <p:sldId id="2822" r:id="rId10"/>
    <p:sldId id="2782" r:id="rId11"/>
    <p:sldId id="2820" r:id="rId12"/>
    <p:sldId id="2784" r:id="rId13"/>
    <p:sldId id="2832" r:id="rId14"/>
    <p:sldId id="2807" r:id="rId15"/>
  </p:sldIdLst>
  <p:sldSz cx="12192000" cy="6858000"/>
  <p:notesSz cx="6858000" cy="9144000"/>
  <p:custShowLst>
    <p:custShow name="Custom Show 1" id="0">
      <p:sldLst>
        <p:sld r:id="rId2"/>
        <p:sld r:id="rId4"/>
        <p:sld r:id="rId5"/>
        <p:sld r:id="rId6"/>
        <p:sld r:id="rId8"/>
        <p:sld r:id="rId12"/>
        <p:sld r:id="rId5"/>
        <p:sld r:id="rId11"/>
        <p:sld r:id="rId5"/>
        <p:sld r:id="rId13"/>
        <p:sld r:id="rId1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1F2"/>
    <a:srgbClr val="7A7B7D"/>
    <a:srgbClr val="58848D"/>
    <a:srgbClr val="195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/>
    <p:restoredTop sz="94719"/>
  </p:normalViewPr>
  <p:slideViewPr>
    <p:cSldViewPr snapToGrid="0" snapToObjects="1">
      <p:cViewPr varScale="1">
        <p:scale>
          <a:sx n="154" d="100"/>
          <a:sy n="154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0C549-520E-A846-A402-FCBED7ED3CE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6E637-2B45-0E4E-9838-F0169FC9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E637-2B45-0E4E-9838-F0169FC928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E637-2B45-0E4E-9838-F0169FC92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5402-CB20-BA44-8E8D-4415E09E6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1895-F3BB-1D4C-B1A2-67535A867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F092-9CC9-F749-B185-D447EB01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C701-4EF9-C448-9C17-399D577E2C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FE86-2657-7548-8FA8-959B4300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27F3-A7EF-D843-9179-F8568080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6EC1-C0F5-AB44-AEFB-91135C2F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1E41-B44B-ED49-A711-B8CA46E2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11B77-8190-B441-ADFA-59A564B30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4923-63BD-8C44-A8D5-AE537097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C701-4EF9-C448-9C17-399D577E2C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F8B6-DA13-3C4F-B64C-F0E5EDA3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34DA-EE84-A44F-BB45-CA16BC9C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6EC1-C0F5-AB44-AEFB-91135C2F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5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379A8-883A-8D4F-A4CA-817E6F957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D2DD7-EB72-EB4A-850F-2929A4F32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4EE6-C173-F942-B3D3-AC6A83ED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C701-4EF9-C448-9C17-399D577E2C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0CD4B-3D0E-E244-83A1-5F0059BD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813B-2FC2-EB41-8681-C53A1E48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6EC1-C0F5-AB44-AEFB-91135C2F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4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006507A-4D8B-5C48-8AE3-C7A07B861A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6459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فوق الأيقونة لإضافة صورة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2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71324" y="0"/>
            <a:ext cx="10249355" cy="6858000"/>
          </a:xfrm>
          <a:custGeom>
            <a:avLst/>
            <a:gdLst>
              <a:gd name="connsiteX0" fmla="*/ 5124677 w 10249354"/>
              <a:gd name="connsiteY0" fmla="*/ 6088739 h 6858000"/>
              <a:gd name="connsiteX1" fmla="*/ 5893938 w 10249354"/>
              <a:gd name="connsiteY1" fmla="*/ 6858000 h 6858000"/>
              <a:gd name="connsiteX2" fmla="*/ 4355416 w 10249354"/>
              <a:gd name="connsiteY2" fmla="*/ 6858000 h 6858000"/>
              <a:gd name="connsiteX3" fmla="*/ 6395357 w 10249354"/>
              <a:gd name="connsiteY3" fmla="*/ 4785630 h 6858000"/>
              <a:gd name="connsiteX4" fmla="*/ 7624082 w 10249354"/>
              <a:gd name="connsiteY4" fmla="*/ 6014355 h 6858000"/>
              <a:gd name="connsiteX5" fmla="*/ 6780437 w 10249354"/>
              <a:gd name="connsiteY5" fmla="*/ 6858000 h 6858000"/>
              <a:gd name="connsiteX6" fmla="*/ 6010277 w 10249354"/>
              <a:gd name="connsiteY6" fmla="*/ 6858000 h 6858000"/>
              <a:gd name="connsiteX7" fmla="*/ 5166632 w 10249354"/>
              <a:gd name="connsiteY7" fmla="*/ 6014355 h 6858000"/>
              <a:gd name="connsiteX8" fmla="*/ 3853996 w 10249354"/>
              <a:gd name="connsiteY8" fmla="*/ 4785630 h 6858000"/>
              <a:gd name="connsiteX9" fmla="*/ 5082721 w 10249354"/>
              <a:gd name="connsiteY9" fmla="*/ 6014355 h 6858000"/>
              <a:gd name="connsiteX10" fmla="*/ 4239076 w 10249354"/>
              <a:gd name="connsiteY10" fmla="*/ 6858000 h 6858000"/>
              <a:gd name="connsiteX11" fmla="*/ 3468917 w 10249354"/>
              <a:gd name="connsiteY11" fmla="*/ 6858000 h 6858000"/>
              <a:gd name="connsiteX12" fmla="*/ 2625272 w 10249354"/>
              <a:gd name="connsiteY12" fmla="*/ 6014355 h 6858000"/>
              <a:gd name="connsiteX13" fmla="*/ 2541361 w 10249354"/>
              <a:gd name="connsiteY13" fmla="*/ 3482521 h 6858000"/>
              <a:gd name="connsiteX14" fmla="*/ 3770085 w 10249354"/>
              <a:gd name="connsiteY14" fmla="*/ 4711246 h 6858000"/>
              <a:gd name="connsiteX15" fmla="*/ 2541361 w 10249354"/>
              <a:gd name="connsiteY15" fmla="*/ 5939971 h 6858000"/>
              <a:gd name="connsiteX16" fmla="*/ 1312636 w 10249354"/>
              <a:gd name="connsiteY16" fmla="*/ 4711246 h 6858000"/>
              <a:gd name="connsiteX17" fmla="*/ 7707993 w 10249354"/>
              <a:gd name="connsiteY17" fmla="*/ 3482067 h 6858000"/>
              <a:gd name="connsiteX18" fmla="*/ 8936718 w 10249354"/>
              <a:gd name="connsiteY18" fmla="*/ 4710792 h 6858000"/>
              <a:gd name="connsiteX19" fmla="*/ 7707993 w 10249354"/>
              <a:gd name="connsiteY19" fmla="*/ 5939517 h 6858000"/>
              <a:gd name="connsiteX20" fmla="*/ 6479268 w 10249354"/>
              <a:gd name="connsiteY20" fmla="*/ 4710792 h 6858000"/>
              <a:gd name="connsiteX21" fmla="*/ 9020629 w 10249354"/>
              <a:gd name="connsiteY21" fmla="*/ 2168526 h 6858000"/>
              <a:gd name="connsiteX22" fmla="*/ 10249354 w 10249354"/>
              <a:gd name="connsiteY22" fmla="*/ 3397250 h 6858000"/>
              <a:gd name="connsiteX23" fmla="*/ 9020629 w 10249354"/>
              <a:gd name="connsiteY23" fmla="*/ 4625975 h 6858000"/>
              <a:gd name="connsiteX24" fmla="*/ 7791904 w 10249354"/>
              <a:gd name="connsiteY24" fmla="*/ 3397250 h 6858000"/>
              <a:gd name="connsiteX25" fmla="*/ 1228725 w 10249354"/>
              <a:gd name="connsiteY25" fmla="*/ 2168526 h 6858000"/>
              <a:gd name="connsiteX26" fmla="*/ 2457450 w 10249354"/>
              <a:gd name="connsiteY26" fmla="*/ 3397250 h 6858000"/>
              <a:gd name="connsiteX27" fmla="*/ 1228725 w 10249354"/>
              <a:gd name="connsiteY27" fmla="*/ 4625975 h 6858000"/>
              <a:gd name="connsiteX28" fmla="*/ 0 w 10249354"/>
              <a:gd name="connsiteY28" fmla="*/ 3397250 h 6858000"/>
              <a:gd name="connsiteX29" fmla="*/ 7707993 w 10249354"/>
              <a:gd name="connsiteY29" fmla="*/ 854984 h 6858000"/>
              <a:gd name="connsiteX30" fmla="*/ 8936718 w 10249354"/>
              <a:gd name="connsiteY30" fmla="*/ 2083709 h 6858000"/>
              <a:gd name="connsiteX31" fmla="*/ 7707993 w 10249354"/>
              <a:gd name="connsiteY31" fmla="*/ 3312433 h 6858000"/>
              <a:gd name="connsiteX32" fmla="*/ 6479268 w 10249354"/>
              <a:gd name="connsiteY32" fmla="*/ 2083709 h 6858000"/>
              <a:gd name="connsiteX33" fmla="*/ 2541361 w 10249354"/>
              <a:gd name="connsiteY33" fmla="*/ 854984 h 6858000"/>
              <a:gd name="connsiteX34" fmla="*/ 3770085 w 10249354"/>
              <a:gd name="connsiteY34" fmla="*/ 2083709 h 6858000"/>
              <a:gd name="connsiteX35" fmla="*/ 2541361 w 10249354"/>
              <a:gd name="connsiteY35" fmla="*/ 3312433 h 6858000"/>
              <a:gd name="connsiteX36" fmla="*/ 1312636 w 10249354"/>
              <a:gd name="connsiteY36" fmla="*/ 2083709 h 6858000"/>
              <a:gd name="connsiteX37" fmla="*/ 5945416 w 10249354"/>
              <a:gd name="connsiteY37" fmla="*/ 0 h 6858000"/>
              <a:gd name="connsiteX38" fmla="*/ 6845298 w 10249354"/>
              <a:gd name="connsiteY38" fmla="*/ 0 h 6858000"/>
              <a:gd name="connsiteX39" fmla="*/ 7624082 w 10249354"/>
              <a:gd name="connsiteY39" fmla="*/ 778784 h 6858000"/>
              <a:gd name="connsiteX40" fmla="*/ 6395357 w 10249354"/>
              <a:gd name="connsiteY40" fmla="*/ 2007509 h 6858000"/>
              <a:gd name="connsiteX41" fmla="*/ 5166632 w 10249354"/>
              <a:gd name="connsiteY41" fmla="*/ 778784 h 6858000"/>
              <a:gd name="connsiteX42" fmla="*/ 4420960 w 10249354"/>
              <a:gd name="connsiteY42" fmla="*/ 0 h 6858000"/>
              <a:gd name="connsiteX43" fmla="*/ 5826129 w 10249354"/>
              <a:gd name="connsiteY43" fmla="*/ 0 h 6858000"/>
              <a:gd name="connsiteX44" fmla="*/ 5123544 w 10249354"/>
              <a:gd name="connsiteY44" fmla="*/ 702584 h 6858000"/>
              <a:gd name="connsiteX45" fmla="*/ 3404056 w 10249354"/>
              <a:gd name="connsiteY45" fmla="*/ 0 h 6858000"/>
              <a:gd name="connsiteX46" fmla="*/ 4303937 w 10249354"/>
              <a:gd name="connsiteY46" fmla="*/ 0 h 6858000"/>
              <a:gd name="connsiteX47" fmla="*/ 5082721 w 10249354"/>
              <a:gd name="connsiteY47" fmla="*/ 778784 h 6858000"/>
              <a:gd name="connsiteX48" fmla="*/ 3853996 w 10249354"/>
              <a:gd name="connsiteY48" fmla="*/ 2007509 h 6858000"/>
              <a:gd name="connsiteX49" fmla="*/ 2625272 w 10249354"/>
              <a:gd name="connsiteY49" fmla="*/ 7787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249354" h="6858000">
                <a:moveTo>
                  <a:pt x="5124677" y="6088739"/>
                </a:moveTo>
                <a:lnTo>
                  <a:pt x="5893938" y="6858000"/>
                </a:lnTo>
                <a:lnTo>
                  <a:pt x="4355416" y="6858000"/>
                </a:lnTo>
                <a:close/>
                <a:moveTo>
                  <a:pt x="6395357" y="4785630"/>
                </a:moveTo>
                <a:lnTo>
                  <a:pt x="7624082" y="6014355"/>
                </a:lnTo>
                <a:lnTo>
                  <a:pt x="6780437" y="6858000"/>
                </a:lnTo>
                <a:lnTo>
                  <a:pt x="6010277" y="6858000"/>
                </a:lnTo>
                <a:lnTo>
                  <a:pt x="5166632" y="6014355"/>
                </a:lnTo>
                <a:close/>
                <a:moveTo>
                  <a:pt x="3853996" y="4785630"/>
                </a:moveTo>
                <a:lnTo>
                  <a:pt x="5082721" y="6014355"/>
                </a:lnTo>
                <a:lnTo>
                  <a:pt x="4239076" y="6858000"/>
                </a:lnTo>
                <a:lnTo>
                  <a:pt x="3468917" y="6858000"/>
                </a:lnTo>
                <a:lnTo>
                  <a:pt x="2625272" y="6014355"/>
                </a:lnTo>
                <a:close/>
                <a:moveTo>
                  <a:pt x="2541361" y="3482521"/>
                </a:moveTo>
                <a:lnTo>
                  <a:pt x="3770085" y="4711246"/>
                </a:lnTo>
                <a:lnTo>
                  <a:pt x="2541361" y="5939971"/>
                </a:lnTo>
                <a:lnTo>
                  <a:pt x="1312636" y="4711246"/>
                </a:lnTo>
                <a:close/>
                <a:moveTo>
                  <a:pt x="7707993" y="3482067"/>
                </a:moveTo>
                <a:lnTo>
                  <a:pt x="8936718" y="4710792"/>
                </a:lnTo>
                <a:lnTo>
                  <a:pt x="7707993" y="5939517"/>
                </a:lnTo>
                <a:lnTo>
                  <a:pt x="6479268" y="4710792"/>
                </a:lnTo>
                <a:close/>
                <a:moveTo>
                  <a:pt x="9020629" y="2168526"/>
                </a:moveTo>
                <a:lnTo>
                  <a:pt x="10249354" y="3397250"/>
                </a:lnTo>
                <a:lnTo>
                  <a:pt x="9020629" y="4625975"/>
                </a:lnTo>
                <a:lnTo>
                  <a:pt x="7791904" y="3397250"/>
                </a:lnTo>
                <a:close/>
                <a:moveTo>
                  <a:pt x="1228725" y="2168526"/>
                </a:moveTo>
                <a:lnTo>
                  <a:pt x="2457450" y="3397250"/>
                </a:lnTo>
                <a:lnTo>
                  <a:pt x="1228725" y="4625975"/>
                </a:lnTo>
                <a:lnTo>
                  <a:pt x="0" y="3397250"/>
                </a:lnTo>
                <a:close/>
                <a:moveTo>
                  <a:pt x="7707993" y="854984"/>
                </a:moveTo>
                <a:lnTo>
                  <a:pt x="8936718" y="2083709"/>
                </a:lnTo>
                <a:lnTo>
                  <a:pt x="7707993" y="3312433"/>
                </a:lnTo>
                <a:lnTo>
                  <a:pt x="6479268" y="2083709"/>
                </a:lnTo>
                <a:close/>
                <a:moveTo>
                  <a:pt x="2541361" y="854984"/>
                </a:moveTo>
                <a:lnTo>
                  <a:pt x="3770085" y="2083709"/>
                </a:lnTo>
                <a:lnTo>
                  <a:pt x="2541361" y="3312433"/>
                </a:lnTo>
                <a:lnTo>
                  <a:pt x="1312636" y="2083709"/>
                </a:lnTo>
                <a:close/>
                <a:moveTo>
                  <a:pt x="5945416" y="0"/>
                </a:moveTo>
                <a:lnTo>
                  <a:pt x="6845298" y="0"/>
                </a:lnTo>
                <a:lnTo>
                  <a:pt x="7624082" y="778784"/>
                </a:lnTo>
                <a:lnTo>
                  <a:pt x="6395357" y="2007509"/>
                </a:lnTo>
                <a:lnTo>
                  <a:pt x="5166632" y="778784"/>
                </a:lnTo>
                <a:close/>
                <a:moveTo>
                  <a:pt x="4420960" y="0"/>
                </a:moveTo>
                <a:lnTo>
                  <a:pt x="5826129" y="0"/>
                </a:lnTo>
                <a:lnTo>
                  <a:pt x="5123544" y="702584"/>
                </a:lnTo>
                <a:close/>
                <a:moveTo>
                  <a:pt x="3404056" y="0"/>
                </a:moveTo>
                <a:lnTo>
                  <a:pt x="4303937" y="0"/>
                </a:lnTo>
                <a:lnTo>
                  <a:pt x="5082721" y="778784"/>
                </a:lnTo>
                <a:lnTo>
                  <a:pt x="3853996" y="2007509"/>
                </a:lnTo>
                <a:lnTo>
                  <a:pt x="2625272" y="778784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20207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6BC2-66AF-EB4E-AAE1-658089F6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62F4-C14E-7A44-89AA-6667773C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F5B8-A178-2B48-BC31-85BEAF00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C701-4EF9-C448-9C17-399D577E2C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6163F-8C4C-DD49-A9D2-BF976311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81CA-20EE-F040-85BB-9EB7DE8D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6EC1-C0F5-AB44-AEFB-91135C2F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7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EBBC-5FBC-D544-8B56-F05663BF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3B4E1-0B56-4B4E-A2FA-C1DA7448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B9A9-8DD8-5F4A-93FB-084F026A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C701-4EF9-C448-9C17-399D577E2C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2BEF-25C4-C94E-9F14-7324DABA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6EAA-8FE3-4B43-B632-B98DDE48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6EC1-C0F5-AB44-AEFB-91135C2F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AFB7-F96C-6B40-8B9F-B48EE64F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9ADB-A71F-5740-AD87-24F8FD082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F5507-9641-B740-859C-10179A70F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79253-534B-F740-9AF3-73F893C9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C701-4EF9-C448-9C17-399D577E2C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2F526-67BC-0D45-8790-A3A611A1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4403F-47BB-9C4B-B176-F7E42E0D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6EC1-C0F5-AB44-AEFB-91135C2F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2D40-5BBE-6E41-A480-1F0D2DC2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1BDE3-D997-CC4C-989D-5EBE88CEA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F6B2A-1142-3C4B-A256-DAF111A91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F776D-89CD-B44E-990C-061A19EFF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6613E-0B97-0849-8A16-B1737421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4A92A-DAFB-0E4D-8EA9-04ABC22C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C701-4EF9-C448-9C17-399D577E2C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5F77D-2407-CB49-AB1E-3E49464B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2FC9C-08F0-604D-9BC3-A23F77BC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6EC1-C0F5-AB44-AEFB-91135C2F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32FC-037F-CD46-BD17-F73F6FC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41BD0-20EB-634D-B1CC-C18D403B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C701-4EF9-C448-9C17-399D577E2C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96824-745E-9242-8217-2322815B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0D1EB-2954-884C-80C8-898FBB91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6EC1-C0F5-AB44-AEFB-91135C2F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8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A4AC5-5B12-AD42-951E-A0BE6856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C701-4EF9-C448-9C17-399D577E2C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A2A41-71F4-5941-9A9B-933939B1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4262-8978-324F-82D1-D0148FF8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6EC1-C0F5-AB44-AEFB-91135C2F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6031-C410-2541-9D3D-9F43C56C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EA97-7688-A64F-B127-686FCEB59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7BEB2-85CE-D348-9B81-0DDAB8F29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2B967-1490-104E-A4FA-BFE75DE2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C701-4EF9-C448-9C17-399D577E2C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0EBAC-B12A-D846-A9FC-2AE44396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E3733-9157-584D-A6B6-AB9F6A75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6EC1-C0F5-AB44-AEFB-91135C2F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1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3723-BC40-CD4A-87A1-CD8BA32E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52D5-A1F6-2B40-8F09-186CDA663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FA30E-B7C4-0240-9430-BFF955C43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0209B-C46D-B44C-B0D7-B7B08D2F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C701-4EF9-C448-9C17-399D577E2C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952D-4437-FA4E-86A1-7C1E1148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98D7C-B7FE-0F4E-9988-0B2F8A6E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6EC1-C0F5-AB44-AEFB-91135C2F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33326-1B3B-9646-8F72-7FE73B57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136E2-8FD8-6740-9123-A6FC947E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6DF1-80D9-1E4A-8CE0-6ACB8872F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C701-4EF9-C448-9C17-399D577E2C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3C99D-D184-0141-9171-2421EE2E0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7040-04A5-D34F-AE8D-F27871BF9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56EC1-C0F5-AB44-AEFB-91135C2F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3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مثلث قائم الزاوية 2">
            <a:extLst>
              <a:ext uri="{FF2B5EF4-FFF2-40B4-BE49-F238E27FC236}">
                <a16:creationId xmlns:a16="http://schemas.microsoft.com/office/drawing/2014/main" id="{86F61F50-8832-5B46-96AD-269AB24E591E}"/>
              </a:ext>
            </a:extLst>
          </p:cNvPr>
          <p:cNvSpPr/>
          <p:nvPr/>
        </p:nvSpPr>
        <p:spPr>
          <a:xfrm>
            <a:off x="1587" y="287079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19" name="مثلث قائم الزاوية 23">
            <a:extLst>
              <a:ext uri="{FF2B5EF4-FFF2-40B4-BE49-F238E27FC236}">
                <a16:creationId xmlns:a16="http://schemas.microsoft.com/office/drawing/2014/main" id="{1312FA77-C9FE-BC4A-B90F-6A95566372E1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1" eaLnBrk="1" latinLnBrk="0" hangingPunct="1"/>
            <a:endParaRPr lang="ar-SA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C0E993-41EB-B945-8D25-61A58B660859}"/>
              </a:ext>
            </a:extLst>
          </p:cNvPr>
          <p:cNvSpPr txBox="1"/>
          <p:nvPr/>
        </p:nvSpPr>
        <p:spPr>
          <a:xfrm>
            <a:off x="4405188" y="6528649"/>
            <a:ext cx="3666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PRESENTED BY  RAGHAD , GHAIDA , RUBA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F4185-15CE-BC4A-B424-73EF244ED150}"/>
              </a:ext>
            </a:extLst>
          </p:cNvPr>
          <p:cNvSpPr/>
          <p:nvPr/>
        </p:nvSpPr>
        <p:spPr>
          <a:xfrm>
            <a:off x="-2" y="5772581"/>
            <a:ext cx="12192002" cy="1085419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7782E-5DCE-3A40-A692-2ECFF8896939}"/>
              </a:ext>
            </a:extLst>
          </p:cNvPr>
          <p:cNvGrpSpPr/>
          <p:nvPr/>
        </p:nvGrpSpPr>
        <p:grpSpPr>
          <a:xfrm rot="10800000" flipV="1">
            <a:off x="1066796" y="767258"/>
            <a:ext cx="10058403" cy="45719"/>
            <a:chOff x="2050408" y="9019874"/>
            <a:chExt cx="20276820" cy="4253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CA7882-A6EB-8E46-B333-C91C75619035}"/>
                </a:ext>
              </a:extLst>
            </p:cNvPr>
            <p:cNvSpPr/>
            <p:nvPr/>
          </p:nvSpPr>
          <p:spPr>
            <a:xfrm>
              <a:off x="2050408" y="9019881"/>
              <a:ext cx="20276820" cy="4253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E52899-3F8D-E943-A439-31A8F881D263}"/>
                </a:ext>
              </a:extLst>
            </p:cNvPr>
            <p:cNvSpPr/>
            <p:nvPr/>
          </p:nvSpPr>
          <p:spPr>
            <a:xfrm>
              <a:off x="2050408" y="9019874"/>
              <a:ext cx="1835793" cy="425389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5613B969-12CC-7643-A1F5-BE56441C4132}"/>
              </a:ext>
            </a:extLst>
          </p:cNvPr>
          <p:cNvSpPr txBox="1">
            <a:spLocks/>
          </p:cNvSpPr>
          <p:nvPr/>
        </p:nvSpPr>
        <p:spPr>
          <a:xfrm>
            <a:off x="3224183" y="2282794"/>
            <a:ext cx="5239383" cy="1411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60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Möbius Function</a:t>
            </a:r>
            <a:endParaRPr 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2FBFD-06CC-9430-38B9-014D7F38A042}"/>
              </a:ext>
            </a:extLst>
          </p:cNvPr>
          <p:cNvSpPr txBox="1"/>
          <p:nvPr/>
        </p:nvSpPr>
        <p:spPr>
          <a:xfrm>
            <a:off x="5843875" y="64650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9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مثلث قائم الزاوية 2">
            <a:extLst>
              <a:ext uri="{FF2B5EF4-FFF2-40B4-BE49-F238E27FC236}">
                <a16:creationId xmlns:a16="http://schemas.microsoft.com/office/drawing/2014/main" id="{0E15827B-9DDA-A543-9741-FDD30BB87D1F}"/>
              </a:ext>
            </a:extLst>
          </p:cNvPr>
          <p:cNvSpPr/>
          <p:nvPr/>
        </p:nvSpPr>
        <p:spPr>
          <a:xfrm>
            <a:off x="1587" y="0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9" name="مثلث قائم الزاوية 23">
            <a:extLst>
              <a:ext uri="{FF2B5EF4-FFF2-40B4-BE49-F238E27FC236}">
                <a16:creationId xmlns:a16="http://schemas.microsoft.com/office/drawing/2014/main" id="{868645A8-7E31-644D-85B7-3F04684F9E36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1" eaLnBrk="1" latinLnBrk="0" hangingPunct="1"/>
            <a:endParaRPr lang="ar-SA" sz="900" dirty="0"/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6152A69-9A22-A34B-AD96-AC54FE254180}"/>
              </a:ext>
            </a:extLst>
          </p:cNvPr>
          <p:cNvSpPr txBox="1">
            <a:spLocks/>
          </p:cNvSpPr>
          <p:nvPr/>
        </p:nvSpPr>
        <p:spPr>
          <a:xfrm>
            <a:off x="8624230" y="6379949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/>
              <a:t>10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37C98B2-011F-B148-BF80-535B720569DB}"/>
              </a:ext>
            </a:extLst>
          </p:cNvPr>
          <p:cNvSpPr txBox="1">
            <a:spLocks/>
          </p:cNvSpPr>
          <p:nvPr/>
        </p:nvSpPr>
        <p:spPr>
          <a:xfrm>
            <a:off x="8628672" y="6395281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 algn="r" rtl="1"/>
              <a:t>10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1C5A5D-B54B-874E-9C01-BB37DCFA0C71}"/>
              </a:ext>
            </a:extLst>
          </p:cNvPr>
          <p:cNvSpPr/>
          <p:nvPr/>
        </p:nvSpPr>
        <p:spPr>
          <a:xfrm>
            <a:off x="-2" y="6379949"/>
            <a:ext cx="12192002" cy="478052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EB1804F-E872-CA4C-B43C-0DD03487A3D1}"/>
              </a:ext>
            </a:extLst>
          </p:cNvPr>
          <p:cNvSpPr txBox="1">
            <a:spLocks/>
          </p:cNvSpPr>
          <p:nvPr/>
        </p:nvSpPr>
        <p:spPr>
          <a:xfrm>
            <a:off x="1066798" y="145468"/>
            <a:ext cx="10058402" cy="84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3. Examples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873821-E3FF-CC4A-9B50-8290E92C059E}"/>
              </a:ext>
            </a:extLst>
          </p:cNvPr>
          <p:cNvGrpSpPr/>
          <p:nvPr/>
        </p:nvGrpSpPr>
        <p:grpSpPr>
          <a:xfrm rot="10800000" flipV="1">
            <a:off x="1066798" y="944235"/>
            <a:ext cx="10058403" cy="45719"/>
            <a:chOff x="2050406" y="9285243"/>
            <a:chExt cx="20276820" cy="1600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EDEA1B-3965-B24F-BDE3-28C725DFD9CA}"/>
                </a:ext>
              </a:extLst>
            </p:cNvPr>
            <p:cNvSpPr/>
            <p:nvPr/>
          </p:nvSpPr>
          <p:spPr>
            <a:xfrm>
              <a:off x="2050406" y="9285243"/>
              <a:ext cx="20276820" cy="16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F01802-CB0A-4E47-B838-247A6FD23A5C}"/>
                </a:ext>
              </a:extLst>
            </p:cNvPr>
            <p:cNvSpPr/>
            <p:nvPr/>
          </p:nvSpPr>
          <p:spPr>
            <a:xfrm>
              <a:off x="2050406" y="9285243"/>
              <a:ext cx="1835794" cy="160020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05106B9-A63D-75C3-C6A1-820D7B81B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10318"/>
              </p:ext>
            </p:extLst>
          </p:nvPr>
        </p:nvGraphicFramePr>
        <p:xfrm>
          <a:off x="2031999" y="467666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34927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0687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69139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98225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7492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89331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5150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44006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99439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87738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>
                    <a:solidFill>
                      <a:srgbClr val="588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>
                    <a:solidFill>
                      <a:srgbClr val="588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(3)</a:t>
                      </a:r>
                    </a:p>
                  </a:txBody>
                  <a:tcPr>
                    <a:solidFill>
                      <a:srgbClr val="588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(4)</a:t>
                      </a:r>
                    </a:p>
                  </a:txBody>
                  <a:tcPr>
                    <a:solidFill>
                      <a:srgbClr val="588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(5)</a:t>
                      </a:r>
                    </a:p>
                  </a:txBody>
                  <a:tcPr>
                    <a:solidFill>
                      <a:srgbClr val="588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(6)</a:t>
                      </a:r>
                    </a:p>
                  </a:txBody>
                  <a:tcPr>
                    <a:solidFill>
                      <a:srgbClr val="588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(7)</a:t>
                      </a:r>
                    </a:p>
                  </a:txBody>
                  <a:tcPr>
                    <a:solidFill>
                      <a:srgbClr val="588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(8)</a:t>
                      </a:r>
                    </a:p>
                  </a:txBody>
                  <a:tcPr>
                    <a:solidFill>
                      <a:srgbClr val="588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(9)</a:t>
                      </a:r>
                    </a:p>
                  </a:txBody>
                  <a:tcPr>
                    <a:solidFill>
                      <a:srgbClr val="588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(10)</a:t>
                      </a:r>
                    </a:p>
                  </a:txBody>
                  <a:tcPr>
                    <a:solidFill>
                      <a:srgbClr val="588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2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3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3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F3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3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3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3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3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3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3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3F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73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8B5C306-2A26-D450-AC47-7DDD14000263}"/>
              </a:ext>
            </a:extLst>
          </p:cNvPr>
          <p:cNvSpPr txBox="1"/>
          <p:nvPr/>
        </p:nvSpPr>
        <p:spPr>
          <a:xfrm>
            <a:off x="1415441" y="1436540"/>
            <a:ext cx="2292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chemeClr val="bg2">
                    <a:lumMod val="25000"/>
                  </a:schemeClr>
                </a:solidFill>
              </a:rPr>
              <a:t>μ</a:t>
            </a:r>
            <a:r>
              <a:rPr lang="en-US" sz="2000" dirty="0"/>
              <a:t>(1) = 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62771-C154-4E05-0829-1CD1610AC06C}"/>
              </a:ext>
            </a:extLst>
          </p:cNvPr>
          <p:cNvSpPr txBox="1"/>
          <p:nvPr/>
        </p:nvSpPr>
        <p:spPr>
          <a:xfrm>
            <a:off x="2430048" y="1436540"/>
            <a:ext cx="178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; by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A0680-5507-3AE4-2820-D5377852BF42}"/>
              </a:ext>
            </a:extLst>
          </p:cNvPr>
          <p:cNvSpPr txBox="1"/>
          <p:nvPr/>
        </p:nvSpPr>
        <p:spPr>
          <a:xfrm>
            <a:off x="2317315" y="5026419"/>
            <a:ext cx="40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9B51F-3B6F-4537-81C8-19D9DD66701C}"/>
              </a:ext>
            </a:extLst>
          </p:cNvPr>
          <p:cNvSpPr txBox="1"/>
          <p:nvPr/>
        </p:nvSpPr>
        <p:spPr>
          <a:xfrm>
            <a:off x="1415440" y="1938038"/>
            <a:ext cx="20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chemeClr val="bg2">
                    <a:lumMod val="25000"/>
                  </a:schemeClr>
                </a:solidFill>
              </a:rPr>
              <a:t>μ</a:t>
            </a:r>
            <a:r>
              <a:rPr lang="en-US" sz="2000" dirty="0"/>
              <a:t>(2) =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78AF7-74C5-9D29-416F-B9B54D153182}"/>
              </a:ext>
            </a:extLst>
          </p:cNvPr>
          <p:cNvSpPr txBox="1"/>
          <p:nvPr/>
        </p:nvSpPr>
        <p:spPr>
          <a:xfrm>
            <a:off x="2430048" y="1944359"/>
            <a:ext cx="414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; because 2 is prime number, so (-1)</a:t>
            </a:r>
            <a:r>
              <a:rPr lang="en-US" sz="2000" baseline="30000" dirty="0"/>
              <a:t>1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9B3F9-506F-2529-EB12-5E192A00534B}"/>
              </a:ext>
            </a:extLst>
          </p:cNvPr>
          <p:cNvSpPr txBox="1"/>
          <p:nvPr/>
        </p:nvSpPr>
        <p:spPr>
          <a:xfrm>
            <a:off x="3037897" y="5026419"/>
            <a:ext cx="4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01E3B-CE19-4EC3-090B-370A1473C76B}"/>
              </a:ext>
            </a:extLst>
          </p:cNvPr>
          <p:cNvSpPr txBox="1"/>
          <p:nvPr/>
        </p:nvSpPr>
        <p:spPr>
          <a:xfrm>
            <a:off x="1415440" y="2443213"/>
            <a:ext cx="20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chemeClr val="bg2">
                    <a:lumMod val="25000"/>
                  </a:schemeClr>
                </a:solidFill>
              </a:rPr>
              <a:t>μ</a:t>
            </a:r>
            <a:r>
              <a:rPr lang="en-US" sz="2000" dirty="0"/>
              <a:t>(3) =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CBFBE-D667-C279-A192-5113CC8E634F}"/>
              </a:ext>
            </a:extLst>
          </p:cNvPr>
          <p:cNvSpPr txBox="1"/>
          <p:nvPr/>
        </p:nvSpPr>
        <p:spPr>
          <a:xfrm>
            <a:off x="2430048" y="2449534"/>
            <a:ext cx="414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; because 3 is prime number, so (-1)</a:t>
            </a:r>
            <a:r>
              <a:rPr lang="en-US" sz="2000" baseline="30000" dirty="0"/>
              <a:t>1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B3073-A6A0-A05D-5E41-C646720E9D40}"/>
              </a:ext>
            </a:extLst>
          </p:cNvPr>
          <p:cNvSpPr txBox="1"/>
          <p:nvPr/>
        </p:nvSpPr>
        <p:spPr>
          <a:xfrm>
            <a:off x="3893855" y="5042258"/>
            <a:ext cx="4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835F6-75BB-A74A-D6B8-7446F24492A1}"/>
              </a:ext>
            </a:extLst>
          </p:cNvPr>
          <p:cNvSpPr txBox="1"/>
          <p:nvPr/>
        </p:nvSpPr>
        <p:spPr>
          <a:xfrm>
            <a:off x="1415440" y="2958789"/>
            <a:ext cx="20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chemeClr val="bg2">
                    <a:lumMod val="25000"/>
                  </a:schemeClr>
                </a:solidFill>
              </a:rPr>
              <a:t>μ</a:t>
            </a:r>
            <a:r>
              <a:rPr lang="en-US" sz="2000" dirty="0"/>
              <a:t>(4)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E7AD3-5BD3-B0B1-1F98-320D5945607A}"/>
              </a:ext>
            </a:extLst>
          </p:cNvPr>
          <p:cNvSpPr txBox="1"/>
          <p:nvPr/>
        </p:nvSpPr>
        <p:spPr>
          <a:xfrm>
            <a:off x="2430048" y="2965110"/>
            <a:ext cx="494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; because 4 is not free square number, 4 = 2</a:t>
            </a:r>
            <a:r>
              <a:rPr lang="en-US" sz="2000" baseline="30000" dirty="0"/>
              <a:t>2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08670-0654-D3D5-D78D-99FC65308ADF}"/>
              </a:ext>
            </a:extLst>
          </p:cNvPr>
          <p:cNvSpPr txBox="1"/>
          <p:nvPr/>
        </p:nvSpPr>
        <p:spPr>
          <a:xfrm>
            <a:off x="4749379" y="5044263"/>
            <a:ext cx="40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C2ED2E-BEB8-EE64-620D-398193D62F74}"/>
              </a:ext>
            </a:extLst>
          </p:cNvPr>
          <p:cNvSpPr txBox="1"/>
          <p:nvPr/>
        </p:nvSpPr>
        <p:spPr>
          <a:xfrm>
            <a:off x="1415440" y="3471624"/>
            <a:ext cx="20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chemeClr val="bg2">
                    <a:lumMod val="25000"/>
                  </a:schemeClr>
                </a:solidFill>
              </a:rPr>
              <a:t>μ</a:t>
            </a:r>
            <a:r>
              <a:rPr lang="en-US" sz="2000" dirty="0"/>
              <a:t>(5) = 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4B4EE-2E20-1349-BCB1-BCA50A2ED896}"/>
              </a:ext>
            </a:extLst>
          </p:cNvPr>
          <p:cNvSpPr txBox="1"/>
          <p:nvPr/>
        </p:nvSpPr>
        <p:spPr>
          <a:xfrm>
            <a:off x="2430048" y="3477945"/>
            <a:ext cx="414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; because 5 is prime number, so (-1)</a:t>
            </a:r>
            <a:r>
              <a:rPr lang="en-US" sz="2000" baseline="30000" dirty="0"/>
              <a:t>1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7F226-7179-F9A5-2A17-CDFC1E463CD8}"/>
              </a:ext>
            </a:extLst>
          </p:cNvPr>
          <p:cNvSpPr txBox="1"/>
          <p:nvPr/>
        </p:nvSpPr>
        <p:spPr>
          <a:xfrm>
            <a:off x="5497412" y="5035692"/>
            <a:ext cx="4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57D91-EFA3-2C54-D3FF-0656E0B54236}"/>
              </a:ext>
            </a:extLst>
          </p:cNvPr>
          <p:cNvSpPr txBox="1"/>
          <p:nvPr/>
        </p:nvSpPr>
        <p:spPr>
          <a:xfrm>
            <a:off x="1415441" y="1439925"/>
            <a:ext cx="20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chemeClr val="bg2">
                    <a:lumMod val="25000"/>
                  </a:schemeClr>
                </a:solidFill>
              </a:rPr>
              <a:t>μ</a:t>
            </a:r>
            <a:r>
              <a:rPr lang="en-US" sz="2000" dirty="0"/>
              <a:t>(6)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7F529-7BFD-9F55-0C37-763AB5E907AB}"/>
              </a:ext>
            </a:extLst>
          </p:cNvPr>
          <p:cNvSpPr txBox="1"/>
          <p:nvPr/>
        </p:nvSpPr>
        <p:spPr>
          <a:xfrm>
            <a:off x="2439255" y="1437432"/>
            <a:ext cx="6198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; because 6 </a:t>
            </a:r>
            <a:r>
              <a:rPr lang="en-US" sz="2000" dirty="0">
                <a:solidFill>
                  <a:srgbClr val="202122"/>
                </a:solidFill>
              </a:rPr>
              <a:t>prime </a:t>
            </a:r>
            <a:r>
              <a:rPr lang="en-US" sz="2000">
                <a:solidFill>
                  <a:srgbClr val="202122"/>
                </a:solidFill>
              </a:rPr>
              <a:t>factorization is</a:t>
            </a:r>
            <a:r>
              <a:rPr lang="en-US" sz="2000"/>
              <a:t> 2</a:t>
            </a:r>
            <a:r>
              <a:rPr lang="en-US" sz="2000" baseline="30000"/>
              <a:t> </a:t>
            </a:r>
            <a:r>
              <a:rPr lang="en-US" sz="2000" dirty="0"/>
              <a:t>* 3, so </a:t>
            </a:r>
            <a:r>
              <a:rPr lang="en-US" sz="2000" dirty="0">
                <a:solidFill>
                  <a:srgbClr val="202122"/>
                </a:solidFill>
              </a:rPr>
              <a:t>(-1)</a:t>
            </a:r>
            <a:r>
              <a:rPr lang="en-US" sz="2000" baseline="30000" dirty="0">
                <a:solidFill>
                  <a:srgbClr val="202122"/>
                </a:solidFill>
              </a:rPr>
              <a:t>2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F6F738-0247-6FB2-A7E0-36D85E0B39EE}"/>
              </a:ext>
            </a:extLst>
          </p:cNvPr>
          <p:cNvSpPr txBox="1"/>
          <p:nvPr/>
        </p:nvSpPr>
        <p:spPr>
          <a:xfrm>
            <a:off x="6348985" y="5026419"/>
            <a:ext cx="40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4ECB5-A1EB-4264-5507-D1F90C85AED1}"/>
              </a:ext>
            </a:extLst>
          </p:cNvPr>
          <p:cNvSpPr txBox="1"/>
          <p:nvPr/>
        </p:nvSpPr>
        <p:spPr>
          <a:xfrm>
            <a:off x="1411428" y="1938077"/>
            <a:ext cx="20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chemeClr val="bg2">
                    <a:lumMod val="25000"/>
                  </a:schemeClr>
                </a:solidFill>
              </a:rPr>
              <a:t>μ</a:t>
            </a:r>
            <a:r>
              <a:rPr lang="en-US" sz="2000" dirty="0"/>
              <a:t>(7) = 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F8F19-E68C-E3D4-C92A-08E5F06B4057}"/>
              </a:ext>
            </a:extLst>
          </p:cNvPr>
          <p:cNvSpPr txBox="1"/>
          <p:nvPr/>
        </p:nvSpPr>
        <p:spPr>
          <a:xfrm>
            <a:off x="2426036" y="1944398"/>
            <a:ext cx="414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; because 7 is prime number, so (-1)</a:t>
            </a:r>
            <a:r>
              <a:rPr lang="en-US" sz="2000" baseline="30000" dirty="0"/>
              <a:t>1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721FF-047E-B38E-AE66-1DCFE86D2929}"/>
              </a:ext>
            </a:extLst>
          </p:cNvPr>
          <p:cNvSpPr txBox="1"/>
          <p:nvPr/>
        </p:nvSpPr>
        <p:spPr>
          <a:xfrm>
            <a:off x="7100969" y="5038445"/>
            <a:ext cx="4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E51FF6-0370-C0CB-8143-A09F181F40DE}"/>
              </a:ext>
            </a:extLst>
          </p:cNvPr>
          <p:cNvSpPr txBox="1"/>
          <p:nvPr/>
        </p:nvSpPr>
        <p:spPr>
          <a:xfrm>
            <a:off x="1411428" y="2443213"/>
            <a:ext cx="20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chemeClr val="bg2">
                    <a:lumMod val="25000"/>
                  </a:schemeClr>
                </a:solidFill>
              </a:rPr>
              <a:t>μ</a:t>
            </a:r>
            <a:r>
              <a:rPr lang="en-US" sz="2000" dirty="0"/>
              <a:t>(8)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8FC172-653C-7A50-6D7A-44A73E0F2CF1}"/>
              </a:ext>
            </a:extLst>
          </p:cNvPr>
          <p:cNvSpPr txBox="1"/>
          <p:nvPr/>
        </p:nvSpPr>
        <p:spPr>
          <a:xfrm>
            <a:off x="2426036" y="2458879"/>
            <a:ext cx="550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; because 8 is not free square number, 8 = 2</a:t>
            </a:r>
            <a:r>
              <a:rPr lang="en-US" sz="2000" baseline="30000" dirty="0"/>
              <a:t>3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A33479-ACCB-9452-2ACE-6A7DF0D6546C}"/>
              </a:ext>
            </a:extLst>
          </p:cNvPr>
          <p:cNvSpPr txBox="1"/>
          <p:nvPr/>
        </p:nvSpPr>
        <p:spPr>
          <a:xfrm>
            <a:off x="7956927" y="5035692"/>
            <a:ext cx="40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3AA030-4B61-C092-ED4D-D68A7B9BF49D}"/>
              </a:ext>
            </a:extLst>
          </p:cNvPr>
          <p:cNvSpPr txBox="1"/>
          <p:nvPr/>
        </p:nvSpPr>
        <p:spPr>
          <a:xfrm>
            <a:off x="1411428" y="2962091"/>
            <a:ext cx="20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chemeClr val="bg2">
                    <a:lumMod val="25000"/>
                  </a:schemeClr>
                </a:solidFill>
              </a:rPr>
              <a:t>μ</a:t>
            </a:r>
            <a:r>
              <a:rPr lang="en-US" sz="2000" dirty="0"/>
              <a:t>(9) =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C4C070-E6A1-8E22-F1CD-163ECDBC67B2}"/>
              </a:ext>
            </a:extLst>
          </p:cNvPr>
          <p:cNvSpPr txBox="1"/>
          <p:nvPr/>
        </p:nvSpPr>
        <p:spPr>
          <a:xfrm>
            <a:off x="2447061" y="2968412"/>
            <a:ext cx="550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; because 9 is not free square number, 9 = 3</a:t>
            </a:r>
            <a:r>
              <a:rPr lang="en-US" sz="2000" baseline="30000" dirty="0"/>
              <a:t>2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B43106-D74E-424E-0D0F-B9EBC391B562}"/>
              </a:ext>
            </a:extLst>
          </p:cNvPr>
          <p:cNvSpPr txBox="1"/>
          <p:nvPr/>
        </p:nvSpPr>
        <p:spPr>
          <a:xfrm>
            <a:off x="8775307" y="5042258"/>
            <a:ext cx="40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6C0BA-80B8-BFE5-70F3-79B419886CF6}"/>
              </a:ext>
            </a:extLst>
          </p:cNvPr>
          <p:cNvSpPr txBox="1"/>
          <p:nvPr/>
        </p:nvSpPr>
        <p:spPr>
          <a:xfrm>
            <a:off x="1411428" y="3474365"/>
            <a:ext cx="20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chemeClr val="bg2">
                    <a:lumMod val="25000"/>
                  </a:schemeClr>
                </a:solidFill>
              </a:rPr>
              <a:t>μ</a:t>
            </a:r>
            <a:r>
              <a:rPr lang="en-US" sz="2000" dirty="0"/>
              <a:t>(10) 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B5963-B8BC-82B2-934A-D85378EEB946}"/>
              </a:ext>
            </a:extLst>
          </p:cNvPr>
          <p:cNvSpPr txBox="1"/>
          <p:nvPr/>
        </p:nvSpPr>
        <p:spPr>
          <a:xfrm>
            <a:off x="2426036" y="3474365"/>
            <a:ext cx="550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; because 10 </a:t>
            </a:r>
            <a:r>
              <a:rPr lang="en-US" sz="2000" dirty="0">
                <a:solidFill>
                  <a:srgbClr val="202122"/>
                </a:solidFill>
              </a:rPr>
              <a:t>prime factorization is 2 * 5, so (-1)</a:t>
            </a:r>
            <a:r>
              <a:rPr lang="en-US" sz="2000" baseline="30000" dirty="0">
                <a:solidFill>
                  <a:srgbClr val="202122"/>
                </a:solidFill>
              </a:rPr>
              <a:t>2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CA571-6A1C-1DE3-839E-0FCC1BCCACBC}"/>
              </a:ext>
            </a:extLst>
          </p:cNvPr>
          <p:cNvSpPr txBox="1"/>
          <p:nvPr/>
        </p:nvSpPr>
        <p:spPr>
          <a:xfrm>
            <a:off x="9559543" y="5026419"/>
            <a:ext cx="40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C9ED7-B801-D189-11E5-4FA137773D42}"/>
              </a:ext>
            </a:extLst>
          </p:cNvPr>
          <p:cNvSpPr txBox="1"/>
          <p:nvPr/>
        </p:nvSpPr>
        <p:spPr>
          <a:xfrm>
            <a:off x="5752568" y="64650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400" dirty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9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8" grpId="0"/>
      <p:bldP spid="8" grpId="1"/>
      <p:bldP spid="9" grpId="0"/>
      <p:bldP spid="9" grpId="1"/>
      <p:bldP spid="10" grpId="0"/>
      <p:bldP spid="3" grpId="0"/>
      <p:bldP spid="3" grpId="1"/>
      <p:bldP spid="5" grpId="0"/>
      <p:bldP spid="5" grpId="1"/>
      <p:bldP spid="11" grpId="0"/>
      <p:bldP spid="12" grpId="0"/>
      <p:bldP spid="12" grpId="1"/>
      <p:bldP spid="13" grpId="0"/>
      <p:bldP spid="13" grpId="1"/>
      <p:bldP spid="14" grpId="0"/>
      <p:bldP spid="15" grpId="0"/>
      <p:bldP spid="15" grpId="1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مثلث قائم الزاوية 2">
            <a:extLst>
              <a:ext uri="{FF2B5EF4-FFF2-40B4-BE49-F238E27FC236}">
                <a16:creationId xmlns:a16="http://schemas.microsoft.com/office/drawing/2014/main" id="{0E15827B-9DDA-A543-9741-FDD30BB87D1F}"/>
              </a:ext>
            </a:extLst>
          </p:cNvPr>
          <p:cNvSpPr/>
          <p:nvPr/>
        </p:nvSpPr>
        <p:spPr>
          <a:xfrm>
            <a:off x="1587" y="0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9" name="مثلث قائم الزاوية 23">
            <a:extLst>
              <a:ext uri="{FF2B5EF4-FFF2-40B4-BE49-F238E27FC236}">
                <a16:creationId xmlns:a16="http://schemas.microsoft.com/office/drawing/2014/main" id="{868645A8-7E31-644D-85B7-3F04684F9E36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6152A69-9A22-A34B-AD96-AC54FE254180}"/>
              </a:ext>
            </a:extLst>
          </p:cNvPr>
          <p:cNvSpPr txBox="1">
            <a:spLocks/>
          </p:cNvSpPr>
          <p:nvPr/>
        </p:nvSpPr>
        <p:spPr>
          <a:xfrm>
            <a:off x="8624230" y="6379949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/>
              <a:t>11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37C98B2-011F-B148-BF80-535B720569DB}"/>
              </a:ext>
            </a:extLst>
          </p:cNvPr>
          <p:cNvSpPr txBox="1">
            <a:spLocks/>
          </p:cNvSpPr>
          <p:nvPr/>
        </p:nvSpPr>
        <p:spPr>
          <a:xfrm>
            <a:off x="8628672" y="6395281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 algn="r" rtl="1"/>
              <a:t>11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1C5A5D-B54B-874E-9C01-BB37DCFA0C71}"/>
              </a:ext>
            </a:extLst>
          </p:cNvPr>
          <p:cNvSpPr/>
          <p:nvPr/>
        </p:nvSpPr>
        <p:spPr>
          <a:xfrm>
            <a:off x="-2" y="6379949"/>
            <a:ext cx="12192002" cy="478052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EB1804F-E872-CA4C-B43C-0DD03487A3D1}"/>
              </a:ext>
            </a:extLst>
          </p:cNvPr>
          <p:cNvSpPr txBox="1">
            <a:spLocks/>
          </p:cNvSpPr>
          <p:nvPr/>
        </p:nvSpPr>
        <p:spPr>
          <a:xfrm>
            <a:off x="1066798" y="145468"/>
            <a:ext cx="10058402" cy="84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4. Graph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873821-E3FF-CC4A-9B50-8290E92C059E}"/>
              </a:ext>
            </a:extLst>
          </p:cNvPr>
          <p:cNvGrpSpPr/>
          <p:nvPr/>
        </p:nvGrpSpPr>
        <p:grpSpPr>
          <a:xfrm rot="10800000" flipV="1">
            <a:off x="1066798" y="944235"/>
            <a:ext cx="10058403" cy="45719"/>
            <a:chOff x="2050406" y="9285243"/>
            <a:chExt cx="20276820" cy="1600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EDEA1B-3965-B24F-BDE3-28C725DFD9CA}"/>
                </a:ext>
              </a:extLst>
            </p:cNvPr>
            <p:cNvSpPr/>
            <p:nvPr/>
          </p:nvSpPr>
          <p:spPr>
            <a:xfrm>
              <a:off x="2050406" y="9285243"/>
              <a:ext cx="20276820" cy="16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F01802-CB0A-4E47-B838-247A6FD23A5C}"/>
                </a:ext>
              </a:extLst>
            </p:cNvPr>
            <p:cNvSpPr/>
            <p:nvPr/>
          </p:nvSpPr>
          <p:spPr>
            <a:xfrm>
              <a:off x="2050406" y="9285243"/>
              <a:ext cx="1835794" cy="160020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5F5BBC-D792-809F-E6A8-31C95A5B7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60553"/>
              </p:ext>
            </p:extLst>
          </p:nvPr>
        </p:nvGraphicFramePr>
        <p:xfrm>
          <a:off x="2031997" y="4125094"/>
          <a:ext cx="78997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181">
                  <a:extLst>
                    <a:ext uri="{9D8B030D-6E8A-4147-A177-3AD203B41FA5}">
                      <a16:colId xmlns:a16="http://schemas.microsoft.com/office/drawing/2014/main" val="303492789"/>
                    </a:ext>
                  </a:extLst>
                </a:gridCol>
                <a:gridCol w="6569613">
                  <a:extLst>
                    <a:ext uri="{9D8B030D-6E8A-4147-A177-3AD203B41FA5}">
                      <a16:colId xmlns:a16="http://schemas.microsoft.com/office/drawing/2014/main" val="1080687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>
                    <a:solidFill>
                      <a:srgbClr val="5884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588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2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3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1, 6, 10, 14, 15, 21, 22, 26, 33, 34, 35, 38, 39, 46 </a:t>
                      </a:r>
                    </a:p>
                  </a:txBody>
                  <a:tcPr>
                    <a:solidFill>
                      <a:srgbClr val="F3F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74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3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4, 8, 9, 12, 16, 18, 24, 25, 27, 28, 32, 36, 40, 44, 45, 48, 49, 50</a:t>
                      </a:r>
                    </a:p>
                  </a:txBody>
                  <a:tcPr>
                    <a:solidFill>
                      <a:srgbClr val="F3F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3F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2, 3, 5, 7, 11, 13, 17, 19, 23, 29, 30, 31, 37, 41, 42, 43, 46 </a:t>
                      </a:r>
                    </a:p>
                  </a:txBody>
                  <a:tcPr>
                    <a:solidFill>
                      <a:srgbClr val="F3F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38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80F154-AB57-3F50-7DAF-5242C016F4E7}"/>
              </a:ext>
            </a:extLst>
          </p:cNvPr>
          <p:cNvSpPr txBox="1"/>
          <p:nvPr/>
        </p:nvSpPr>
        <p:spPr>
          <a:xfrm>
            <a:off x="5843875" y="64650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The 50 first values of μ(n)">
            <a:extLst>
              <a:ext uri="{FF2B5EF4-FFF2-40B4-BE49-F238E27FC236}">
                <a16:creationId xmlns:a16="http://schemas.microsoft.com/office/drawing/2014/main" id="{176B82E7-FBB5-9ACE-AD9A-E7F725EB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80" y="1570201"/>
            <a:ext cx="7150040" cy="18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38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مثلث قائم الزاوية 2">
            <a:extLst>
              <a:ext uri="{FF2B5EF4-FFF2-40B4-BE49-F238E27FC236}">
                <a16:creationId xmlns:a16="http://schemas.microsoft.com/office/drawing/2014/main" id="{0E15827B-9DDA-A543-9741-FDD30BB87D1F}"/>
              </a:ext>
            </a:extLst>
          </p:cNvPr>
          <p:cNvSpPr/>
          <p:nvPr/>
        </p:nvSpPr>
        <p:spPr>
          <a:xfrm>
            <a:off x="-2" y="1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1" eaLnBrk="1" latinLnBrk="0" hangingPunct="1"/>
            <a:endParaRPr lang="ar-SA" sz="900" dirty="0"/>
          </a:p>
        </p:txBody>
      </p:sp>
      <p:sp>
        <p:nvSpPr>
          <p:cNvPr id="49" name="مثلث قائم الزاوية 23">
            <a:extLst>
              <a:ext uri="{FF2B5EF4-FFF2-40B4-BE49-F238E27FC236}">
                <a16:creationId xmlns:a16="http://schemas.microsoft.com/office/drawing/2014/main" id="{868645A8-7E31-644D-85B7-3F04684F9E36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1" eaLnBrk="1" latinLnBrk="0" hangingPunct="1"/>
            <a:endParaRPr lang="ar-SA" sz="900" dirty="0"/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6152A69-9A22-A34B-AD96-AC54FE254180}"/>
              </a:ext>
            </a:extLst>
          </p:cNvPr>
          <p:cNvSpPr txBox="1">
            <a:spLocks/>
          </p:cNvSpPr>
          <p:nvPr/>
        </p:nvSpPr>
        <p:spPr>
          <a:xfrm>
            <a:off x="8624230" y="6379949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/>
              <a:t>12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37C98B2-011F-B148-BF80-535B720569DB}"/>
              </a:ext>
            </a:extLst>
          </p:cNvPr>
          <p:cNvSpPr txBox="1">
            <a:spLocks/>
          </p:cNvSpPr>
          <p:nvPr/>
        </p:nvSpPr>
        <p:spPr>
          <a:xfrm>
            <a:off x="8628672" y="6395281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 algn="r" rtl="1"/>
              <a:t>12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1C5A5D-B54B-874E-9C01-BB37DCFA0C71}"/>
              </a:ext>
            </a:extLst>
          </p:cNvPr>
          <p:cNvSpPr/>
          <p:nvPr/>
        </p:nvSpPr>
        <p:spPr>
          <a:xfrm>
            <a:off x="-2" y="6379949"/>
            <a:ext cx="12192002" cy="478052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873821-E3FF-CC4A-9B50-8290E92C059E}"/>
              </a:ext>
            </a:extLst>
          </p:cNvPr>
          <p:cNvGrpSpPr/>
          <p:nvPr/>
        </p:nvGrpSpPr>
        <p:grpSpPr>
          <a:xfrm rot="10800000" flipV="1">
            <a:off x="1066798" y="944235"/>
            <a:ext cx="10058403" cy="45719"/>
            <a:chOff x="2050406" y="9285243"/>
            <a:chExt cx="20276820" cy="1600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EDEA1B-3965-B24F-BDE3-28C725DFD9CA}"/>
                </a:ext>
              </a:extLst>
            </p:cNvPr>
            <p:cNvSpPr/>
            <p:nvPr/>
          </p:nvSpPr>
          <p:spPr>
            <a:xfrm>
              <a:off x="2050406" y="9285243"/>
              <a:ext cx="20276820" cy="16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F01802-CB0A-4E47-B838-247A6FD23A5C}"/>
                </a:ext>
              </a:extLst>
            </p:cNvPr>
            <p:cNvSpPr/>
            <p:nvPr/>
          </p:nvSpPr>
          <p:spPr>
            <a:xfrm>
              <a:off x="2050406" y="9285243"/>
              <a:ext cx="1835794" cy="160020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B4A9212-17EF-AA4A-B6E7-D8E95C9239CA}"/>
              </a:ext>
            </a:extLst>
          </p:cNvPr>
          <p:cNvSpPr txBox="1">
            <a:spLocks/>
          </p:cNvSpPr>
          <p:nvPr/>
        </p:nvSpPr>
        <p:spPr>
          <a:xfrm>
            <a:off x="1066798" y="145468"/>
            <a:ext cx="10058402" cy="84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5. Code</a:t>
            </a:r>
            <a:endParaRPr lang="en-SA" sz="3600" dirty="0">
              <a:solidFill>
                <a:schemeClr val="bg2">
                  <a:lumMod val="50000"/>
                </a:schemeClr>
              </a:solidFill>
              <a:effectLst>
                <a:outerShdw blurRad="50800" dist="38100" algn="l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574EE-E66D-DDD7-AA10-4300B515BC05}"/>
              </a:ext>
            </a:extLst>
          </p:cNvPr>
          <p:cNvSpPr txBox="1"/>
          <p:nvPr/>
        </p:nvSpPr>
        <p:spPr>
          <a:xfrm>
            <a:off x="5912295" y="64784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60D62-478E-DA34-DFC4-E3B90DA181BB}"/>
              </a:ext>
            </a:extLst>
          </p:cNvPr>
          <p:cNvSpPr txBox="1"/>
          <p:nvPr/>
        </p:nvSpPr>
        <p:spPr>
          <a:xfrm>
            <a:off x="1375142" y="1605298"/>
            <a:ext cx="66949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 mobius(n)</a:t>
            </a:r>
          </a:p>
          <a:p>
            <a:r>
              <a:rPr lang="en-US" sz="2000" dirty="0"/>
              <a:t>	if n = 1 then return 1</a:t>
            </a:r>
          </a:p>
          <a:p>
            <a:r>
              <a:rPr lang="en-US" sz="2000" dirty="0"/>
              <a:t>	for d = 2 to int(</a:t>
            </a:r>
            <a:r>
              <a:rPr lang="en-US" sz="2000" dirty="0" err="1"/>
              <a:t>sqr</a:t>
            </a:r>
            <a:r>
              <a:rPr lang="en-US" sz="2000" dirty="0"/>
              <a:t>(n))</a:t>
            </a:r>
          </a:p>
          <a:p>
            <a:r>
              <a:rPr lang="en-US" sz="2000" dirty="0"/>
              <a:t>		if n mod d = 0 then</a:t>
            </a:r>
          </a:p>
          <a:p>
            <a:r>
              <a:rPr lang="en-US" sz="2000" dirty="0"/>
              <a:t>			if n mod (d*d) = 0 then return 0</a:t>
            </a:r>
          </a:p>
          <a:p>
            <a:r>
              <a:rPr lang="en-US" sz="2000" dirty="0"/>
              <a:t>			return -mobius(n/d)</a:t>
            </a:r>
          </a:p>
          <a:p>
            <a:r>
              <a:rPr lang="en-US" sz="2000" dirty="0"/>
              <a:t>		end if</a:t>
            </a:r>
          </a:p>
          <a:p>
            <a:r>
              <a:rPr lang="en-US" sz="2000" dirty="0"/>
              <a:t>	next d</a:t>
            </a:r>
          </a:p>
          <a:p>
            <a:r>
              <a:rPr lang="en-US" sz="2000" dirty="0"/>
              <a:t>	return -1</a:t>
            </a:r>
          </a:p>
          <a:p>
            <a:r>
              <a:rPr lang="en-US" sz="2000" dirty="0"/>
              <a:t>end function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871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مثلث قائم الزاوية 2">
            <a:extLst>
              <a:ext uri="{FF2B5EF4-FFF2-40B4-BE49-F238E27FC236}">
                <a16:creationId xmlns:a16="http://schemas.microsoft.com/office/drawing/2014/main" id="{0E15827B-9DDA-A543-9741-FDD30BB87D1F}"/>
              </a:ext>
            </a:extLst>
          </p:cNvPr>
          <p:cNvSpPr/>
          <p:nvPr/>
        </p:nvSpPr>
        <p:spPr>
          <a:xfrm>
            <a:off x="-2" y="1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1" eaLnBrk="1" latinLnBrk="0" hangingPunct="1"/>
            <a:endParaRPr lang="ar-SA" sz="900" dirty="0"/>
          </a:p>
        </p:txBody>
      </p:sp>
      <p:sp>
        <p:nvSpPr>
          <p:cNvPr id="49" name="مثلث قائم الزاوية 23">
            <a:extLst>
              <a:ext uri="{FF2B5EF4-FFF2-40B4-BE49-F238E27FC236}">
                <a16:creationId xmlns:a16="http://schemas.microsoft.com/office/drawing/2014/main" id="{868645A8-7E31-644D-85B7-3F04684F9E36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1" eaLnBrk="1" latinLnBrk="0" hangingPunct="1"/>
            <a:endParaRPr lang="ar-SA" sz="900" dirty="0"/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6152A69-9A22-A34B-AD96-AC54FE254180}"/>
              </a:ext>
            </a:extLst>
          </p:cNvPr>
          <p:cNvSpPr txBox="1">
            <a:spLocks/>
          </p:cNvSpPr>
          <p:nvPr/>
        </p:nvSpPr>
        <p:spPr>
          <a:xfrm>
            <a:off x="8624230" y="6379949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/>
              <a:t>13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37C98B2-011F-B148-BF80-535B720569DB}"/>
              </a:ext>
            </a:extLst>
          </p:cNvPr>
          <p:cNvSpPr txBox="1">
            <a:spLocks/>
          </p:cNvSpPr>
          <p:nvPr/>
        </p:nvSpPr>
        <p:spPr>
          <a:xfrm>
            <a:off x="8628672" y="6395281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 algn="r" rtl="1"/>
              <a:t>13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1C5A5D-B54B-874E-9C01-BB37DCFA0C71}"/>
              </a:ext>
            </a:extLst>
          </p:cNvPr>
          <p:cNvSpPr/>
          <p:nvPr/>
        </p:nvSpPr>
        <p:spPr>
          <a:xfrm>
            <a:off x="-2" y="6379949"/>
            <a:ext cx="12192002" cy="478052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873821-E3FF-CC4A-9B50-8290E92C059E}"/>
              </a:ext>
            </a:extLst>
          </p:cNvPr>
          <p:cNvGrpSpPr/>
          <p:nvPr/>
        </p:nvGrpSpPr>
        <p:grpSpPr>
          <a:xfrm rot="10800000" flipV="1">
            <a:off x="1066798" y="944235"/>
            <a:ext cx="10058403" cy="45719"/>
            <a:chOff x="2050406" y="9285243"/>
            <a:chExt cx="20276820" cy="1600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EDEA1B-3965-B24F-BDE3-28C725DFD9CA}"/>
                </a:ext>
              </a:extLst>
            </p:cNvPr>
            <p:cNvSpPr/>
            <p:nvPr/>
          </p:nvSpPr>
          <p:spPr>
            <a:xfrm>
              <a:off x="2050406" y="9285243"/>
              <a:ext cx="20276820" cy="16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F01802-CB0A-4E47-B838-247A6FD23A5C}"/>
                </a:ext>
              </a:extLst>
            </p:cNvPr>
            <p:cNvSpPr/>
            <p:nvPr/>
          </p:nvSpPr>
          <p:spPr>
            <a:xfrm>
              <a:off x="2050406" y="9285243"/>
              <a:ext cx="1835794" cy="160020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B4A9212-17EF-AA4A-B6E7-D8E95C9239CA}"/>
              </a:ext>
            </a:extLst>
          </p:cNvPr>
          <p:cNvSpPr txBox="1">
            <a:spLocks/>
          </p:cNvSpPr>
          <p:nvPr/>
        </p:nvSpPr>
        <p:spPr>
          <a:xfrm>
            <a:off x="1066798" y="145468"/>
            <a:ext cx="10058402" cy="84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6. Applications &amp; References</a:t>
            </a:r>
            <a:endParaRPr lang="en-SA" sz="3600" dirty="0">
              <a:solidFill>
                <a:schemeClr val="bg2">
                  <a:lumMod val="50000"/>
                </a:schemeClr>
              </a:solidFill>
              <a:effectLst>
                <a:outerShdw blurRad="50800" dist="38100" algn="l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574EE-E66D-DDD7-AA10-4300B515BC05}"/>
              </a:ext>
            </a:extLst>
          </p:cNvPr>
          <p:cNvSpPr txBox="1"/>
          <p:nvPr/>
        </p:nvSpPr>
        <p:spPr>
          <a:xfrm>
            <a:off x="5912295" y="64784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60D62-478E-DA34-DFC4-E3B90DA181BB}"/>
              </a:ext>
            </a:extLst>
          </p:cNvPr>
          <p:cNvSpPr txBox="1"/>
          <p:nvPr/>
        </p:nvSpPr>
        <p:spPr>
          <a:xfrm>
            <a:off x="950687" y="1382286"/>
            <a:ext cx="8519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b="1" dirty="0"/>
              <a:t>Applications: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BD01A-F359-C2AD-133E-E93A476B1D32}"/>
              </a:ext>
            </a:extLst>
          </p:cNvPr>
          <p:cNvSpPr txBox="1"/>
          <p:nvPr/>
        </p:nvSpPr>
        <p:spPr>
          <a:xfrm>
            <a:off x="1066798" y="2182504"/>
            <a:ext cx="351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Mathematical series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B69FF-BB46-4810-0C1D-6D7684B73999}"/>
              </a:ext>
            </a:extLst>
          </p:cNvPr>
          <p:cNvSpPr txBox="1"/>
          <p:nvPr/>
        </p:nvSpPr>
        <p:spPr>
          <a:xfrm>
            <a:off x="1066798" y="2713398"/>
            <a:ext cx="351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Algebraic number theory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6084F-7B6A-515C-CDE7-EF0EA3B71C39}"/>
              </a:ext>
            </a:extLst>
          </p:cNvPr>
          <p:cNvSpPr txBox="1"/>
          <p:nvPr/>
        </p:nvSpPr>
        <p:spPr>
          <a:xfrm>
            <a:off x="1116942" y="3175106"/>
            <a:ext cx="351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Physics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CFDD6-D14A-4FF0-2C51-FE20C2946ED4}"/>
              </a:ext>
            </a:extLst>
          </p:cNvPr>
          <p:cNvSpPr txBox="1"/>
          <p:nvPr/>
        </p:nvSpPr>
        <p:spPr>
          <a:xfrm>
            <a:off x="848427" y="4006768"/>
            <a:ext cx="351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References:</a:t>
            </a:r>
            <a:endParaRPr lang="en-US" sz="1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866B1-9507-43F9-ECE5-95F5BEC65F27}"/>
              </a:ext>
            </a:extLst>
          </p:cNvPr>
          <p:cNvSpPr txBox="1"/>
          <p:nvPr/>
        </p:nvSpPr>
        <p:spPr>
          <a:xfrm>
            <a:off x="1066797" y="4365009"/>
            <a:ext cx="97681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</a:t>
            </a:r>
            <a:r>
              <a:rPr lang="en-US" sz="1600" dirty="0"/>
              <a:t>Introduction to Analytic Number Theory Math 531 Lecture Notes, Fall 2005</a:t>
            </a:r>
          </a:p>
          <a:p>
            <a:r>
              <a:rPr lang="en-US" sz="1600" dirty="0"/>
              <a:t>https://faculty.math.illinois.edu/~hildebr/ant/main.pdf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مثلث قائم الزاوية 2">
            <a:extLst>
              <a:ext uri="{FF2B5EF4-FFF2-40B4-BE49-F238E27FC236}">
                <a16:creationId xmlns:a16="http://schemas.microsoft.com/office/drawing/2014/main" id="{0E15827B-9DDA-A543-9741-FDD30BB87D1F}"/>
              </a:ext>
            </a:extLst>
          </p:cNvPr>
          <p:cNvSpPr/>
          <p:nvPr/>
        </p:nvSpPr>
        <p:spPr>
          <a:xfrm>
            <a:off x="1587" y="0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9" name="مثلث قائم الزاوية 23">
            <a:extLst>
              <a:ext uri="{FF2B5EF4-FFF2-40B4-BE49-F238E27FC236}">
                <a16:creationId xmlns:a16="http://schemas.microsoft.com/office/drawing/2014/main" id="{868645A8-7E31-644D-85B7-3F04684F9E36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1" eaLnBrk="1" latinLnBrk="0" hangingPunct="1"/>
            <a:endParaRPr lang="ar-SA" sz="900" dirty="0"/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6152A69-9A22-A34B-AD96-AC54FE254180}"/>
              </a:ext>
            </a:extLst>
          </p:cNvPr>
          <p:cNvSpPr txBox="1">
            <a:spLocks/>
          </p:cNvSpPr>
          <p:nvPr/>
        </p:nvSpPr>
        <p:spPr>
          <a:xfrm>
            <a:off x="8624230" y="6379949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/>
              <a:t>14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37C98B2-011F-B148-BF80-535B720569DB}"/>
              </a:ext>
            </a:extLst>
          </p:cNvPr>
          <p:cNvSpPr txBox="1">
            <a:spLocks/>
          </p:cNvSpPr>
          <p:nvPr/>
        </p:nvSpPr>
        <p:spPr>
          <a:xfrm>
            <a:off x="8628672" y="6395281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 algn="r" rtl="1"/>
              <a:t>14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A05A16-9DC7-DA4E-BA74-551F105EFFCE}"/>
              </a:ext>
            </a:extLst>
          </p:cNvPr>
          <p:cNvGrpSpPr/>
          <p:nvPr/>
        </p:nvGrpSpPr>
        <p:grpSpPr>
          <a:xfrm rot="10800000" flipV="1">
            <a:off x="1066796" y="767258"/>
            <a:ext cx="10058403" cy="45719"/>
            <a:chOff x="2050408" y="9019874"/>
            <a:chExt cx="20276820" cy="4253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EC1C13-815F-1B49-B6D8-6B6E97C488D9}"/>
                </a:ext>
              </a:extLst>
            </p:cNvPr>
            <p:cNvSpPr/>
            <p:nvPr/>
          </p:nvSpPr>
          <p:spPr>
            <a:xfrm>
              <a:off x="2050408" y="9019881"/>
              <a:ext cx="20276820" cy="4253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4502BF-1809-7546-9853-2036A0AE3A69}"/>
                </a:ext>
              </a:extLst>
            </p:cNvPr>
            <p:cNvSpPr/>
            <p:nvPr/>
          </p:nvSpPr>
          <p:spPr>
            <a:xfrm>
              <a:off x="2050408" y="9019874"/>
              <a:ext cx="1835793" cy="425389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82AEB-864B-FE48-AEF0-A966269A936B}"/>
              </a:ext>
            </a:extLst>
          </p:cNvPr>
          <p:cNvSpPr/>
          <p:nvPr/>
        </p:nvSpPr>
        <p:spPr>
          <a:xfrm>
            <a:off x="-2" y="5830037"/>
            <a:ext cx="12192002" cy="1027963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6A0DC-4A45-03E5-6A5C-478A4F3D01E5}"/>
              </a:ext>
            </a:extLst>
          </p:cNvPr>
          <p:cNvSpPr txBox="1"/>
          <p:nvPr/>
        </p:nvSpPr>
        <p:spPr>
          <a:xfrm>
            <a:off x="5912296" y="64525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F6D63-BF5A-537D-1447-B584E12FD8AF}"/>
              </a:ext>
            </a:extLst>
          </p:cNvPr>
          <p:cNvSpPr txBox="1"/>
          <p:nvPr/>
        </p:nvSpPr>
        <p:spPr>
          <a:xfrm>
            <a:off x="3003444" y="1851207"/>
            <a:ext cx="581770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If there is any question, we will be happy to answer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3600" dirty="0">
              <a:solidFill>
                <a:schemeClr val="bg2">
                  <a:lumMod val="50000"/>
                </a:schemeClr>
              </a:solidFill>
              <a:effectLst>
                <a:outerShdw blurRad="50800" dist="38100" algn="l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Thinks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79328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مثلث قائم الزاوية 23">
            <a:extLst>
              <a:ext uri="{FF2B5EF4-FFF2-40B4-BE49-F238E27FC236}">
                <a16:creationId xmlns:a16="http://schemas.microsoft.com/office/drawing/2014/main" id="{456435CA-B7ED-294C-A95C-BCE954E7C7E5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6152A69-9A22-A34B-AD96-AC54FE254180}"/>
              </a:ext>
            </a:extLst>
          </p:cNvPr>
          <p:cNvSpPr txBox="1">
            <a:spLocks/>
          </p:cNvSpPr>
          <p:nvPr/>
        </p:nvSpPr>
        <p:spPr>
          <a:xfrm>
            <a:off x="8624230" y="6379949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/>
              <a:t>2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37C98B2-011F-B148-BF80-535B720569DB}"/>
              </a:ext>
            </a:extLst>
          </p:cNvPr>
          <p:cNvSpPr txBox="1">
            <a:spLocks/>
          </p:cNvSpPr>
          <p:nvPr/>
        </p:nvSpPr>
        <p:spPr>
          <a:xfrm>
            <a:off x="8628672" y="6395281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 algn="r" rtl="1"/>
              <a:t>2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5FD589-9011-8A4F-8472-034F382EF822}"/>
              </a:ext>
            </a:extLst>
          </p:cNvPr>
          <p:cNvSpPr/>
          <p:nvPr/>
        </p:nvSpPr>
        <p:spPr>
          <a:xfrm>
            <a:off x="-2" y="6379949"/>
            <a:ext cx="12192002" cy="478052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4C7564-D487-124B-B638-2E4E514F3390}"/>
              </a:ext>
            </a:extLst>
          </p:cNvPr>
          <p:cNvGrpSpPr/>
          <p:nvPr/>
        </p:nvGrpSpPr>
        <p:grpSpPr>
          <a:xfrm rot="10800000" flipV="1">
            <a:off x="1066798" y="944235"/>
            <a:ext cx="10058403" cy="45719"/>
            <a:chOff x="2050406" y="9285243"/>
            <a:chExt cx="20276820" cy="16002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CD232AB-151C-9A47-83AD-E272FA585CA1}"/>
                </a:ext>
              </a:extLst>
            </p:cNvPr>
            <p:cNvSpPr/>
            <p:nvPr/>
          </p:nvSpPr>
          <p:spPr>
            <a:xfrm>
              <a:off x="2050406" y="9285243"/>
              <a:ext cx="20276820" cy="16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D4AAE0-FC3D-F54C-9443-45A09E188D1E}"/>
                </a:ext>
              </a:extLst>
            </p:cNvPr>
            <p:cNvSpPr/>
            <p:nvPr/>
          </p:nvSpPr>
          <p:spPr>
            <a:xfrm>
              <a:off x="2050406" y="9285243"/>
              <a:ext cx="1835794" cy="160020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D549E52F-EDC6-5F47-8FB9-13AC83806331}"/>
              </a:ext>
            </a:extLst>
          </p:cNvPr>
          <p:cNvSpPr txBox="1">
            <a:spLocks/>
          </p:cNvSpPr>
          <p:nvPr/>
        </p:nvSpPr>
        <p:spPr>
          <a:xfrm>
            <a:off x="1066798" y="145468"/>
            <a:ext cx="10058402" cy="84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Contents:</a:t>
            </a:r>
            <a:endParaRPr lang="en-US" sz="3600" dirty="0">
              <a:solidFill>
                <a:schemeClr val="bg2">
                  <a:lumMod val="50000"/>
                </a:schemeClr>
              </a:solidFill>
              <a:effectLst>
                <a:outerShdw blurRad="50800" dist="38100" algn="l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مثلث قائم الزاوية 2">
            <a:extLst>
              <a:ext uri="{FF2B5EF4-FFF2-40B4-BE49-F238E27FC236}">
                <a16:creationId xmlns:a16="http://schemas.microsoft.com/office/drawing/2014/main" id="{C275192D-9874-E74F-9088-C2F7A58327F9}"/>
              </a:ext>
            </a:extLst>
          </p:cNvPr>
          <p:cNvSpPr/>
          <p:nvPr/>
        </p:nvSpPr>
        <p:spPr>
          <a:xfrm>
            <a:off x="-2" y="0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BD1B9-B7E3-A853-17C8-C8B34BD06BD6}"/>
              </a:ext>
            </a:extLst>
          </p:cNvPr>
          <p:cNvSpPr txBox="1"/>
          <p:nvPr/>
        </p:nvSpPr>
        <p:spPr>
          <a:xfrm>
            <a:off x="1489810" y="1613118"/>
            <a:ext cx="734939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Definition</a:t>
            </a:r>
          </a:p>
          <a:p>
            <a:pPr marL="342900" indent="-342900">
              <a:buAutoNum type="arabicPeriod"/>
            </a:pPr>
            <a:r>
              <a:rPr lang="en-US" sz="2800" dirty="0"/>
              <a:t>Cases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/>
              <a:t>n has one or more repeated prime factors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/>
              <a:t>n = 1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/>
              <a:t>n is a product of k distinct prime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Applications &amp; References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A580A-4855-5350-15DF-64E7F0A504C1}"/>
              </a:ext>
            </a:extLst>
          </p:cNvPr>
          <p:cNvSpPr txBox="1"/>
          <p:nvPr/>
        </p:nvSpPr>
        <p:spPr>
          <a:xfrm>
            <a:off x="5843875" y="64650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4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مثلث قائم الزاوية 23">
            <a:extLst>
              <a:ext uri="{FF2B5EF4-FFF2-40B4-BE49-F238E27FC236}">
                <a16:creationId xmlns:a16="http://schemas.microsoft.com/office/drawing/2014/main" id="{456435CA-B7ED-294C-A95C-BCE954E7C7E5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6152A69-9A22-A34B-AD96-AC54FE254180}"/>
              </a:ext>
            </a:extLst>
          </p:cNvPr>
          <p:cNvSpPr txBox="1">
            <a:spLocks/>
          </p:cNvSpPr>
          <p:nvPr/>
        </p:nvSpPr>
        <p:spPr>
          <a:xfrm>
            <a:off x="8624230" y="6379949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/>
              <a:t>3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37C98B2-011F-B148-BF80-535B720569DB}"/>
              </a:ext>
            </a:extLst>
          </p:cNvPr>
          <p:cNvSpPr txBox="1">
            <a:spLocks/>
          </p:cNvSpPr>
          <p:nvPr/>
        </p:nvSpPr>
        <p:spPr>
          <a:xfrm>
            <a:off x="8628672" y="6395281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 algn="r" rtl="1"/>
              <a:t>3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5FD589-9011-8A4F-8472-034F382EF822}"/>
              </a:ext>
            </a:extLst>
          </p:cNvPr>
          <p:cNvSpPr/>
          <p:nvPr/>
        </p:nvSpPr>
        <p:spPr>
          <a:xfrm>
            <a:off x="-2" y="6379949"/>
            <a:ext cx="12192002" cy="478052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4C7564-D487-124B-B638-2E4E514F3390}"/>
              </a:ext>
            </a:extLst>
          </p:cNvPr>
          <p:cNvGrpSpPr/>
          <p:nvPr/>
        </p:nvGrpSpPr>
        <p:grpSpPr>
          <a:xfrm rot="10800000" flipV="1">
            <a:off x="1066798" y="944235"/>
            <a:ext cx="10058403" cy="45719"/>
            <a:chOff x="2050406" y="9285243"/>
            <a:chExt cx="20276820" cy="16002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CD232AB-151C-9A47-83AD-E272FA585CA1}"/>
                </a:ext>
              </a:extLst>
            </p:cNvPr>
            <p:cNvSpPr/>
            <p:nvPr/>
          </p:nvSpPr>
          <p:spPr>
            <a:xfrm>
              <a:off x="2050406" y="9285243"/>
              <a:ext cx="20276820" cy="16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D4AAE0-FC3D-F54C-9443-45A09E188D1E}"/>
                </a:ext>
              </a:extLst>
            </p:cNvPr>
            <p:cNvSpPr/>
            <p:nvPr/>
          </p:nvSpPr>
          <p:spPr>
            <a:xfrm>
              <a:off x="2050406" y="9285243"/>
              <a:ext cx="1835794" cy="160020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D549E52F-EDC6-5F47-8FB9-13AC83806331}"/>
              </a:ext>
            </a:extLst>
          </p:cNvPr>
          <p:cNvSpPr txBox="1">
            <a:spLocks/>
          </p:cNvSpPr>
          <p:nvPr/>
        </p:nvSpPr>
        <p:spPr>
          <a:xfrm>
            <a:off x="1066798" y="145468"/>
            <a:ext cx="10058402" cy="84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1. Definition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AF48E-ECA1-1290-1547-9BA838237783}"/>
              </a:ext>
            </a:extLst>
          </p:cNvPr>
          <p:cNvSpPr txBox="1"/>
          <p:nvPr/>
        </p:nvSpPr>
        <p:spPr>
          <a:xfrm>
            <a:off x="1225563" y="1690313"/>
            <a:ext cx="790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an infinite function that can only generate three answers.</a:t>
            </a:r>
          </a:p>
          <a:p>
            <a:r>
              <a:rPr lang="en-US" sz="2400" dirty="0"/>
              <a:t>Domain: </a:t>
            </a:r>
            <a:r>
              <a:rPr lang="el-GR" sz="2400" i="1" dirty="0">
                <a:solidFill>
                  <a:srgbClr val="202122"/>
                </a:solidFill>
                <a:effectLst/>
              </a:rPr>
              <a:t>μ</a:t>
            </a:r>
            <a:r>
              <a:rPr lang="en-US" sz="2400" dirty="0"/>
              <a:t>(n) ; n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∈</a:t>
            </a:r>
            <a:r>
              <a:rPr lang="en-US" sz="2400" b="1" dirty="0">
                <a:solidFill>
                  <a:srgbClr val="BDC1C6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ℤ</a:t>
            </a:r>
            <a:r>
              <a:rPr lang="en-US" sz="2400" baseline="30000" dirty="0"/>
              <a:t>+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433F6-DF14-66A6-B552-08DFE537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67" y="3001505"/>
            <a:ext cx="8063250" cy="1847088"/>
          </a:xfrm>
          <a:prstGeom prst="rect">
            <a:avLst/>
          </a:prstGeom>
        </p:spPr>
      </p:pic>
      <p:sp>
        <p:nvSpPr>
          <p:cNvPr id="36" name="مثلث قائم الزاوية 2">
            <a:extLst>
              <a:ext uri="{FF2B5EF4-FFF2-40B4-BE49-F238E27FC236}">
                <a16:creationId xmlns:a16="http://schemas.microsoft.com/office/drawing/2014/main" id="{C275192D-9874-E74F-9088-C2F7A58327F9}"/>
              </a:ext>
            </a:extLst>
          </p:cNvPr>
          <p:cNvSpPr/>
          <p:nvPr/>
        </p:nvSpPr>
        <p:spPr>
          <a:xfrm>
            <a:off x="-2" y="0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DEB82-3A05-CBF2-257A-8BB6A180F9AA}"/>
              </a:ext>
            </a:extLst>
          </p:cNvPr>
          <p:cNvSpPr txBox="1"/>
          <p:nvPr/>
        </p:nvSpPr>
        <p:spPr>
          <a:xfrm>
            <a:off x="5843875" y="64650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05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536">
            <a:extLst>
              <a:ext uri="{FF2B5EF4-FFF2-40B4-BE49-F238E27FC236}">
                <a16:creationId xmlns:a16="http://schemas.microsoft.com/office/drawing/2014/main" id="{02DFACCA-CF15-5D2A-4FAC-FE9ED5DA392B}"/>
              </a:ext>
            </a:extLst>
          </p:cNvPr>
          <p:cNvGrpSpPr>
            <a:grpSpLocks/>
          </p:cNvGrpSpPr>
          <p:nvPr/>
        </p:nvGrpSpPr>
        <p:grpSpPr bwMode="auto">
          <a:xfrm>
            <a:off x="1873258" y="2133500"/>
            <a:ext cx="2459984" cy="3028161"/>
            <a:chOff x="0" y="0"/>
            <a:chExt cx="4325834" cy="5323844"/>
          </a:xfrm>
        </p:grpSpPr>
        <p:sp>
          <p:nvSpPr>
            <p:cNvPr id="11" name="Shape 2529">
              <a:extLst>
                <a:ext uri="{FF2B5EF4-FFF2-40B4-BE49-F238E27FC236}">
                  <a16:creationId xmlns:a16="http://schemas.microsoft.com/office/drawing/2014/main" id="{3AB7A920-601C-8AEB-299E-D8CA836A951A}"/>
                </a:ext>
              </a:extLst>
            </p:cNvPr>
            <p:cNvSpPr/>
            <p:nvPr/>
          </p:nvSpPr>
          <p:spPr>
            <a:xfrm>
              <a:off x="122798" y="580377"/>
              <a:ext cx="4127682" cy="474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15495" y="20936"/>
                    <a:pt x="0" y="21216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2584"/>
                  </a:lnTo>
                  <a:cubicBezTo>
                    <a:pt x="21600" y="13905"/>
                    <a:pt x="21433" y="17557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" name="Shape 2530">
              <a:extLst>
                <a:ext uri="{FF2B5EF4-FFF2-40B4-BE49-F238E27FC236}">
                  <a16:creationId xmlns:a16="http://schemas.microsoft.com/office/drawing/2014/main" id="{E681D7B3-2FD4-0CC4-C306-03D78E3FA5D2}"/>
                </a:ext>
              </a:extLst>
            </p:cNvPr>
            <p:cNvSpPr/>
            <p:nvPr/>
          </p:nvSpPr>
          <p:spPr>
            <a:xfrm>
              <a:off x="0" y="457605"/>
              <a:ext cx="4320252" cy="481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extrusionOk="0">
                  <a:moveTo>
                    <a:pt x="2135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9248" y="21112"/>
                  </a:lnTo>
                  <a:cubicBezTo>
                    <a:pt x="9248" y="21112"/>
                    <a:pt x="12110" y="20879"/>
                    <a:pt x="14781" y="20017"/>
                  </a:cubicBezTo>
                  <a:cubicBezTo>
                    <a:pt x="17461" y="19152"/>
                    <a:pt x="19950" y="17658"/>
                    <a:pt x="20015" y="17566"/>
                  </a:cubicBezTo>
                  <a:cubicBezTo>
                    <a:pt x="21600" y="15335"/>
                    <a:pt x="21358" y="0"/>
                    <a:pt x="2135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Shape 2531">
              <a:extLst>
                <a:ext uri="{FF2B5EF4-FFF2-40B4-BE49-F238E27FC236}">
                  <a16:creationId xmlns:a16="http://schemas.microsoft.com/office/drawing/2014/main" id="{2092389D-AB2E-852B-41D1-9BBE45277022}"/>
                </a:ext>
              </a:extLst>
            </p:cNvPr>
            <p:cNvSpPr/>
            <p:nvPr/>
          </p:nvSpPr>
          <p:spPr>
            <a:xfrm>
              <a:off x="1833595" y="4336087"/>
              <a:ext cx="2213153" cy="83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7"/>
                  </a:moveTo>
                  <a:cubicBezTo>
                    <a:pt x="21600" y="1127"/>
                    <a:pt x="15259" y="7326"/>
                    <a:pt x="10803" y="0"/>
                  </a:cubicBezTo>
                  <a:cubicBezTo>
                    <a:pt x="10803" y="0"/>
                    <a:pt x="11275" y="17844"/>
                    <a:pt x="0" y="21600"/>
                  </a:cubicBezTo>
                  <a:cubicBezTo>
                    <a:pt x="0" y="21600"/>
                    <a:pt x="9934" y="19456"/>
                    <a:pt x="14448" y="14651"/>
                  </a:cubicBezTo>
                  <a:cubicBezTo>
                    <a:pt x="19917" y="8828"/>
                    <a:pt x="21600" y="1127"/>
                    <a:pt x="21600" y="1127"/>
                  </a:cubicBezTo>
                  <a:close/>
                </a:path>
              </a:pathLst>
            </a:custGeom>
            <a:solidFill>
              <a:srgbClr val="DCE1E6"/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Shape 2532">
              <a:extLst>
                <a:ext uri="{FF2B5EF4-FFF2-40B4-BE49-F238E27FC236}">
                  <a16:creationId xmlns:a16="http://schemas.microsoft.com/office/drawing/2014/main" id="{F022800E-CAE1-21BE-F94E-2D87977A52EF}"/>
                </a:ext>
              </a:extLst>
            </p:cNvPr>
            <p:cNvSpPr/>
            <p:nvPr/>
          </p:nvSpPr>
          <p:spPr>
            <a:xfrm>
              <a:off x="0" y="457605"/>
              <a:ext cx="4325834" cy="148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52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152"/>
                    <a:pt x="21600" y="1152"/>
                  </a:cubicBezTo>
                  <a:close/>
                </a:path>
              </a:pathLst>
            </a:custGeom>
            <a:solidFill>
              <a:srgbClr val="C1C6CA">
                <a:alpha val="7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marL="0" algn="r" defTabSz="228537" rtl="1" eaLnBrk="1" latinLnBrk="0" hangingPunct="1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" name="Shape 2533">
              <a:extLst>
                <a:ext uri="{FF2B5EF4-FFF2-40B4-BE49-F238E27FC236}">
                  <a16:creationId xmlns:a16="http://schemas.microsoft.com/office/drawing/2014/main" id="{CEDB609F-BE27-C130-B892-B411B20A8CA0}"/>
                </a:ext>
              </a:extLst>
            </p:cNvPr>
            <p:cNvSpPr/>
            <p:nvPr/>
          </p:nvSpPr>
          <p:spPr>
            <a:xfrm>
              <a:off x="2062445" y="16742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21391" y="17954"/>
                  </a:moveTo>
                  <a:lnTo>
                    <a:pt x="21391" y="4312"/>
                  </a:lnTo>
                  <a:cubicBezTo>
                    <a:pt x="21391" y="1572"/>
                    <a:pt x="18120" y="0"/>
                    <a:pt x="12416" y="0"/>
                  </a:cubicBezTo>
                  <a:cubicBezTo>
                    <a:pt x="6906" y="0"/>
                    <a:pt x="4637" y="1784"/>
                    <a:pt x="4208" y="2728"/>
                  </a:cubicBezTo>
                  <a:lnTo>
                    <a:pt x="4197" y="7089"/>
                  </a:lnTo>
                  <a:lnTo>
                    <a:pt x="6880" y="7089"/>
                  </a:lnTo>
                  <a:lnTo>
                    <a:pt x="6880" y="2868"/>
                  </a:lnTo>
                  <a:cubicBezTo>
                    <a:pt x="7040" y="2591"/>
                    <a:pt x="8129" y="1035"/>
                    <a:pt x="12416" y="1035"/>
                  </a:cubicBezTo>
                  <a:cubicBezTo>
                    <a:pt x="16584" y="1035"/>
                    <a:pt x="18699" y="2138"/>
                    <a:pt x="18699" y="4312"/>
                  </a:cubicBezTo>
                  <a:lnTo>
                    <a:pt x="18699" y="17977"/>
                  </a:lnTo>
                  <a:lnTo>
                    <a:pt x="18706" y="18032"/>
                  </a:lnTo>
                  <a:cubicBezTo>
                    <a:pt x="18708" y="18042"/>
                    <a:pt x="18958" y="19074"/>
                    <a:pt x="17258" y="19796"/>
                  </a:cubicBezTo>
                  <a:cubicBezTo>
                    <a:pt x="16060" y="20306"/>
                    <a:pt x="14128" y="20565"/>
                    <a:pt x="11518" y="20565"/>
                  </a:cubicBezTo>
                  <a:cubicBezTo>
                    <a:pt x="4058" y="20565"/>
                    <a:pt x="2693" y="18628"/>
                    <a:pt x="2693" y="14815"/>
                  </a:cubicBezTo>
                  <a:lnTo>
                    <a:pt x="2693" y="6811"/>
                  </a:lnTo>
                  <a:cubicBezTo>
                    <a:pt x="2693" y="6525"/>
                    <a:pt x="2091" y="6294"/>
                    <a:pt x="1346" y="6294"/>
                  </a:cubicBezTo>
                  <a:cubicBezTo>
                    <a:pt x="602" y="6294"/>
                    <a:pt x="0" y="6525"/>
                    <a:pt x="0" y="6811"/>
                  </a:cubicBezTo>
                  <a:lnTo>
                    <a:pt x="0" y="14815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2"/>
                    <a:pt x="19281" y="20480"/>
                  </a:cubicBezTo>
                  <a:cubicBezTo>
                    <a:pt x="21600" y="19484"/>
                    <a:pt x="21440" y="18185"/>
                    <a:pt x="21391" y="17954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" name="Shape 2534">
              <a:extLst>
                <a:ext uri="{FF2B5EF4-FFF2-40B4-BE49-F238E27FC236}">
                  <a16:creationId xmlns:a16="http://schemas.microsoft.com/office/drawing/2014/main" id="{A7A0498C-45BF-0DA2-2B1C-2D16E3C0A893}"/>
                </a:ext>
              </a:extLst>
            </p:cNvPr>
            <p:cNvSpPr/>
            <p:nvPr/>
          </p:nvSpPr>
          <p:spPr>
            <a:xfrm>
              <a:off x="2414094" y="351575"/>
              <a:ext cx="66981" cy="1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988"/>
                  </a:moveTo>
                  <a:cubicBezTo>
                    <a:pt x="21600" y="3133"/>
                    <a:pt x="16767" y="0"/>
                    <a:pt x="10800" y="0"/>
                  </a:cubicBezTo>
                  <a:cubicBezTo>
                    <a:pt x="4833" y="0"/>
                    <a:pt x="0" y="3133"/>
                    <a:pt x="0" y="6988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6988"/>
                    <a:pt x="21600" y="698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Shape 2535">
              <a:extLst>
                <a:ext uri="{FF2B5EF4-FFF2-40B4-BE49-F238E27FC236}">
                  <a16:creationId xmlns:a16="http://schemas.microsoft.com/office/drawing/2014/main" id="{12CD88E0-B7CE-303B-CFB4-A0049AEE8289}"/>
                </a:ext>
              </a:extLst>
            </p:cNvPr>
            <p:cNvSpPr/>
            <p:nvPr/>
          </p:nvSpPr>
          <p:spPr>
            <a:xfrm>
              <a:off x="2026165" y="0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21391" y="17955"/>
                  </a:moveTo>
                  <a:lnTo>
                    <a:pt x="21391" y="4313"/>
                  </a:lnTo>
                  <a:cubicBezTo>
                    <a:pt x="21391" y="1572"/>
                    <a:pt x="18120" y="0"/>
                    <a:pt x="12415" y="0"/>
                  </a:cubicBezTo>
                  <a:cubicBezTo>
                    <a:pt x="6905" y="0"/>
                    <a:pt x="4637" y="1785"/>
                    <a:pt x="4207" y="2729"/>
                  </a:cubicBezTo>
                  <a:lnTo>
                    <a:pt x="4197" y="7090"/>
                  </a:lnTo>
                  <a:lnTo>
                    <a:pt x="6880" y="7090"/>
                  </a:lnTo>
                  <a:lnTo>
                    <a:pt x="6880" y="2870"/>
                  </a:lnTo>
                  <a:cubicBezTo>
                    <a:pt x="7040" y="2592"/>
                    <a:pt x="8129" y="1035"/>
                    <a:pt x="12415" y="1035"/>
                  </a:cubicBezTo>
                  <a:cubicBezTo>
                    <a:pt x="16584" y="1035"/>
                    <a:pt x="18698" y="2138"/>
                    <a:pt x="18698" y="4313"/>
                  </a:cubicBezTo>
                  <a:lnTo>
                    <a:pt x="18698" y="17977"/>
                  </a:lnTo>
                  <a:lnTo>
                    <a:pt x="18706" y="18033"/>
                  </a:lnTo>
                  <a:cubicBezTo>
                    <a:pt x="18708" y="18043"/>
                    <a:pt x="18958" y="19075"/>
                    <a:pt x="17259" y="19797"/>
                  </a:cubicBezTo>
                  <a:cubicBezTo>
                    <a:pt x="16060" y="20307"/>
                    <a:pt x="14128" y="20565"/>
                    <a:pt x="11518" y="20565"/>
                  </a:cubicBezTo>
                  <a:cubicBezTo>
                    <a:pt x="4058" y="20565"/>
                    <a:pt x="2693" y="18629"/>
                    <a:pt x="2693" y="14816"/>
                  </a:cubicBezTo>
                  <a:lnTo>
                    <a:pt x="2693" y="6812"/>
                  </a:lnTo>
                  <a:cubicBezTo>
                    <a:pt x="2693" y="6526"/>
                    <a:pt x="2090" y="6294"/>
                    <a:pt x="1346" y="6294"/>
                  </a:cubicBezTo>
                  <a:cubicBezTo>
                    <a:pt x="602" y="6294"/>
                    <a:pt x="0" y="6526"/>
                    <a:pt x="0" y="6812"/>
                  </a:cubicBezTo>
                  <a:lnTo>
                    <a:pt x="0" y="14816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4"/>
                    <a:pt x="19281" y="20480"/>
                  </a:cubicBezTo>
                  <a:cubicBezTo>
                    <a:pt x="21600" y="19485"/>
                    <a:pt x="21441" y="18185"/>
                    <a:pt x="21391" y="179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" name="مثلث قائم الزاوية 2">
            <a:extLst>
              <a:ext uri="{FF2B5EF4-FFF2-40B4-BE49-F238E27FC236}">
                <a16:creationId xmlns:a16="http://schemas.microsoft.com/office/drawing/2014/main" id="{0E15827B-9DDA-A543-9741-FDD30BB87D1F}"/>
              </a:ext>
            </a:extLst>
          </p:cNvPr>
          <p:cNvSpPr/>
          <p:nvPr/>
        </p:nvSpPr>
        <p:spPr>
          <a:xfrm>
            <a:off x="1587" y="0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9" name="مثلث قائم الزاوية 23">
            <a:extLst>
              <a:ext uri="{FF2B5EF4-FFF2-40B4-BE49-F238E27FC236}">
                <a16:creationId xmlns:a16="http://schemas.microsoft.com/office/drawing/2014/main" id="{868645A8-7E31-644D-85B7-3F04684F9E36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1" eaLnBrk="1" latinLnBrk="0" hangingPunct="1"/>
            <a:endParaRPr lang="ar-SA" sz="900" dirty="0"/>
          </a:p>
        </p:txBody>
      </p:sp>
      <p:grpSp>
        <p:nvGrpSpPr>
          <p:cNvPr id="22561" name="Group 2536">
            <a:extLst>
              <a:ext uri="{FF2B5EF4-FFF2-40B4-BE49-F238E27FC236}">
                <a16:creationId xmlns:a16="http://schemas.microsoft.com/office/drawing/2014/main" id="{5A0DA945-9FA7-D44A-B42A-216A08D76123}"/>
              </a:ext>
            </a:extLst>
          </p:cNvPr>
          <p:cNvGrpSpPr>
            <a:grpSpLocks/>
          </p:cNvGrpSpPr>
          <p:nvPr/>
        </p:nvGrpSpPr>
        <p:grpSpPr bwMode="auto">
          <a:xfrm>
            <a:off x="4827871" y="2130083"/>
            <a:ext cx="2459984" cy="3028161"/>
            <a:chOff x="0" y="0"/>
            <a:chExt cx="4325834" cy="5323844"/>
          </a:xfrm>
        </p:grpSpPr>
        <p:sp>
          <p:nvSpPr>
            <p:cNvPr id="2529" name="Shape 2529">
              <a:extLst>
                <a:ext uri="{FF2B5EF4-FFF2-40B4-BE49-F238E27FC236}">
                  <a16:creationId xmlns:a16="http://schemas.microsoft.com/office/drawing/2014/main" id="{3200F082-FE87-E94E-8C8C-A85868C31A62}"/>
                </a:ext>
              </a:extLst>
            </p:cNvPr>
            <p:cNvSpPr/>
            <p:nvPr/>
          </p:nvSpPr>
          <p:spPr>
            <a:xfrm>
              <a:off x="122798" y="580377"/>
              <a:ext cx="4127682" cy="474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15495" y="20936"/>
                    <a:pt x="0" y="21216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2584"/>
                  </a:lnTo>
                  <a:cubicBezTo>
                    <a:pt x="21600" y="13905"/>
                    <a:pt x="21433" y="17557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0" name="Shape 2530">
              <a:extLst>
                <a:ext uri="{FF2B5EF4-FFF2-40B4-BE49-F238E27FC236}">
                  <a16:creationId xmlns:a16="http://schemas.microsoft.com/office/drawing/2014/main" id="{0D9E3ED5-1B5E-0F43-8051-3349DF7CEBC7}"/>
                </a:ext>
              </a:extLst>
            </p:cNvPr>
            <p:cNvSpPr/>
            <p:nvPr/>
          </p:nvSpPr>
          <p:spPr>
            <a:xfrm>
              <a:off x="0" y="457605"/>
              <a:ext cx="4320252" cy="481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extrusionOk="0">
                  <a:moveTo>
                    <a:pt x="2135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9248" y="21112"/>
                  </a:lnTo>
                  <a:cubicBezTo>
                    <a:pt x="9248" y="21112"/>
                    <a:pt x="12110" y="20879"/>
                    <a:pt x="14781" y="20017"/>
                  </a:cubicBezTo>
                  <a:cubicBezTo>
                    <a:pt x="17461" y="19152"/>
                    <a:pt x="19950" y="17658"/>
                    <a:pt x="20015" y="17566"/>
                  </a:cubicBezTo>
                  <a:cubicBezTo>
                    <a:pt x="21600" y="15335"/>
                    <a:pt x="21358" y="0"/>
                    <a:pt x="2135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1" name="Shape 2531">
              <a:extLst>
                <a:ext uri="{FF2B5EF4-FFF2-40B4-BE49-F238E27FC236}">
                  <a16:creationId xmlns:a16="http://schemas.microsoft.com/office/drawing/2014/main" id="{115D7D53-D432-684A-9719-083DD14EAB46}"/>
                </a:ext>
              </a:extLst>
            </p:cNvPr>
            <p:cNvSpPr/>
            <p:nvPr/>
          </p:nvSpPr>
          <p:spPr>
            <a:xfrm>
              <a:off x="1833595" y="4336087"/>
              <a:ext cx="2213153" cy="83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7"/>
                  </a:moveTo>
                  <a:cubicBezTo>
                    <a:pt x="21600" y="1127"/>
                    <a:pt x="15259" y="7326"/>
                    <a:pt x="10803" y="0"/>
                  </a:cubicBezTo>
                  <a:cubicBezTo>
                    <a:pt x="10803" y="0"/>
                    <a:pt x="11275" y="17844"/>
                    <a:pt x="0" y="21600"/>
                  </a:cubicBezTo>
                  <a:cubicBezTo>
                    <a:pt x="0" y="21600"/>
                    <a:pt x="9934" y="19456"/>
                    <a:pt x="14448" y="14651"/>
                  </a:cubicBezTo>
                  <a:cubicBezTo>
                    <a:pt x="19917" y="8828"/>
                    <a:pt x="21600" y="1127"/>
                    <a:pt x="21600" y="1127"/>
                  </a:cubicBezTo>
                  <a:close/>
                </a:path>
              </a:pathLst>
            </a:custGeom>
            <a:solidFill>
              <a:srgbClr val="DCE1E6"/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2" name="Shape 2532">
              <a:extLst>
                <a:ext uri="{FF2B5EF4-FFF2-40B4-BE49-F238E27FC236}">
                  <a16:creationId xmlns:a16="http://schemas.microsoft.com/office/drawing/2014/main" id="{2CD2B190-24AD-2F42-B27E-E796B81C4D42}"/>
                </a:ext>
              </a:extLst>
            </p:cNvPr>
            <p:cNvSpPr/>
            <p:nvPr/>
          </p:nvSpPr>
          <p:spPr>
            <a:xfrm>
              <a:off x="0" y="457605"/>
              <a:ext cx="4325834" cy="148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52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152"/>
                    <a:pt x="21600" y="1152"/>
                  </a:cubicBezTo>
                  <a:close/>
                </a:path>
              </a:pathLst>
            </a:custGeom>
            <a:solidFill>
              <a:srgbClr val="C1C6CA">
                <a:alpha val="7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marL="0" algn="r" defTabSz="228537" rtl="1" eaLnBrk="1" latinLnBrk="0" hangingPunct="1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3" name="Shape 2533">
              <a:extLst>
                <a:ext uri="{FF2B5EF4-FFF2-40B4-BE49-F238E27FC236}">
                  <a16:creationId xmlns:a16="http://schemas.microsoft.com/office/drawing/2014/main" id="{1DC4685F-79B8-3649-A750-9790E7FBE97D}"/>
                </a:ext>
              </a:extLst>
            </p:cNvPr>
            <p:cNvSpPr/>
            <p:nvPr/>
          </p:nvSpPr>
          <p:spPr>
            <a:xfrm>
              <a:off x="2062445" y="16742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21391" y="17954"/>
                  </a:moveTo>
                  <a:lnTo>
                    <a:pt x="21391" y="4312"/>
                  </a:lnTo>
                  <a:cubicBezTo>
                    <a:pt x="21391" y="1572"/>
                    <a:pt x="18120" y="0"/>
                    <a:pt x="12416" y="0"/>
                  </a:cubicBezTo>
                  <a:cubicBezTo>
                    <a:pt x="6906" y="0"/>
                    <a:pt x="4637" y="1784"/>
                    <a:pt x="4208" y="2728"/>
                  </a:cubicBezTo>
                  <a:lnTo>
                    <a:pt x="4197" y="7089"/>
                  </a:lnTo>
                  <a:lnTo>
                    <a:pt x="6880" y="7089"/>
                  </a:lnTo>
                  <a:lnTo>
                    <a:pt x="6880" y="2868"/>
                  </a:lnTo>
                  <a:cubicBezTo>
                    <a:pt x="7040" y="2591"/>
                    <a:pt x="8129" y="1035"/>
                    <a:pt x="12416" y="1035"/>
                  </a:cubicBezTo>
                  <a:cubicBezTo>
                    <a:pt x="16584" y="1035"/>
                    <a:pt x="18699" y="2138"/>
                    <a:pt x="18699" y="4312"/>
                  </a:cubicBezTo>
                  <a:lnTo>
                    <a:pt x="18699" y="17977"/>
                  </a:lnTo>
                  <a:lnTo>
                    <a:pt x="18706" y="18032"/>
                  </a:lnTo>
                  <a:cubicBezTo>
                    <a:pt x="18708" y="18042"/>
                    <a:pt x="18958" y="19074"/>
                    <a:pt x="17258" y="19796"/>
                  </a:cubicBezTo>
                  <a:cubicBezTo>
                    <a:pt x="16060" y="20306"/>
                    <a:pt x="14128" y="20565"/>
                    <a:pt x="11518" y="20565"/>
                  </a:cubicBezTo>
                  <a:cubicBezTo>
                    <a:pt x="4058" y="20565"/>
                    <a:pt x="2693" y="18628"/>
                    <a:pt x="2693" y="14815"/>
                  </a:cubicBezTo>
                  <a:lnTo>
                    <a:pt x="2693" y="6811"/>
                  </a:lnTo>
                  <a:cubicBezTo>
                    <a:pt x="2693" y="6525"/>
                    <a:pt x="2091" y="6294"/>
                    <a:pt x="1346" y="6294"/>
                  </a:cubicBezTo>
                  <a:cubicBezTo>
                    <a:pt x="602" y="6294"/>
                    <a:pt x="0" y="6525"/>
                    <a:pt x="0" y="6811"/>
                  </a:cubicBezTo>
                  <a:lnTo>
                    <a:pt x="0" y="14815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2"/>
                    <a:pt x="19281" y="20480"/>
                  </a:cubicBezTo>
                  <a:cubicBezTo>
                    <a:pt x="21600" y="19484"/>
                    <a:pt x="21440" y="18185"/>
                    <a:pt x="21391" y="17954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4" name="Shape 2534">
              <a:extLst>
                <a:ext uri="{FF2B5EF4-FFF2-40B4-BE49-F238E27FC236}">
                  <a16:creationId xmlns:a16="http://schemas.microsoft.com/office/drawing/2014/main" id="{4D70F04B-3DE0-854E-BD23-6F59165F96D3}"/>
                </a:ext>
              </a:extLst>
            </p:cNvPr>
            <p:cNvSpPr/>
            <p:nvPr/>
          </p:nvSpPr>
          <p:spPr>
            <a:xfrm>
              <a:off x="2414094" y="351575"/>
              <a:ext cx="66981" cy="1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988"/>
                  </a:moveTo>
                  <a:cubicBezTo>
                    <a:pt x="21600" y="3133"/>
                    <a:pt x="16767" y="0"/>
                    <a:pt x="10800" y="0"/>
                  </a:cubicBezTo>
                  <a:cubicBezTo>
                    <a:pt x="4833" y="0"/>
                    <a:pt x="0" y="3133"/>
                    <a:pt x="0" y="6988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6988"/>
                    <a:pt x="21600" y="698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5" name="Shape 2535">
              <a:extLst>
                <a:ext uri="{FF2B5EF4-FFF2-40B4-BE49-F238E27FC236}">
                  <a16:creationId xmlns:a16="http://schemas.microsoft.com/office/drawing/2014/main" id="{E1E30872-6EAC-1F4D-98FB-FF1044E8FE38}"/>
                </a:ext>
              </a:extLst>
            </p:cNvPr>
            <p:cNvSpPr/>
            <p:nvPr/>
          </p:nvSpPr>
          <p:spPr>
            <a:xfrm>
              <a:off x="2026165" y="0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21391" y="17955"/>
                  </a:moveTo>
                  <a:lnTo>
                    <a:pt x="21391" y="4313"/>
                  </a:lnTo>
                  <a:cubicBezTo>
                    <a:pt x="21391" y="1572"/>
                    <a:pt x="18120" y="0"/>
                    <a:pt x="12415" y="0"/>
                  </a:cubicBezTo>
                  <a:cubicBezTo>
                    <a:pt x="6905" y="0"/>
                    <a:pt x="4637" y="1785"/>
                    <a:pt x="4207" y="2729"/>
                  </a:cubicBezTo>
                  <a:lnTo>
                    <a:pt x="4197" y="7090"/>
                  </a:lnTo>
                  <a:lnTo>
                    <a:pt x="6880" y="7090"/>
                  </a:lnTo>
                  <a:lnTo>
                    <a:pt x="6880" y="2870"/>
                  </a:lnTo>
                  <a:cubicBezTo>
                    <a:pt x="7040" y="2592"/>
                    <a:pt x="8129" y="1035"/>
                    <a:pt x="12415" y="1035"/>
                  </a:cubicBezTo>
                  <a:cubicBezTo>
                    <a:pt x="16584" y="1035"/>
                    <a:pt x="18698" y="2138"/>
                    <a:pt x="18698" y="4313"/>
                  </a:cubicBezTo>
                  <a:lnTo>
                    <a:pt x="18698" y="17977"/>
                  </a:lnTo>
                  <a:lnTo>
                    <a:pt x="18706" y="18033"/>
                  </a:lnTo>
                  <a:cubicBezTo>
                    <a:pt x="18708" y="18043"/>
                    <a:pt x="18958" y="19075"/>
                    <a:pt x="17259" y="19797"/>
                  </a:cubicBezTo>
                  <a:cubicBezTo>
                    <a:pt x="16060" y="20307"/>
                    <a:pt x="14128" y="20565"/>
                    <a:pt x="11518" y="20565"/>
                  </a:cubicBezTo>
                  <a:cubicBezTo>
                    <a:pt x="4058" y="20565"/>
                    <a:pt x="2693" y="18629"/>
                    <a:pt x="2693" y="14816"/>
                  </a:cubicBezTo>
                  <a:lnTo>
                    <a:pt x="2693" y="6812"/>
                  </a:lnTo>
                  <a:cubicBezTo>
                    <a:pt x="2693" y="6526"/>
                    <a:pt x="2090" y="6294"/>
                    <a:pt x="1346" y="6294"/>
                  </a:cubicBezTo>
                  <a:cubicBezTo>
                    <a:pt x="602" y="6294"/>
                    <a:pt x="0" y="6526"/>
                    <a:pt x="0" y="6812"/>
                  </a:cubicBezTo>
                  <a:lnTo>
                    <a:pt x="0" y="14816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4"/>
                    <a:pt x="19281" y="20480"/>
                  </a:cubicBezTo>
                  <a:cubicBezTo>
                    <a:pt x="21600" y="19485"/>
                    <a:pt x="21441" y="18185"/>
                    <a:pt x="21391" y="179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2539" name="Group 2552">
            <a:extLst>
              <a:ext uri="{FF2B5EF4-FFF2-40B4-BE49-F238E27FC236}">
                <a16:creationId xmlns:a16="http://schemas.microsoft.com/office/drawing/2014/main" id="{805F4CB5-F754-E844-BFB5-560D3707F312}"/>
              </a:ext>
            </a:extLst>
          </p:cNvPr>
          <p:cNvGrpSpPr>
            <a:grpSpLocks/>
          </p:cNvGrpSpPr>
          <p:nvPr/>
        </p:nvGrpSpPr>
        <p:grpSpPr bwMode="auto">
          <a:xfrm>
            <a:off x="7748837" y="2120561"/>
            <a:ext cx="2459984" cy="3028161"/>
            <a:chOff x="0" y="0"/>
            <a:chExt cx="4325836" cy="5323844"/>
          </a:xfrm>
        </p:grpSpPr>
        <p:sp>
          <p:nvSpPr>
            <p:cNvPr id="2545" name="Shape 2545">
              <a:extLst>
                <a:ext uri="{FF2B5EF4-FFF2-40B4-BE49-F238E27FC236}">
                  <a16:creationId xmlns:a16="http://schemas.microsoft.com/office/drawing/2014/main" id="{41E1D11D-9ABC-4D49-A48D-E1744167B2E3}"/>
                </a:ext>
              </a:extLst>
            </p:cNvPr>
            <p:cNvSpPr/>
            <p:nvPr/>
          </p:nvSpPr>
          <p:spPr>
            <a:xfrm>
              <a:off x="122798" y="580377"/>
              <a:ext cx="4127684" cy="474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15495" y="20936"/>
                    <a:pt x="0" y="21216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2584"/>
                  </a:lnTo>
                  <a:cubicBezTo>
                    <a:pt x="21600" y="13905"/>
                    <a:pt x="21433" y="17557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6" name="Shape 2546">
              <a:extLst>
                <a:ext uri="{FF2B5EF4-FFF2-40B4-BE49-F238E27FC236}">
                  <a16:creationId xmlns:a16="http://schemas.microsoft.com/office/drawing/2014/main" id="{94852C1C-A9B7-1F44-8C4C-858BA567651D}"/>
                </a:ext>
              </a:extLst>
            </p:cNvPr>
            <p:cNvSpPr/>
            <p:nvPr/>
          </p:nvSpPr>
          <p:spPr>
            <a:xfrm>
              <a:off x="2" y="457605"/>
              <a:ext cx="4320254" cy="481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extrusionOk="0">
                  <a:moveTo>
                    <a:pt x="2135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9248" y="21112"/>
                  </a:lnTo>
                  <a:cubicBezTo>
                    <a:pt x="9248" y="21112"/>
                    <a:pt x="12110" y="20879"/>
                    <a:pt x="14781" y="20017"/>
                  </a:cubicBezTo>
                  <a:cubicBezTo>
                    <a:pt x="17461" y="19152"/>
                    <a:pt x="19950" y="17658"/>
                    <a:pt x="20015" y="17566"/>
                  </a:cubicBezTo>
                  <a:cubicBezTo>
                    <a:pt x="21600" y="15335"/>
                    <a:pt x="21358" y="0"/>
                    <a:pt x="2135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7" name="Shape 2547">
              <a:extLst>
                <a:ext uri="{FF2B5EF4-FFF2-40B4-BE49-F238E27FC236}">
                  <a16:creationId xmlns:a16="http://schemas.microsoft.com/office/drawing/2014/main" id="{24009CEF-E265-C649-9EF3-68849A7C70FC}"/>
                </a:ext>
              </a:extLst>
            </p:cNvPr>
            <p:cNvSpPr/>
            <p:nvPr/>
          </p:nvSpPr>
          <p:spPr>
            <a:xfrm>
              <a:off x="1833595" y="4336087"/>
              <a:ext cx="2213154" cy="83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7"/>
                  </a:moveTo>
                  <a:cubicBezTo>
                    <a:pt x="21600" y="1127"/>
                    <a:pt x="15259" y="7326"/>
                    <a:pt x="10803" y="0"/>
                  </a:cubicBezTo>
                  <a:cubicBezTo>
                    <a:pt x="10803" y="0"/>
                    <a:pt x="11275" y="17844"/>
                    <a:pt x="0" y="21600"/>
                  </a:cubicBezTo>
                  <a:cubicBezTo>
                    <a:pt x="0" y="21600"/>
                    <a:pt x="9934" y="19456"/>
                    <a:pt x="14448" y="14651"/>
                  </a:cubicBezTo>
                  <a:cubicBezTo>
                    <a:pt x="19917" y="8828"/>
                    <a:pt x="21600" y="1127"/>
                    <a:pt x="21600" y="1127"/>
                  </a:cubicBezTo>
                  <a:close/>
                </a:path>
              </a:pathLst>
            </a:custGeom>
            <a:solidFill>
              <a:srgbClr val="DCE1E6"/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8" name="Shape 2548">
              <a:extLst>
                <a:ext uri="{FF2B5EF4-FFF2-40B4-BE49-F238E27FC236}">
                  <a16:creationId xmlns:a16="http://schemas.microsoft.com/office/drawing/2014/main" id="{14C82FF1-0364-3E44-9DC6-5B5C2EBC8C9A}"/>
                </a:ext>
              </a:extLst>
            </p:cNvPr>
            <p:cNvSpPr/>
            <p:nvPr/>
          </p:nvSpPr>
          <p:spPr>
            <a:xfrm>
              <a:off x="0" y="457605"/>
              <a:ext cx="4325836" cy="148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52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152"/>
                    <a:pt x="21600" y="1152"/>
                  </a:cubicBezTo>
                  <a:close/>
                </a:path>
              </a:pathLst>
            </a:custGeom>
            <a:solidFill>
              <a:srgbClr val="C1C6CA">
                <a:alpha val="7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9" name="Shape 2549">
              <a:extLst>
                <a:ext uri="{FF2B5EF4-FFF2-40B4-BE49-F238E27FC236}">
                  <a16:creationId xmlns:a16="http://schemas.microsoft.com/office/drawing/2014/main" id="{D53FDE5A-ACA8-6F40-BA4D-10D782D09599}"/>
                </a:ext>
              </a:extLst>
            </p:cNvPr>
            <p:cNvSpPr/>
            <p:nvPr/>
          </p:nvSpPr>
          <p:spPr>
            <a:xfrm>
              <a:off x="2062446" y="16742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21391" y="17954"/>
                  </a:moveTo>
                  <a:lnTo>
                    <a:pt x="21391" y="4312"/>
                  </a:lnTo>
                  <a:cubicBezTo>
                    <a:pt x="21391" y="1572"/>
                    <a:pt x="18120" y="0"/>
                    <a:pt x="12416" y="0"/>
                  </a:cubicBezTo>
                  <a:cubicBezTo>
                    <a:pt x="6906" y="0"/>
                    <a:pt x="4637" y="1784"/>
                    <a:pt x="4208" y="2728"/>
                  </a:cubicBezTo>
                  <a:lnTo>
                    <a:pt x="4197" y="7089"/>
                  </a:lnTo>
                  <a:lnTo>
                    <a:pt x="6880" y="7089"/>
                  </a:lnTo>
                  <a:lnTo>
                    <a:pt x="6880" y="2868"/>
                  </a:lnTo>
                  <a:cubicBezTo>
                    <a:pt x="7040" y="2591"/>
                    <a:pt x="8129" y="1035"/>
                    <a:pt x="12416" y="1035"/>
                  </a:cubicBezTo>
                  <a:cubicBezTo>
                    <a:pt x="16584" y="1035"/>
                    <a:pt x="18699" y="2138"/>
                    <a:pt x="18699" y="4312"/>
                  </a:cubicBezTo>
                  <a:lnTo>
                    <a:pt x="18699" y="17977"/>
                  </a:lnTo>
                  <a:lnTo>
                    <a:pt x="18706" y="18032"/>
                  </a:lnTo>
                  <a:cubicBezTo>
                    <a:pt x="18708" y="18042"/>
                    <a:pt x="18958" y="19074"/>
                    <a:pt x="17258" y="19796"/>
                  </a:cubicBezTo>
                  <a:cubicBezTo>
                    <a:pt x="16060" y="20306"/>
                    <a:pt x="14128" y="20565"/>
                    <a:pt x="11518" y="20565"/>
                  </a:cubicBezTo>
                  <a:cubicBezTo>
                    <a:pt x="4058" y="20565"/>
                    <a:pt x="2693" y="18628"/>
                    <a:pt x="2693" y="14815"/>
                  </a:cubicBezTo>
                  <a:lnTo>
                    <a:pt x="2693" y="6811"/>
                  </a:lnTo>
                  <a:cubicBezTo>
                    <a:pt x="2693" y="6525"/>
                    <a:pt x="2091" y="6294"/>
                    <a:pt x="1346" y="6294"/>
                  </a:cubicBezTo>
                  <a:cubicBezTo>
                    <a:pt x="602" y="6294"/>
                    <a:pt x="0" y="6525"/>
                    <a:pt x="0" y="6811"/>
                  </a:cubicBezTo>
                  <a:lnTo>
                    <a:pt x="0" y="14815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2"/>
                    <a:pt x="19281" y="20480"/>
                  </a:cubicBezTo>
                  <a:cubicBezTo>
                    <a:pt x="21600" y="19484"/>
                    <a:pt x="21440" y="18185"/>
                    <a:pt x="21391" y="17954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50" name="Shape 2550">
              <a:extLst>
                <a:ext uri="{FF2B5EF4-FFF2-40B4-BE49-F238E27FC236}">
                  <a16:creationId xmlns:a16="http://schemas.microsoft.com/office/drawing/2014/main" id="{34C1F142-42C9-264A-B69D-B94B55E5054D}"/>
                </a:ext>
              </a:extLst>
            </p:cNvPr>
            <p:cNvSpPr/>
            <p:nvPr/>
          </p:nvSpPr>
          <p:spPr>
            <a:xfrm>
              <a:off x="2414095" y="351575"/>
              <a:ext cx="66981" cy="1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988"/>
                  </a:moveTo>
                  <a:cubicBezTo>
                    <a:pt x="21600" y="3133"/>
                    <a:pt x="16767" y="0"/>
                    <a:pt x="10800" y="0"/>
                  </a:cubicBezTo>
                  <a:cubicBezTo>
                    <a:pt x="4833" y="0"/>
                    <a:pt x="0" y="3133"/>
                    <a:pt x="0" y="6988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6988"/>
                    <a:pt x="21600" y="698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51" name="Shape 2551">
              <a:extLst>
                <a:ext uri="{FF2B5EF4-FFF2-40B4-BE49-F238E27FC236}">
                  <a16:creationId xmlns:a16="http://schemas.microsoft.com/office/drawing/2014/main" id="{773BB729-91EE-E64B-99E7-9B5B8A92D866}"/>
                </a:ext>
              </a:extLst>
            </p:cNvPr>
            <p:cNvSpPr/>
            <p:nvPr/>
          </p:nvSpPr>
          <p:spPr>
            <a:xfrm>
              <a:off x="2026166" y="0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21391" y="17955"/>
                  </a:moveTo>
                  <a:lnTo>
                    <a:pt x="21391" y="4313"/>
                  </a:lnTo>
                  <a:cubicBezTo>
                    <a:pt x="21391" y="1572"/>
                    <a:pt x="18120" y="0"/>
                    <a:pt x="12415" y="0"/>
                  </a:cubicBezTo>
                  <a:cubicBezTo>
                    <a:pt x="6905" y="0"/>
                    <a:pt x="4637" y="1785"/>
                    <a:pt x="4207" y="2729"/>
                  </a:cubicBezTo>
                  <a:lnTo>
                    <a:pt x="4197" y="7090"/>
                  </a:lnTo>
                  <a:lnTo>
                    <a:pt x="6880" y="7090"/>
                  </a:lnTo>
                  <a:lnTo>
                    <a:pt x="6880" y="2870"/>
                  </a:lnTo>
                  <a:cubicBezTo>
                    <a:pt x="7040" y="2592"/>
                    <a:pt x="8129" y="1035"/>
                    <a:pt x="12415" y="1035"/>
                  </a:cubicBezTo>
                  <a:cubicBezTo>
                    <a:pt x="16584" y="1035"/>
                    <a:pt x="18698" y="2138"/>
                    <a:pt x="18698" y="4313"/>
                  </a:cubicBezTo>
                  <a:lnTo>
                    <a:pt x="18698" y="17977"/>
                  </a:lnTo>
                  <a:lnTo>
                    <a:pt x="18706" y="18033"/>
                  </a:lnTo>
                  <a:cubicBezTo>
                    <a:pt x="18708" y="18043"/>
                    <a:pt x="18958" y="19075"/>
                    <a:pt x="17259" y="19797"/>
                  </a:cubicBezTo>
                  <a:cubicBezTo>
                    <a:pt x="16060" y="20307"/>
                    <a:pt x="14128" y="20565"/>
                    <a:pt x="11518" y="20565"/>
                  </a:cubicBezTo>
                  <a:cubicBezTo>
                    <a:pt x="4058" y="20565"/>
                    <a:pt x="2693" y="18629"/>
                    <a:pt x="2693" y="14816"/>
                  </a:cubicBezTo>
                  <a:lnTo>
                    <a:pt x="2693" y="6812"/>
                  </a:lnTo>
                  <a:cubicBezTo>
                    <a:pt x="2693" y="6526"/>
                    <a:pt x="2090" y="6294"/>
                    <a:pt x="1346" y="6294"/>
                  </a:cubicBezTo>
                  <a:cubicBezTo>
                    <a:pt x="602" y="6294"/>
                    <a:pt x="0" y="6526"/>
                    <a:pt x="0" y="6812"/>
                  </a:cubicBezTo>
                  <a:lnTo>
                    <a:pt x="0" y="14816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4"/>
                    <a:pt x="19281" y="20480"/>
                  </a:cubicBezTo>
                  <a:cubicBezTo>
                    <a:pt x="21600" y="19485"/>
                    <a:pt x="21441" y="18185"/>
                    <a:pt x="21391" y="179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chemeClr val="bg2">
                    <a:lumMod val="25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2" name="TextBox 356">
            <a:extLst>
              <a:ext uri="{FF2B5EF4-FFF2-40B4-BE49-F238E27FC236}">
                <a16:creationId xmlns:a16="http://schemas.microsoft.com/office/drawing/2014/main" id="{E6967940-32B0-BE46-A2FC-68BCA1A01B2B}"/>
              </a:ext>
            </a:extLst>
          </p:cNvPr>
          <p:cNvSpPr txBox="1"/>
          <p:nvPr/>
        </p:nvSpPr>
        <p:spPr bwMode="auto">
          <a:xfrm>
            <a:off x="7827686" y="3069099"/>
            <a:ext cx="2228667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  <a:p>
            <a:pPr lvl="0" algn="ctr"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ea typeface="Open Sans BOLD" panose="020B0806030504020204" pitchFamily="34" charset="0"/>
                <a:cs typeface="+mj-cs"/>
              </a:rPr>
              <a:t>n is a product of k distinct prime</a:t>
            </a:r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6152A69-9A22-A34B-AD96-AC54FE254180}"/>
              </a:ext>
            </a:extLst>
          </p:cNvPr>
          <p:cNvSpPr txBox="1">
            <a:spLocks/>
          </p:cNvSpPr>
          <p:nvPr/>
        </p:nvSpPr>
        <p:spPr>
          <a:xfrm>
            <a:off x="8624230" y="6379949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/>
              <a:t>4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37C98B2-011F-B148-BF80-535B720569DB}"/>
              </a:ext>
            </a:extLst>
          </p:cNvPr>
          <p:cNvSpPr txBox="1">
            <a:spLocks/>
          </p:cNvSpPr>
          <p:nvPr/>
        </p:nvSpPr>
        <p:spPr>
          <a:xfrm>
            <a:off x="8628672" y="6395281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 algn="r" rtl="1"/>
              <a:t>4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1C5A5D-B54B-874E-9C01-BB37DCFA0C71}"/>
              </a:ext>
            </a:extLst>
          </p:cNvPr>
          <p:cNvSpPr/>
          <p:nvPr/>
        </p:nvSpPr>
        <p:spPr>
          <a:xfrm>
            <a:off x="-2" y="6379949"/>
            <a:ext cx="12192002" cy="478052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EB1804F-E872-CA4C-B43C-0DD03487A3D1}"/>
              </a:ext>
            </a:extLst>
          </p:cNvPr>
          <p:cNvSpPr txBox="1">
            <a:spLocks/>
          </p:cNvSpPr>
          <p:nvPr/>
        </p:nvSpPr>
        <p:spPr>
          <a:xfrm>
            <a:off x="1066798" y="145468"/>
            <a:ext cx="10058402" cy="84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2. Cases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873821-E3FF-CC4A-9B50-8290E92C059E}"/>
              </a:ext>
            </a:extLst>
          </p:cNvPr>
          <p:cNvGrpSpPr/>
          <p:nvPr/>
        </p:nvGrpSpPr>
        <p:grpSpPr>
          <a:xfrm rot="10800000" flipV="1">
            <a:off x="1066798" y="944235"/>
            <a:ext cx="10058403" cy="45719"/>
            <a:chOff x="2050406" y="9285243"/>
            <a:chExt cx="20276820" cy="1600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EDEA1B-3965-B24F-BDE3-28C725DFD9CA}"/>
                </a:ext>
              </a:extLst>
            </p:cNvPr>
            <p:cNvSpPr/>
            <p:nvPr/>
          </p:nvSpPr>
          <p:spPr>
            <a:xfrm>
              <a:off x="2050406" y="9285243"/>
              <a:ext cx="20276820" cy="16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F01802-CB0A-4E47-B838-247A6FD23A5C}"/>
                </a:ext>
              </a:extLst>
            </p:cNvPr>
            <p:cNvSpPr/>
            <p:nvPr/>
          </p:nvSpPr>
          <p:spPr>
            <a:xfrm>
              <a:off x="2050406" y="9285243"/>
              <a:ext cx="1835794" cy="160020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TextBox 356">
            <a:extLst>
              <a:ext uri="{FF2B5EF4-FFF2-40B4-BE49-F238E27FC236}">
                <a16:creationId xmlns:a16="http://schemas.microsoft.com/office/drawing/2014/main" id="{40D9B64D-6D4C-034B-ABC0-ACA60059DA92}"/>
              </a:ext>
            </a:extLst>
          </p:cNvPr>
          <p:cNvSpPr txBox="1"/>
          <p:nvPr/>
        </p:nvSpPr>
        <p:spPr bwMode="auto">
          <a:xfrm>
            <a:off x="4836775" y="3249803"/>
            <a:ext cx="2228667" cy="8617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  <a:p>
            <a:pPr lvl="0" algn="ctr"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ea typeface="Open Sans BOLD" panose="020B0806030504020204" pitchFamily="34" charset="0"/>
                <a:cs typeface="+mj-cs"/>
              </a:rPr>
              <a:t>n = 1</a:t>
            </a:r>
          </a:p>
        </p:txBody>
      </p:sp>
      <p:sp>
        <p:nvSpPr>
          <p:cNvPr id="59" name="TextBox 356">
            <a:extLst>
              <a:ext uri="{FF2B5EF4-FFF2-40B4-BE49-F238E27FC236}">
                <a16:creationId xmlns:a16="http://schemas.microsoft.com/office/drawing/2014/main" id="{7CAD6DC3-1218-D84B-A707-3D359C331F51}"/>
              </a:ext>
            </a:extLst>
          </p:cNvPr>
          <p:cNvSpPr txBox="1"/>
          <p:nvPr/>
        </p:nvSpPr>
        <p:spPr bwMode="auto">
          <a:xfrm>
            <a:off x="1872083" y="2995288"/>
            <a:ext cx="2391026" cy="215443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  <a:p>
            <a:pPr lvl="0" algn="ctr"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ea typeface="Open Sans BOLD" panose="020B0806030504020204" pitchFamily="34" charset="0"/>
                <a:cs typeface="+mj-cs"/>
              </a:rPr>
              <a:t>n has one or more repeated prime factors</a:t>
            </a:r>
            <a:endParaRPr lang="ar-SA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  <a:p>
            <a:pPr lvl="0" algn="ctr"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B8BCA-1EFC-19EA-7FC5-8B1B1F8AB728}"/>
              </a:ext>
            </a:extLst>
          </p:cNvPr>
          <p:cNvSpPr txBox="1"/>
          <p:nvPr/>
        </p:nvSpPr>
        <p:spPr>
          <a:xfrm>
            <a:off x="2285711" y="2972331"/>
            <a:ext cx="15637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l-GR" sz="2800" i="1" dirty="0">
                <a:solidFill>
                  <a:schemeClr val="bg2">
                    <a:lumMod val="25000"/>
                  </a:schemeClr>
                </a:solidFill>
                <a:cs typeface="+mj-cs"/>
              </a:rPr>
              <a:t>μ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cs typeface="+mj-cs"/>
              </a:rPr>
              <a:t>(n) = 0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DBDC2-1752-BC11-4784-DF4D84732393}"/>
              </a:ext>
            </a:extLst>
          </p:cNvPr>
          <p:cNvSpPr txBox="1"/>
          <p:nvPr/>
        </p:nvSpPr>
        <p:spPr>
          <a:xfrm>
            <a:off x="5295319" y="3192668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l-GR" sz="2800" i="1" dirty="0">
                <a:solidFill>
                  <a:schemeClr val="bg2">
                    <a:lumMod val="25000"/>
                  </a:schemeClr>
                </a:solidFill>
                <a:cs typeface="+mj-cs"/>
              </a:rPr>
              <a:t>μ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cs typeface="+mj-cs"/>
              </a:rPr>
              <a:t>(n)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AF4E8-0878-2AAE-4808-42EED987D66B}"/>
              </a:ext>
            </a:extLst>
          </p:cNvPr>
          <p:cNvSpPr txBox="1"/>
          <p:nvPr/>
        </p:nvSpPr>
        <p:spPr>
          <a:xfrm>
            <a:off x="8063121" y="3018486"/>
            <a:ext cx="182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i="1" dirty="0">
                <a:solidFill>
                  <a:schemeClr val="bg2">
                    <a:lumMod val="25000"/>
                  </a:schemeClr>
                </a:solidFill>
                <a:cs typeface="+mj-cs"/>
              </a:rPr>
              <a:t>μ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cs typeface="+mj-cs"/>
              </a:rPr>
              <a:t>(n) = (-1)</a:t>
            </a:r>
            <a:r>
              <a:rPr lang="en-US" sz="2800" baseline="30000" dirty="0">
                <a:solidFill>
                  <a:schemeClr val="bg2">
                    <a:lumMod val="25000"/>
                  </a:schemeClr>
                </a:solidFill>
                <a:cs typeface="+mj-cs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86A1B-9CE9-63C0-84C2-AC53098FBE66}"/>
              </a:ext>
            </a:extLst>
          </p:cNvPr>
          <p:cNvSpPr txBox="1"/>
          <p:nvPr/>
        </p:nvSpPr>
        <p:spPr>
          <a:xfrm>
            <a:off x="5843875" y="64650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11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مثلث قائم الزاوية 2">
            <a:extLst>
              <a:ext uri="{FF2B5EF4-FFF2-40B4-BE49-F238E27FC236}">
                <a16:creationId xmlns:a16="http://schemas.microsoft.com/office/drawing/2014/main" id="{0E15827B-9DDA-A543-9741-FDD30BB87D1F}"/>
              </a:ext>
            </a:extLst>
          </p:cNvPr>
          <p:cNvSpPr/>
          <p:nvPr/>
        </p:nvSpPr>
        <p:spPr>
          <a:xfrm>
            <a:off x="1587" y="0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9" name="مثلث قائم الزاوية 23">
            <a:extLst>
              <a:ext uri="{FF2B5EF4-FFF2-40B4-BE49-F238E27FC236}">
                <a16:creationId xmlns:a16="http://schemas.microsoft.com/office/drawing/2014/main" id="{868645A8-7E31-644D-85B7-3F04684F9E36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1" eaLnBrk="1" latinLnBrk="0" hangingPunct="1"/>
            <a:endParaRPr lang="ar-SA" sz="900" dirty="0"/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6152A69-9A22-A34B-AD96-AC54FE254180}"/>
              </a:ext>
            </a:extLst>
          </p:cNvPr>
          <p:cNvSpPr txBox="1">
            <a:spLocks/>
          </p:cNvSpPr>
          <p:nvPr/>
        </p:nvSpPr>
        <p:spPr>
          <a:xfrm>
            <a:off x="8624230" y="6379949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/>
              <a:t>5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37C98B2-011F-B148-BF80-535B720569DB}"/>
              </a:ext>
            </a:extLst>
          </p:cNvPr>
          <p:cNvSpPr txBox="1">
            <a:spLocks/>
          </p:cNvSpPr>
          <p:nvPr/>
        </p:nvSpPr>
        <p:spPr>
          <a:xfrm>
            <a:off x="8628672" y="6395281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 algn="r" rtl="1"/>
              <a:t>5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1C5A5D-B54B-874E-9C01-BB37DCFA0C71}"/>
              </a:ext>
            </a:extLst>
          </p:cNvPr>
          <p:cNvSpPr/>
          <p:nvPr/>
        </p:nvSpPr>
        <p:spPr>
          <a:xfrm>
            <a:off x="-2" y="6379949"/>
            <a:ext cx="12192002" cy="478052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EB1804F-E872-CA4C-B43C-0DD03487A3D1}"/>
              </a:ext>
            </a:extLst>
          </p:cNvPr>
          <p:cNvSpPr txBox="1">
            <a:spLocks/>
          </p:cNvSpPr>
          <p:nvPr/>
        </p:nvSpPr>
        <p:spPr>
          <a:xfrm>
            <a:off x="1066798" y="145468"/>
            <a:ext cx="10058402" cy="84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n has one or more repeated prime factors</a:t>
            </a:r>
            <a:endParaRPr lang="ar-SA" sz="3600" dirty="0">
              <a:solidFill>
                <a:schemeClr val="bg2">
                  <a:lumMod val="50000"/>
                </a:schemeClr>
              </a:solidFill>
              <a:effectLst>
                <a:outerShdw blurRad="50800" dist="38100" algn="l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873821-E3FF-CC4A-9B50-8290E92C059E}"/>
              </a:ext>
            </a:extLst>
          </p:cNvPr>
          <p:cNvGrpSpPr/>
          <p:nvPr/>
        </p:nvGrpSpPr>
        <p:grpSpPr>
          <a:xfrm rot="10800000" flipV="1">
            <a:off x="1066798" y="944235"/>
            <a:ext cx="10058403" cy="45719"/>
            <a:chOff x="2050406" y="9285243"/>
            <a:chExt cx="20276820" cy="1600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EDEA1B-3965-B24F-BDE3-28C725DFD9CA}"/>
                </a:ext>
              </a:extLst>
            </p:cNvPr>
            <p:cNvSpPr/>
            <p:nvPr/>
          </p:nvSpPr>
          <p:spPr>
            <a:xfrm>
              <a:off x="2050406" y="9285243"/>
              <a:ext cx="20276820" cy="16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F01802-CB0A-4E47-B838-247A6FD23A5C}"/>
                </a:ext>
              </a:extLst>
            </p:cNvPr>
            <p:cNvSpPr/>
            <p:nvPr/>
          </p:nvSpPr>
          <p:spPr>
            <a:xfrm>
              <a:off x="2050406" y="9285243"/>
              <a:ext cx="1835794" cy="160020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6833CA-2A15-8AEE-F1A2-DFF41668B55D}"/>
              </a:ext>
            </a:extLst>
          </p:cNvPr>
          <p:cNvSpPr txBox="1"/>
          <p:nvPr/>
        </p:nvSpPr>
        <p:spPr>
          <a:xfrm>
            <a:off x="1291883" y="1465943"/>
            <a:ext cx="866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n as unique product of primes and if there was a repeated prime, in another words n is not free square number the Möbius function will generate 0.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A056B-41C4-0313-4B76-0346DC1169C4}"/>
              </a:ext>
            </a:extLst>
          </p:cNvPr>
          <p:cNvSpPr txBox="1"/>
          <p:nvPr/>
        </p:nvSpPr>
        <p:spPr>
          <a:xfrm>
            <a:off x="1456295" y="2811565"/>
            <a:ext cx="1459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Examples: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5A3D3-44FF-D201-23B0-8F431C58D1D6}"/>
              </a:ext>
            </a:extLst>
          </p:cNvPr>
          <p:cNvSpPr txBox="1"/>
          <p:nvPr/>
        </p:nvSpPr>
        <p:spPr>
          <a:xfrm>
            <a:off x="1766707" y="3519451"/>
            <a:ext cx="1326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rgbClr val="202122"/>
                </a:solidFill>
                <a:effectLst/>
              </a:rPr>
              <a:t>μ</a:t>
            </a:r>
            <a:r>
              <a:rPr lang="en-US" sz="2000" dirty="0">
                <a:solidFill>
                  <a:srgbClr val="202122"/>
                </a:solidFill>
              </a:rPr>
              <a:t>(12) = 0</a:t>
            </a:r>
            <a:endParaRPr lang="en-US" sz="2000" i="0" dirty="0">
              <a:solidFill>
                <a:srgbClr val="202122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7C5C4-3196-D3B4-8A76-4099E00FE293}"/>
              </a:ext>
            </a:extLst>
          </p:cNvPr>
          <p:cNvSpPr txBox="1"/>
          <p:nvPr/>
        </p:nvSpPr>
        <p:spPr>
          <a:xfrm>
            <a:off x="1766707" y="4169157"/>
            <a:ext cx="120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rgbClr val="202122"/>
                </a:solidFill>
                <a:effectLst/>
              </a:rPr>
              <a:t>μ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(27) = 0</a:t>
            </a:r>
            <a:endParaRPr lang="en-US" sz="2000" dirty="0">
              <a:solidFill>
                <a:srgbClr val="20212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C651E-725C-6EE7-8DC4-6E5F4CDD0E49}"/>
              </a:ext>
            </a:extLst>
          </p:cNvPr>
          <p:cNvSpPr txBox="1"/>
          <p:nvPr/>
        </p:nvSpPr>
        <p:spPr>
          <a:xfrm>
            <a:off x="2738863" y="3519451"/>
            <a:ext cx="514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2"/>
                </a:solidFill>
              </a:rPr>
              <a:t>;because The prime factorization of 12 is 2</a:t>
            </a:r>
            <a:r>
              <a:rPr lang="en-US" sz="2000" baseline="30000" dirty="0">
                <a:solidFill>
                  <a:srgbClr val="202122"/>
                </a:solidFill>
              </a:rPr>
              <a:t>2</a:t>
            </a:r>
            <a:r>
              <a:rPr lang="en-US" sz="2000" dirty="0">
                <a:solidFill>
                  <a:srgbClr val="202122"/>
                </a:solidFill>
              </a:rPr>
              <a:t> * 3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6D68A-7B75-2A74-B693-BDDFF27317A6}"/>
              </a:ext>
            </a:extLst>
          </p:cNvPr>
          <p:cNvSpPr txBox="1"/>
          <p:nvPr/>
        </p:nvSpPr>
        <p:spPr>
          <a:xfrm>
            <a:off x="2738863" y="4169157"/>
            <a:ext cx="567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202122"/>
                </a:solidFill>
                <a:effectLst/>
              </a:rPr>
              <a:t>;</a:t>
            </a:r>
            <a:r>
              <a:rPr lang="en-US" sz="2000" dirty="0">
                <a:solidFill>
                  <a:srgbClr val="202122"/>
                </a:solidFill>
              </a:rPr>
              <a:t>because The prime factorization of 27 is 3</a:t>
            </a:r>
            <a:r>
              <a:rPr lang="en-US" sz="2000" baseline="30000" dirty="0">
                <a:solidFill>
                  <a:srgbClr val="202122"/>
                </a:solidFill>
              </a:rPr>
              <a:t>3</a:t>
            </a:r>
            <a:endParaRPr lang="en-US" sz="2000" dirty="0">
              <a:solidFill>
                <a:srgbClr val="20212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5609-19A5-AAE3-1A9E-6CF37105DAE5}"/>
              </a:ext>
            </a:extLst>
          </p:cNvPr>
          <p:cNvSpPr txBox="1"/>
          <p:nvPr/>
        </p:nvSpPr>
        <p:spPr>
          <a:xfrm>
            <a:off x="1766706" y="4778269"/>
            <a:ext cx="1409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rgbClr val="202122"/>
                </a:solidFill>
                <a:effectLst/>
              </a:rPr>
              <a:t>μ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(1000) = 0</a:t>
            </a:r>
            <a:endParaRPr lang="en-US" sz="2000" dirty="0">
              <a:solidFill>
                <a:srgbClr val="20212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517EB-2FA7-9196-D969-0865654D90D3}"/>
              </a:ext>
            </a:extLst>
          </p:cNvPr>
          <p:cNvSpPr txBox="1"/>
          <p:nvPr/>
        </p:nvSpPr>
        <p:spPr>
          <a:xfrm>
            <a:off x="3005529" y="4785935"/>
            <a:ext cx="567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202122"/>
                </a:solidFill>
                <a:effectLst/>
              </a:rPr>
              <a:t>;</a:t>
            </a:r>
            <a:r>
              <a:rPr lang="en-US" sz="2000" dirty="0">
                <a:solidFill>
                  <a:srgbClr val="202122"/>
                </a:solidFill>
              </a:rPr>
              <a:t>because The prime factorization of 1000 is 2</a:t>
            </a:r>
            <a:r>
              <a:rPr lang="en-US" sz="2000" baseline="30000" dirty="0">
                <a:solidFill>
                  <a:srgbClr val="202122"/>
                </a:solidFill>
              </a:rPr>
              <a:t>3 </a:t>
            </a:r>
            <a:r>
              <a:rPr lang="en-US" sz="2000" dirty="0">
                <a:solidFill>
                  <a:srgbClr val="202122"/>
                </a:solidFill>
              </a:rPr>
              <a:t>* 5</a:t>
            </a:r>
            <a:r>
              <a:rPr lang="en-US" sz="2000" baseline="30000" dirty="0">
                <a:solidFill>
                  <a:srgbClr val="202122"/>
                </a:solidFill>
              </a:rPr>
              <a:t>3</a:t>
            </a:r>
            <a:endParaRPr lang="en-US" sz="2000" dirty="0">
              <a:solidFill>
                <a:srgbClr val="20212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6AFEEF-2C0F-9BE8-DF2C-62F0DBB2A8F3}"/>
              </a:ext>
            </a:extLst>
          </p:cNvPr>
          <p:cNvSpPr txBox="1"/>
          <p:nvPr/>
        </p:nvSpPr>
        <p:spPr>
          <a:xfrm>
            <a:off x="5843875" y="64650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5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536">
            <a:extLst>
              <a:ext uri="{FF2B5EF4-FFF2-40B4-BE49-F238E27FC236}">
                <a16:creationId xmlns:a16="http://schemas.microsoft.com/office/drawing/2014/main" id="{02DFACCA-CF15-5D2A-4FAC-FE9ED5DA392B}"/>
              </a:ext>
            </a:extLst>
          </p:cNvPr>
          <p:cNvGrpSpPr>
            <a:grpSpLocks/>
          </p:cNvGrpSpPr>
          <p:nvPr/>
        </p:nvGrpSpPr>
        <p:grpSpPr bwMode="auto">
          <a:xfrm>
            <a:off x="1873258" y="2133500"/>
            <a:ext cx="2459984" cy="3028161"/>
            <a:chOff x="0" y="0"/>
            <a:chExt cx="4325834" cy="5323844"/>
          </a:xfrm>
        </p:grpSpPr>
        <p:sp>
          <p:nvSpPr>
            <p:cNvPr id="11" name="Shape 2529">
              <a:extLst>
                <a:ext uri="{FF2B5EF4-FFF2-40B4-BE49-F238E27FC236}">
                  <a16:creationId xmlns:a16="http://schemas.microsoft.com/office/drawing/2014/main" id="{3AB7A920-601C-8AEB-299E-D8CA836A951A}"/>
                </a:ext>
              </a:extLst>
            </p:cNvPr>
            <p:cNvSpPr/>
            <p:nvPr/>
          </p:nvSpPr>
          <p:spPr>
            <a:xfrm>
              <a:off x="122798" y="580377"/>
              <a:ext cx="4127682" cy="474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15495" y="20936"/>
                    <a:pt x="0" y="21216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2584"/>
                  </a:lnTo>
                  <a:cubicBezTo>
                    <a:pt x="21600" y="13905"/>
                    <a:pt x="21433" y="17557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" name="Shape 2530">
              <a:extLst>
                <a:ext uri="{FF2B5EF4-FFF2-40B4-BE49-F238E27FC236}">
                  <a16:creationId xmlns:a16="http://schemas.microsoft.com/office/drawing/2014/main" id="{E681D7B3-2FD4-0CC4-C306-03D78E3FA5D2}"/>
                </a:ext>
              </a:extLst>
            </p:cNvPr>
            <p:cNvSpPr/>
            <p:nvPr/>
          </p:nvSpPr>
          <p:spPr>
            <a:xfrm>
              <a:off x="0" y="457605"/>
              <a:ext cx="4320252" cy="481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extrusionOk="0">
                  <a:moveTo>
                    <a:pt x="2135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9248" y="21112"/>
                  </a:lnTo>
                  <a:cubicBezTo>
                    <a:pt x="9248" y="21112"/>
                    <a:pt x="12110" y="20879"/>
                    <a:pt x="14781" y="20017"/>
                  </a:cubicBezTo>
                  <a:cubicBezTo>
                    <a:pt x="17461" y="19152"/>
                    <a:pt x="19950" y="17658"/>
                    <a:pt x="20015" y="17566"/>
                  </a:cubicBezTo>
                  <a:cubicBezTo>
                    <a:pt x="21600" y="15335"/>
                    <a:pt x="21358" y="0"/>
                    <a:pt x="2135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Shape 2531">
              <a:extLst>
                <a:ext uri="{FF2B5EF4-FFF2-40B4-BE49-F238E27FC236}">
                  <a16:creationId xmlns:a16="http://schemas.microsoft.com/office/drawing/2014/main" id="{2092389D-AB2E-852B-41D1-9BBE45277022}"/>
                </a:ext>
              </a:extLst>
            </p:cNvPr>
            <p:cNvSpPr/>
            <p:nvPr/>
          </p:nvSpPr>
          <p:spPr>
            <a:xfrm>
              <a:off x="1833595" y="4336087"/>
              <a:ext cx="2213153" cy="83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7"/>
                  </a:moveTo>
                  <a:cubicBezTo>
                    <a:pt x="21600" y="1127"/>
                    <a:pt x="15259" y="7326"/>
                    <a:pt x="10803" y="0"/>
                  </a:cubicBezTo>
                  <a:cubicBezTo>
                    <a:pt x="10803" y="0"/>
                    <a:pt x="11275" y="17844"/>
                    <a:pt x="0" y="21600"/>
                  </a:cubicBezTo>
                  <a:cubicBezTo>
                    <a:pt x="0" y="21600"/>
                    <a:pt x="9934" y="19456"/>
                    <a:pt x="14448" y="14651"/>
                  </a:cubicBezTo>
                  <a:cubicBezTo>
                    <a:pt x="19917" y="8828"/>
                    <a:pt x="21600" y="1127"/>
                    <a:pt x="21600" y="1127"/>
                  </a:cubicBezTo>
                  <a:close/>
                </a:path>
              </a:pathLst>
            </a:custGeom>
            <a:solidFill>
              <a:srgbClr val="DCE1E6"/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Shape 2532">
              <a:extLst>
                <a:ext uri="{FF2B5EF4-FFF2-40B4-BE49-F238E27FC236}">
                  <a16:creationId xmlns:a16="http://schemas.microsoft.com/office/drawing/2014/main" id="{F022800E-CAE1-21BE-F94E-2D87977A52EF}"/>
                </a:ext>
              </a:extLst>
            </p:cNvPr>
            <p:cNvSpPr/>
            <p:nvPr/>
          </p:nvSpPr>
          <p:spPr>
            <a:xfrm>
              <a:off x="0" y="457605"/>
              <a:ext cx="4325834" cy="148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52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152"/>
                    <a:pt x="21600" y="1152"/>
                  </a:cubicBezTo>
                  <a:close/>
                </a:path>
              </a:pathLst>
            </a:custGeom>
            <a:solidFill>
              <a:srgbClr val="C1C6CA">
                <a:alpha val="7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marL="0" algn="r" defTabSz="228537" rtl="1" eaLnBrk="1" latinLnBrk="0" hangingPunct="1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" name="Shape 2533">
              <a:extLst>
                <a:ext uri="{FF2B5EF4-FFF2-40B4-BE49-F238E27FC236}">
                  <a16:creationId xmlns:a16="http://schemas.microsoft.com/office/drawing/2014/main" id="{CEDB609F-BE27-C130-B892-B411B20A8CA0}"/>
                </a:ext>
              </a:extLst>
            </p:cNvPr>
            <p:cNvSpPr/>
            <p:nvPr/>
          </p:nvSpPr>
          <p:spPr>
            <a:xfrm>
              <a:off x="2062445" y="16742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21391" y="17954"/>
                  </a:moveTo>
                  <a:lnTo>
                    <a:pt x="21391" y="4312"/>
                  </a:lnTo>
                  <a:cubicBezTo>
                    <a:pt x="21391" y="1572"/>
                    <a:pt x="18120" y="0"/>
                    <a:pt x="12416" y="0"/>
                  </a:cubicBezTo>
                  <a:cubicBezTo>
                    <a:pt x="6906" y="0"/>
                    <a:pt x="4637" y="1784"/>
                    <a:pt x="4208" y="2728"/>
                  </a:cubicBezTo>
                  <a:lnTo>
                    <a:pt x="4197" y="7089"/>
                  </a:lnTo>
                  <a:lnTo>
                    <a:pt x="6880" y="7089"/>
                  </a:lnTo>
                  <a:lnTo>
                    <a:pt x="6880" y="2868"/>
                  </a:lnTo>
                  <a:cubicBezTo>
                    <a:pt x="7040" y="2591"/>
                    <a:pt x="8129" y="1035"/>
                    <a:pt x="12416" y="1035"/>
                  </a:cubicBezTo>
                  <a:cubicBezTo>
                    <a:pt x="16584" y="1035"/>
                    <a:pt x="18699" y="2138"/>
                    <a:pt x="18699" y="4312"/>
                  </a:cubicBezTo>
                  <a:lnTo>
                    <a:pt x="18699" y="17977"/>
                  </a:lnTo>
                  <a:lnTo>
                    <a:pt x="18706" y="18032"/>
                  </a:lnTo>
                  <a:cubicBezTo>
                    <a:pt x="18708" y="18042"/>
                    <a:pt x="18958" y="19074"/>
                    <a:pt x="17258" y="19796"/>
                  </a:cubicBezTo>
                  <a:cubicBezTo>
                    <a:pt x="16060" y="20306"/>
                    <a:pt x="14128" y="20565"/>
                    <a:pt x="11518" y="20565"/>
                  </a:cubicBezTo>
                  <a:cubicBezTo>
                    <a:pt x="4058" y="20565"/>
                    <a:pt x="2693" y="18628"/>
                    <a:pt x="2693" y="14815"/>
                  </a:cubicBezTo>
                  <a:lnTo>
                    <a:pt x="2693" y="6811"/>
                  </a:lnTo>
                  <a:cubicBezTo>
                    <a:pt x="2693" y="6525"/>
                    <a:pt x="2091" y="6294"/>
                    <a:pt x="1346" y="6294"/>
                  </a:cubicBezTo>
                  <a:cubicBezTo>
                    <a:pt x="602" y="6294"/>
                    <a:pt x="0" y="6525"/>
                    <a:pt x="0" y="6811"/>
                  </a:cubicBezTo>
                  <a:lnTo>
                    <a:pt x="0" y="14815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2"/>
                    <a:pt x="19281" y="20480"/>
                  </a:cubicBezTo>
                  <a:cubicBezTo>
                    <a:pt x="21600" y="19484"/>
                    <a:pt x="21440" y="18185"/>
                    <a:pt x="21391" y="17954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" name="Shape 2534">
              <a:extLst>
                <a:ext uri="{FF2B5EF4-FFF2-40B4-BE49-F238E27FC236}">
                  <a16:creationId xmlns:a16="http://schemas.microsoft.com/office/drawing/2014/main" id="{A7A0498C-45BF-0DA2-2B1C-2D16E3C0A893}"/>
                </a:ext>
              </a:extLst>
            </p:cNvPr>
            <p:cNvSpPr/>
            <p:nvPr/>
          </p:nvSpPr>
          <p:spPr>
            <a:xfrm>
              <a:off x="2414094" y="351575"/>
              <a:ext cx="66981" cy="1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988"/>
                  </a:moveTo>
                  <a:cubicBezTo>
                    <a:pt x="21600" y="3133"/>
                    <a:pt x="16767" y="0"/>
                    <a:pt x="10800" y="0"/>
                  </a:cubicBezTo>
                  <a:cubicBezTo>
                    <a:pt x="4833" y="0"/>
                    <a:pt x="0" y="3133"/>
                    <a:pt x="0" y="6988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6988"/>
                    <a:pt x="21600" y="698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Shape 2535">
              <a:extLst>
                <a:ext uri="{FF2B5EF4-FFF2-40B4-BE49-F238E27FC236}">
                  <a16:creationId xmlns:a16="http://schemas.microsoft.com/office/drawing/2014/main" id="{12CD88E0-B7CE-303B-CFB4-A0049AEE8289}"/>
                </a:ext>
              </a:extLst>
            </p:cNvPr>
            <p:cNvSpPr/>
            <p:nvPr/>
          </p:nvSpPr>
          <p:spPr>
            <a:xfrm>
              <a:off x="2026165" y="0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21391" y="17955"/>
                  </a:moveTo>
                  <a:lnTo>
                    <a:pt x="21391" y="4313"/>
                  </a:lnTo>
                  <a:cubicBezTo>
                    <a:pt x="21391" y="1572"/>
                    <a:pt x="18120" y="0"/>
                    <a:pt x="12415" y="0"/>
                  </a:cubicBezTo>
                  <a:cubicBezTo>
                    <a:pt x="6905" y="0"/>
                    <a:pt x="4637" y="1785"/>
                    <a:pt x="4207" y="2729"/>
                  </a:cubicBezTo>
                  <a:lnTo>
                    <a:pt x="4197" y="7090"/>
                  </a:lnTo>
                  <a:lnTo>
                    <a:pt x="6880" y="7090"/>
                  </a:lnTo>
                  <a:lnTo>
                    <a:pt x="6880" y="2870"/>
                  </a:lnTo>
                  <a:cubicBezTo>
                    <a:pt x="7040" y="2592"/>
                    <a:pt x="8129" y="1035"/>
                    <a:pt x="12415" y="1035"/>
                  </a:cubicBezTo>
                  <a:cubicBezTo>
                    <a:pt x="16584" y="1035"/>
                    <a:pt x="18698" y="2138"/>
                    <a:pt x="18698" y="4313"/>
                  </a:cubicBezTo>
                  <a:lnTo>
                    <a:pt x="18698" y="17977"/>
                  </a:lnTo>
                  <a:lnTo>
                    <a:pt x="18706" y="18033"/>
                  </a:lnTo>
                  <a:cubicBezTo>
                    <a:pt x="18708" y="18043"/>
                    <a:pt x="18958" y="19075"/>
                    <a:pt x="17259" y="19797"/>
                  </a:cubicBezTo>
                  <a:cubicBezTo>
                    <a:pt x="16060" y="20307"/>
                    <a:pt x="14128" y="20565"/>
                    <a:pt x="11518" y="20565"/>
                  </a:cubicBezTo>
                  <a:cubicBezTo>
                    <a:pt x="4058" y="20565"/>
                    <a:pt x="2693" y="18629"/>
                    <a:pt x="2693" y="14816"/>
                  </a:cubicBezTo>
                  <a:lnTo>
                    <a:pt x="2693" y="6812"/>
                  </a:lnTo>
                  <a:cubicBezTo>
                    <a:pt x="2693" y="6526"/>
                    <a:pt x="2090" y="6294"/>
                    <a:pt x="1346" y="6294"/>
                  </a:cubicBezTo>
                  <a:cubicBezTo>
                    <a:pt x="602" y="6294"/>
                    <a:pt x="0" y="6526"/>
                    <a:pt x="0" y="6812"/>
                  </a:cubicBezTo>
                  <a:lnTo>
                    <a:pt x="0" y="14816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4"/>
                    <a:pt x="19281" y="20480"/>
                  </a:cubicBezTo>
                  <a:cubicBezTo>
                    <a:pt x="21600" y="19485"/>
                    <a:pt x="21441" y="18185"/>
                    <a:pt x="21391" y="179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" name="مثلث قائم الزاوية 2">
            <a:extLst>
              <a:ext uri="{FF2B5EF4-FFF2-40B4-BE49-F238E27FC236}">
                <a16:creationId xmlns:a16="http://schemas.microsoft.com/office/drawing/2014/main" id="{0E15827B-9DDA-A543-9741-FDD30BB87D1F}"/>
              </a:ext>
            </a:extLst>
          </p:cNvPr>
          <p:cNvSpPr/>
          <p:nvPr/>
        </p:nvSpPr>
        <p:spPr>
          <a:xfrm>
            <a:off x="1587" y="0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9" name="مثلث قائم الزاوية 23">
            <a:extLst>
              <a:ext uri="{FF2B5EF4-FFF2-40B4-BE49-F238E27FC236}">
                <a16:creationId xmlns:a16="http://schemas.microsoft.com/office/drawing/2014/main" id="{868645A8-7E31-644D-85B7-3F04684F9E36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1" eaLnBrk="1" latinLnBrk="0" hangingPunct="1"/>
            <a:endParaRPr lang="ar-SA" sz="900" dirty="0"/>
          </a:p>
        </p:txBody>
      </p:sp>
      <p:grpSp>
        <p:nvGrpSpPr>
          <p:cNvPr id="22561" name="Group 2536">
            <a:extLst>
              <a:ext uri="{FF2B5EF4-FFF2-40B4-BE49-F238E27FC236}">
                <a16:creationId xmlns:a16="http://schemas.microsoft.com/office/drawing/2014/main" id="{5A0DA945-9FA7-D44A-B42A-216A08D76123}"/>
              </a:ext>
            </a:extLst>
          </p:cNvPr>
          <p:cNvGrpSpPr>
            <a:grpSpLocks/>
          </p:cNvGrpSpPr>
          <p:nvPr/>
        </p:nvGrpSpPr>
        <p:grpSpPr bwMode="auto">
          <a:xfrm>
            <a:off x="4827871" y="2130083"/>
            <a:ext cx="2459984" cy="3028161"/>
            <a:chOff x="0" y="0"/>
            <a:chExt cx="4325834" cy="5323844"/>
          </a:xfrm>
        </p:grpSpPr>
        <p:sp>
          <p:nvSpPr>
            <p:cNvPr id="2529" name="Shape 2529">
              <a:extLst>
                <a:ext uri="{FF2B5EF4-FFF2-40B4-BE49-F238E27FC236}">
                  <a16:creationId xmlns:a16="http://schemas.microsoft.com/office/drawing/2014/main" id="{3200F082-FE87-E94E-8C8C-A85868C31A62}"/>
                </a:ext>
              </a:extLst>
            </p:cNvPr>
            <p:cNvSpPr/>
            <p:nvPr/>
          </p:nvSpPr>
          <p:spPr>
            <a:xfrm>
              <a:off x="122798" y="580377"/>
              <a:ext cx="4127682" cy="474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15495" y="20936"/>
                    <a:pt x="0" y="21216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2584"/>
                  </a:lnTo>
                  <a:cubicBezTo>
                    <a:pt x="21600" y="13905"/>
                    <a:pt x="21433" y="17557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0" name="Shape 2530">
              <a:extLst>
                <a:ext uri="{FF2B5EF4-FFF2-40B4-BE49-F238E27FC236}">
                  <a16:creationId xmlns:a16="http://schemas.microsoft.com/office/drawing/2014/main" id="{0D9E3ED5-1B5E-0F43-8051-3349DF7CEBC7}"/>
                </a:ext>
              </a:extLst>
            </p:cNvPr>
            <p:cNvSpPr/>
            <p:nvPr/>
          </p:nvSpPr>
          <p:spPr>
            <a:xfrm>
              <a:off x="0" y="457605"/>
              <a:ext cx="4320252" cy="481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extrusionOk="0">
                  <a:moveTo>
                    <a:pt x="2135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9248" y="21112"/>
                  </a:lnTo>
                  <a:cubicBezTo>
                    <a:pt x="9248" y="21112"/>
                    <a:pt x="12110" y="20879"/>
                    <a:pt x="14781" y="20017"/>
                  </a:cubicBezTo>
                  <a:cubicBezTo>
                    <a:pt x="17461" y="19152"/>
                    <a:pt x="19950" y="17658"/>
                    <a:pt x="20015" y="17566"/>
                  </a:cubicBezTo>
                  <a:cubicBezTo>
                    <a:pt x="21600" y="15335"/>
                    <a:pt x="21358" y="0"/>
                    <a:pt x="2135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1" name="Shape 2531">
              <a:extLst>
                <a:ext uri="{FF2B5EF4-FFF2-40B4-BE49-F238E27FC236}">
                  <a16:creationId xmlns:a16="http://schemas.microsoft.com/office/drawing/2014/main" id="{115D7D53-D432-684A-9719-083DD14EAB46}"/>
                </a:ext>
              </a:extLst>
            </p:cNvPr>
            <p:cNvSpPr/>
            <p:nvPr/>
          </p:nvSpPr>
          <p:spPr>
            <a:xfrm>
              <a:off x="1833595" y="4336087"/>
              <a:ext cx="2213153" cy="83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7"/>
                  </a:moveTo>
                  <a:cubicBezTo>
                    <a:pt x="21600" y="1127"/>
                    <a:pt x="15259" y="7326"/>
                    <a:pt x="10803" y="0"/>
                  </a:cubicBezTo>
                  <a:cubicBezTo>
                    <a:pt x="10803" y="0"/>
                    <a:pt x="11275" y="17844"/>
                    <a:pt x="0" y="21600"/>
                  </a:cubicBezTo>
                  <a:cubicBezTo>
                    <a:pt x="0" y="21600"/>
                    <a:pt x="9934" y="19456"/>
                    <a:pt x="14448" y="14651"/>
                  </a:cubicBezTo>
                  <a:cubicBezTo>
                    <a:pt x="19917" y="8828"/>
                    <a:pt x="21600" y="1127"/>
                    <a:pt x="21600" y="1127"/>
                  </a:cubicBezTo>
                  <a:close/>
                </a:path>
              </a:pathLst>
            </a:custGeom>
            <a:solidFill>
              <a:srgbClr val="DCE1E6"/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2" name="Shape 2532">
              <a:extLst>
                <a:ext uri="{FF2B5EF4-FFF2-40B4-BE49-F238E27FC236}">
                  <a16:creationId xmlns:a16="http://schemas.microsoft.com/office/drawing/2014/main" id="{2CD2B190-24AD-2F42-B27E-E796B81C4D42}"/>
                </a:ext>
              </a:extLst>
            </p:cNvPr>
            <p:cNvSpPr/>
            <p:nvPr/>
          </p:nvSpPr>
          <p:spPr>
            <a:xfrm>
              <a:off x="0" y="457605"/>
              <a:ext cx="4325834" cy="148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52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152"/>
                    <a:pt x="21600" y="1152"/>
                  </a:cubicBezTo>
                  <a:close/>
                </a:path>
              </a:pathLst>
            </a:custGeom>
            <a:solidFill>
              <a:srgbClr val="C1C6CA">
                <a:alpha val="7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marL="0" algn="r" defTabSz="228537" rtl="1" eaLnBrk="1" latinLnBrk="0" hangingPunct="1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3" name="Shape 2533">
              <a:extLst>
                <a:ext uri="{FF2B5EF4-FFF2-40B4-BE49-F238E27FC236}">
                  <a16:creationId xmlns:a16="http://schemas.microsoft.com/office/drawing/2014/main" id="{1DC4685F-79B8-3649-A750-9790E7FBE97D}"/>
                </a:ext>
              </a:extLst>
            </p:cNvPr>
            <p:cNvSpPr/>
            <p:nvPr/>
          </p:nvSpPr>
          <p:spPr>
            <a:xfrm>
              <a:off x="2062445" y="16742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21391" y="17954"/>
                  </a:moveTo>
                  <a:lnTo>
                    <a:pt x="21391" y="4312"/>
                  </a:lnTo>
                  <a:cubicBezTo>
                    <a:pt x="21391" y="1572"/>
                    <a:pt x="18120" y="0"/>
                    <a:pt x="12416" y="0"/>
                  </a:cubicBezTo>
                  <a:cubicBezTo>
                    <a:pt x="6906" y="0"/>
                    <a:pt x="4637" y="1784"/>
                    <a:pt x="4208" y="2728"/>
                  </a:cubicBezTo>
                  <a:lnTo>
                    <a:pt x="4197" y="7089"/>
                  </a:lnTo>
                  <a:lnTo>
                    <a:pt x="6880" y="7089"/>
                  </a:lnTo>
                  <a:lnTo>
                    <a:pt x="6880" y="2868"/>
                  </a:lnTo>
                  <a:cubicBezTo>
                    <a:pt x="7040" y="2591"/>
                    <a:pt x="8129" y="1035"/>
                    <a:pt x="12416" y="1035"/>
                  </a:cubicBezTo>
                  <a:cubicBezTo>
                    <a:pt x="16584" y="1035"/>
                    <a:pt x="18699" y="2138"/>
                    <a:pt x="18699" y="4312"/>
                  </a:cubicBezTo>
                  <a:lnTo>
                    <a:pt x="18699" y="17977"/>
                  </a:lnTo>
                  <a:lnTo>
                    <a:pt x="18706" y="18032"/>
                  </a:lnTo>
                  <a:cubicBezTo>
                    <a:pt x="18708" y="18042"/>
                    <a:pt x="18958" y="19074"/>
                    <a:pt x="17258" y="19796"/>
                  </a:cubicBezTo>
                  <a:cubicBezTo>
                    <a:pt x="16060" y="20306"/>
                    <a:pt x="14128" y="20565"/>
                    <a:pt x="11518" y="20565"/>
                  </a:cubicBezTo>
                  <a:cubicBezTo>
                    <a:pt x="4058" y="20565"/>
                    <a:pt x="2693" y="18628"/>
                    <a:pt x="2693" y="14815"/>
                  </a:cubicBezTo>
                  <a:lnTo>
                    <a:pt x="2693" y="6811"/>
                  </a:lnTo>
                  <a:cubicBezTo>
                    <a:pt x="2693" y="6525"/>
                    <a:pt x="2091" y="6294"/>
                    <a:pt x="1346" y="6294"/>
                  </a:cubicBezTo>
                  <a:cubicBezTo>
                    <a:pt x="602" y="6294"/>
                    <a:pt x="0" y="6525"/>
                    <a:pt x="0" y="6811"/>
                  </a:cubicBezTo>
                  <a:lnTo>
                    <a:pt x="0" y="14815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2"/>
                    <a:pt x="19281" y="20480"/>
                  </a:cubicBezTo>
                  <a:cubicBezTo>
                    <a:pt x="21600" y="19484"/>
                    <a:pt x="21440" y="18185"/>
                    <a:pt x="21391" y="17954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4" name="Shape 2534">
              <a:extLst>
                <a:ext uri="{FF2B5EF4-FFF2-40B4-BE49-F238E27FC236}">
                  <a16:creationId xmlns:a16="http://schemas.microsoft.com/office/drawing/2014/main" id="{4D70F04B-3DE0-854E-BD23-6F59165F96D3}"/>
                </a:ext>
              </a:extLst>
            </p:cNvPr>
            <p:cNvSpPr/>
            <p:nvPr/>
          </p:nvSpPr>
          <p:spPr>
            <a:xfrm>
              <a:off x="2414094" y="351575"/>
              <a:ext cx="66981" cy="1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988"/>
                  </a:moveTo>
                  <a:cubicBezTo>
                    <a:pt x="21600" y="3133"/>
                    <a:pt x="16767" y="0"/>
                    <a:pt x="10800" y="0"/>
                  </a:cubicBezTo>
                  <a:cubicBezTo>
                    <a:pt x="4833" y="0"/>
                    <a:pt x="0" y="3133"/>
                    <a:pt x="0" y="6988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6988"/>
                    <a:pt x="21600" y="698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5" name="Shape 2535">
              <a:extLst>
                <a:ext uri="{FF2B5EF4-FFF2-40B4-BE49-F238E27FC236}">
                  <a16:creationId xmlns:a16="http://schemas.microsoft.com/office/drawing/2014/main" id="{E1E30872-6EAC-1F4D-98FB-FF1044E8FE38}"/>
                </a:ext>
              </a:extLst>
            </p:cNvPr>
            <p:cNvSpPr/>
            <p:nvPr/>
          </p:nvSpPr>
          <p:spPr>
            <a:xfrm>
              <a:off x="2026165" y="0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21391" y="17955"/>
                  </a:moveTo>
                  <a:lnTo>
                    <a:pt x="21391" y="4313"/>
                  </a:lnTo>
                  <a:cubicBezTo>
                    <a:pt x="21391" y="1572"/>
                    <a:pt x="18120" y="0"/>
                    <a:pt x="12415" y="0"/>
                  </a:cubicBezTo>
                  <a:cubicBezTo>
                    <a:pt x="6905" y="0"/>
                    <a:pt x="4637" y="1785"/>
                    <a:pt x="4207" y="2729"/>
                  </a:cubicBezTo>
                  <a:lnTo>
                    <a:pt x="4197" y="7090"/>
                  </a:lnTo>
                  <a:lnTo>
                    <a:pt x="6880" y="7090"/>
                  </a:lnTo>
                  <a:lnTo>
                    <a:pt x="6880" y="2870"/>
                  </a:lnTo>
                  <a:cubicBezTo>
                    <a:pt x="7040" y="2592"/>
                    <a:pt x="8129" y="1035"/>
                    <a:pt x="12415" y="1035"/>
                  </a:cubicBezTo>
                  <a:cubicBezTo>
                    <a:pt x="16584" y="1035"/>
                    <a:pt x="18698" y="2138"/>
                    <a:pt x="18698" y="4313"/>
                  </a:cubicBezTo>
                  <a:lnTo>
                    <a:pt x="18698" y="17977"/>
                  </a:lnTo>
                  <a:lnTo>
                    <a:pt x="18706" y="18033"/>
                  </a:lnTo>
                  <a:cubicBezTo>
                    <a:pt x="18708" y="18043"/>
                    <a:pt x="18958" y="19075"/>
                    <a:pt x="17259" y="19797"/>
                  </a:cubicBezTo>
                  <a:cubicBezTo>
                    <a:pt x="16060" y="20307"/>
                    <a:pt x="14128" y="20565"/>
                    <a:pt x="11518" y="20565"/>
                  </a:cubicBezTo>
                  <a:cubicBezTo>
                    <a:pt x="4058" y="20565"/>
                    <a:pt x="2693" y="18629"/>
                    <a:pt x="2693" y="14816"/>
                  </a:cubicBezTo>
                  <a:lnTo>
                    <a:pt x="2693" y="6812"/>
                  </a:lnTo>
                  <a:cubicBezTo>
                    <a:pt x="2693" y="6526"/>
                    <a:pt x="2090" y="6294"/>
                    <a:pt x="1346" y="6294"/>
                  </a:cubicBezTo>
                  <a:cubicBezTo>
                    <a:pt x="602" y="6294"/>
                    <a:pt x="0" y="6526"/>
                    <a:pt x="0" y="6812"/>
                  </a:cubicBezTo>
                  <a:lnTo>
                    <a:pt x="0" y="14816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4"/>
                    <a:pt x="19281" y="20480"/>
                  </a:cubicBezTo>
                  <a:cubicBezTo>
                    <a:pt x="21600" y="19485"/>
                    <a:pt x="21441" y="18185"/>
                    <a:pt x="21391" y="179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2539" name="Group 2552">
            <a:extLst>
              <a:ext uri="{FF2B5EF4-FFF2-40B4-BE49-F238E27FC236}">
                <a16:creationId xmlns:a16="http://schemas.microsoft.com/office/drawing/2014/main" id="{805F4CB5-F754-E844-BFB5-560D3707F312}"/>
              </a:ext>
            </a:extLst>
          </p:cNvPr>
          <p:cNvGrpSpPr>
            <a:grpSpLocks/>
          </p:cNvGrpSpPr>
          <p:nvPr/>
        </p:nvGrpSpPr>
        <p:grpSpPr bwMode="auto">
          <a:xfrm>
            <a:off x="7748837" y="2120561"/>
            <a:ext cx="2459984" cy="3028161"/>
            <a:chOff x="0" y="0"/>
            <a:chExt cx="4325836" cy="5323844"/>
          </a:xfrm>
        </p:grpSpPr>
        <p:sp>
          <p:nvSpPr>
            <p:cNvPr id="2545" name="Shape 2545">
              <a:extLst>
                <a:ext uri="{FF2B5EF4-FFF2-40B4-BE49-F238E27FC236}">
                  <a16:creationId xmlns:a16="http://schemas.microsoft.com/office/drawing/2014/main" id="{41E1D11D-9ABC-4D49-A48D-E1744167B2E3}"/>
                </a:ext>
              </a:extLst>
            </p:cNvPr>
            <p:cNvSpPr/>
            <p:nvPr/>
          </p:nvSpPr>
          <p:spPr>
            <a:xfrm>
              <a:off x="122798" y="580377"/>
              <a:ext cx="4127684" cy="474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15495" y="20936"/>
                    <a:pt x="0" y="21216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2584"/>
                  </a:lnTo>
                  <a:cubicBezTo>
                    <a:pt x="21600" y="13905"/>
                    <a:pt x="21433" y="17557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6" name="Shape 2546">
              <a:extLst>
                <a:ext uri="{FF2B5EF4-FFF2-40B4-BE49-F238E27FC236}">
                  <a16:creationId xmlns:a16="http://schemas.microsoft.com/office/drawing/2014/main" id="{94852C1C-A9B7-1F44-8C4C-858BA567651D}"/>
                </a:ext>
              </a:extLst>
            </p:cNvPr>
            <p:cNvSpPr/>
            <p:nvPr/>
          </p:nvSpPr>
          <p:spPr>
            <a:xfrm>
              <a:off x="2" y="457605"/>
              <a:ext cx="4320254" cy="481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extrusionOk="0">
                  <a:moveTo>
                    <a:pt x="2135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9248" y="21112"/>
                  </a:lnTo>
                  <a:cubicBezTo>
                    <a:pt x="9248" y="21112"/>
                    <a:pt x="12110" y="20879"/>
                    <a:pt x="14781" y="20017"/>
                  </a:cubicBezTo>
                  <a:cubicBezTo>
                    <a:pt x="17461" y="19152"/>
                    <a:pt x="19950" y="17658"/>
                    <a:pt x="20015" y="17566"/>
                  </a:cubicBezTo>
                  <a:cubicBezTo>
                    <a:pt x="21600" y="15335"/>
                    <a:pt x="21358" y="0"/>
                    <a:pt x="2135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7" name="Shape 2547">
              <a:extLst>
                <a:ext uri="{FF2B5EF4-FFF2-40B4-BE49-F238E27FC236}">
                  <a16:creationId xmlns:a16="http://schemas.microsoft.com/office/drawing/2014/main" id="{24009CEF-E265-C649-9EF3-68849A7C70FC}"/>
                </a:ext>
              </a:extLst>
            </p:cNvPr>
            <p:cNvSpPr/>
            <p:nvPr/>
          </p:nvSpPr>
          <p:spPr>
            <a:xfrm>
              <a:off x="1833595" y="4336087"/>
              <a:ext cx="2213154" cy="83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7"/>
                  </a:moveTo>
                  <a:cubicBezTo>
                    <a:pt x="21600" y="1127"/>
                    <a:pt x="15259" y="7326"/>
                    <a:pt x="10803" y="0"/>
                  </a:cubicBezTo>
                  <a:cubicBezTo>
                    <a:pt x="10803" y="0"/>
                    <a:pt x="11275" y="17844"/>
                    <a:pt x="0" y="21600"/>
                  </a:cubicBezTo>
                  <a:cubicBezTo>
                    <a:pt x="0" y="21600"/>
                    <a:pt x="9934" y="19456"/>
                    <a:pt x="14448" y="14651"/>
                  </a:cubicBezTo>
                  <a:cubicBezTo>
                    <a:pt x="19917" y="8828"/>
                    <a:pt x="21600" y="1127"/>
                    <a:pt x="21600" y="1127"/>
                  </a:cubicBezTo>
                  <a:close/>
                </a:path>
              </a:pathLst>
            </a:custGeom>
            <a:solidFill>
              <a:srgbClr val="DCE1E6"/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8" name="Shape 2548">
              <a:extLst>
                <a:ext uri="{FF2B5EF4-FFF2-40B4-BE49-F238E27FC236}">
                  <a16:creationId xmlns:a16="http://schemas.microsoft.com/office/drawing/2014/main" id="{14C82FF1-0364-3E44-9DC6-5B5C2EBC8C9A}"/>
                </a:ext>
              </a:extLst>
            </p:cNvPr>
            <p:cNvSpPr/>
            <p:nvPr/>
          </p:nvSpPr>
          <p:spPr>
            <a:xfrm>
              <a:off x="0" y="457605"/>
              <a:ext cx="4325836" cy="148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52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152"/>
                    <a:pt x="21600" y="1152"/>
                  </a:cubicBezTo>
                  <a:close/>
                </a:path>
              </a:pathLst>
            </a:custGeom>
            <a:solidFill>
              <a:srgbClr val="C1C6CA">
                <a:alpha val="7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9" name="Shape 2549">
              <a:extLst>
                <a:ext uri="{FF2B5EF4-FFF2-40B4-BE49-F238E27FC236}">
                  <a16:creationId xmlns:a16="http://schemas.microsoft.com/office/drawing/2014/main" id="{D53FDE5A-ACA8-6F40-BA4D-10D782D09599}"/>
                </a:ext>
              </a:extLst>
            </p:cNvPr>
            <p:cNvSpPr/>
            <p:nvPr/>
          </p:nvSpPr>
          <p:spPr>
            <a:xfrm>
              <a:off x="2062446" y="16742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21391" y="17954"/>
                  </a:moveTo>
                  <a:lnTo>
                    <a:pt x="21391" y="4312"/>
                  </a:lnTo>
                  <a:cubicBezTo>
                    <a:pt x="21391" y="1572"/>
                    <a:pt x="18120" y="0"/>
                    <a:pt x="12416" y="0"/>
                  </a:cubicBezTo>
                  <a:cubicBezTo>
                    <a:pt x="6906" y="0"/>
                    <a:pt x="4637" y="1784"/>
                    <a:pt x="4208" y="2728"/>
                  </a:cubicBezTo>
                  <a:lnTo>
                    <a:pt x="4197" y="7089"/>
                  </a:lnTo>
                  <a:lnTo>
                    <a:pt x="6880" y="7089"/>
                  </a:lnTo>
                  <a:lnTo>
                    <a:pt x="6880" y="2868"/>
                  </a:lnTo>
                  <a:cubicBezTo>
                    <a:pt x="7040" y="2591"/>
                    <a:pt x="8129" y="1035"/>
                    <a:pt x="12416" y="1035"/>
                  </a:cubicBezTo>
                  <a:cubicBezTo>
                    <a:pt x="16584" y="1035"/>
                    <a:pt x="18699" y="2138"/>
                    <a:pt x="18699" y="4312"/>
                  </a:cubicBezTo>
                  <a:lnTo>
                    <a:pt x="18699" y="17977"/>
                  </a:lnTo>
                  <a:lnTo>
                    <a:pt x="18706" y="18032"/>
                  </a:lnTo>
                  <a:cubicBezTo>
                    <a:pt x="18708" y="18042"/>
                    <a:pt x="18958" y="19074"/>
                    <a:pt x="17258" y="19796"/>
                  </a:cubicBezTo>
                  <a:cubicBezTo>
                    <a:pt x="16060" y="20306"/>
                    <a:pt x="14128" y="20565"/>
                    <a:pt x="11518" y="20565"/>
                  </a:cubicBezTo>
                  <a:cubicBezTo>
                    <a:pt x="4058" y="20565"/>
                    <a:pt x="2693" y="18628"/>
                    <a:pt x="2693" y="14815"/>
                  </a:cubicBezTo>
                  <a:lnTo>
                    <a:pt x="2693" y="6811"/>
                  </a:lnTo>
                  <a:cubicBezTo>
                    <a:pt x="2693" y="6525"/>
                    <a:pt x="2091" y="6294"/>
                    <a:pt x="1346" y="6294"/>
                  </a:cubicBezTo>
                  <a:cubicBezTo>
                    <a:pt x="602" y="6294"/>
                    <a:pt x="0" y="6525"/>
                    <a:pt x="0" y="6811"/>
                  </a:cubicBezTo>
                  <a:lnTo>
                    <a:pt x="0" y="14815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2"/>
                    <a:pt x="19281" y="20480"/>
                  </a:cubicBezTo>
                  <a:cubicBezTo>
                    <a:pt x="21600" y="19484"/>
                    <a:pt x="21440" y="18185"/>
                    <a:pt x="21391" y="17954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50" name="Shape 2550">
              <a:extLst>
                <a:ext uri="{FF2B5EF4-FFF2-40B4-BE49-F238E27FC236}">
                  <a16:creationId xmlns:a16="http://schemas.microsoft.com/office/drawing/2014/main" id="{34C1F142-42C9-264A-B69D-B94B55E5054D}"/>
                </a:ext>
              </a:extLst>
            </p:cNvPr>
            <p:cNvSpPr/>
            <p:nvPr/>
          </p:nvSpPr>
          <p:spPr>
            <a:xfrm>
              <a:off x="2414095" y="351575"/>
              <a:ext cx="66981" cy="1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988"/>
                  </a:moveTo>
                  <a:cubicBezTo>
                    <a:pt x="21600" y="3133"/>
                    <a:pt x="16767" y="0"/>
                    <a:pt x="10800" y="0"/>
                  </a:cubicBezTo>
                  <a:cubicBezTo>
                    <a:pt x="4833" y="0"/>
                    <a:pt x="0" y="3133"/>
                    <a:pt x="0" y="6988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6988"/>
                    <a:pt x="21600" y="698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51" name="Shape 2551">
              <a:extLst>
                <a:ext uri="{FF2B5EF4-FFF2-40B4-BE49-F238E27FC236}">
                  <a16:creationId xmlns:a16="http://schemas.microsoft.com/office/drawing/2014/main" id="{773BB729-91EE-E64B-99E7-9B5B8A92D866}"/>
                </a:ext>
              </a:extLst>
            </p:cNvPr>
            <p:cNvSpPr/>
            <p:nvPr/>
          </p:nvSpPr>
          <p:spPr>
            <a:xfrm>
              <a:off x="2026166" y="0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21391" y="17955"/>
                  </a:moveTo>
                  <a:lnTo>
                    <a:pt x="21391" y="4313"/>
                  </a:lnTo>
                  <a:cubicBezTo>
                    <a:pt x="21391" y="1572"/>
                    <a:pt x="18120" y="0"/>
                    <a:pt x="12415" y="0"/>
                  </a:cubicBezTo>
                  <a:cubicBezTo>
                    <a:pt x="6905" y="0"/>
                    <a:pt x="4637" y="1785"/>
                    <a:pt x="4207" y="2729"/>
                  </a:cubicBezTo>
                  <a:lnTo>
                    <a:pt x="4197" y="7090"/>
                  </a:lnTo>
                  <a:lnTo>
                    <a:pt x="6880" y="7090"/>
                  </a:lnTo>
                  <a:lnTo>
                    <a:pt x="6880" y="2870"/>
                  </a:lnTo>
                  <a:cubicBezTo>
                    <a:pt x="7040" y="2592"/>
                    <a:pt x="8129" y="1035"/>
                    <a:pt x="12415" y="1035"/>
                  </a:cubicBezTo>
                  <a:cubicBezTo>
                    <a:pt x="16584" y="1035"/>
                    <a:pt x="18698" y="2138"/>
                    <a:pt x="18698" y="4313"/>
                  </a:cubicBezTo>
                  <a:lnTo>
                    <a:pt x="18698" y="17977"/>
                  </a:lnTo>
                  <a:lnTo>
                    <a:pt x="18706" y="18033"/>
                  </a:lnTo>
                  <a:cubicBezTo>
                    <a:pt x="18708" y="18043"/>
                    <a:pt x="18958" y="19075"/>
                    <a:pt x="17259" y="19797"/>
                  </a:cubicBezTo>
                  <a:cubicBezTo>
                    <a:pt x="16060" y="20307"/>
                    <a:pt x="14128" y="20565"/>
                    <a:pt x="11518" y="20565"/>
                  </a:cubicBezTo>
                  <a:cubicBezTo>
                    <a:pt x="4058" y="20565"/>
                    <a:pt x="2693" y="18629"/>
                    <a:pt x="2693" y="14816"/>
                  </a:cubicBezTo>
                  <a:lnTo>
                    <a:pt x="2693" y="6812"/>
                  </a:lnTo>
                  <a:cubicBezTo>
                    <a:pt x="2693" y="6526"/>
                    <a:pt x="2090" y="6294"/>
                    <a:pt x="1346" y="6294"/>
                  </a:cubicBezTo>
                  <a:cubicBezTo>
                    <a:pt x="602" y="6294"/>
                    <a:pt x="0" y="6526"/>
                    <a:pt x="0" y="6812"/>
                  </a:cubicBezTo>
                  <a:lnTo>
                    <a:pt x="0" y="14816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4"/>
                    <a:pt x="19281" y="20480"/>
                  </a:cubicBezTo>
                  <a:cubicBezTo>
                    <a:pt x="21600" y="19485"/>
                    <a:pt x="21441" y="18185"/>
                    <a:pt x="21391" y="179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chemeClr val="bg2">
                    <a:lumMod val="25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2" name="TextBox 356">
            <a:extLst>
              <a:ext uri="{FF2B5EF4-FFF2-40B4-BE49-F238E27FC236}">
                <a16:creationId xmlns:a16="http://schemas.microsoft.com/office/drawing/2014/main" id="{E6967940-32B0-BE46-A2FC-68BCA1A01B2B}"/>
              </a:ext>
            </a:extLst>
          </p:cNvPr>
          <p:cNvSpPr txBox="1"/>
          <p:nvPr/>
        </p:nvSpPr>
        <p:spPr bwMode="auto">
          <a:xfrm>
            <a:off x="7827686" y="3069099"/>
            <a:ext cx="2228667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  <a:p>
            <a:pPr lvl="0" algn="ctr"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ea typeface="Open Sans BOLD" panose="020B0806030504020204" pitchFamily="34" charset="0"/>
                <a:cs typeface="+mj-cs"/>
              </a:rPr>
              <a:t>n is a product of k distinct prime</a:t>
            </a:r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6152A69-9A22-A34B-AD96-AC54FE254180}"/>
              </a:ext>
            </a:extLst>
          </p:cNvPr>
          <p:cNvSpPr txBox="1">
            <a:spLocks/>
          </p:cNvSpPr>
          <p:nvPr/>
        </p:nvSpPr>
        <p:spPr>
          <a:xfrm>
            <a:off x="8624230" y="6379949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/>
              <a:t>6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37C98B2-011F-B148-BF80-535B720569DB}"/>
              </a:ext>
            </a:extLst>
          </p:cNvPr>
          <p:cNvSpPr txBox="1">
            <a:spLocks/>
          </p:cNvSpPr>
          <p:nvPr/>
        </p:nvSpPr>
        <p:spPr>
          <a:xfrm>
            <a:off x="8628672" y="6395281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 algn="r" rtl="1"/>
              <a:t>6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1C5A5D-B54B-874E-9C01-BB37DCFA0C71}"/>
              </a:ext>
            </a:extLst>
          </p:cNvPr>
          <p:cNvSpPr/>
          <p:nvPr/>
        </p:nvSpPr>
        <p:spPr>
          <a:xfrm>
            <a:off x="-2" y="6379949"/>
            <a:ext cx="12192002" cy="478052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EB1804F-E872-CA4C-B43C-0DD03487A3D1}"/>
              </a:ext>
            </a:extLst>
          </p:cNvPr>
          <p:cNvSpPr txBox="1">
            <a:spLocks/>
          </p:cNvSpPr>
          <p:nvPr/>
        </p:nvSpPr>
        <p:spPr>
          <a:xfrm>
            <a:off x="1066798" y="145468"/>
            <a:ext cx="10058402" cy="84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2. Cases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873821-E3FF-CC4A-9B50-8290E92C059E}"/>
              </a:ext>
            </a:extLst>
          </p:cNvPr>
          <p:cNvGrpSpPr/>
          <p:nvPr/>
        </p:nvGrpSpPr>
        <p:grpSpPr>
          <a:xfrm rot="10800000" flipV="1">
            <a:off x="1066798" y="944235"/>
            <a:ext cx="10058403" cy="45719"/>
            <a:chOff x="2050406" y="9285243"/>
            <a:chExt cx="20276820" cy="1600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EDEA1B-3965-B24F-BDE3-28C725DFD9CA}"/>
                </a:ext>
              </a:extLst>
            </p:cNvPr>
            <p:cNvSpPr/>
            <p:nvPr/>
          </p:nvSpPr>
          <p:spPr>
            <a:xfrm>
              <a:off x="2050406" y="9285243"/>
              <a:ext cx="20276820" cy="16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F01802-CB0A-4E47-B838-247A6FD23A5C}"/>
                </a:ext>
              </a:extLst>
            </p:cNvPr>
            <p:cNvSpPr/>
            <p:nvPr/>
          </p:nvSpPr>
          <p:spPr>
            <a:xfrm>
              <a:off x="2050406" y="9285243"/>
              <a:ext cx="1835794" cy="160020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TextBox 356">
            <a:extLst>
              <a:ext uri="{FF2B5EF4-FFF2-40B4-BE49-F238E27FC236}">
                <a16:creationId xmlns:a16="http://schemas.microsoft.com/office/drawing/2014/main" id="{40D9B64D-6D4C-034B-ABC0-ACA60059DA92}"/>
              </a:ext>
            </a:extLst>
          </p:cNvPr>
          <p:cNvSpPr txBox="1"/>
          <p:nvPr/>
        </p:nvSpPr>
        <p:spPr bwMode="auto">
          <a:xfrm>
            <a:off x="4836775" y="3249803"/>
            <a:ext cx="2228667" cy="8617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  <a:p>
            <a:pPr lvl="0" algn="ctr"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ea typeface="Open Sans BOLD" panose="020B0806030504020204" pitchFamily="34" charset="0"/>
                <a:cs typeface="+mj-cs"/>
              </a:rPr>
              <a:t>n = 1</a:t>
            </a:r>
          </a:p>
        </p:txBody>
      </p:sp>
      <p:sp>
        <p:nvSpPr>
          <p:cNvPr id="59" name="TextBox 356">
            <a:extLst>
              <a:ext uri="{FF2B5EF4-FFF2-40B4-BE49-F238E27FC236}">
                <a16:creationId xmlns:a16="http://schemas.microsoft.com/office/drawing/2014/main" id="{7CAD6DC3-1218-D84B-A707-3D359C331F51}"/>
              </a:ext>
            </a:extLst>
          </p:cNvPr>
          <p:cNvSpPr txBox="1"/>
          <p:nvPr/>
        </p:nvSpPr>
        <p:spPr bwMode="auto">
          <a:xfrm>
            <a:off x="1872083" y="2995288"/>
            <a:ext cx="2391026" cy="215443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  <a:p>
            <a:pPr lvl="0" algn="ctr"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ea typeface="Open Sans BOLD" panose="020B0806030504020204" pitchFamily="34" charset="0"/>
                <a:cs typeface="+mj-cs"/>
              </a:rPr>
              <a:t>n has one or more repeated prime factors</a:t>
            </a:r>
            <a:endParaRPr lang="ar-SA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  <a:p>
            <a:pPr lvl="0" algn="ctr"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B8BCA-1EFC-19EA-7FC5-8B1B1F8AB728}"/>
              </a:ext>
            </a:extLst>
          </p:cNvPr>
          <p:cNvSpPr txBox="1"/>
          <p:nvPr/>
        </p:nvSpPr>
        <p:spPr>
          <a:xfrm>
            <a:off x="2285711" y="2972331"/>
            <a:ext cx="15637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l-GR" sz="2800" i="1" dirty="0">
                <a:solidFill>
                  <a:schemeClr val="bg2">
                    <a:lumMod val="25000"/>
                  </a:schemeClr>
                </a:solidFill>
                <a:cs typeface="+mj-cs"/>
              </a:rPr>
              <a:t>μ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cs typeface="+mj-cs"/>
              </a:rPr>
              <a:t>(n) = 0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DBDC2-1752-BC11-4784-DF4D84732393}"/>
              </a:ext>
            </a:extLst>
          </p:cNvPr>
          <p:cNvSpPr txBox="1"/>
          <p:nvPr/>
        </p:nvSpPr>
        <p:spPr>
          <a:xfrm>
            <a:off x="5295319" y="3192668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l-GR" sz="2800" i="1" dirty="0">
                <a:solidFill>
                  <a:schemeClr val="bg2">
                    <a:lumMod val="25000"/>
                  </a:schemeClr>
                </a:solidFill>
                <a:cs typeface="+mj-cs"/>
              </a:rPr>
              <a:t>μ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cs typeface="+mj-cs"/>
              </a:rPr>
              <a:t>(n)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AF4E8-0878-2AAE-4808-42EED987D66B}"/>
              </a:ext>
            </a:extLst>
          </p:cNvPr>
          <p:cNvSpPr txBox="1"/>
          <p:nvPr/>
        </p:nvSpPr>
        <p:spPr>
          <a:xfrm>
            <a:off x="8063121" y="3018486"/>
            <a:ext cx="182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i="1" dirty="0">
                <a:solidFill>
                  <a:schemeClr val="bg2">
                    <a:lumMod val="25000"/>
                  </a:schemeClr>
                </a:solidFill>
                <a:cs typeface="+mj-cs"/>
              </a:rPr>
              <a:t>μ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cs typeface="+mj-cs"/>
              </a:rPr>
              <a:t>(n) = (-1)</a:t>
            </a:r>
            <a:r>
              <a:rPr lang="en-US" sz="2800" baseline="30000" dirty="0">
                <a:solidFill>
                  <a:schemeClr val="bg2">
                    <a:lumMod val="25000"/>
                  </a:schemeClr>
                </a:solidFill>
                <a:cs typeface="+mj-cs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86A1B-9CE9-63C0-84C2-AC53098FBE66}"/>
              </a:ext>
            </a:extLst>
          </p:cNvPr>
          <p:cNvSpPr txBox="1"/>
          <p:nvPr/>
        </p:nvSpPr>
        <p:spPr>
          <a:xfrm>
            <a:off x="5843875" y="64650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79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مثلث قائم الزاوية 2">
            <a:extLst>
              <a:ext uri="{FF2B5EF4-FFF2-40B4-BE49-F238E27FC236}">
                <a16:creationId xmlns:a16="http://schemas.microsoft.com/office/drawing/2014/main" id="{0E15827B-9DDA-A543-9741-FDD30BB87D1F}"/>
              </a:ext>
            </a:extLst>
          </p:cNvPr>
          <p:cNvSpPr/>
          <p:nvPr/>
        </p:nvSpPr>
        <p:spPr>
          <a:xfrm>
            <a:off x="1587" y="0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9" name="مثلث قائم الزاوية 23">
            <a:extLst>
              <a:ext uri="{FF2B5EF4-FFF2-40B4-BE49-F238E27FC236}">
                <a16:creationId xmlns:a16="http://schemas.microsoft.com/office/drawing/2014/main" id="{868645A8-7E31-644D-85B7-3F04684F9E36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6152A69-9A22-A34B-AD96-AC54FE254180}"/>
              </a:ext>
            </a:extLst>
          </p:cNvPr>
          <p:cNvSpPr txBox="1">
            <a:spLocks/>
          </p:cNvSpPr>
          <p:nvPr/>
        </p:nvSpPr>
        <p:spPr>
          <a:xfrm>
            <a:off x="8624230" y="6379949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/>
              <a:t>7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37C98B2-011F-B148-BF80-535B720569DB}"/>
              </a:ext>
            </a:extLst>
          </p:cNvPr>
          <p:cNvSpPr txBox="1">
            <a:spLocks/>
          </p:cNvSpPr>
          <p:nvPr/>
        </p:nvSpPr>
        <p:spPr>
          <a:xfrm>
            <a:off x="8628672" y="6395281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 algn="r" rtl="1"/>
              <a:t>7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1C5A5D-B54B-874E-9C01-BB37DCFA0C71}"/>
              </a:ext>
            </a:extLst>
          </p:cNvPr>
          <p:cNvSpPr/>
          <p:nvPr/>
        </p:nvSpPr>
        <p:spPr>
          <a:xfrm>
            <a:off x="-2" y="6379949"/>
            <a:ext cx="12192002" cy="478052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EB1804F-E872-CA4C-B43C-0DD03487A3D1}"/>
              </a:ext>
            </a:extLst>
          </p:cNvPr>
          <p:cNvSpPr txBox="1">
            <a:spLocks/>
          </p:cNvSpPr>
          <p:nvPr/>
        </p:nvSpPr>
        <p:spPr>
          <a:xfrm>
            <a:off x="1066798" y="145468"/>
            <a:ext cx="10058402" cy="84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n = 1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873821-E3FF-CC4A-9B50-8290E92C059E}"/>
              </a:ext>
            </a:extLst>
          </p:cNvPr>
          <p:cNvGrpSpPr/>
          <p:nvPr/>
        </p:nvGrpSpPr>
        <p:grpSpPr>
          <a:xfrm rot="10800000" flipV="1">
            <a:off x="1066798" y="944235"/>
            <a:ext cx="10058403" cy="45719"/>
            <a:chOff x="2050406" y="9285243"/>
            <a:chExt cx="20276820" cy="1600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EDEA1B-3965-B24F-BDE3-28C725DFD9CA}"/>
                </a:ext>
              </a:extLst>
            </p:cNvPr>
            <p:cNvSpPr/>
            <p:nvPr/>
          </p:nvSpPr>
          <p:spPr>
            <a:xfrm>
              <a:off x="2050406" y="9285243"/>
              <a:ext cx="20276820" cy="16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F01802-CB0A-4E47-B838-247A6FD23A5C}"/>
                </a:ext>
              </a:extLst>
            </p:cNvPr>
            <p:cNvSpPr/>
            <p:nvPr/>
          </p:nvSpPr>
          <p:spPr>
            <a:xfrm>
              <a:off x="2050406" y="9285243"/>
              <a:ext cx="1835794" cy="160020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3069FD4-420B-507C-79E6-692239101428}"/>
              </a:ext>
            </a:extLst>
          </p:cNvPr>
          <p:cNvSpPr txBox="1"/>
          <p:nvPr/>
        </p:nvSpPr>
        <p:spPr>
          <a:xfrm>
            <a:off x="5843875" y="64650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FE99F-6204-6A9E-6E89-B1F9923EB41F}"/>
              </a:ext>
            </a:extLst>
          </p:cNvPr>
          <p:cNvSpPr txBox="1"/>
          <p:nvPr/>
        </p:nvSpPr>
        <p:spPr>
          <a:xfrm>
            <a:off x="1351722" y="1708258"/>
            <a:ext cx="7272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1 is not a prime nor composite number, so it has no prime factor which means there is no prime factorization for 1.</a:t>
            </a:r>
          </a:p>
          <a:p>
            <a:endParaRPr lang="en-US" sz="2400" dirty="0"/>
          </a:p>
          <a:p>
            <a:r>
              <a:rPr lang="en-US" sz="2400" dirty="0"/>
              <a:t>So Möbius decide that </a:t>
            </a:r>
            <a:r>
              <a:rPr lang="el-GR" sz="2400" i="1" dirty="0">
                <a:solidFill>
                  <a:srgbClr val="202122"/>
                </a:solidFill>
              </a:rPr>
              <a:t>μ</a:t>
            </a:r>
            <a:r>
              <a:rPr lang="en-US" sz="2400" dirty="0">
                <a:solidFill>
                  <a:srgbClr val="202122"/>
                </a:solidFill>
              </a:rPr>
              <a:t>(1) = 1</a:t>
            </a:r>
            <a:r>
              <a:rPr lang="en-US" sz="2400" dirty="0"/>
              <a:t> by definition</a:t>
            </a:r>
          </a:p>
          <a:p>
            <a:r>
              <a:rPr lang="en-US" sz="2400" dirty="0">
                <a:solidFill>
                  <a:srgbClr val="20212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72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536">
            <a:extLst>
              <a:ext uri="{FF2B5EF4-FFF2-40B4-BE49-F238E27FC236}">
                <a16:creationId xmlns:a16="http://schemas.microsoft.com/office/drawing/2014/main" id="{02DFACCA-CF15-5D2A-4FAC-FE9ED5DA392B}"/>
              </a:ext>
            </a:extLst>
          </p:cNvPr>
          <p:cNvGrpSpPr>
            <a:grpSpLocks/>
          </p:cNvGrpSpPr>
          <p:nvPr/>
        </p:nvGrpSpPr>
        <p:grpSpPr bwMode="auto">
          <a:xfrm>
            <a:off x="1873258" y="2133500"/>
            <a:ext cx="2459984" cy="3028161"/>
            <a:chOff x="0" y="0"/>
            <a:chExt cx="4325834" cy="5323844"/>
          </a:xfrm>
        </p:grpSpPr>
        <p:sp>
          <p:nvSpPr>
            <p:cNvPr id="11" name="Shape 2529">
              <a:extLst>
                <a:ext uri="{FF2B5EF4-FFF2-40B4-BE49-F238E27FC236}">
                  <a16:creationId xmlns:a16="http://schemas.microsoft.com/office/drawing/2014/main" id="{3AB7A920-601C-8AEB-299E-D8CA836A951A}"/>
                </a:ext>
              </a:extLst>
            </p:cNvPr>
            <p:cNvSpPr/>
            <p:nvPr/>
          </p:nvSpPr>
          <p:spPr>
            <a:xfrm>
              <a:off x="122798" y="580377"/>
              <a:ext cx="4127682" cy="474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15495" y="20936"/>
                    <a:pt x="0" y="21216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2584"/>
                  </a:lnTo>
                  <a:cubicBezTo>
                    <a:pt x="21600" y="13905"/>
                    <a:pt x="21433" y="17557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" name="Shape 2530">
              <a:extLst>
                <a:ext uri="{FF2B5EF4-FFF2-40B4-BE49-F238E27FC236}">
                  <a16:creationId xmlns:a16="http://schemas.microsoft.com/office/drawing/2014/main" id="{E681D7B3-2FD4-0CC4-C306-03D78E3FA5D2}"/>
                </a:ext>
              </a:extLst>
            </p:cNvPr>
            <p:cNvSpPr/>
            <p:nvPr/>
          </p:nvSpPr>
          <p:spPr>
            <a:xfrm>
              <a:off x="0" y="457605"/>
              <a:ext cx="4320252" cy="481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extrusionOk="0">
                  <a:moveTo>
                    <a:pt x="2135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9248" y="21112"/>
                  </a:lnTo>
                  <a:cubicBezTo>
                    <a:pt x="9248" y="21112"/>
                    <a:pt x="12110" y="20879"/>
                    <a:pt x="14781" y="20017"/>
                  </a:cubicBezTo>
                  <a:cubicBezTo>
                    <a:pt x="17461" y="19152"/>
                    <a:pt x="19950" y="17658"/>
                    <a:pt x="20015" y="17566"/>
                  </a:cubicBezTo>
                  <a:cubicBezTo>
                    <a:pt x="21600" y="15335"/>
                    <a:pt x="21358" y="0"/>
                    <a:pt x="2135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Shape 2531">
              <a:extLst>
                <a:ext uri="{FF2B5EF4-FFF2-40B4-BE49-F238E27FC236}">
                  <a16:creationId xmlns:a16="http://schemas.microsoft.com/office/drawing/2014/main" id="{2092389D-AB2E-852B-41D1-9BBE45277022}"/>
                </a:ext>
              </a:extLst>
            </p:cNvPr>
            <p:cNvSpPr/>
            <p:nvPr/>
          </p:nvSpPr>
          <p:spPr>
            <a:xfrm>
              <a:off x="1833595" y="4336087"/>
              <a:ext cx="2213153" cy="83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7"/>
                  </a:moveTo>
                  <a:cubicBezTo>
                    <a:pt x="21600" y="1127"/>
                    <a:pt x="15259" y="7326"/>
                    <a:pt x="10803" y="0"/>
                  </a:cubicBezTo>
                  <a:cubicBezTo>
                    <a:pt x="10803" y="0"/>
                    <a:pt x="11275" y="17844"/>
                    <a:pt x="0" y="21600"/>
                  </a:cubicBezTo>
                  <a:cubicBezTo>
                    <a:pt x="0" y="21600"/>
                    <a:pt x="9934" y="19456"/>
                    <a:pt x="14448" y="14651"/>
                  </a:cubicBezTo>
                  <a:cubicBezTo>
                    <a:pt x="19917" y="8828"/>
                    <a:pt x="21600" y="1127"/>
                    <a:pt x="21600" y="1127"/>
                  </a:cubicBezTo>
                  <a:close/>
                </a:path>
              </a:pathLst>
            </a:custGeom>
            <a:solidFill>
              <a:srgbClr val="DCE1E6"/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Shape 2532">
              <a:extLst>
                <a:ext uri="{FF2B5EF4-FFF2-40B4-BE49-F238E27FC236}">
                  <a16:creationId xmlns:a16="http://schemas.microsoft.com/office/drawing/2014/main" id="{F022800E-CAE1-21BE-F94E-2D87977A52EF}"/>
                </a:ext>
              </a:extLst>
            </p:cNvPr>
            <p:cNvSpPr/>
            <p:nvPr/>
          </p:nvSpPr>
          <p:spPr>
            <a:xfrm>
              <a:off x="0" y="457605"/>
              <a:ext cx="4325834" cy="148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52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152"/>
                    <a:pt x="21600" y="1152"/>
                  </a:cubicBezTo>
                  <a:close/>
                </a:path>
              </a:pathLst>
            </a:custGeom>
            <a:solidFill>
              <a:srgbClr val="C1C6CA">
                <a:alpha val="7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marL="0" algn="r" defTabSz="228537" rtl="1" eaLnBrk="1" latinLnBrk="0" hangingPunct="1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" name="Shape 2533">
              <a:extLst>
                <a:ext uri="{FF2B5EF4-FFF2-40B4-BE49-F238E27FC236}">
                  <a16:creationId xmlns:a16="http://schemas.microsoft.com/office/drawing/2014/main" id="{CEDB609F-BE27-C130-B892-B411B20A8CA0}"/>
                </a:ext>
              </a:extLst>
            </p:cNvPr>
            <p:cNvSpPr/>
            <p:nvPr/>
          </p:nvSpPr>
          <p:spPr>
            <a:xfrm>
              <a:off x="2062445" y="16742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21391" y="17954"/>
                  </a:moveTo>
                  <a:lnTo>
                    <a:pt x="21391" y="4312"/>
                  </a:lnTo>
                  <a:cubicBezTo>
                    <a:pt x="21391" y="1572"/>
                    <a:pt x="18120" y="0"/>
                    <a:pt x="12416" y="0"/>
                  </a:cubicBezTo>
                  <a:cubicBezTo>
                    <a:pt x="6906" y="0"/>
                    <a:pt x="4637" y="1784"/>
                    <a:pt x="4208" y="2728"/>
                  </a:cubicBezTo>
                  <a:lnTo>
                    <a:pt x="4197" y="7089"/>
                  </a:lnTo>
                  <a:lnTo>
                    <a:pt x="6880" y="7089"/>
                  </a:lnTo>
                  <a:lnTo>
                    <a:pt x="6880" y="2868"/>
                  </a:lnTo>
                  <a:cubicBezTo>
                    <a:pt x="7040" y="2591"/>
                    <a:pt x="8129" y="1035"/>
                    <a:pt x="12416" y="1035"/>
                  </a:cubicBezTo>
                  <a:cubicBezTo>
                    <a:pt x="16584" y="1035"/>
                    <a:pt x="18699" y="2138"/>
                    <a:pt x="18699" y="4312"/>
                  </a:cubicBezTo>
                  <a:lnTo>
                    <a:pt x="18699" y="17977"/>
                  </a:lnTo>
                  <a:lnTo>
                    <a:pt x="18706" y="18032"/>
                  </a:lnTo>
                  <a:cubicBezTo>
                    <a:pt x="18708" y="18042"/>
                    <a:pt x="18958" y="19074"/>
                    <a:pt x="17258" y="19796"/>
                  </a:cubicBezTo>
                  <a:cubicBezTo>
                    <a:pt x="16060" y="20306"/>
                    <a:pt x="14128" y="20565"/>
                    <a:pt x="11518" y="20565"/>
                  </a:cubicBezTo>
                  <a:cubicBezTo>
                    <a:pt x="4058" y="20565"/>
                    <a:pt x="2693" y="18628"/>
                    <a:pt x="2693" y="14815"/>
                  </a:cubicBezTo>
                  <a:lnTo>
                    <a:pt x="2693" y="6811"/>
                  </a:lnTo>
                  <a:cubicBezTo>
                    <a:pt x="2693" y="6525"/>
                    <a:pt x="2091" y="6294"/>
                    <a:pt x="1346" y="6294"/>
                  </a:cubicBezTo>
                  <a:cubicBezTo>
                    <a:pt x="602" y="6294"/>
                    <a:pt x="0" y="6525"/>
                    <a:pt x="0" y="6811"/>
                  </a:cubicBezTo>
                  <a:lnTo>
                    <a:pt x="0" y="14815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2"/>
                    <a:pt x="19281" y="20480"/>
                  </a:cubicBezTo>
                  <a:cubicBezTo>
                    <a:pt x="21600" y="19484"/>
                    <a:pt x="21440" y="18185"/>
                    <a:pt x="21391" y="17954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" name="Shape 2534">
              <a:extLst>
                <a:ext uri="{FF2B5EF4-FFF2-40B4-BE49-F238E27FC236}">
                  <a16:creationId xmlns:a16="http://schemas.microsoft.com/office/drawing/2014/main" id="{A7A0498C-45BF-0DA2-2B1C-2D16E3C0A893}"/>
                </a:ext>
              </a:extLst>
            </p:cNvPr>
            <p:cNvSpPr/>
            <p:nvPr/>
          </p:nvSpPr>
          <p:spPr>
            <a:xfrm>
              <a:off x="2414094" y="351575"/>
              <a:ext cx="66981" cy="1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988"/>
                  </a:moveTo>
                  <a:cubicBezTo>
                    <a:pt x="21600" y="3133"/>
                    <a:pt x="16767" y="0"/>
                    <a:pt x="10800" y="0"/>
                  </a:cubicBezTo>
                  <a:cubicBezTo>
                    <a:pt x="4833" y="0"/>
                    <a:pt x="0" y="3133"/>
                    <a:pt x="0" y="6988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6988"/>
                    <a:pt x="21600" y="698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Shape 2535">
              <a:extLst>
                <a:ext uri="{FF2B5EF4-FFF2-40B4-BE49-F238E27FC236}">
                  <a16:creationId xmlns:a16="http://schemas.microsoft.com/office/drawing/2014/main" id="{12CD88E0-B7CE-303B-CFB4-A0049AEE8289}"/>
                </a:ext>
              </a:extLst>
            </p:cNvPr>
            <p:cNvSpPr/>
            <p:nvPr/>
          </p:nvSpPr>
          <p:spPr>
            <a:xfrm>
              <a:off x="2026165" y="0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21391" y="17955"/>
                  </a:moveTo>
                  <a:lnTo>
                    <a:pt x="21391" y="4313"/>
                  </a:lnTo>
                  <a:cubicBezTo>
                    <a:pt x="21391" y="1572"/>
                    <a:pt x="18120" y="0"/>
                    <a:pt x="12415" y="0"/>
                  </a:cubicBezTo>
                  <a:cubicBezTo>
                    <a:pt x="6905" y="0"/>
                    <a:pt x="4637" y="1785"/>
                    <a:pt x="4207" y="2729"/>
                  </a:cubicBezTo>
                  <a:lnTo>
                    <a:pt x="4197" y="7090"/>
                  </a:lnTo>
                  <a:lnTo>
                    <a:pt x="6880" y="7090"/>
                  </a:lnTo>
                  <a:lnTo>
                    <a:pt x="6880" y="2870"/>
                  </a:lnTo>
                  <a:cubicBezTo>
                    <a:pt x="7040" y="2592"/>
                    <a:pt x="8129" y="1035"/>
                    <a:pt x="12415" y="1035"/>
                  </a:cubicBezTo>
                  <a:cubicBezTo>
                    <a:pt x="16584" y="1035"/>
                    <a:pt x="18698" y="2138"/>
                    <a:pt x="18698" y="4313"/>
                  </a:cubicBezTo>
                  <a:lnTo>
                    <a:pt x="18698" y="17977"/>
                  </a:lnTo>
                  <a:lnTo>
                    <a:pt x="18706" y="18033"/>
                  </a:lnTo>
                  <a:cubicBezTo>
                    <a:pt x="18708" y="18043"/>
                    <a:pt x="18958" y="19075"/>
                    <a:pt x="17259" y="19797"/>
                  </a:cubicBezTo>
                  <a:cubicBezTo>
                    <a:pt x="16060" y="20307"/>
                    <a:pt x="14128" y="20565"/>
                    <a:pt x="11518" y="20565"/>
                  </a:cubicBezTo>
                  <a:cubicBezTo>
                    <a:pt x="4058" y="20565"/>
                    <a:pt x="2693" y="18629"/>
                    <a:pt x="2693" y="14816"/>
                  </a:cubicBezTo>
                  <a:lnTo>
                    <a:pt x="2693" y="6812"/>
                  </a:lnTo>
                  <a:cubicBezTo>
                    <a:pt x="2693" y="6526"/>
                    <a:pt x="2090" y="6294"/>
                    <a:pt x="1346" y="6294"/>
                  </a:cubicBezTo>
                  <a:cubicBezTo>
                    <a:pt x="602" y="6294"/>
                    <a:pt x="0" y="6526"/>
                    <a:pt x="0" y="6812"/>
                  </a:cubicBezTo>
                  <a:lnTo>
                    <a:pt x="0" y="14816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4"/>
                    <a:pt x="19281" y="20480"/>
                  </a:cubicBezTo>
                  <a:cubicBezTo>
                    <a:pt x="21600" y="19485"/>
                    <a:pt x="21441" y="18185"/>
                    <a:pt x="21391" y="179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" name="مثلث قائم الزاوية 2">
            <a:extLst>
              <a:ext uri="{FF2B5EF4-FFF2-40B4-BE49-F238E27FC236}">
                <a16:creationId xmlns:a16="http://schemas.microsoft.com/office/drawing/2014/main" id="{0E15827B-9DDA-A543-9741-FDD30BB87D1F}"/>
              </a:ext>
            </a:extLst>
          </p:cNvPr>
          <p:cNvSpPr/>
          <p:nvPr/>
        </p:nvSpPr>
        <p:spPr>
          <a:xfrm>
            <a:off x="1587" y="0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9" name="مثلث قائم الزاوية 23">
            <a:extLst>
              <a:ext uri="{FF2B5EF4-FFF2-40B4-BE49-F238E27FC236}">
                <a16:creationId xmlns:a16="http://schemas.microsoft.com/office/drawing/2014/main" id="{868645A8-7E31-644D-85B7-3F04684F9E36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1" eaLnBrk="1" latinLnBrk="0" hangingPunct="1"/>
            <a:endParaRPr lang="ar-SA" sz="900" dirty="0"/>
          </a:p>
        </p:txBody>
      </p:sp>
      <p:grpSp>
        <p:nvGrpSpPr>
          <p:cNvPr id="22561" name="Group 2536">
            <a:extLst>
              <a:ext uri="{FF2B5EF4-FFF2-40B4-BE49-F238E27FC236}">
                <a16:creationId xmlns:a16="http://schemas.microsoft.com/office/drawing/2014/main" id="{5A0DA945-9FA7-D44A-B42A-216A08D76123}"/>
              </a:ext>
            </a:extLst>
          </p:cNvPr>
          <p:cNvGrpSpPr>
            <a:grpSpLocks/>
          </p:cNvGrpSpPr>
          <p:nvPr/>
        </p:nvGrpSpPr>
        <p:grpSpPr bwMode="auto">
          <a:xfrm>
            <a:off x="4827871" y="2130083"/>
            <a:ext cx="2459984" cy="3028161"/>
            <a:chOff x="0" y="0"/>
            <a:chExt cx="4325834" cy="5323844"/>
          </a:xfrm>
        </p:grpSpPr>
        <p:sp>
          <p:nvSpPr>
            <p:cNvPr id="2529" name="Shape 2529">
              <a:extLst>
                <a:ext uri="{FF2B5EF4-FFF2-40B4-BE49-F238E27FC236}">
                  <a16:creationId xmlns:a16="http://schemas.microsoft.com/office/drawing/2014/main" id="{3200F082-FE87-E94E-8C8C-A85868C31A62}"/>
                </a:ext>
              </a:extLst>
            </p:cNvPr>
            <p:cNvSpPr/>
            <p:nvPr/>
          </p:nvSpPr>
          <p:spPr>
            <a:xfrm>
              <a:off x="122798" y="580377"/>
              <a:ext cx="4127682" cy="474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15495" y="20936"/>
                    <a:pt x="0" y="21216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2584"/>
                  </a:lnTo>
                  <a:cubicBezTo>
                    <a:pt x="21600" y="13905"/>
                    <a:pt x="21433" y="17557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0" name="Shape 2530">
              <a:extLst>
                <a:ext uri="{FF2B5EF4-FFF2-40B4-BE49-F238E27FC236}">
                  <a16:creationId xmlns:a16="http://schemas.microsoft.com/office/drawing/2014/main" id="{0D9E3ED5-1B5E-0F43-8051-3349DF7CEBC7}"/>
                </a:ext>
              </a:extLst>
            </p:cNvPr>
            <p:cNvSpPr/>
            <p:nvPr/>
          </p:nvSpPr>
          <p:spPr>
            <a:xfrm>
              <a:off x="0" y="457605"/>
              <a:ext cx="4320252" cy="481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extrusionOk="0">
                  <a:moveTo>
                    <a:pt x="2135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9248" y="21112"/>
                  </a:lnTo>
                  <a:cubicBezTo>
                    <a:pt x="9248" y="21112"/>
                    <a:pt x="12110" y="20879"/>
                    <a:pt x="14781" y="20017"/>
                  </a:cubicBezTo>
                  <a:cubicBezTo>
                    <a:pt x="17461" y="19152"/>
                    <a:pt x="19950" y="17658"/>
                    <a:pt x="20015" y="17566"/>
                  </a:cubicBezTo>
                  <a:cubicBezTo>
                    <a:pt x="21600" y="15335"/>
                    <a:pt x="21358" y="0"/>
                    <a:pt x="2135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1" name="Shape 2531">
              <a:extLst>
                <a:ext uri="{FF2B5EF4-FFF2-40B4-BE49-F238E27FC236}">
                  <a16:creationId xmlns:a16="http://schemas.microsoft.com/office/drawing/2014/main" id="{115D7D53-D432-684A-9719-083DD14EAB46}"/>
                </a:ext>
              </a:extLst>
            </p:cNvPr>
            <p:cNvSpPr/>
            <p:nvPr/>
          </p:nvSpPr>
          <p:spPr>
            <a:xfrm>
              <a:off x="1833595" y="4336087"/>
              <a:ext cx="2213153" cy="83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7"/>
                  </a:moveTo>
                  <a:cubicBezTo>
                    <a:pt x="21600" y="1127"/>
                    <a:pt x="15259" y="7326"/>
                    <a:pt x="10803" y="0"/>
                  </a:cubicBezTo>
                  <a:cubicBezTo>
                    <a:pt x="10803" y="0"/>
                    <a:pt x="11275" y="17844"/>
                    <a:pt x="0" y="21600"/>
                  </a:cubicBezTo>
                  <a:cubicBezTo>
                    <a:pt x="0" y="21600"/>
                    <a:pt x="9934" y="19456"/>
                    <a:pt x="14448" y="14651"/>
                  </a:cubicBezTo>
                  <a:cubicBezTo>
                    <a:pt x="19917" y="8828"/>
                    <a:pt x="21600" y="1127"/>
                    <a:pt x="21600" y="1127"/>
                  </a:cubicBezTo>
                  <a:close/>
                </a:path>
              </a:pathLst>
            </a:custGeom>
            <a:solidFill>
              <a:srgbClr val="DCE1E6"/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2" name="Shape 2532">
              <a:extLst>
                <a:ext uri="{FF2B5EF4-FFF2-40B4-BE49-F238E27FC236}">
                  <a16:creationId xmlns:a16="http://schemas.microsoft.com/office/drawing/2014/main" id="{2CD2B190-24AD-2F42-B27E-E796B81C4D42}"/>
                </a:ext>
              </a:extLst>
            </p:cNvPr>
            <p:cNvSpPr/>
            <p:nvPr/>
          </p:nvSpPr>
          <p:spPr>
            <a:xfrm>
              <a:off x="0" y="457605"/>
              <a:ext cx="4325834" cy="148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52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152"/>
                    <a:pt x="21600" y="1152"/>
                  </a:cubicBezTo>
                  <a:close/>
                </a:path>
              </a:pathLst>
            </a:custGeom>
            <a:solidFill>
              <a:srgbClr val="C1C6CA">
                <a:alpha val="7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marL="0" algn="r" defTabSz="228537" rtl="1" eaLnBrk="1" latinLnBrk="0" hangingPunct="1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3" name="Shape 2533">
              <a:extLst>
                <a:ext uri="{FF2B5EF4-FFF2-40B4-BE49-F238E27FC236}">
                  <a16:creationId xmlns:a16="http://schemas.microsoft.com/office/drawing/2014/main" id="{1DC4685F-79B8-3649-A750-9790E7FBE97D}"/>
                </a:ext>
              </a:extLst>
            </p:cNvPr>
            <p:cNvSpPr/>
            <p:nvPr/>
          </p:nvSpPr>
          <p:spPr>
            <a:xfrm>
              <a:off x="2062445" y="16742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21391" y="17954"/>
                  </a:moveTo>
                  <a:lnTo>
                    <a:pt x="21391" y="4312"/>
                  </a:lnTo>
                  <a:cubicBezTo>
                    <a:pt x="21391" y="1572"/>
                    <a:pt x="18120" y="0"/>
                    <a:pt x="12416" y="0"/>
                  </a:cubicBezTo>
                  <a:cubicBezTo>
                    <a:pt x="6906" y="0"/>
                    <a:pt x="4637" y="1784"/>
                    <a:pt x="4208" y="2728"/>
                  </a:cubicBezTo>
                  <a:lnTo>
                    <a:pt x="4197" y="7089"/>
                  </a:lnTo>
                  <a:lnTo>
                    <a:pt x="6880" y="7089"/>
                  </a:lnTo>
                  <a:lnTo>
                    <a:pt x="6880" y="2868"/>
                  </a:lnTo>
                  <a:cubicBezTo>
                    <a:pt x="7040" y="2591"/>
                    <a:pt x="8129" y="1035"/>
                    <a:pt x="12416" y="1035"/>
                  </a:cubicBezTo>
                  <a:cubicBezTo>
                    <a:pt x="16584" y="1035"/>
                    <a:pt x="18699" y="2138"/>
                    <a:pt x="18699" y="4312"/>
                  </a:cubicBezTo>
                  <a:lnTo>
                    <a:pt x="18699" y="17977"/>
                  </a:lnTo>
                  <a:lnTo>
                    <a:pt x="18706" y="18032"/>
                  </a:lnTo>
                  <a:cubicBezTo>
                    <a:pt x="18708" y="18042"/>
                    <a:pt x="18958" y="19074"/>
                    <a:pt x="17258" y="19796"/>
                  </a:cubicBezTo>
                  <a:cubicBezTo>
                    <a:pt x="16060" y="20306"/>
                    <a:pt x="14128" y="20565"/>
                    <a:pt x="11518" y="20565"/>
                  </a:cubicBezTo>
                  <a:cubicBezTo>
                    <a:pt x="4058" y="20565"/>
                    <a:pt x="2693" y="18628"/>
                    <a:pt x="2693" y="14815"/>
                  </a:cubicBezTo>
                  <a:lnTo>
                    <a:pt x="2693" y="6811"/>
                  </a:lnTo>
                  <a:cubicBezTo>
                    <a:pt x="2693" y="6525"/>
                    <a:pt x="2091" y="6294"/>
                    <a:pt x="1346" y="6294"/>
                  </a:cubicBezTo>
                  <a:cubicBezTo>
                    <a:pt x="602" y="6294"/>
                    <a:pt x="0" y="6525"/>
                    <a:pt x="0" y="6811"/>
                  </a:cubicBezTo>
                  <a:lnTo>
                    <a:pt x="0" y="14815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2"/>
                    <a:pt x="19281" y="20480"/>
                  </a:cubicBezTo>
                  <a:cubicBezTo>
                    <a:pt x="21600" y="19484"/>
                    <a:pt x="21440" y="18185"/>
                    <a:pt x="21391" y="17954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4" name="Shape 2534">
              <a:extLst>
                <a:ext uri="{FF2B5EF4-FFF2-40B4-BE49-F238E27FC236}">
                  <a16:creationId xmlns:a16="http://schemas.microsoft.com/office/drawing/2014/main" id="{4D70F04B-3DE0-854E-BD23-6F59165F96D3}"/>
                </a:ext>
              </a:extLst>
            </p:cNvPr>
            <p:cNvSpPr/>
            <p:nvPr/>
          </p:nvSpPr>
          <p:spPr>
            <a:xfrm>
              <a:off x="2414094" y="351575"/>
              <a:ext cx="66981" cy="1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988"/>
                  </a:moveTo>
                  <a:cubicBezTo>
                    <a:pt x="21600" y="3133"/>
                    <a:pt x="16767" y="0"/>
                    <a:pt x="10800" y="0"/>
                  </a:cubicBezTo>
                  <a:cubicBezTo>
                    <a:pt x="4833" y="0"/>
                    <a:pt x="0" y="3133"/>
                    <a:pt x="0" y="6988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6988"/>
                    <a:pt x="21600" y="698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5" name="Shape 2535">
              <a:extLst>
                <a:ext uri="{FF2B5EF4-FFF2-40B4-BE49-F238E27FC236}">
                  <a16:creationId xmlns:a16="http://schemas.microsoft.com/office/drawing/2014/main" id="{E1E30872-6EAC-1F4D-98FB-FF1044E8FE38}"/>
                </a:ext>
              </a:extLst>
            </p:cNvPr>
            <p:cNvSpPr/>
            <p:nvPr/>
          </p:nvSpPr>
          <p:spPr>
            <a:xfrm>
              <a:off x="2026165" y="0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21391" y="17955"/>
                  </a:moveTo>
                  <a:lnTo>
                    <a:pt x="21391" y="4313"/>
                  </a:lnTo>
                  <a:cubicBezTo>
                    <a:pt x="21391" y="1572"/>
                    <a:pt x="18120" y="0"/>
                    <a:pt x="12415" y="0"/>
                  </a:cubicBezTo>
                  <a:cubicBezTo>
                    <a:pt x="6905" y="0"/>
                    <a:pt x="4637" y="1785"/>
                    <a:pt x="4207" y="2729"/>
                  </a:cubicBezTo>
                  <a:lnTo>
                    <a:pt x="4197" y="7090"/>
                  </a:lnTo>
                  <a:lnTo>
                    <a:pt x="6880" y="7090"/>
                  </a:lnTo>
                  <a:lnTo>
                    <a:pt x="6880" y="2870"/>
                  </a:lnTo>
                  <a:cubicBezTo>
                    <a:pt x="7040" y="2592"/>
                    <a:pt x="8129" y="1035"/>
                    <a:pt x="12415" y="1035"/>
                  </a:cubicBezTo>
                  <a:cubicBezTo>
                    <a:pt x="16584" y="1035"/>
                    <a:pt x="18698" y="2138"/>
                    <a:pt x="18698" y="4313"/>
                  </a:cubicBezTo>
                  <a:lnTo>
                    <a:pt x="18698" y="17977"/>
                  </a:lnTo>
                  <a:lnTo>
                    <a:pt x="18706" y="18033"/>
                  </a:lnTo>
                  <a:cubicBezTo>
                    <a:pt x="18708" y="18043"/>
                    <a:pt x="18958" y="19075"/>
                    <a:pt x="17259" y="19797"/>
                  </a:cubicBezTo>
                  <a:cubicBezTo>
                    <a:pt x="16060" y="20307"/>
                    <a:pt x="14128" y="20565"/>
                    <a:pt x="11518" y="20565"/>
                  </a:cubicBezTo>
                  <a:cubicBezTo>
                    <a:pt x="4058" y="20565"/>
                    <a:pt x="2693" y="18629"/>
                    <a:pt x="2693" y="14816"/>
                  </a:cubicBezTo>
                  <a:lnTo>
                    <a:pt x="2693" y="6812"/>
                  </a:lnTo>
                  <a:cubicBezTo>
                    <a:pt x="2693" y="6526"/>
                    <a:pt x="2090" y="6294"/>
                    <a:pt x="1346" y="6294"/>
                  </a:cubicBezTo>
                  <a:cubicBezTo>
                    <a:pt x="602" y="6294"/>
                    <a:pt x="0" y="6526"/>
                    <a:pt x="0" y="6812"/>
                  </a:cubicBezTo>
                  <a:lnTo>
                    <a:pt x="0" y="14816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4"/>
                    <a:pt x="19281" y="20480"/>
                  </a:cubicBezTo>
                  <a:cubicBezTo>
                    <a:pt x="21600" y="19485"/>
                    <a:pt x="21441" y="18185"/>
                    <a:pt x="21391" y="179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2539" name="Group 2552">
            <a:extLst>
              <a:ext uri="{FF2B5EF4-FFF2-40B4-BE49-F238E27FC236}">
                <a16:creationId xmlns:a16="http://schemas.microsoft.com/office/drawing/2014/main" id="{805F4CB5-F754-E844-BFB5-560D3707F312}"/>
              </a:ext>
            </a:extLst>
          </p:cNvPr>
          <p:cNvGrpSpPr>
            <a:grpSpLocks/>
          </p:cNvGrpSpPr>
          <p:nvPr/>
        </p:nvGrpSpPr>
        <p:grpSpPr bwMode="auto">
          <a:xfrm>
            <a:off x="7748837" y="2120561"/>
            <a:ext cx="2459984" cy="3028161"/>
            <a:chOff x="0" y="0"/>
            <a:chExt cx="4325836" cy="5323844"/>
          </a:xfrm>
        </p:grpSpPr>
        <p:sp>
          <p:nvSpPr>
            <p:cNvPr id="2545" name="Shape 2545">
              <a:extLst>
                <a:ext uri="{FF2B5EF4-FFF2-40B4-BE49-F238E27FC236}">
                  <a16:creationId xmlns:a16="http://schemas.microsoft.com/office/drawing/2014/main" id="{41E1D11D-9ABC-4D49-A48D-E1744167B2E3}"/>
                </a:ext>
              </a:extLst>
            </p:cNvPr>
            <p:cNvSpPr/>
            <p:nvPr/>
          </p:nvSpPr>
          <p:spPr>
            <a:xfrm>
              <a:off x="122798" y="580377"/>
              <a:ext cx="4127684" cy="474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15495" y="20936"/>
                    <a:pt x="0" y="21216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2584"/>
                  </a:lnTo>
                  <a:cubicBezTo>
                    <a:pt x="21600" y="13905"/>
                    <a:pt x="21433" y="17557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6" name="Shape 2546">
              <a:extLst>
                <a:ext uri="{FF2B5EF4-FFF2-40B4-BE49-F238E27FC236}">
                  <a16:creationId xmlns:a16="http://schemas.microsoft.com/office/drawing/2014/main" id="{94852C1C-A9B7-1F44-8C4C-858BA567651D}"/>
                </a:ext>
              </a:extLst>
            </p:cNvPr>
            <p:cNvSpPr/>
            <p:nvPr/>
          </p:nvSpPr>
          <p:spPr>
            <a:xfrm>
              <a:off x="2" y="457605"/>
              <a:ext cx="4320254" cy="481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extrusionOk="0">
                  <a:moveTo>
                    <a:pt x="2135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9248" y="21112"/>
                  </a:lnTo>
                  <a:cubicBezTo>
                    <a:pt x="9248" y="21112"/>
                    <a:pt x="12110" y="20879"/>
                    <a:pt x="14781" y="20017"/>
                  </a:cubicBezTo>
                  <a:cubicBezTo>
                    <a:pt x="17461" y="19152"/>
                    <a:pt x="19950" y="17658"/>
                    <a:pt x="20015" y="17566"/>
                  </a:cubicBezTo>
                  <a:cubicBezTo>
                    <a:pt x="21600" y="15335"/>
                    <a:pt x="21358" y="0"/>
                    <a:pt x="2135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7" name="Shape 2547">
              <a:extLst>
                <a:ext uri="{FF2B5EF4-FFF2-40B4-BE49-F238E27FC236}">
                  <a16:creationId xmlns:a16="http://schemas.microsoft.com/office/drawing/2014/main" id="{24009CEF-E265-C649-9EF3-68849A7C70FC}"/>
                </a:ext>
              </a:extLst>
            </p:cNvPr>
            <p:cNvSpPr/>
            <p:nvPr/>
          </p:nvSpPr>
          <p:spPr>
            <a:xfrm>
              <a:off x="1833595" y="4336087"/>
              <a:ext cx="2213154" cy="83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7"/>
                  </a:moveTo>
                  <a:cubicBezTo>
                    <a:pt x="21600" y="1127"/>
                    <a:pt x="15259" y="7326"/>
                    <a:pt x="10803" y="0"/>
                  </a:cubicBezTo>
                  <a:cubicBezTo>
                    <a:pt x="10803" y="0"/>
                    <a:pt x="11275" y="17844"/>
                    <a:pt x="0" y="21600"/>
                  </a:cubicBezTo>
                  <a:cubicBezTo>
                    <a:pt x="0" y="21600"/>
                    <a:pt x="9934" y="19456"/>
                    <a:pt x="14448" y="14651"/>
                  </a:cubicBezTo>
                  <a:cubicBezTo>
                    <a:pt x="19917" y="8828"/>
                    <a:pt x="21600" y="1127"/>
                    <a:pt x="21600" y="1127"/>
                  </a:cubicBezTo>
                  <a:close/>
                </a:path>
              </a:pathLst>
            </a:custGeom>
            <a:solidFill>
              <a:srgbClr val="DCE1E6"/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8" name="Shape 2548">
              <a:extLst>
                <a:ext uri="{FF2B5EF4-FFF2-40B4-BE49-F238E27FC236}">
                  <a16:creationId xmlns:a16="http://schemas.microsoft.com/office/drawing/2014/main" id="{14C82FF1-0364-3E44-9DC6-5B5C2EBC8C9A}"/>
                </a:ext>
              </a:extLst>
            </p:cNvPr>
            <p:cNvSpPr/>
            <p:nvPr/>
          </p:nvSpPr>
          <p:spPr>
            <a:xfrm>
              <a:off x="0" y="457605"/>
              <a:ext cx="4325836" cy="148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52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152"/>
                    <a:pt x="21600" y="1152"/>
                  </a:cubicBezTo>
                  <a:close/>
                </a:path>
              </a:pathLst>
            </a:custGeom>
            <a:solidFill>
              <a:srgbClr val="C1C6CA">
                <a:alpha val="7000"/>
              </a:srgb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9" name="Shape 2549">
              <a:extLst>
                <a:ext uri="{FF2B5EF4-FFF2-40B4-BE49-F238E27FC236}">
                  <a16:creationId xmlns:a16="http://schemas.microsoft.com/office/drawing/2014/main" id="{D53FDE5A-ACA8-6F40-BA4D-10D782D09599}"/>
                </a:ext>
              </a:extLst>
            </p:cNvPr>
            <p:cNvSpPr/>
            <p:nvPr/>
          </p:nvSpPr>
          <p:spPr>
            <a:xfrm>
              <a:off x="2062446" y="16742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21391" y="17954"/>
                  </a:moveTo>
                  <a:lnTo>
                    <a:pt x="21391" y="4312"/>
                  </a:lnTo>
                  <a:cubicBezTo>
                    <a:pt x="21391" y="1572"/>
                    <a:pt x="18120" y="0"/>
                    <a:pt x="12416" y="0"/>
                  </a:cubicBezTo>
                  <a:cubicBezTo>
                    <a:pt x="6906" y="0"/>
                    <a:pt x="4637" y="1784"/>
                    <a:pt x="4208" y="2728"/>
                  </a:cubicBezTo>
                  <a:lnTo>
                    <a:pt x="4197" y="7089"/>
                  </a:lnTo>
                  <a:lnTo>
                    <a:pt x="6880" y="7089"/>
                  </a:lnTo>
                  <a:lnTo>
                    <a:pt x="6880" y="2868"/>
                  </a:lnTo>
                  <a:cubicBezTo>
                    <a:pt x="7040" y="2591"/>
                    <a:pt x="8129" y="1035"/>
                    <a:pt x="12416" y="1035"/>
                  </a:cubicBezTo>
                  <a:cubicBezTo>
                    <a:pt x="16584" y="1035"/>
                    <a:pt x="18699" y="2138"/>
                    <a:pt x="18699" y="4312"/>
                  </a:cubicBezTo>
                  <a:lnTo>
                    <a:pt x="18699" y="17977"/>
                  </a:lnTo>
                  <a:lnTo>
                    <a:pt x="18706" y="18032"/>
                  </a:lnTo>
                  <a:cubicBezTo>
                    <a:pt x="18708" y="18042"/>
                    <a:pt x="18958" y="19074"/>
                    <a:pt x="17258" y="19796"/>
                  </a:cubicBezTo>
                  <a:cubicBezTo>
                    <a:pt x="16060" y="20306"/>
                    <a:pt x="14128" y="20565"/>
                    <a:pt x="11518" y="20565"/>
                  </a:cubicBezTo>
                  <a:cubicBezTo>
                    <a:pt x="4058" y="20565"/>
                    <a:pt x="2693" y="18628"/>
                    <a:pt x="2693" y="14815"/>
                  </a:cubicBezTo>
                  <a:lnTo>
                    <a:pt x="2693" y="6811"/>
                  </a:lnTo>
                  <a:cubicBezTo>
                    <a:pt x="2693" y="6525"/>
                    <a:pt x="2091" y="6294"/>
                    <a:pt x="1346" y="6294"/>
                  </a:cubicBezTo>
                  <a:cubicBezTo>
                    <a:pt x="602" y="6294"/>
                    <a:pt x="0" y="6525"/>
                    <a:pt x="0" y="6811"/>
                  </a:cubicBezTo>
                  <a:lnTo>
                    <a:pt x="0" y="14815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2"/>
                    <a:pt x="19281" y="20480"/>
                  </a:cubicBezTo>
                  <a:cubicBezTo>
                    <a:pt x="21600" y="19484"/>
                    <a:pt x="21440" y="18185"/>
                    <a:pt x="21391" y="17954"/>
                  </a:cubicBezTo>
                  <a:close/>
                </a:path>
              </a:pathLst>
            </a:custGeom>
            <a:solidFill>
              <a:schemeClr val="accent4">
                <a:alpha val="1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50" name="Shape 2550">
              <a:extLst>
                <a:ext uri="{FF2B5EF4-FFF2-40B4-BE49-F238E27FC236}">
                  <a16:creationId xmlns:a16="http://schemas.microsoft.com/office/drawing/2014/main" id="{34C1F142-42C9-264A-B69D-B94B55E5054D}"/>
                </a:ext>
              </a:extLst>
            </p:cNvPr>
            <p:cNvSpPr/>
            <p:nvPr/>
          </p:nvSpPr>
          <p:spPr>
            <a:xfrm>
              <a:off x="2414095" y="351575"/>
              <a:ext cx="66981" cy="1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988"/>
                  </a:moveTo>
                  <a:cubicBezTo>
                    <a:pt x="21600" y="3133"/>
                    <a:pt x="16767" y="0"/>
                    <a:pt x="10800" y="0"/>
                  </a:cubicBezTo>
                  <a:cubicBezTo>
                    <a:pt x="4833" y="0"/>
                    <a:pt x="0" y="3133"/>
                    <a:pt x="0" y="6988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6988"/>
                    <a:pt x="21600" y="698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51" name="Shape 2551">
              <a:extLst>
                <a:ext uri="{FF2B5EF4-FFF2-40B4-BE49-F238E27FC236}">
                  <a16:creationId xmlns:a16="http://schemas.microsoft.com/office/drawing/2014/main" id="{773BB729-91EE-E64B-99E7-9B5B8A92D866}"/>
                </a:ext>
              </a:extLst>
            </p:cNvPr>
            <p:cNvSpPr/>
            <p:nvPr/>
          </p:nvSpPr>
          <p:spPr>
            <a:xfrm>
              <a:off x="2026166" y="0"/>
              <a:ext cx="524682" cy="137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21391" y="17955"/>
                  </a:moveTo>
                  <a:lnTo>
                    <a:pt x="21391" y="4313"/>
                  </a:lnTo>
                  <a:cubicBezTo>
                    <a:pt x="21391" y="1572"/>
                    <a:pt x="18120" y="0"/>
                    <a:pt x="12415" y="0"/>
                  </a:cubicBezTo>
                  <a:cubicBezTo>
                    <a:pt x="6905" y="0"/>
                    <a:pt x="4637" y="1785"/>
                    <a:pt x="4207" y="2729"/>
                  </a:cubicBezTo>
                  <a:lnTo>
                    <a:pt x="4197" y="7090"/>
                  </a:lnTo>
                  <a:lnTo>
                    <a:pt x="6880" y="7090"/>
                  </a:lnTo>
                  <a:lnTo>
                    <a:pt x="6880" y="2870"/>
                  </a:lnTo>
                  <a:cubicBezTo>
                    <a:pt x="7040" y="2592"/>
                    <a:pt x="8129" y="1035"/>
                    <a:pt x="12415" y="1035"/>
                  </a:cubicBezTo>
                  <a:cubicBezTo>
                    <a:pt x="16584" y="1035"/>
                    <a:pt x="18698" y="2138"/>
                    <a:pt x="18698" y="4313"/>
                  </a:cubicBezTo>
                  <a:lnTo>
                    <a:pt x="18698" y="17977"/>
                  </a:lnTo>
                  <a:lnTo>
                    <a:pt x="18706" y="18033"/>
                  </a:lnTo>
                  <a:cubicBezTo>
                    <a:pt x="18708" y="18043"/>
                    <a:pt x="18958" y="19075"/>
                    <a:pt x="17259" y="19797"/>
                  </a:cubicBezTo>
                  <a:cubicBezTo>
                    <a:pt x="16060" y="20307"/>
                    <a:pt x="14128" y="20565"/>
                    <a:pt x="11518" y="20565"/>
                  </a:cubicBezTo>
                  <a:cubicBezTo>
                    <a:pt x="4058" y="20565"/>
                    <a:pt x="2693" y="18629"/>
                    <a:pt x="2693" y="14816"/>
                  </a:cubicBezTo>
                  <a:lnTo>
                    <a:pt x="2693" y="6812"/>
                  </a:lnTo>
                  <a:cubicBezTo>
                    <a:pt x="2693" y="6526"/>
                    <a:pt x="2090" y="6294"/>
                    <a:pt x="1346" y="6294"/>
                  </a:cubicBezTo>
                  <a:cubicBezTo>
                    <a:pt x="602" y="6294"/>
                    <a:pt x="0" y="6526"/>
                    <a:pt x="0" y="6812"/>
                  </a:cubicBezTo>
                  <a:lnTo>
                    <a:pt x="0" y="14816"/>
                  </a:lnTo>
                  <a:cubicBezTo>
                    <a:pt x="0" y="17353"/>
                    <a:pt x="0" y="21600"/>
                    <a:pt x="11518" y="21600"/>
                  </a:cubicBezTo>
                  <a:cubicBezTo>
                    <a:pt x="14939" y="21600"/>
                    <a:pt x="17550" y="21224"/>
                    <a:pt x="19281" y="20480"/>
                  </a:cubicBezTo>
                  <a:cubicBezTo>
                    <a:pt x="21600" y="19485"/>
                    <a:pt x="21441" y="18185"/>
                    <a:pt x="21391" y="179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787" tIns="50787" rIns="50787" bIns="50787" anchor="ctr"/>
            <a:lstStyle/>
            <a:p>
              <a:pPr defTabSz="228537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99">
                <a:solidFill>
                  <a:schemeClr val="bg2">
                    <a:lumMod val="25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2" name="TextBox 356">
            <a:extLst>
              <a:ext uri="{FF2B5EF4-FFF2-40B4-BE49-F238E27FC236}">
                <a16:creationId xmlns:a16="http://schemas.microsoft.com/office/drawing/2014/main" id="{E6967940-32B0-BE46-A2FC-68BCA1A01B2B}"/>
              </a:ext>
            </a:extLst>
          </p:cNvPr>
          <p:cNvSpPr txBox="1"/>
          <p:nvPr/>
        </p:nvSpPr>
        <p:spPr bwMode="auto">
          <a:xfrm>
            <a:off x="7827686" y="3069099"/>
            <a:ext cx="2228667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  <a:p>
            <a:pPr lvl="0" algn="ctr"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ea typeface="Open Sans BOLD" panose="020B0806030504020204" pitchFamily="34" charset="0"/>
                <a:cs typeface="+mj-cs"/>
              </a:rPr>
              <a:t>n is a product of k distinct prime</a:t>
            </a:r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6152A69-9A22-A34B-AD96-AC54FE254180}"/>
              </a:ext>
            </a:extLst>
          </p:cNvPr>
          <p:cNvSpPr txBox="1">
            <a:spLocks/>
          </p:cNvSpPr>
          <p:nvPr/>
        </p:nvSpPr>
        <p:spPr>
          <a:xfrm>
            <a:off x="8624230" y="6379949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/>
              <a:t>8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37C98B2-011F-B148-BF80-535B720569DB}"/>
              </a:ext>
            </a:extLst>
          </p:cNvPr>
          <p:cNvSpPr txBox="1">
            <a:spLocks/>
          </p:cNvSpPr>
          <p:nvPr/>
        </p:nvSpPr>
        <p:spPr>
          <a:xfrm>
            <a:off x="8628672" y="6395281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 algn="r" rtl="1"/>
              <a:t>8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1C5A5D-B54B-874E-9C01-BB37DCFA0C71}"/>
              </a:ext>
            </a:extLst>
          </p:cNvPr>
          <p:cNvSpPr/>
          <p:nvPr/>
        </p:nvSpPr>
        <p:spPr>
          <a:xfrm>
            <a:off x="-2" y="6379949"/>
            <a:ext cx="12192002" cy="478052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EB1804F-E872-CA4C-B43C-0DD03487A3D1}"/>
              </a:ext>
            </a:extLst>
          </p:cNvPr>
          <p:cNvSpPr txBox="1">
            <a:spLocks/>
          </p:cNvSpPr>
          <p:nvPr/>
        </p:nvSpPr>
        <p:spPr>
          <a:xfrm>
            <a:off x="1066798" y="145468"/>
            <a:ext cx="10058402" cy="84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2. Cases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873821-E3FF-CC4A-9B50-8290E92C059E}"/>
              </a:ext>
            </a:extLst>
          </p:cNvPr>
          <p:cNvGrpSpPr/>
          <p:nvPr/>
        </p:nvGrpSpPr>
        <p:grpSpPr>
          <a:xfrm rot="10800000" flipV="1">
            <a:off x="1066798" y="944235"/>
            <a:ext cx="10058403" cy="45719"/>
            <a:chOff x="2050406" y="9285243"/>
            <a:chExt cx="20276820" cy="1600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EDEA1B-3965-B24F-BDE3-28C725DFD9CA}"/>
                </a:ext>
              </a:extLst>
            </p:cNvPr>
            <p:cNvSpPr/>
            <p:nvPr/>
          </p:nvSpPr>
          <p:spPr>
            <a:xfrm>
              <a:off x="2050406" y="9285243"/>
              <a:ext cx="20276820" cy="16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F01802-CB0A-4E47-B838-247A6FD23A5C}"/>
                </a:ext>
              </a:extLst>
            </p:cNvPr>
            <p:cNvSpPr/>
            <p:nvPr/>
          </p:nvSpPr>
          <p:spPr>
            <a:xfrm>
              <a:off x="2050406" y="9285243"/>
              <a:ext cx="1835794" cy="160020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TextBox 356">
            <a:extLst>
              <a:ext uri="{FF2B5EF4-FFF2-40B4-BE49-F238E27FC236}">
                <a16:creationId xmlns:a16="http://schemas.microsoft.com/office/drawing/2014/main" id="{40D9B64D-6D4C-034B-ABC0-ACA60059DA92}"/>
              </a:ext>
            </a:extLst>
          </p:cNvPr>
          <p:cNvSpPr txBox="1"/>
          <p:nvPr/>
        </p:nvSpPr>
        <p:spPr bwMode="auto">
          <a:xfrm>
            <a:off x="4836775" y="3249803"/>
            <a:ext cx="2228667" cy="8617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  <a:p>
            <a:pPr lvl="0" algn="ctr"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ea typeface="Open Sans BOLD" panose="020B0806030504020204" pitchFamily="34" charset="0"/>
                <a:cs typeface="+mj-cs"/>
              </a:rPr>
              <a:t>n = 1</a:t>
            </a:r>
          </a:p>
        </p:txBody>
      </p:sp>
      <p:sp>
        <p:nvSpPr>
          <p:cNvPr id="59" name="TextBox 356">
            <a:extLst>
              <a:ext uri="{FF2B5EF4-FFF2-40B4-BE49-F238E27FC236}">
                <a16:creationId xmlns:a16="http://schemas.microsoft.com/office/drawing/2014/main" id="{7CAD6DC3-1218-D84B-A707-3D359C331F51}"/>
              </a:ext>
            </a:extLst>
          </p:cNvPr>
          <p:cNvSpPr txBox="1"/>
          <p:nvPr/>
        </p:nvSpPr>
        <p:spPr bwMode="auto">
          <a:xfrm>
            <a:off x="1872083" y="2995288"/>
            <a:ext cx="2391026" cy="215443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  <a:p>
            <a:pPr lvl="0" algn="ctr"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ea typeface="Open Sans BOLD" panose="020B0806030504020204" pitchFamily="34" charset="0"/>
                <a:cs typeface="+mj-cs"/>
              </a:rPr>
              <a:t>n has one or more repeated prime factors</a:t>
            </a:r>
            <a:endParaRPr lang="ar-SA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  <a:p>
            <a:pPr lvl="0" algn="ctr"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ea typeface="Open Sans BOLD" panose="020B0806030504020204" pitchFamily="34" charset="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B8BCA-1EFC-19EA-7FC5-8B1B1F8AB728}"/>
              </a:ext>
            </a:extLst>
          </p:cNvPr>
          <p:cNvSpPr txBox="1"/>
          <p:nvPr/>
        </p:nvSpPr>
        <p:spPr>
          <a:xfrm>
            <a:off x="2285711" y="2972331"/>
            <a:ext cx="15637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l-GR" sz="2800" i="1" dirty="0">
                <a:solidFill>
                  <a:schemeClr val="bg2">
                    <a:lumMod val="25000"/>
                  </a:schemeClr>
                </a:solidFill>
                <a:cs typeface="+mj-cs"/>
              </a:rPr>
              <a:t>μ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cs typeface="+mj-cs"/>
              </a:rPr>
              <a:t>(n) = 0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DBDC2-1752-BC11-4784-DF4D84732393}"/>
              </a:ext>
            </a:extLst>
          </p:cNvPr>
          <p:cNvSpPr txBox="1"/>
          <p:nvPr/>
        </p:nvSpPr>
        <p:spPr>
          <a:xfrm>
            <a:off x="5295319" y="3192668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l-GR" sz="2800" i="1" dirty="0">
                <a:solidFill>
                  <a:schemeClr val="bg2">
                    <a:lumMod val="25000"/>
                  </a:schemeClr>
                </a:solidFill>
                <a:cs typeface="+mj-cs"/>
              </a:rPr>
              <a:t>μ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cs typeface="+mj-cs"/>
              </a:rPr>
              <a:t>(n)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AF4E8-0878-2AAE-4808-42EED987D66B}"/>
              </a:ext>
            </a:extLst>
          </p:cNvPr>
          <p:cNvSpPr txBox="1"/>
          <p:nvPr/>
        </p:nvSpPr>
        <p:spPr>
          <a:xfrm>
            <a:off x="8063121" y="3018486"/>
            <a:ext cx="182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i="1" dirty="0">
                <a:solidFill>
                  <a:schemeClr val="bg2">
                    <a:lumMod val="25000"/>
                  </a:schemeClr>
                </a:solidFill>
                <a:cs typeface="+mj-cs"/>
              </a:rPr>
              <a:t>μ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cs typeface="+mj-cs"/>
              </a:rPr>
              <a:t>(n) = (-1)</a:t>
            </a:r>
            <a:r>
              <a:rPr lang="en-US" sz="2800" baseline="30000" dirty="0">
                <a:solidFill>
                  <a:schemeClr val="bg2">
                    <a:lumMod val="25000"/>
                  </a:schemeClr>
                </a:solidFill>
                <a:cs typeface="+mj-cs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86A1B-9CE9-63C0-84C2-AC53098FBE66}"/>
              </a:ext>
            </a:extLst>
          </p:cNvPr>
          <p:cNvSpPr txBox="1"/>
          <p:nvPr/>
        </p:nvSpPr>
        <p:spPr>
          <a:xfrm>
            <a:off x="5843875" y="64650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18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مثلث قائم الزاوية 2">
            <a:extLst>
              <a:ext uri="{FF2B5EF4-FFF2-40B4-BE49-F238E27FC236}">
                <a16:creationId xmlns:a16="http://schemas.microsoft.com/office/drawing/2014/main" id="{0E15827B-9DDA-A543-9741-FDD30BB87D1F}"/>
              </a:ext>
            </a:extLst>
          </p:cNvPr>
          <p:cNvSpPr/>
          <p:nvPr/>
        </p:nvSpPr>
        <p:spPr>
          <a:xfrm>
            <a:off x="1587" y="0"/>
            <a:ext cx="12190413" cy="6858000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9" name="مثلث قائم الزاوية 23">
            <a:extLst>
              <a:ext uri="{FF2B5EF4-FFF2-40B4-BE49-F238E27FC236}">
                <a16:creationId xmlns:a16="http://schemas.microsoft.com/office/drawing/2014/main" id="{868645A8-7E31-644D-85B7-3F04684F9E36}"/>
              </a:ext>
            </a:extLst>
          </p:cNvPr>
          <p:cNvSpPr/>
          <p:nvPr/>
        </p:nvSpPr>
        <p:spPr>
          <a:xfrm rot="16200000">
            <a:off x="6418447" y="532582"/>
            <a:ext cx="6304548" cy="5239384"/>
          </a:xfrm>
          <a:prstGeom prst="rtTriangle">
            <a:avLst/>
          </a:prstGeom>
          <a:solidFill>
            <a:schemeClr val="bg1">
              <a:lumMod val="95000"/>
              <a:alpha val="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217" rtl="0" eaLnBrk="1" latinLnBrk="0" hangingPunct="1"/>
            <a:endParaRPr lang="ar-SA" sz="900" dirty="0"/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6152A69-9A22-A34B-AD96-AC54FE254180}"/>
              </a:ext>
            </a:extLst>
          </p:cNvPr>
          <p:cNvSpPr txBox="1">
            <a:spLocks/>
          </p:cNvSpPr>
          <p:nvPr/>
        </p:nvSpPr>
        <p:spPr>
          <a:xfrm>
            <a:off x="8624230" y="6379949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/>
              <a:t>9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C37C98B2-011F-B148-BF80-535B720569DB}"/>
              </a:ext>
            </a:extLst>
          </p:cNvPr>
          <p:cNvSpPr txBox="1">
            <a:spLocks/>
          </p:cNvSpPr>
          <p:nvPr/>
        </p:nvSpPr>
        <p:spPr>
          <a:xfrm>
            <a:off x="8628672" y="6395281"/>
            <a:ext cx="2742486" cy="3650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fld id="{8D604A21-0B5B-494C-8666-0BF842BDC365}" type="slidenum">
              <a:rPr lang="en-US" sz="1600" b="1">
                <a:solidFill>
                  <a:schemeClr val="bg1"/>
                </a:solidFill>
              </a:rPr>
              <a:pPr algn="r" rtl="1"/>
              <a:t>9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1C5A5D-B54B-874E-9C01-BB37DCFA0C71}"/>
              </a:ext>
            </a:extLst>
          </p:cNvPr>
          <p:cNvSpPr/>
          <p:nvPr/>
        </p:nvSpPr>
        <p:spPr>
          <a:xfrm>
            <a:off x="-2" y="6379949"/>
            <a:ext cx="12192002" cy="478052"/>
          </a:xfrm>
          <a:prstGeom prst="rect">
            <a:avLst/>
          </a:prstGeom>
          <a:gradFill flip="none" rotWithShape="1">
            <a:gsLst>
              <a:gs pos="0">
                <a:srgbClr val="58848D">
                  <a:shade val="30000"/>
                  <a:satMod val="115000"/>
                </a:srgbClr>
              </a:gs>
              <a:gs pos="50000">
                <a:srgbClr val="58848D">
                  <a:shade val="67500"/>
                  <a:satMod val="115000"/>
                </a:srgbClr>
              </a:gs>
              <a:gs pos="100000">
                <a:srgbClr val="58848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EB1804F-E872-CA4C-B43C-0DD03487A3D1}"/>
              </a:ext>
            </a:extLst>
          </p:cNvPr>
          <p:cNvSpPr txBox="1">
            <a:spLocks/>
          </p:cNvSpPr>
          <p:nvPr/>
        </p:nvSpPr>
        <p:spPr>
          <a:xfrm>
            <a:off x="1066798" y="145468"/>
            <a:ext cx="10058402" cy="84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</a:rPr>
              <a:t>n is a product of k distinct prime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873821-E3FF-CC4A-9B50-8290E92C059E}"/>
              </a:ext>
            </a:extLst>
          </p:cNvPr>
          <p:cNvGrpSpPr/>
          <p:nvPr/>
        </p:nvGrpSpPr>
        <p:grpSpPr>
          <a:xfrm rot="10800000" flipV="1">
            <a:off x="1066798" y="944235"/>
            <a:ext cx="10058403" cy="45719"/>
            <a:chOff x="2050406" y="9285243"/>
            <a:chExt cx="20276820" cy="1600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EDEA1B-3965-B24F-BDE3-28C725DFD9CA}"/>
                </a:ext>
              </a:extLst>
            </p:cNvPr>
            <p:cNvSpPr/>
            <p:nvPr/>
          </p:nvSpPr>
          <p:spPr>
            <a:xfrm>
              <a:off x="2050406" y="9285243"/>
              <a:ext cx="20276820" cy="1600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2F01802-CB0A-4E47-B838-247A6FD23A5C}"/>
                </a:ext>
              </a:extLst>
            </p:cNvPr>
            <p:cNvSpPr/>
            <p:nvPr/>
          </p:nvSpPr>
          <p:spPr>
            <a:xfrm>
              <a:off x="2050406" y="9285243"/>
              <a:ext cx="1835794" cy="160020"/>
            </a:xfrm>
            <a:prstGeom prst="rect">
              <a:avLst/>
            </a:prstGeom>
            <a:solidFill>
              <a:srgbClr val="588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07A4DD-61FA-EC55-77E8-9EC5759E6789}"/>
              </a:ext>
            </a:extLst>
          </p:cNvPr>
          <p:cNvSpPr txBox="1"/>
          <p:nvPr/>
        </p:nvSpPr>
        <p:spPr>
          <a:xfrm>
            <a:off x="1241227" y="1453168"/>
            <a:ext cx="711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n was a free square number, we count the number of primes (k) and solve it as (-1)</a:t>
            </a:r>
            <a:r>
              <a:rPr lang="en-US" sz="2400" baseline="30000" dirty="0"/>
              <a:t>k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1DD3E-88FA-D0FE-0948-85AE385BE00B}"/>
              </a:ext>
            </a:extLst>
          </p:cNvPr>
          <p:cNvSpPr txBox="1"/>
          <p:nvPr/>
        </p:nvSpPr>
        <p:spPr>
          <a:xfrm>
            <a:off x="1402795" y="2526707"/>
            <a:ext cx="143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Examples: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CEC6E-6947-8871-2840-86CA371A2588}"/>
              </a:ext>
            </a:extLst>
          </p:cNvPr>
          <p:cNvSpPr txBox="1"/>
          <p:nvPr/>
        </p:nvSpPr>
        <p:spPr>
          <a:xfrm>
            <a:off x="1647439" y="3128209"/>
            <a:ext cx="1332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rgbClr val="202122"/>
                </a:solidFill>
                <a:effectLst/>
              </a:rPr>
              <a:t>μ</a:t>
            </a:r>
            <a:r>
              <a:rPr lang="en-US" sz="2000" dirty="0">
                <a:solidFill>
                  <a:srgbClr val="202122"/>
                </a:solidFill>
              </a:rPr>
              <a:t>(11) = -1</a:t>
            </a:r>
            <a:endParaRPr lang="en-US" sz="2000" i="0" dirty="0">
              <a:solidFill>
                <a:srgbClr val="202122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47EDB-43FB-0275-6B4E-71483210E54E}"/>
              </a:ext>
            </a:extLst>
          </p:cNvPr>
          <p:cNvSpPr txBox="1"/>
          <p:nvPr/>
        </p:nvSpPr>
        <p:spPr>
          <a:xfrm>
            <a:off x="1647439" y="3946358"/>
            <a:ext cx="1209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rgbClr val="202122"/>
                </a:solidFill>
                <a:effectLst/>
              </a:rPr>
              <a:t>μ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(14) = 1</a:t>
            </a:r>
            <a:endParaRPr lang="en-US" sz="2000" dirty="0">
              <a:solidFill>
                <a:srgbClr val="20212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5A374-3632-F3EE-82DD-8D7385372DDC}"/>
              </a:ext>
            </a:extLst>
          </p:cNvPr>
          <p:cNvSpPr txBox="1"/>
          <p:nvPr/>
        </p:nvSpPr>
        <p:spPr>
          <a:xfrm>
            <a:off x="2689131" y="3128209"/>
            <a:ext cx="449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2"/>
                </a:solidFill>
              </a:rPr>
              <a:t>;because 11 is a prime number, so (-1)</a:t>
            </a:r>
            <a:r>
              <a:rPr lang="en-US" sz="2000" baseline="30000" dirty="0">
                <a:solidFill>
                  <a:srgbClr val="202122"/>
                </a:solidFill>
              </a:rPr>
              <a:t>1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EBDA4-DC92-BD7B-CD86-7673E321B7DB}"/>
              </a:ext>
            </a:extLst>
          </p:cNvPr>
          <p:cNvSpPr txBox="1"/>
          <p:nvPr/>
        </p:nvSpPr>
        <p:spPr>
          <a:xfrm>
            <a:off x="2619595" y="3946358"/>
            <a:ext cx="610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202122"/>
                </a:solidFill>
                <a:effectLst/>
              </a:rPr>
              <a:t>;</a:t>
            </a:r>
            <a:r>
              <a:rPr lang="en-US" sz="2000" dirty="0">
                <a:solidFill>
                  <a:srgbClr val="202122"/>
                </a:solidFill>
              </a:rPr>
              <a:t>because The prime factorization of 14 is 2 * 7, so</a:t>
            </a:r>
            <a:r>
              <a:rPr lang="en-US" sz="2000" dirty="0"/>
              <a:t> (-1)</a:t>
            </a:r>
            <a:r>
              <a:rPr lang="en-US" sz="2000" baseline="30000" dirty="0"/>
              <a:t>2</a:t>
            </a:r>
            <a:endParaRPr lang="en-US" sz="2000" dirty="0">
              <a:solidFill>
                <a:srgbClr val="20212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E701A-F694-C5C6-E9AC-78D6CCD45B58}"/>
              </a:ext>
            </a:extLst>
          </p:cNvPr>
          <p:cNvSpPr txBox="1"/>
          <p:nvPr/>
        </p:nvSpPr>
        <p:spPr>
          <a:xfrm>
            <a:off x="1647438" y="4663758"/>
            <a:ext cx="1332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rgbClr val="202122"/>
                </a:solidFill>
                <a:effectLst/>
              </a:rPr>
              <a:t>μ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(30) = -1</a:t>
            </a:r>
            <a:endParaRPr lang="en-US" sz="2000" dirty="0">
              <a:solidFill>
                <a:srgbClr val="20212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3E44C-D9E1-740E-3D3A-2F1AAE42222D}"/>
              </a:ext>
            </a:extLst>
          </p:cNvPr>
          <p:cNvSpPr txBox="1"/>
          <p:nvPr/>
        </p:nvSpPr>
        <p:spPr>
          <a:xfrm>
            <a:off x="2689131" y="4663759"/>
            <a:ext cx="649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202122"/>
                </a:solidFill>
                <a:effectLst/>
              </a:rPr>
              <a:t>;</a:t>
            </a:r>
            <a:r>
              <a:rPr lang="en-US" sz="2000" dirty="0">
                <a:solidFill>
                  <a:srgbClr val="202122"/>
                </a:solidFill>
              </a:rPr>
              <a:t>because The prime factorization of 30 is 2 * 3 * 5, so (-1)</a:t>
            </a:r>
            <a:r>
              <a:rPr lang="en-US" sz="2000" baseline="30000" dirty="0">
                <a:solidFill>
                  <a:srgbClr val="202122"/>
                </a:solidFill>
              </a:rPr>
              <a:t>3</a:t>
            </a:r>
            <a:endParaRPr lang="en-US" sz="2000" dirty="0">
              <a:solidFill>
                <a:srgbClr val="20212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F14D7-07AA-AFB2-9233-83DCD046F3F9}"/>
              </a:ext>
            </a:extLst>
          </p:cNvPr>
          <p:cNvSpPr txBox="1"/>
          <p:nvPr/>
        </p:nvSpPr>
        <p:spPr>
          <a:xfrm>
            <a:off x="1775543" y="3476221"/>
            <a:ext cx="369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2"/>
                </a:solidFill>
              </a:rPr>
              <a:t>k = 1 because there is 1 prime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3DE05-900F-2AA9-BE76-94D473E88ACB}"/>
              </a:ext>
            </a:extLst>
          </p:cNvPr>
          <p:cNvSpPr txBox="1"/>
          <p:nvPr/>
        </p:nvSpPr>
        <p:spPr>
          <a:xfrm>
            <a:off x="1868519" y="4291550"/>
            <a:ext cx="369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2"/>
                </a:solidFill>
              </a:rPr>
              <a:t>k = 2 because there are 2 primes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422A9-7E13-4D53-C71D-30FA2C84F72D}"/>
              </a:ext>
            </a:extLst>
          </p:cNvPr>
          <p:cNvSpPr txBox="1"/>
          <p:nvPr/>
        </p:nvSpPr>
        <p:spPr>
          <a:xfrm>
            <a:off x="1823447" y="5033090"/>
            <a:ext cx="369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2"/>
                </a:solidFill>
              </a:rPr>
              <a:t>k = 3 because there are 3 primes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D4F10-1222-F031-6FD9-232464331A85}"/>
              </a:ext>
            </a:extLst>
          </p:cNvPr>
          <p:cNvSpPr txBox="1"/>
          <p:nvPr/>
        </p:nvSpPr>
        <p:spPr>
          <a:xfrm>
            <a:off x="5843875" y="64650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313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6715</TotalTime>
  <Words>963</Words>
  <Application>Microsoft Office PowerPoint</Application>
  <PresentationFormat>Widescreen</PresentationFormat>
  <Paragraphs>189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Gill Sans</vt:lpstr>
      <vt:lpstr>inherit</vt:lpstr>
      <vt:lpstr>Montserrat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Success Prediction</dc:title>
  <dc:creator>غيداء</dc:creator>
  <cp:lastModifiedBy>عبد الرحمن الميمان</cp:lastModifiedBy>
  <cp:revision>83</cp:revision>
  <cp:lastPrinted>2022-10-25T21:34:07Z</cp:lastPrinted>
  <dcterms:created xsi:type="dcterms:W3CDTF">2019-04-08T10:59:45Z</dcterms:created>
  <dcterms:modified xsi:type="dcterms:W3CDTF">2022-12-10T13:56:32Z</dcterms:modified>
</cp:coreProperties>
</file>