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3" r:id="rId3"/>
    <p:sldId id="270" r:id="rId4"/>
    <p:sldId id="269" r:id="rId5"/>
    <p:sldId id="26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B68566-7B1A-78F9-6F78-E02D35BA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E41D629-006B-E9B2-A72E-1179D5105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7CFE8DE-D51F-8097-85BF-39A07ED7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64B01A9-8C32-BCEF-8E5D-850277EA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8F3381C-A63A-18D5-29E3-EC7E471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557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BC0C53-BC24-A7E5-1D9E-7F5D4DE5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5B233B3-FE8B-8704-F264-7BA806781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966DA0C-58A5-358E-2CE6-6C130B16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6D3F7B9-CF3E-C7FF-03C2-5D13B3D7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0309B12-B9EB-2453-190C-6695EECC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713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FE9A0E7-94C9-249E-1890-06C1283AF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17EBC47-9E25-C6AB-D5AE-6C22DCC2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AE0DFBC-4E97-70B5-789E-90662584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73F6059-BBA4-62AC-F0F9-C4A32737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2CDC146-FE4F-5D9E-3292-AA6E6709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7241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CA3E704-A0E6-36F6-03F5-1585D5FC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1AB9B68-CBAC-D23E-1DF1-2D7E09D2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D95966C-D9E2-CFE1-8BC1-54475F7C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217026F-F9C1-09E8-931D-DA015E07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1C64D22-D3C5-7B8F-5272-FABE3555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5553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4C6FD2-3A7D-538D-599E-CD2E991E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5469B7C-C507-F54D-CDF5-A9068269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115A45E-DB3A-39F3-EC0F-247FF596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1FA5C4-DAC1-2EBF-7A70-31FF508D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25E102B-F2AF-00DB-A2B0-4C22EA3E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480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4102ED-6756-A0D5-9424-B9B91DAD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1B68568-9B1A-A151-82A5-997B064FB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E3B5535-17DF-28EE-5472-1A2FB436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3F79AE8-D15F-B3A8-4C32-085071E7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C2A9839-7745-2390-9182-83E153C8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B9D921D-258E-6283-1745-2573643C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301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CBB725-EBDF-26D5-751C-5278C9A9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7842825-0AC8-E683-3BD5-B44AA4282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6C9CAF3-EE6A-0E1F-C907-A7EC68D1D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ABC45AF-B08C-5032-9F97-D433407E4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314A7DA0-C395-272D-7D23-7BBB58AB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30ADF57-4D44-2F2C-8785-FAD75F50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9663C31B-EE47-0EDD-E1CD-9766E8E8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F60B732-C543-4DFE-C6AB-F9FC863B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727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195C536-5F8B-5889-876F-54225A60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D46A69FA-8155-0E61-D36E-D0084F6B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79D820EF-4EFF-8976-9812-B4CADEEB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DC045A-2AB9-A692-7A50-EC7570A4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49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241240AD-4E2C-5540-469F-16141838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13512B7-D418-6D3A-2784-71FCAF0B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465CFA6F-B48B-C229-8268-E9C91772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381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72B3E6-5F7E-1F5E-CA52-9D71C5A3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BC0C204-836E-79E2-3845-F5B7321D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54DAA2E-81EB-4325-1CC5-AE1A9BA86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729AA7C-BD35-DFC5-73ED-32AAC959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BD5E0EE-CF67-97C1-3978-EF4E1B60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B8C0D1E-BD63-6587-5912-59AECDBD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44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0BAF57-4C92-2FEE-4113-23AB6E96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4116C30-7D02-A0D8-6EC2-97ED4DF8E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195DFD0-7D98-6CF2-CAAC-01478283E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6E26138-D03C-CC60-332C-36C020D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D0E9E68-7F8C-3F0A-10C2-533F5CFC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454B708-970D-986A-55A0-1B3F0A02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309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8B6D63F-22A5-4D64-E2B0-D02ADBC0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173BAEC-9E67-BBFB-1299-A63030DE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AAA5DED-B0ED-784C-F6F2-6831ADDBC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669F-B16A-4D78-9FF3-45EDC76135E0}" type="datetimeFigureOut">
              <a:rPr lang="ar-SA" smtClean="0"/>
              <a:t>17/05/1444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5A16C59-59A0-43D7-7258-CC5C7E784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76F27C0-22F6-9DD6-63E0-C6D0AAE8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D4D5-2AAA-45E8-B114-339B0EB6C4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6170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-knott.surrey.ac.uk/Fibonacci/cfINTRO.html#convergrecur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17E18C76-A78B-F650-F88D-D289E6A5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Continued Fraction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2134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5513E74-7A0F-5E21-95BD-89BF0876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Another way of getting a CF from a decimal</a:t>
            </a:r>
            <a:endParaRPr lang="ar-SA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79732EA7-3921-726C-87C9-BCE25EF91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200" dirty="0"/>
                  <a:t>We know that 1.5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b="0" dirty="0"/>
              </a:p>
              <a:p>
                <a:pPr marL="0" indent="0" algn="l" rtl="0">
                  <a:buNone/>
                </a:pPr>
                <a:r>
                  <a:rPr lang="en-US" sz="2200" b="0" dirty="0"/>
                  <a:t>Using this knowledge, we can get the CF of any decimal number Using Euclid’s let’s try this on the previous example 2.875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2875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b="0" dirty="0"/>
              </a:p>
              <a:p>
                <a:pPr marL="0" indent="0" algn="l" rtl="0">
                  <a:buNone/>
                </a:pPr>
                <a:r>
                  <a:rPr lang="en-US" sz="2200" b="0" dirty="0"/>
                  <a:t>2875 = 2 * 1000 + 875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1000 = 1 * 875 + 125</a:t>
                </a:r>
              </a:p>
              <a:p>
                <a:pPr marL="0" indent="0" algn="l" rtl="0">
                  <a:buNone/>
                </a:pPr>
                <a:r>
                  <a:rPr lang="en-US" sz="2200" b="0" dirty="0"/>
                  <a:t>875 = 7 * 125 + 0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CF of 2.875 </a:t>
                </a:r>
                <a:r>
                  <a:rPr lang="en-US" sz="2200" dirty="0">
                    <a:sym typeface="Wingdings" panose="05000000000000000000" pitchFamily="2" charset="2"/>
                  </a:rPr>
                  <a:t> [2; 1, 7] the same as in the previous example.</a:t>
                </a:r>
                <a:endParaRPr lang="en-US" sz="2200" b="0" dirty="0"/>
              </a:p>
              <a:p>
                <a:pPr marL="0" indent="0" algn="l" rtl="0">
                  <a:buNone/>
                </a:pPr>
                <a:endParaRPr lang="en-US" sz="2200" b="0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79732EA7-3921-726C-87C9-BCE25EF91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 r="-5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35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95F9E4B-8CA7-81A6-50D1-0803EA9C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Continued fraction for square roots</a:t>
            </a:r>
            <a:endParaRPr lang="ar-SA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C95BBA10-C35C-F057-2236-8EFB86B1E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200" dirty="0"/>
                  <a:t>Suppose n is not a perfect square and that √n = a + x where a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 is any square number less than n. the general formula of √n as a CF is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√n = a + x</a:t>
                </a:r>
                <a:br>
                  <a:rPr lang="en-US" sz="2200" dirty="0"/>
                </a:br>
                <a:r>
                  <a:rPr lang="en-US" sz="2200" dirty="0"/>
                  <a:t>n = a</a:t>
                </a:r>
                <a:r>
                  <a:rPr lang="en-US" sz="2200" baseline="30000" dirty="0"/>
                  <a:t>2</a:t>
                </a:r>
                <a:r>
                  <a:rPr lang="en-US" sz="2200" dirty="0"/>
                  <a:t> + 2ax + x</a:t>
                </a:r>
                <a:r>
                  <a:rPr lang="en-US" sz="2200" baseline="30000" dirty="0"/>
                  <a:t>2			</a:t>
                </a:r>
                <a:r>
                  <a:rPr lang="en-US" sz="2200" dirty="0"/>
                  <a:t> 			Square both sides</a:t>
                </a:r>
                <a:endParaRPr lang="en-US" sz="2200" baseline="30000" dirty="0"/>
              </a:p>
              <a:p>
                <a:pPr marL="0" indent="0" algn="l" rtl="0">
                  <a:buNone/>
                </a:pPr>
                <a:r>
                  <a:rPr lang="pt-BR" sz="2200" dirty="0"/>
                  <a:t>n − a</a:t>
                </a:r>
                <a:r>
                  <a:rPr lang="pt-BR" sz="2200" baseline="30000" dirty="0"/>
                  <a:t>2</a:t>
                </a:r>
                <a:r>
                  <a:rPr lang="pt-BR" sz="2200" dirty="0"/>
                  <a:t> = x ( 2a + x)				</a:t>
                </a:r>
                <a:r>
                  <a:rPr lang="en-US" sz="2200" dirty="0"/>
                  <a:t>Rearranging to make x a factor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Substituting for x in the top equation: √n = a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200"/>
                          <m:t> 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….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 algn="l" rtl="0">
                  <a:buNone/>
                </a:pPr>
                <a:endParaRPr lang="en-US" sz="2200" dirty="0"/>
              </a:p>
              <a:p>
                <a:pPr marL="0" indent="0" algn="l" rtl="0">
                  <a:buNone/>
                </a:pPr>
                <a:endParaRPr lang="ar-SA" sz="2200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C95BBA10-C35C-F057-2236-8EFB86B1E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 t="-1865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6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AA37066-AAA3-4AEE-658D-22C0D91A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Example</a:t>
            </a:r>
            <a:endParaRPr lang="ar-SA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E980ADD9-B979-E1CE-CB4D-E7E7DD3C1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200" dirty="0"/>
                  <a:t>Find CF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n-US" sz="2200" dirty="0"/>
              </a:p>
              <a:p>
                <a:pPr marL="0" indent="0" algn="l" rtl="0">
                  <a:buNone/>
                </a:pPr>
                <a:endParaRPr lang="en-US" sz="2200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sz="2200" dirty="0"/>
                  <a:t> = </a:t>
                </a:r>
                <a:r>
                  <a:rPr lang="en-US" sz="2200" dirty="0">
                    <a:highlight>
                      <a:srgbClr val="FFFF00"/>
                    </a:highlight>
                  </a:rPr>
                  <a:t>2</a:t>
                </a:r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	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&lt; 6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200" dirty="0"/>
                  <a:t>					 	Square both sides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2 = 4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(4 +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)			 		Rearranging to make x a factor 	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b="0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sz="2200" dirty="0"/>
                  <a:t> = 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….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/>
                          <m:t> 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/>
              </a:p>
              <a:p>
                <a:pPr marL="0" indent="0" algn="l" rtl="0">
                  <a:buNone/>
                </a:pPr>
                <a:endParaRPr lang="ar-SA" sz="2200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E980ADD9-B979-E1CE-CB4D-E7E7DD3C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 t="-114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53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82589B9-1B04-C569-B77C-C82F3282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References </a:t>
            </a:r>
            <a:endParaRPr lang="ar-S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8026A79-234E-D1B7-05E9-5CA6C110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https://r-knott.surrey.ac.uk/Fibonacci/cfINTRO.html#convergrecurr</a:t>
            </a:r>
            <a:endParaRPr lang="ar-SA" sz="2200" dirty="0"/>
          </a:p>
        </p:txBody>
      </p:sp>
    </p:spTree>
    <p:extLst>
      <p:ext uri="{BB962C8B-B14F-4D97-AF65-F5344CB8AC3E}">
        <p14:creationId xmlns:p14="http://schemas.microsoft.com/office/powerpoint/2010/main" val="182258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ADFE852-7DD9-90A2-E6EB-6A547D07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  <a:endParaRPr lang="ar-S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8F9B469-8B1E-D682-C71C-F7BB0B55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Thanks For listening If you have any questions feel free to ask, we will do our best to help you.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dirty="0" err="1"/>
              <a:t>Abdulaziz</a:t>
            </a:r>
            <a:r>
              <a:rPr lang="en-US" sz="2200" dirty="0"/>
              <a:t> </a:t>
            </a:r>
            <a:r>
              <a:rPr lang="en-US" sz="2200" dirty="0" err="1"/>
              <a:t>Alkhrashi</a:t>
            </a:r>
            <a:r>
              <a:rPr lang="en-US" sz="2200" dirty="0"/>
              <a:t>				                                  Mohammed </a:t>
            </a:r>
            <a:r>
              <a:rPr lang="en-US" sz="2200" dirty="0" err="1"/>
              <a:t>Alberikan</a:t>
            </a:r>
            <a:endParaRPr lang="en-US" sz="2200" dirty="0"/>
          </a:p>
          <a:p>
            <a:pPr marL="0" indent="0" algn="l" rtl="0">
              <a:buNone/>
            </a:pPr>
            <a:r>
              <a:rPr lang="en-US" sz="2200" dirty="0"/>
              <a:t>								</a:t>
            </a:r>
          </a:p>
          <a:p>
            <a:pPr marL="0" indent="0">
              <a:buNone/>
            </a:pPr>
            <a:endParaRPr lang="ar-SA" sz="2200" dirty="0"/>
          </a:p>
        </p:txBody>
      </p:sp>
    </p:spTree>
    <p:extLst>
      <p:ext uri="{BB962C8B-B14F-4D97-AF65-F5344CB8AC3E}">
        <p14:creationId xmlns:p14="http://schemas.microsoft.com/office/powerpoint/2010/main" val="37162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2B72721-F1F5-EF7B-9A19-4BF436F9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Introduction</a:t>
            </a:r>
            <a:endParaRPr lang="ar-S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A18D7547-BE46-30A2-75B5-D1A7FF92A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7699744" cy="42519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Imagine we have a 16/45 rectangle, let’s say we want to divide it into n squares such that each square is of ratio n/1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45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16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13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16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𝑅𝑒𝑚𝑎𝑖𝑛𝑑𝑒𝑟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This is also can be written as: 2 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16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13</m:t>
                            </m:r>
                          </m:den>
                        </m:f>
                      </m:den>
                    </m:f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2 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 </m:t>
                        </m: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13</m:t>
                            </m:r>
                          </m:den>
                        </m:f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Now using the same way, we can get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 +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 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13</m:t>
                                </m:r>
                              </m:num>
                              <m:den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den>
                            </m:f>
                          </m:den>
                        </m:f>
                      </m:den>
                    </m:f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 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 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 </m:t>
                            </m:r>
                            <m:f>
                              <m:f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den>
                            </m:f>
                          </m:den>
                        </m:f>
                      </m:den>
                    </m:f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Note that we cannot divide the rectangle to smaller squares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Keep this example in your mind to understand the idea of a continued fraction</a:t>
                </a:r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A18D7547-BE46-30A2-75B5-D1A7FF92A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7699744" cy="4251960"/>
              </a:xfrm>
              <a:blipFill>
                <a:blip r:embed="rId2"/>
                <a:stretch>
                  <a:fillRect t="-2439" r="-317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مستطيل 11">
            <a:extLst>
              <a:ext uri="{FF2B5EF4-FFF2-40B4-BE49-F238E27FC236}">
                <a16:creationId xmlns:a16="http://schemas.microsoft.com/office/drawing/2014/main" id="{B0A701E6-2869-D1B6-B82B-593778E7FFD4}"/>
              </a:ext>
            </a:extLst>
          </p:cNvPr>
          <p:cNvSpPr/>
          <p:nvPr/>
        </p:nvSpPr>
        <p:spPr>
          <a:xfrm>
            <a:off x="11183772" y="6079227"/>
            <a:ext cx="165740" cy="20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4427D5F1-F39D-0282-F0D3-0EEE8AC60319}"/>
              </a:ext>
            </a:extLst>
          </p:cNvPr>
          <p:cNvSpPr/>
          <p:nvPr/>
        </p:nvSpPr>
        <p:spPr>
          <a:xfrm>
            <a:off x="11357604" y="6084963"/>
            <a:ext cx="165740" cy="20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8E3C6FE7-839F-6E5D-A472-DFEB31E1302D}"/>
              </a:ext>
            </a:extLst>
          </p:cNvPr>
          <p:cNvSpPr/>
          <p:nvPr/>
        </p:nvSpPr>
        <p:spPr>
          <a:xfrm>
            <a:off x="10834207" y="6079228"/>
            <a:ext cx="182565" cy="209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D5279373-7369-1B1E-89EA-EF30D26E1201}"/>
              </a:ext>
            </a:extLst>
          </p:cNvPr>
          <p:cNvSpPr/>
          <p:nvPr/>
        </p:nvSpPr>
        <p:spPr>
          <a:xfrm>
            <a:off x="10826586" y="3091753"/>
            <a:ext cx="803913" cy="9042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B2221451-E2CA-3F4B-5027-27AA39FC1267}"/>
              </a:ext>
            </a:extLst>
          </p:cNvPr>
          <p:cNvSpPr/>
          <p:nvPr/>
        </p:nvSpPr>
        <p:spPr>
          <a:xfrm>
            <a:off x="9923617" y="3099373"/>
            <a:ext cx="872490" cy="904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69734E7C-6CD3-5F5F-0026-A153AB1560E3}"/>
              </a:ext>
            </a:extLst>
          </p:cNvPr>
          <p:cNvSpPr/>
          <p:nvPr/>
        </p:nvSpPr>
        <p:spPr>
          <a:xfrm>
            <a:off x="9080340" y="3099373"/>
            <a:ext cx="812798" cy="904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CF99656E-3D06-2E12-9B0A-C43A0F47E3BE}"/>
              </a:ext>
            </a:extLst>
          </p:cNvPr>
          <p:cNvSpPr/>
          <p:nvPr/>
        </p:nvSpPr>
        <p:spPr>
          <a:xfrm>
            <a:off x="9049859" y="1977944"/>
            <a:ext cx="2580640" cy="90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A090C55-D719-FBE5-2F19-532DFDFB4F1A}"/>
              </a:ext>
            </a:extLst>
          </p:cNvPr>
          <p:cNvSpPr txBox="1"/>
          <p:nvPr/>
        </p:nvSpPr>
        <p:spPr>
          <a:xfrm>
            <a:off x="10076019" y="1977944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45</a:t>
            </a:r>
            <a:endParaRPr lang="ar-SA" dirty="0"/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4D62EAF9-664F-707B-5E8B-9F8DCC23DF85}"/>
              </a:ext>
            </a:extLst>
          </p:cNvPr>
          <p:cNvSpPr/>
          <p:nvPr/>
        </p:nvSpPr>
        <p:spPr>
          <a:xfrm>
            <a:off x="9060019" y="3100405"/>
            <a:ext cx="2580640" cy="90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highlight>
                <a:srgbClr val="FFFF00"/>
              </a:highlight>
            </a:endParaRPr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91BF3A1B-6C0E-5EE8-A791-4CFECFE0A8FF}"/>
              </a:ext>
            </a:extLst>
          </p:cNvPr>
          <p:cNvCxnSpPr/>
          <p:nvPr/>
        </p:nvCxnSpPr>
        <p:spPr>
          <a:xfrm>
            <a:off x="9913459" y="3100405"/>
            <a:ext cx="0" cy="90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رابط مستقيم 21">
            <a:extLst>
              <a:ext uri="{FF2B5EF4-FFF2-40B4-BE49-F238E27FC236}">
                <a16:creationId xmlns:a16="http://schemas.microsoft.com/office/drawing/2014/main" id="{416613F9-2B72-ACA5-B0F7-AE295C460DF2}"/>
              </a:ext>
            </a:extLst>
          </p:cNvPr>
          <p:cNvCxnSpPr/>
          <p:nvPr/>
        </p:nvCxnSpPr>
        <p:spPr>
          <a:xfrm>
            <a:off x="10827859" y="3100405"/>
            <a:ext cx="0" cy="90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9E05A983-4587-48DD-2F0E-2291FE0E8964}"/>
              </a:ext>
            </a:extLst>
          </p:cNvPr>
          <p:cNvSpPr txBox="1"/>
          <p:nvPr/>
        </p:nvSpPr>
        <p:spPr>
          <a:xfrm>
            <a:off x="9118440" y="3062354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5E85DBEA-71C9-D73D-37C5-715AB81A1693}"/>
              </a:ext>
            </a:extLst>
          </p:cNvPr>
          <p:cNvSpPr txBox="1"/>
          <p:nvPr/>
        </p:nvSpPr>
        <p:spPr>
          <a:xfrm>
            <a:off x="9705179" y="3359207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FC8056CB-7475-B6E3-36CE-7B038BFE746E}"/>
              </a:ext>
            </a:extLst>
          </p:cNvPr>
          <p:cNvSpPr txBox="1"/>
          <p:nvPr/>
        </p:nvSpPr>
        <p:spPr>
          <a:xfrm>
            <a:off x="10002359" y="3065370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5B2A921D-8642-6A89-397E-A13C93BD3BBC}"/>
              </a:ext>
            </a:extLst>
          </p:cNvPr>
          <p:cNvSpPr txBox="1"/>
          <p:nvPr/>
        </p:nvSpPr>
        <p:spPr>
          <a:xfrm>
            <a:off x="10614500" y="3359207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AC2DE78F-86D4-99D8-15B1-F7AE03EA2A66}"/>
              </a:ext>
            </a:extLst>
          </p:cNvPr>
          <p:cNvSpPr txBox="1"/>
          <p:nvPr/>
        </p:nvSpPr>
        <p:spPr>
          <a:xfrm>
            <a:off x="10890090" y="3062354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13</a:t>
            </a:r>
            <a:endParaRPr lang="ar-SA" dirty="0"/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59FA5795-40CB-4228-81D2-49ACBC9171D8}"/>
              </a:ext>
            </a:extLst>
          </p:cNvPr>
          <p:cNvSpPr/>
          <p:nvPr/>
        </p:nvSpPr>
        <p:spPr>
          <a:xfrm>
            <a:off x="10834207" y="4271027"/>
            <a:ext cx="803913" cy="9042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مستطيل 28">
            <a:extLst>
              <a:ext uri="{FF2B5EF4-FFF2-40B4-BE49-F238E27FC236}">
                <a16:creationId xmlns:a16="http://schemas.microsoft.com/office/drawing/2014/main" id="{46DB7D6D-B2BF-C641-AF0B-BB7C6948737B}"/>
              </a:ext>
            </a:extLst>
          </p:cNvPr>
          <p:cNvSpPr/>
          <p:nvPr/>
        </p:nvSpPr>
        <p:spPr>
          <a:xfrm>
            <a:off x="9931238" y="4278647"/>
            <a:ext cx="872490" cy="904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0EB0966E-A41C-8563-5CC8-3FFFC7272C9C}"/>
              </a:ext>
            </a:extLst>
          </p:cNvPr>
          <p:cNvSpPr/>
          <p:nvPr/>
        </p:nvSpPr>
        <p:spPr>
          <a:xfrm>
            <a:off x="9087961" y="4278647"/>
            <a:ext cx="812798" cy="904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مستطيل 30">
            <a:extLst>
              <a:ext uri="{FF2B5EF4-FFF2-40B4-BE49-F238E27FC236}">
                <a16:creationId xmlns:a16="http://schemas.microsoft.com/office/drawing/2014/main" id="{86B5DFEA-0977-FBD0-28F4-B7CD13FA38AE}"/>
              </a:ext>
            </a:extLst>
          </p:cNvPr>
          <p:cNvSpPr/>
          <p:nvPr/>
        </p:nvSpPr>
        <p:spPr>
          <a:xfrm>
            <a:off x="9067640" y="4279679"/>
            <a:ext cx="2580640" cy="90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highlight>
                <a:srgbClr val="FFFF00"/>
              </a:highlight>
            </a:endParaRPr>
          </a:p>
        </p:txBody>
      </p:sp>
      <p:cxnSp>
        <p:nvCxnSpPr>
          <p:cNvPr id="32" name="رابط مستقيم 31">
            <a:extLst>
              <a:ext uri="{FF2B5EF4-FFF2-40B4-BE49-F238E27FC236}">
                <a16:creationId xmlns:a16="http://schemas.microsoft.com/office/drawing/2014/main" id="{3D6EA7D7-A4A5-16D8-8F10-5FF6649BFFA3}"/>
              </a:ext>
            </a:extLst>
          </p:cNvPr>
          <p:cNvCxnSpPr/>
          <p:nvPr/>
        </p:nvCxnSpPr>
        <p:spPr>
          <a:xfrm>
            <a:off x="9921080" y="4279679"/>
            <a:ext cx="0" cy="90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رابط مستقيم 32">
            <a:extLst>
              <a:ext uri="{FF2B5EF4-FFF2-40B4-BE49-F238E27FC236}">
                <a16:creationId xmlns:a16="http://schemas.microsoft.com/office/drawing/2014/main" id="{26274345-A952-C318-A9B9-9EC315CCA6E8}"/>
              </a:ext>
            </a:extLst>
          </p:cNvPr>
          <p:cNvCxnSpPr/>
          <p:nvPr/>
        </p:nvCxnSpPr>
        <p:spPr>
          <a:xfrm>
            <a:off x="10835480" y="4279679"/>
            <a:ext cx="0" cy="90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3CFE037B-FDE4-CC2F-5B4E-C2185B539BBE}"/>
              </a:ext>
            </a:extLst>
          </p:cNvPr>
          <p:cNvSpPr txBox="1"/>
          <p:nvPr/>
        </p:nvSpPr>
        <p:spPr>
          <a:xfrm>
            <a:off x="9118440" y="4177801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4DC95FD0-4D74-AD6B-2C21-644E3F6A084B}"/>
              </a:ext>
            </a:extLst>
          </p:cNvPr>
          <p:cNvSpPr txBox="1"/>
          <p:nvPr/>
        </p:nvSpPr>
        <p:spPr>
          <a:xfrm>
            <a:off x="9712800" y="4538481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F3752818-8CDB-70FD-7328-6732CA3C295C}"/>
              </a:ext>
            </a:extLst>
          </p:cNvPr>
          <p:cNvSpPr txBox="1"/>
          <p:nvPr/>
        </p:nvSpPr>
        <p:spPr>
          <a:xfrm>
            <a:off x="10009980" y="4180817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EBEDBB6-5BD1-6B52-0C3C-6EEBB2B1D806}"/>
              </a:ext>
            </a:extLst>
          </p:cNvPr>
          <p:cNvSpPr txBox="1"/>
          <p:nvPr/>
        </p:nvSpPr>
        <p:spPr>
          <a:xfrm>
            <a:off x="11455236" y="4547133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6A23FECB-6967-2F6D-0EFA-5A463F3ABA90}"/>
              </a:ext>
            </a:extLst>
          </p:cNvPr>
          <p:cNvSpPr txBox="1"/>
          <p:nvPr/>
        </p:nvSpPr>
        <p:spPr>
          <a:xfrm>
            <a:off x="10897711" y="4177801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13</a:t>
            </a:r>
            <a:endParaRPr lang="ar-SA" dirty="0"/>
          </a:p>
        </p:txBody>
      </p:sp>
      <p:sp>
        <p:nvSpPr>
          <p:cNvPr id="39" name="مستطيل 38">
            <a:extLst>
              <a:ext uri="{FF2B5EF4-FFF2-40B4-BE49-F238E27FC236}">
                <a16:creationId xmlns:a16="http://schemas.microsoft.com/office/drawing/2014/main" id="{46C525E1-D945-A6BA-BE52-8DFD86565994}"/>
              </a:ext>
            </a:extLst>
          </p:cNvPr>
          <p:cNvSpPr/>
          <p:nvPr/>
        </p:nvSpPr>
        <p:spPr>
          <a:xfrm>
            <a:off x="10824048" y="4953910"/>
            <a:ext cx="824230" cy="221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BF5E7576-F689-3DC8-FE15-ECC0E9AB5C47}"/>
              </a:ext>
            </a:extLst>
          </p:cNvPr>
          <p:cNvSpPr txBox="1"/>
          <p:nvPr/>
        </p:nvSpPr>
        <p:spPr>
          <a:xfrm>
            <a:off x="10643711" y="4527011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13</a:t>
            </a:r>
            <a:endParaRPr lang="ar-SA" dirty="0"/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FB465DB8-F13B-466F-9240-AAA71DDBCC05}"/>
              </a:ext>
            </a:extLst>
          </p:cNvPr>
          <p:cNvSpPr txBox="1"/>
          <p:nvPr/>
        </p:nvSpPr>
        <p:spPr>
          <a:xfrm>
            <a:off x="10552267" y="4896343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67F1BFBF-4EAF-4D39-649E-A80D13A7D861}"/>
              </a:ext>
            </a:extLst>
          </p:cNvPr>
          <p:cNvSpPr txBox="1"/>
          <p:nvPr/>
        </p:nvSpPr>
        <p:spPr>
          <a:xfrm>
            <a:off x="10918030" y="5118454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43" name="مستطيل 42">
            <a:extLst>
              <a:ext uri="{FF2B5EF4-FFF2-40B4-BE49-F238E27FC236}">
                <a16:creationId xmlns:a16="http://schemas.microsoft.com/office/drawing/2014/main" id="{44DB9CFE-C4A6-ECF4-37B1-450C3A45A47E}"/>
              </a:ext>
            </a:extLst>
          </p:cNvPr>
          <p:cNvSpPr/>
          <p:nvPr/>
        </p:nvSpPr>
        <p:spPr>
          <a:xfrm>
            <a:off x="10834207" y="5396346"/>
            <a:ext cx="803913" cy="9042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مستطيل 43">
            <a:extLst>
              <a:ext uri="{FF2B5EF4-FFF2-40B4-BE49-F238E27FC236}">
                <a16:creationId xmlns:a16="http://schemas.microsoft.com/office/drawing/2014/main" id="{F545AE27-20E5-7A62-909B-3BF7E14E3EDA}"/>
              </a:ext>
            </a:extLst>
          </p:cNvPr>
          <p:cNvSpPr/>
          <p:nvPr/>
        </p:nvSpPr>
        <p:spPr>
          <a:xfrm>
            <a:off x="9931238" y="5403966"/>
            <a:ext cx="872490" cy="904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6E47E073-F750-3E66-B866-F46D5E591B31}"/>
              </a:ext>
            </a:extLst>
          </p:cNvPr>
          <p:cNvSpPr/>
          <p:nvPr/>
        </p:nvSpPr>
        <p:spPr>
          <a:xfrm>
            <a:off x="9087961" y="5403966"/>
            <a:ext cx="812798" cy="904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مستطيل 45">
            <a:extLst>
              <a:ext uri="{FF2B5EF4-FFF2-40B4-BE49-F238E27FC236}">
                <a16:creationId xmlns:a16="http://schemas.microsoft.com/office/drawing/2014/main" id="{7145D6C9-8AEF-E3B4-EF70-BF5841B44161}"/>
              </a:ext>
            </a:extLst>
          </p:cNvPr>
          <p:cNvSpPr/>
          <p:nvPr/>
        </p:nvSpPr>
        <p:spPr>
          <a:xfrm>
            <a:off x="9067640" y="5404998"/>
            <a:ext cx="2580640" cy="904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highlight>
                <a:srgbClr val="FFFF00"/>
              </a:highlight>
            </a:endParaRPr>
          </a:p>
        </p:txBody>
      </p:sp>
      <p:cxnSp>
        <p:nvCxnSpPr>
          <p:cNvPr id="47" name="رابط مستقيم 46">
            <a:extLst>
              <a:ext uri="{FF2B5EF4-FFF2-40B4-BE49-F238E27FC236}">
                <a16:creationId xmlns:a16="http://schemas.microsoft.com/office/drawing/2014/main" id="{4E32BA97-87D8-554B-2CE7-9973C75FE8E3}"/>
              </a:ext>
            </a:extLst>
          </p:cNvPr>
          <p:cNvCxnSpPr/>
          <p:nvPr/>
        </p:nvCxnSpPr>
        <p:spPr>
          <a:xfrm>
            <a:off x="9921080" y="5404998"/>
            <a:ext cx="0" cy="90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رابط مستقيم 47">
            <a:extLst>
              <a:ext uri="{FF2B5EF4-FFF2-40B4-BE49-F238E27FC236}">
                <a16:creationId xmlns:a16="http://schemas.microsoft.com/office/drawing/2014/main" id="{499E698B-E8FB-AE6D-D470-E28B932BA253}"/>
              </a:ext>
            </a:extLst>
          </p:cNvPr>
          <p:cNvCxnSpPr/>
          <p:nvPr/>
        </p:nvCxnSpPr>
        <p:spPr>
          <a:xfrm>
            <a:off x="10835480" y="5404998"/>
            <a:ext cx="0" cy="90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4FFF5A01-3822-78A6-0FB1-0B22D3C5BDFF}"/>
              </a:ext>
            </a:extLst>
          </p:cNvPr>
          <p:cNvSpPr txBox="1"/>
          <p:nvPr/>
        </p:nvSpPr>
        <p:spPr>
          <a:xfrm>
            <a:off x="9118440" y="5303120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6FFA0613-404E-194F-48DF-00C724ACA011}"/>
              </a:ext>
            </a:extLst>
          </p:cNvPr>
          <p:cNvSpPr txBox="1"/>
          <p:nvPr/>
        </p:nvSpPr>
        <p:spPr>
          <a:xfrm>
            <a:off x="9712800" y="5663800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931388C2-352B-420F-8F13-0A945F09284C}"/>
              </a:ext>
            </a:extLst>
          </p:cNvPr>
          <p:cNvSpPr txBox="1"/>
          <p:nvPr/>
        </p:nvSpPr>
        <p:spPr>
          <a:xfrm>
            <a:off x="10009980" y="5306136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887C0079-7D59-F04B-92D0-10CA57736226}"/>
              </a:ext>
            </a:extLst>
          </p:cNvPr>
          <p:cNvSpPr txBox="1"/>
          <p:nvPr/>
        </p:nvSpPr>
        <p:spPr>
          <a:xfrm>
            <a:off x="11455236" y="5672452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C15EF55C-F82C-B57A-2FC3-3AAAD562F0F0}"/>
              </a:ext>
            </a:extLst>
          </p:cNvPr>
          <p:cNvSpPr txBox="1"/>
          <p:nvPr/>
        </p:nvSpPr>
        <p:spPr>
          <a:xfrm>
            <a:off x="10897711" y="5303120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13</a:t>
            </a:r>
            <a:endParaRPr lang="ar-SA" dirty="0"/>
          </a:p>
        </p:txBody>
      </p: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B4FE999B-6526-F5AC-1197-C6F55F2D58FB}"/>
              </a:ext>
            </a:extLst>
          </p:cNvPr>
          <p:cNvSpPr/>
          <p:nvPr/>
        </p:nvSpPr>
        <p:spPr>
          <a:xfrm>
            <a:off x="10824048" y="6079229"/>
            <a:ext cx="824230" cy="221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5" name="مربع نص 54">
            <a:extLst>
              <a:ext uri="{FF2B5EF4-FFF2-40B4-BE49-F238E27FC236}">
                <a16:creationId xmlns:a16="http://schemas.microsoft.com/office/drawing/2014/main" id="{83C2DEA2-EC43-4B77-556B-CCBCBB2588B5}"/>
              </a:ext>
            </a:extLst>
          </p:cNvPr>
          <p:cNvSpPr txBox="1"/>
          <p:nvPr/>
        </p:nvSpPr>
        <p:spPr>
          <a:xfrm>
            <a:off x="10643711" y="5652330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13</a:t>
            </a:r>
            <a:endParaRPr lang="ar-SA" dirty="0"/>
          </a:p>
        </p:txBody>
      </p: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D022AD0E-79BD-C661-309B-DBDDE23F378C}"/>
              </a:ext>
            </a:extLst>
          </p:cNvPr>
          <p:cNvSpPr txBox="1"/>
          <p:nvPr/>
        </p:nvSpPr>
        <p:spPr>
          <a:xfrm>
            <a:off x="10543057" y="6015074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DB17222F-80CB-3A45-F0CB-F90D86A9FC7A}"/>
              </a:ext>
            </a:extLst>
          </p:cNvPr>
          <p:cNvSpPr txBox="1"/>
          <p:nvPr/>
        </p:nvSpPr>
        <p:spPr>
          <a:xfrm>
            <a:off x="10918030" y="6243773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58" name="مستطيل 57">
            <a:extLst>
              <a:ext uri="{FF2B5EF4-FFF2-40B4-BE49-F238E27FC236}">
                <a16:creationId xmlns:a16="http://schemas.microsoft.com/office/drawing/2014/main" id="{E04E6433-F1FA-3566-45F8-3BE3DAB745D9}"/>
              </a:ext>
            </a:extLst>
          </p:cNvPr>
          <p:cNvSpPr/>
          <p:nvPr/>
        </p:nvSpPr>
        <p:spPr>
          <a:xfrm>
            <a:off x="11480318" y="6079227"/>
            <a:ext cx="152719" cy="209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59" name="رابط مستقيم 58">
            <a:extLst>
              <a:ext uri="{FF2B5EF4-FFF2-40B4-BE49-F238E27FC236}">
                <a16:creationId xmlns:a16="http://schemas.microsoft.com/office/drawing/2014/main" id="{96AB2E59-C1E9-1B24-4784-440EEF67B261}"/>
              </a:ext>
            </a:extLst>
          </p:cNvPr>
          <p:cNvCxnSpPr/>
          <p:nvPr/>
        </p:nvCxnSpPr>
        <p:spPr>
          <a:xfrm>
            <a:off x="11016772" y="6099350"/>
            <a:ext cx="0" cy="19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رابط مستقيم 59">
            <a:extLst>
              <a:ext uri="{FF2B5EF4-FFF2-40B4-BE49-F238E27FC236}">
                <a16:creationId xmlns:a16="http://schemas.microsoft.com/office/drawing/2014/main" id="{EA94F01F-9B8E-F927-CA2A-9E57CD7C9D20}"/>
              </a:ext>
            </a:extLst>
          </p:cNvPr>
          <p:cNvCxnSpPr/>
          <p:nvPr/>
        </p:nvCxnSpPr>
        <p:spPr>
          <a:xfrm>
            <a:off x="11183778" y="6098318"/>
            <a:ext cx="0" cy="19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رابط مستقيم 60">
            <a:extLst>
              <a:ext uri="{FF2B5EF4-FFF2-40B4-BE49-F238E27FC236}">
                <a16:creationId xmlns:a16="http://schemas.microsoft.com/office/drawing/2014/main" id="{4A8A151A-D0C4-B8D2-8718-8DC7F161989E}"/>
              </a:ext>
            </a:extLst>
          </p:cNvPr>
          <p:cNvCxnSpPr/>
          <p:nvPr/>
        </p:nvCxnSpPr>
        <p:spPr>
          <a:xfrm>
            <a:off x="11324747" y="6098318"/>
            <a:ext cx="0" cy="19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مربع نص 61">
            <a:extLst>
              <a:ext uri="{FF2B5EF4-FFF2-40B4-BE49-F238E27FC236}">
                <a16:creationId xmlns:a16="http://schemas.microsoft.com/office/drawing/2014/main" id="{EF976E93-1692-3133-01D8-373475735F96}"/>
              </a:ext>
            </a:extLst>
          </p:cNvPr>
          <p:cNvSpPr txBox="1"/>
          <p:nvPr/>
        </p:nvSpPr>
        <p:spPr>
          <a:xfrm>
            <a:off x="10998037" y="6021662"/>
            <a:ext cx="256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5A65473F-F589-4FD5-6602-8CEA3338D2EB}"/>
              </a:ext>
            </a:extLst>
          </p:cNvPr>
          <p:cNvSpPr txBox="1"/>
          <p:nvPr/>
        </p:nvSpPr>
        <p:spPr>
          <a:xfrm>
            <a:off x="11137730" y="6009971"/>
            <a:ext cx="2667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4" name="مربع نص 63">
            <a:extLst>
              <a:ext uri="{FF2B5EF4-FFF2-40B4-BE49-F238E27FC236}">
                <a16:creationId xmlns:a16="http://schemas.microsoft.com/office/drawing/2014/main" id="{088541A2-B69C-8AEC-5CD5-C1CC7CAC3B96}"/>
              </a:ext>
            </a:extLst>
          </p:cNvPr>
          <p:cNvSpPr txBox="1"/>
          <p:nvPr/>
        </p:nvSpPr>
        <p:spPr>
          <a:xfrm>
            <a:off x="11022010" y="6001540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128A58B0-3ED4-32F2-B7C4-E8CC4A6B4D0E}"/>
              </a:ext>
            </a:extLst>
          </p:cNvPr>
          <p:cNvSpPr txBox="1"/>
          <p:nvPr/>
        </p:nvSpPr>
        <p:spPr>
          <a:xfrm>
            <a:off x="11507881" y="6033132"/>
            <a:ext cx="142230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F43D4CEF-6F46-CEDF-0256-694A563CCDEF}"/>
              </a:ext>
            </a:extLst>
          </p:cNvPr>
          <p:cNvSpPr txBox="1"/>
          <p:nvPr/>
        </p:nvSpPr>
        <p:spPr>
          <a:xfrm>
            <a:off x="11510970" y="6111042"/>
            <a:ext cx="142230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67" name="مربع نص 66">
            <a:extLst>
              <a:ext uri="{FF2B5EF4-FFF2-40B4-BE49-F238E27FC236}">
                <a16:creationId xmlns:a16="http://schemas.microsoft.com/office/drawing/2014/main" id="{FE260E5A-C57F-77B2-4A7E-3D85670EF3D8}"/>
              </a:ext>
            </a:extLst>
          </p:cNvPr>
          <p:cNvSpPr txBox="1"/>
          <p:nvPr/>
        </p:nvSpPr>
        <p:spPr>
          <a:xfrm>
            <a:off x="11505732" y="6150651"/>
            <a:ext cx="142230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68" name="مربع نص 67">
            <a:extLst>
              <a:ext uri="{FF2B5EF4-FFF2-40B4-BE49-F238E27FC236}">
                <a16:creationId xmlns:a16="http://schemas.microsoft.com/office/drawing/2014/main" id="{C24D0B5B-5A63-1794-2EA2-FAC2AC9708D8}"/>
              </a:ext>
            </a:extLst>
          </p:cNvPr>
          <p:cNvSpPr txBox="1"/>
          <p:nvPr/>
        </p:nvSpPr>
        <p:spPr>
          <a:xfrm>
            <a:off x="6246671" y="4350378"/>
            <a:ext cx="26996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is a continued fraction</a:t>
            </a:r>
            <a:endParaRPr lang="ar-SA" dirty="0">
              <a:highlight>
                <a:srgbClr val="FFFF00"/>
              </a:highlight>
            </a:endParaRPr>
          </a:p>
        </p:txBody>
      </p:sp>
      <p:sp>
        <p:nvSpPr>
          <p:cNvPr id="69" name="مربع نص 68">
            <a:extLst>
              <a:ext uri="{FF2B5EF4-FFF2-40B4-BE49-F238E27FC236}">
                <a16:creationId xmlns:a16="http://schemas.microsoft.com/office/drawing/2014/main" id="{9583D3DD-E1EF-359C-A5CD-C5B35A627D58}"/>
              </a:ext>
            </a:extLst>
          </p:cNvPr>
          <p:cNvSpPr txBox="1"/>
          <p:nvPr/>
        </p:nvSpPr>
        <p:spPr>
          <a:xfrm>
            <a:off x="6564941" y="4733067"/>
            <a:ext cx="2016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Finite Or Infinite?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71" name="مربع نص 70">
            <a:extLst>
              <a:ext uri="{FF2B5EF4-FFF2-40B4-BE49-F238E27FC236}">
                <a16:creationId xmlns:a16="http://schemas.microsoft.com/office/drawing/2014/main" id="{D38214D7-3417-A2B4-1FE9-388117850F8A}"/>
              </a:ext>
            </a:extLst>
          </p:cNvPr>
          <p:cNvSpPr txBox="1"/>
          <p:nvPr/>
        </p:nvSpPr>
        <p:spPr>
          <a:xfrm>
            <a:off x="8857833" y="2232845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72" name="مربع نص 71">
            <a:extLst>
              <a:ext uri="{FF2B5EF4-FFF2-40B4-BE49-F238E27FC236}">
                <a16:creationId xmlns:a16="http://schemas.microsoft.com/office/drawing/2014/main" id="{2B11CD64-CBB4-0C04-7E6A-243FFBC39373}"/>
              </a:ext>
            </a:extLst>
          </p:cNvPr>
          <p:cNvSpPr txBox="1"/>
          <p:nvPr/>
        </p:nvSpPr>
        <p:spPr>
          <a:xfrm>
            <a:off x="8961541" y="3396356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73" name="مربع نص 72">
            <a:extLst>
              <a:ext uri="{FF2B5EF4-FFF2-40B4-BE49-F238E27FC236}">
                <a16:creationId xmlns:a16="http://schemas.microsoft.com/office/drawing/2014/main" id="{3508E77A-B325-CE2E-A7F9-78D298851244}"/>
              </a:ext>
            </a:extLst>
          </p:cNvPr>
          <p:cNvSpPr txBox="1"/>
          <p:nvPr/>
        </p:nvSpPr>
        <p:spPr>
          <a:xfrm>
            <a:off x="8898544" y="4525673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  <p:sp>
        <p:nvSpPr>
          <p:cNvPr id="74" name="مربع نص 73">
            <a:extLst>
              <a:ext uri="{FF2B5EF4-FFF2-40B4-BE49-F238E27FC236}">
                <a16:creationId xmlns:a16="http://schemas.microsoft.com/office/drawing/2014/main" id="{CB82FB25-1A6F-3400-071B-B558DE00CD1C}"/>
              </a:ext>
            </a:extLst>
          </p:cNvPr>
          <p:cNvSpPr txBox="1"/>
          <p:nvPr/>
        </p:nvSpPr>
        <p:spPr>
          <a:xfrm>
            <a:off x="8898566" y="5639872"/>
            <a:ext cx="5283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16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150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2B72721-F1F5-EF7B-9A19-4BF436F9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6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Getting Continued Fraction using Euclid’s</a:t>
            </a:r>
            <a:endParaRPr lang="ar-S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18D7547-BE46-30A2-75B5-D1A7FF92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400" dirty="0"/>
              <a:t>We took throughout the course how to get </a:t>
            </a:r>
            <a:r>
              <a:rPr lang="en-US" sz="2400" dirty="0" err="1"/>
              <a:t>gcd</a:t>
            </a:r>
            <a:r>
              <a:rPr lang="en-US" sz="2400" dirty="0"/>
              <a:t> for two integer using Euclid's Algorithm. Let’s take the same example as the previous slide</a:t>
            </a:r>
          </a:p>
          <a:p>
            <a:pPr marL="0" indent="0" algn="l" rtl="0">
              <a:buNone/>
            </a:pPr>
            <a:r>
              <a:rPr lang="en-US" sz="2400" dirty="0"/>
              <a:t>45 = </a:t>
            </a:r>
            <a:r>
              <a:rPr lang="en-US" sz="2400" dirty="0">
                <a:solidFill>
                  <a:schemeClr val="accent2"/>
                </a:solidFill>
              </a:rPr>
              <a:t>2</a:t>
            </a:r>
            <a:r>
              <a:rPr lang="en-US" sz="2400" dirty="0"/>
              <a:t> * 16 + 13</a:t>
            </a:r>
          </a:p>
          <a:p>
            <a:pPr marL="0" indent="0" algn="l" rtl="0">
              <a:buNone/>
            </a:pPr>
            <a:r>
              <a:rPr lang="en-US" sz="2400" dirty="0"/>
              <a:t>16 = </a:t>
            </a:r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/>
              <a:t> * 13 + 3</a:t>
            </a:r>
          </a:p>
          <a:p>
            <a:pPr marL="0" indent="0" algn="l" rtl="0">
              <a:buNone/>
            </a:pPr>
            <a:r>
              <a:rPr lang="en-US" sz="2400" dirty="0"/>
              <a:t>13 = </a:t>
            </a:r>
            <a:r>
              <a:rPr lang="en-US" sz="2400" dirty="0">
                <a:solidFill>
                  <a:schemeClr val="accent6"/>
                </a:solidFill>
              </a:rPr>
              <a:t>4</a:t>
            </a:r>
            <a:r>
              <a:rPr lang="en-US" sz="2400" dirty="0"/>
              <a:t> * 3 + 1</a:t>
            </a:r>
          </a:p>
          <a:p>
            <a:pPr marL="0" indent="0" algn="l" rtl="0">
              <a:buNone/>
            </a:pPr>
            <a:r>
              <a:rPr lang="en-US" sz="2400" dirty="0"/>
              <a:t>3 = </a:t>
            </a:r>
            <a:r>
              <a:rPr lang="en-US" sz="2400" dirty="0">
                <a:solidFill>
                  <a:srgbClr val="FFFF00"/>
                </a:solidFill>
              </a:rPr>
              <a:t>3</a:t>
            </a:r>
            <a:r>
              <a:rPr lang="en-US" sz="2400" dirty="0"/>
              <a:t> * 1 + 0</a:t>
            </a:r>
          </a:p>
          <a:p>
            <a:pPr marL="0" indent="0" algn="l" rtl="0">
              <a:buNone/>
            </a:pPr>
            <a:r>
              <a:rPr lang="en-US" sz="2400" dirty="0"/>
              <a:t>L = N * S + R</a:t>
            </a:r>
          </a:p>
          <a:p>
            <a:pPr marL="0" indent="0" algn="l" rtl="0">
              <a:buNone/>
            </a:pPr>
            <a:r>
              <a:rPr lang="en-US" sz="2400" dirty="0"/>
              <a:t>Note that the values of N are the same as the Number of colored squares </a:t>
            </a:r>
          </a:p>
          <a:p>
            <a:pPr marL="0" indent="0" algn="l" rtl="0">
              <a:buNone/>
            </a:pPr>
            <a:r>
              <a:rPr lang="en-US" sz="2400" dirty="0"/>
              <a:t>we used the term </a:t>
            </a:r>
            <a:r>
              <a:rPr lang="en-US" sz="2400" dirty="0" err="1"/>
              <a:t>hcf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highest common factor instead of </a:t>
            </a:r>
            <a:r>
              <a:rPr lang="en-US" sz="2400" dirty="0" err="1">
                <a:sym typeface="Wingdings" panose="05000000000000000000" pitchFamily="2" charset="2"/>
              </a:rPr>
              <a:t>gcd</a:t>
            </a:r>
            <a:r>
              <a:rPr lang="en-US" sz="2400" dirty="0">
                <a:sym typeface="Wingdings" panose="05000000000000000000" pitchFamily="2" charset="2"/>
              </a:rPr>
              <a:t> because we work with continued fractions! </a:t>
            </a:r>
            <a:endParaRPr lang="en-US" sz="2400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B542E150-56B2-38CF-1672-95091C12BB2C}"/>
              </a:ext>
            </a:extLst>
          </p:cNvPr>
          <p:cNvSpPr txBox="1"/>
          <p:nvPr/>
        </p:nvSpPr>
        <p:spPr>
          <a:xfrm>
            <a:off x="8263467" y="3429000"/>
            <a:ext cx="371263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/>
            <a:r>
              <a:rPr lang="en-US" dirty="0"/>
              <a:t>L = Long Side</a:t>
            </a:r>
          </a:p>
          <a:p>
            <a:pPr lvl="1" algn="l" rtl="0"/>
            <a:r>
              <a:rPr lang="en-US" dirty="0"/>
              <a:t>N = Continued fraction numbers</a:t>
            </a:r>
          </a:p>
          <a:p>
            <a:pPr lvl="1" algn="l" rtl="0"/>
            <a:r>
              <a:rPr lang="en-US" dirty="0"/>
              <a:t>S = Short Side</a:t>
            </a:r>
          </a:p>
          <a:p>
            <a:pPr lvl="1" algn="l" rtl="0"/>
            <a:r>
              <a:rPr lang="en-US" dirty="0"/>
              <a:t>R = Remainder</a:t>
            </a:r>
            <a:endParaRPr lang="ar-SA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49DF207B-8993-4FF1-4E1D-989987FBB8CE}"/>
              </a:ext>
            </a:extLst>
          </p:cNvPr>
          <p:cNvSpPr txBox="1"/>
          <p:nvPr/>
        </p:nvSpPr>
        <p:spPr>
          <a:xfrm>
            <a:off x="3060700" y="3429000"/>
            <a:ext cx="371263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&lt;-- </a:t>
            </a:r>
            <a:r>
              <a:rPr lang="en-US" sz="2400" dirty="0" err="1"/>
              <a:t>hcf</a:t>
            </a:r>
            <a:r>
              <a:rPr lang="en-US" sz="2400" dirty="0"/>
              <a:t>(45,16)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95105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2B72721-F1F5-EF7B-9A19-4BF436F9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Continued Fraction General Form</a:t>
            </a:r>
            <a:endParaRPr lang="ar-S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A18D7547-BE46-30A2-75B5-D1A7FF92A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sz="2400" dirty="0"/>
              </a:p>
              <a:p>
                <a:pPr marL="0" indent="0" algn="l" rtl="0">
                  <a:buNone/>
                </a:pPr>
                <a:r>
                  <a:rPr lang="en-US" sz="2400" dirty="0"/>
                  <a:t>From what wee saw in the last Example a Continued fraction can be written as follows</a:t>
                </a:r>
              </a:p>
              <a:p>
                <a:pPr marL="0" indent="0" algn="l" rtl="0">
                  <a:buNone/>
                </a:pPr>
                <a:endParaRPr lang="en-US" sz="2400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S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ar-S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ar-S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S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S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ar-SA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SA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….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ar-SA" dirty="0"/>
                                  <m:t> 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ar-SA" dirty="0"/>
                              <m:t>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ar-SA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           </a:t>
                </a:r>
                <a:r>
                  <a:rPr lang="en-US" sz="2400" dirty="0"/>
                  <a:t>					 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S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ar-SA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S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400" dirty="0"/>
              </a:p>
              <a:p>
                <a:pPr marL="0" indent="0" algn="l" rtl="0">
                  <a:buNone/>
                </a:pPr>
                <a:r>
                  <a:rPr lang="en-US" sz="2400" dirty="0"/>
                  <a:t>As </a:t>
                </a:r>
                <a:r>
                  <a:rPr lang="en-US" sz="2400" dirty="0" err="1"/>
                  <a:t>a,b,c,d</a:t>
                </a:r>
                <a:r>
                  <a:rPr lang="en-US" sz="2400" dirty="0"/>
                  <a:t>…… n is Equal to N in Euclid's like the previous slide.</a:t>
                </a:r>
                <a:endParaRPr lang="ar-SA" sz="2400" dirty="0"/>
              </a:p>
              <a:p>
                <a:pPr marL="0" indent="0" algn="l" rtl="0">
                  <a:buNone/>
                </a:pPr>
                <a:r>
                  <a:rPr lang="en-US" sz="2400" dirty="0"/>
                  <a:t>For the previous example we can write it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ar-SA" sz="2400" dirty="0"/>
              </a:p>
              <a:p>
                <a:pPr marL="0" indent="0" algn="l" rtl="0">
                  <a:buNone/>
                </a:pPr>
                <a:endParaRPr lang="en-US" sz="2400" dirty="0"/>
              </a:p>
              <a:p>
                <a:pPr marL="0" indent="0" algn="l" rtl="0">
                  <a:buNone/>
                </a:pPr>
                <a:endParaRPr lang="ar-SA" sz="2400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A18D7547-BE46-30A2-75B5-D1A7FF92A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مربع نص 3">
            <a:extLst>
              <a:ext uri="{FF2B5EF4-FFF2-40B4-BE49-F238E27FC236}">
                <a16:creationId xmlns:a16="http://schemas.microsoft.com/office/drawing/2014/main" id="{36DFB809-1FB9-B1B9-48F3-F30B70AF44D1}"/>
              </a:ext>
            </a:extLst>
          </p:cNvPr>
          <p:cNvSpPr txBox="1"/>
          <p:nvPr/>
        </p:nvSpPr>
        <p:spPr>
          <a:xfrm>
            <a:off x="7379781" y="5672189"/>
            <a:ext cx="1117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Fractions</a:t>
            </a:r>
            <a:endParaRPr lang="ar-SA" dirty="0">
              <a:highlight>
                <a:srgbClr val="00FFFF"/>
              </a:highlight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C4BBEFED-E23B-AF44-4B7F-C48A0BEB5567}"/>
              </a:ext>
            </a:extLst>
          </p:cNvPr>
          <p:cNvSpPr txBox="1"/>
          <p:nvPr/>
        </p:nvSpPr>
        <p:spPr>
          <a:xfrm>
            <a:off x="6541581" y="6066590"/>
            <a:ext cx="167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Whole Number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C2DE0E43-AAE9-FC9B-D82E-E84A7C19DDEB}"/>
              </a:ext>
            </a:extLst>
          </p:cNvPr>
          <p:cNvCxnSpPr/>
          <p:nvPr/>
        </p:nvCxnSpPr>
        <p:spPr>
          <a:xfrm flipV="1">
            <a:off x="7380567" y="5672189"/>
            <a:ext cx="0" cy="39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18465A82-218F-A289-10E8-375975020CB7}"/>
              </a:ext>
            </a:extLst>
          </p:cNvPr>
          <p:cNvCxnSpPr>
            <a:cxnSpLocks/>
          </p:cNvCxnSpPr>
          <p:nvPr/>
        </p:nvCxnSpPr>
        <p:spPr>
          <a:xfrm>
            <a:off x="10452711" y="3677321"/>
            <a:ext cx="193040" cy="436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6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2B72721-F1F5-EF7B-9A19-4BF436F9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Inverting a Fraction</a:t>
            </a:r>
            <a:endParaRPr lang="ar-S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A18D7547-BE46-30A2-75B5-D1A7FF92A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200" dirty="0"/>
                  <a:t>We calculated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2200" dirty="0"/>
                  <a:t> but what if we wanted to find the continued fraction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45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en-US" sz="2200" b="0" dirty="0"/>
              </a:p>
              <a:p>
                <a:pPr marL="0" indent="0" algn="l" rtl="0">
                  <a:buNone/>
                </a:pPr>
                <a:endParaRPr lang="en-US" sz="2200" dirty="0"/>
              </a:p>
              <a:p>
                <a:pPr marL="0" indent="0" algn="l" rtl="0">
                  <a:buNone/>
                </a:pPr>
                <a:r>
                  <a:rPr lang="en-US" sz="2200" dirty="0"/>
                  <a:t>The answer is very simple we will take the continued fraction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2200" dirty="0"/>
                  <a:t> and make the whole number 0 and everything else is the same such that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45</m:t>
                        </m:r>
                      </m:den>
                    </m:f>
                  </m:oMath>
                </a14:m>
                <a:r>
                  <a:rPr lang="en-US" sz="2200" dirty="0"/>
                  <a:t> = [0; 2, 1, 4, 3]</a:t>
                </a:r>
              </a:p>
              <a:p>
                <a:pPr marL="0" indent="0" algn="l" rtl="0">
                  <a:buNone/>
                </a:pPr>
                <a:endParaRPr lang="en-US" sz="2200" dirty="0"/>
              </a:p>
              <a:p>
                <a:pPr marL="0" indent="0" algn="l" rtl="0">
                  <a:buNone/>
                </a:pPr>
                <a:r>
                  <a:rPr lang="en-US" sz="2200" dirty="0"/>
                  <a:t>Note: every continued fraction starts with 0 is less than 1. </a:t>
                </a:r>
                <a:endParaRPr lang="ar-SA" sz="2200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A18D7547-BE46-30A2-75B5-D1A7FF92A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31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C58738E-BA9E-1882-E069-40E17952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5400" b="1" dirty="0"/>
              <a:t>Example</a:t>
            </a:r>
            <a:endParaRPr lang="ar-SA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890FCBD1-B10A-7C0A-087D-11CB898A4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200" dirty="0">
                    <a:effectLst/>
                  </a:rPr>
                  <a:t>Find the continued fraction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>
                            <a:effectLst/>
                            <a:latin typeface="Cambria Math" panose="02040503050406030204" pitchFamily="18" charset="0"/>
                          </a:rPr>
                          <m:t>70</m:t>
                        </m:r>
                      </m:num>
                      <m:den>
                        <m:r>
                          <a:rPr lang="en-US" sz="2200" b="0" i="0">
                            <a:effectLst/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sz="2200" dirty="0">
                  <a:effectLst/>
                </a:endParaRPr>
              </a:p>
              <a:p>
                <a:pPr marL="0" indent="0" algn="l" rtl="0">
                  <a:buNone/>
                </a:pPr>
                <a:endParaRPr lang="en-US" sz="2200" dirty="0">
                  <a:effectLst/>
                </a:endParaRPr>
              </a:p>
              <a:p>
                <a:pPr marL="0" indent="0" algn="l" rtl="0">
                  <a:buNone/>
                </a:pPr>
                <a:r>
                  <a:rPr lang="en-US" sz="2200" dirty="0">
                    <a:effectLst/>
                  </a:rPr>
                  <a:t>We will use </a:t>
                </a:r>
                <a:r>
                  <a:rPr lang="en-US" sz="2200" dirty="0"/>
                  <a:t>Euclid’s to find the continued fraction numbers</a:t>
                </a:r>
              </a:p>
              <a:p>
                <a:pPr marL="0" indent="0" algn="l" rtl="0">
                  <a:buNone/>
                </a:pPr>
                <a:r>
                  <a:rPr lang="en-US" sz="2200" dirty="0">
                    <a:effectLst/>
                  </a:rPr>
                  <a:t>70 = </a:t>
                </a:r>
                <a:r>
                  <a:rPr lang="en-US" sz="2200" dirty="0">
                    <a:solidFill>
                      <a:schemeClr val="accent2"/>
                    </a:solidFill>
                    <a:effectLst/>
                  </a:rPr>
                  <a:t>4</a:t>
                </a:r>
                <a:r>
                  <a:rPr lang="en-US" sz="2200" dirty="0">
                    <a:effectLst/>
                  </a:rPr>
                  <a:t> * 15 + 10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15 =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1</a:t>
                </a:r>
                <a:r>
                  <a:rPr lang="en-US" sz="2200" dirty="0"/>
                  <a:t> * 10 + 5</a:t>
                </a:r>
              </a:p>
              <a:p>
                <a:pPr marL="0" indent="0" algn="l" rtl="0">
                  <a:buNone/>
                </a:pPr>
                <a:r>
                  <a:rPr lang="en-US" sz="2200" dirty="0">
                    <a:effectLst/>
                  </a:rPr>
                  <a:t>10 </a:t>
                </a:r>
                <a:r>
                  <a:rPr lang="en-US" sz="2200" dirty="0"/>
                  <a:t>= </a:t>
                </a:r>
                <a:r>
                  <a:rPr lang="en-US" sz="2200" dirty="0">
                    <a:solidFill>
                      <a:schemeClr val="accent6"/>
                    </a:solidFill>
                  </a:rPr>
                  <a:t>2</a:t>
                </a:r>
                <a:r>
                  <a:rPr lang="en-US" sz="2200" dirty="0"/>
                  <a:t> * 5 +  0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>
                            <a:effectLst/>
                            <a:latin typeface="Cambria Math" panose="02040503050406030204" pitchFamily="18" charset="0"/>
                          </a:rPr>
                          <m:t>70</m:t>
                        </m:r>
                      </m:num>
                      <m:den>
                        <m:r>
                          <a:rPr lang="en-US" sz="2200" b="0" i="0">
                            <a:effectLst/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2200" dirty="0"/>
                  <a:t> = </a:t>
                </a:r>
                <a:r>
                  <a:rPr lang="en-US" sz="2200" dirty="0">
                    <a:solidFill>
                      <a:schemeClr val="accent2"/>
                    </a:solidFill>
                  </a:rPr>
                  <a:t>4</a:t>
                </a:r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/>
                  <a:t> = [</a:t>
                </a:r>
                <a:r>
                  <a:rPr lang="en-US" sz="2200" dirty="0">
                    <a:solidFill>
                      <a:schemeClr val="accent2"/>
                    </a:solidFill>
                  </a:rPr>
                  <a:t>4</a:t>
                </a:r>
                <a:r>
                  <a:rPr lang="en-US" sz="2200" dirty="0"/>
                  <a:t>;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1</a:t>
                </a:r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chemeClr val="accent6"/>
                    </a:solidFill>
                  </a:rPr>
                  <a:t>2</a:t>
                </a:r>
                <a:r>
                  <a:rPr lang="en-US" sz="2200" dirty="0"/>
                  <a:t>]</a:t>
                </a:r>
              </a:p>
              <a:p>
                <a:pPr marL="0" indent="0" algn="l" rtl="0">
                  <a:buNone/>
                </a:pPr>
                <a:endParaRPr lang="en-US" sz="2200" dirty="0"/>
              </a:p>
              <a:p>
                <a:pPr marL="0" indent="0" algn="l" rtl="0">
                  <a:buNone/>
                </a:pPr>
                <a:endParaRPr lang="en-US" sz="2200" dirty="0">
                  <a:effectLst/>
                </a:endParaRPr>
              </a:p>
              <a:p>
                <a:pPr marL="0" indent="0" algn="l" rtl="0">
                  <a:buNone/>
                </a:pPr>
                <a:endParaRPr lang="en-US" sz="2200" dirty="0">
                  <a:effectLst/>
                </a:endParaRPr>
              </a:p>
              <a:p>
                <a:pPr marL="0" indent="0" algn="l" rtl="0">
                  <a:buNone/>
                </a:pPr>
                <a:endParaRPr lang="en-US" sz="2200" dirty="0">
                  <a:effectLst/>
                </a:endParaRPr>
              </a:p>
              <a:p>
                <a:pPr marL="0" indent="0" algn="l" rtl="0">
                  <a:buNone/>
                </a:pPr>
                <a:endParaRPr lang="ar-SA" sz="2200" dirty="0">
                  <a:effectLst/>
                </a:endParaRPr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890FCBD1-B10A-7C0A-087D-11CB898A4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 t="-143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0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3FE59E4-2281-992A-4FDF-700F161C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4200" dirty="0"/>
              <a:t>Finding ordinary fraction from continued fractions</a:t>
            </a:r>
            <a:endParaRPr lang="ar-SA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99FD351A-34D4-4512-3AA4-53CE1497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200" dirty="0"/>
                  <a:t>We can use the continued fraction numbers to get the original fraction by using the following: </a:t>
                </a:r>
                <a:r>
                  <a:rPr lang="pt-BR" sz="2200" dirty="0"/>
                  <a:t>[ ... , a, b ] = [ ... , a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pt-B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]</a:t>
                </a:r>
              </a:p>
              <a:p>
                <a:pPr marL="0" indent="0" algn="l" rtl="0">
                  <a:buNone/>
                </a:pPr>
                <a:endParaRPr lang="pt-BR" sz="2200" dirty="0"/>
              </a:p>
              <a:p>
                <a:pPr marL="0" indent="0" algn="l" rtl="0">
                  <a:buNone/>
                </a:pPr>
                <a:r>
                  <a:rPr lang="pt-BR" sz="2200" dirty="0"/>
                  <a:t>Example ) Find the original fraction of the continued fraction [4; 5, 2] </a:t>
                </a:r>
              </a:p>
              <a:p>
                <a:pPr marL="0" indent="0" algn="l" rtl="0">
                  <a:buNone/>
                </a:pPr>
                <a:endParaRPr lang="pt-BR" sz="2200" dirty="0"/>
              </a:p>
              <a:p>
                <a:pPr marL="0" indent="0" algn="l" rtl="0">
                  <a:buNone/>
                </a:pPr>
                <a:r>
                  <a:rPr lang="pt-BR" sz="2200" dirty="0"/>
                  <a:t>[4; 5, 2] = [4; 5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b="0" dirty="0"/>
                  <a:t> = [4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 algn="l" rtl="0">
                  <a:buNone/>
                </a:pPr>
                <a:endParaRPr lang="pt-BR" sz="2200" dirty="0"/>
              </a:p>
              <a:p>
                <a:pPr marL="0" indent="0" algn="l" rtl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99FD351A-34D4-4512-3AA4-53CE1497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 t="-1865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42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75B9847-3235-BC18-DF41-62B6A09B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Direct conversion of a decimal to a CF</a:t>
            </a:r>
            <a:endParaRPr lang="ar-SA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E1246006-F16D-1C11-D1C0-5D7EB722B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200" dirty="0"/>
                  <a:t>We can converse a decimal number (Such as 2.78) to a continued fraction using a simple method (needs a calculator) following the steps </a:t>
                </a:r>
              </a:p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sz="2200" dirty="0"/>
                  <a:t>Write down the whole number 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	2.78 = [2;……]</a:t>
                </a:r>
              </a:p>
              <a:p>
                <a:pPr marL="514350" indent="-514350" algn="l" rtl="0">
                  <a:buAutoNum type="arabicPeriod" startAt="2"/>
                </a:pPr>
                <a:r>
                  <a:rPr lang="en-US" sz="2200" dirty="0"/>
                  <a:t>Subtract the whole number to get  a number between 0 and 1</a:t>
                </a:r>
              </a:p>
              <a:p>
                <a:pPr marL="514350" indent="-514350" algn="l" rtl="0">
                  <a:buAutoNum type="arabicPeriod" startAt="2"/>
                </a:pPr>
                <a:r>
                  <a:rPr lang="en-US" sz="2200" dirty="0"/>
                  <a:t>If the answer is 0 STOP. Else go to step 4</a:t>
                </a:r>
              </a:p>
              <a:p>
                <a:pPr marL="514350" indent="-514350" algn="l" rtl="0">
                  <a:buAutoNum type="arabicPeriod" startAt="2"/>
                </a:pPr>
                <a:r>
                  <a:rPr lang="en-US" sz="2200" dirty="0"/>
                  <a:t>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200" b="0" dirty="0"/>
                  <a:t>for the new value </a:t>
                </a:r>
              </a:p>
              <a:p>
                <a:pPr marL="514350" indent="-514350" algn="l" rtl="0">
                  <a:buAutoNum type="arabicPeriod" startAt="2"/>
                </a:pPr>
                <a:r>
                  <a:rPr lang="en-US" sz="2200" dirty="0"/>
                  <a:t>Repeat the four steps again until you reach ZERO.</a:t>
                </a:r>
                <a:endParaRPr lang="en-US" sz="2200" b="0" dirty="0"/>
              </a:p>
              <a:p>
                <a:pPr marL="514350" indent="-514350" algn="l" rtl="0">
                  <a:buAutoNum type="arabicPeriod" startAt="2"/>
                </a:pPr>
                <a:endParaRPr lang="en-US" sz="2200" b="0" dirty="0"/>
              </a:p>
              <a:p>
                <a:pPr marL="0" indent="0" algn="l" rtl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E1246006-F16D-1C11-D1C0-5D7EB722B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81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38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C865F67-858C-7AB2-269B-70C9D3BD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Example</a:t>
            </a:r>
            <a:endParaRPr lang="ar-SA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D821C9D-43C9-B3E5-03DA-576BBA8D0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200" dirty="0"/>
                  <a:t>Find the Continued fraction of the number 2.875</a:t>
                </a:r>
              </a:p>
              <a:p>
                <a:pPr marL="0" indent="0" algn="l" rtl="0">
                  <a:buNone/>
                </a:pPr>
                <a:endParaRPr lang="en-US" sz="2200" dirty="0"/>
              </a:p>
              <a:p>
                <a:pPr marL="457200" indent="-457200" algn="l" rtl="0">
                  <a:buAutoNum type="arabicPeriod"/>
                </a:pPr>
                <a:r>
                  <a:rPr lang="en-US" sz="2200" dirty="0"/>
                  <a:t>Subtract 2 and put it in the continued fraction [2;…] 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	x = 2.875 – 2 = 0.875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2.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200" dirty="0"/>
                  <a:t> with x being the remainder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875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143</m:t>
                    </m:r>
                  </m:oMath>
                </a14:m>
                <a:endParaRPr lang="en-US" sz="2200" b="0" dirty="0"/>
              </a:p>
              <a:p>
                <a:pPr marL="0" indent="0" algn="l" rtl="0">
                  <a:buNone/>
                </a:pPr>
                <a:r>
                  <a:rPr lang="en-US" sz="2200" b="0" dirty="0"/>
                  <a:t>3. </a:t>
                </a:r>
                <a:r>
                  <a:rPr lang="en-US" sz="2200" dirty="0"/>
                  <a:t>Subtract 1 and put it in the continued fraction [2; 1…..] 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	x = 1.143 – 1 = 0.143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4.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200" dirty="0"/>
                  <a:t> with x being the remainder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143</m:t>
                        </m:r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sz="2200" b="0" dirty="0"/>
              </a:p>
              <a:p>
                <a:pPr marL="0" indent="0" algn="l" rtl="0">
                  <a:buNone/>
                </a:pPr>
                <a:r>
                  <a:rPr lang="en-US" sz="2200" dirty="0"/>
                  <a:t>5</a:t>
                </a:r>
                <a:r>
                  <a:rPr lang="en-US" sz="2200" b="0" dirty="0"/>
                  <a:t>. </a:t>
                </a:r>
                <a:r>
                  <a:rPr lang="en-US" sz="2200" dirty="0"/>
                  <a:t>Subtract 7 and put it in the continued fraction [2; 1, 7..]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	x  = 7.000 – 7 = 0</a:t>
                </a:r>
              </a:p>
              <a:p>
                <a:pPr marL="0" indent="0" algn="l" rtl="0">
                  <a:buNone/>
                </a:pPr>
                <a:r>
                  <a:rPr lang="en-US" sz="2200" dirty="0"/>
                  <a:t>6. We reached 0 so we stop here [2; 1, 7] </a:t>
                </a:r>
              </a:p>
              <a:p>
                <a:pPr marL="0" indent="0" algn="l" rtl="0">
                  <a:buNone/>
                </a:pPr>
                <a:endParaRPr lang="en-US" sz="2200" b="0" dirty="0"/>
              </a:p>
              <a:p>
                <a:pPr marL="0" indent="0" algn="l" rtl="0">
                  <a:buNone/>
                </a:pPr>
                <a:endParaRPr lang="ar-SA" sz="2200" dirty="0"/>
              </a:p>
            </p:txBody>
          </p:sp>
        </mc:Choice>
        <mc:Fallback xmlns="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2D821C9D-43C9-B3E5-03DA-576BBA8D0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38" t="-2152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34509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1051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نسق Office</vt:lpstr>
      <vt:lpstr>Continued Fraction</vt:lpstr>
      <vt:lpstr>Introduction</vt:lpstr>
      <vt:lpstr>Getting Continued Fraction using Euclid’s</vt:lpstr>
      <vt:lpstr>Continued Fraction General Form</vt:lpstr>
      <vt:lpstr>Inverting a Fraction</vt:lpstr>
      <vt:lpstr>Example</vt:lpstr>
      <vt:lpstr>Finding ordinary fraction from continued fractions</vt:lpstr>
      <vt:lpstr>Direct conversion of a decimal to a CF</vt:lpstr>
      <vt:lpstr>Example</vt:lpstr>
      <vt:lpstr>Another way of getting a CF from a decimal</vt:lpstr>
      <vt:lpstr>Continued fraction for square roots</vt:lpstr>
      <vt:lpstr>Example</vt:lpstr>
      <vt:lpstr>References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Continued Fraction</dc:title>
  <dc:creator>محمد البريكان ID 442101492</dc:creator>
  <cp:lastModifiedBy>عبد الرحمن الميمان</cp:lastModifiedBy>
  <cp:revision>10</cp:revision>
  <dcterms:created xsi:type="dcterms:W3CDTF">2022-11-07T18:12:29Z</dcterms:created>
  <dcterms:modified xsi:type="dcterms:W3CDTF">2022-12-10T13:53:23Z</dcterms:modified>
</cp:coreProperties>
</file>