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70" r:id="rId12"/>
    <p:sldId id="269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2403C-DADD-25DD-3A5D-A764369D9134}" v="1273" dt="2022-11-08T16:14:35.724"/>
    <p1510:client id="{C2536456-8C12-B95E-109B-388D4298BBE8}" v="11" dt="2022-11-08T15:26:46.542"/>
    <p1510:client id="{FFC69CC8-DC49-49A0-81A5-5582B2C37805}" v="12" vWet="14" dt="2022-11-08T15:39:55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6E2CAF-F6F1-43C9-8A6A-40C74E0C6875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61181E7-2841-494E-8092-EFDDF4F4291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734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181E7-2841-494E-8092-EFDDF4F42912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01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it’s a primitive root, all powers are distinct in a cycle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181E7-2841-494E-8092-EFDDF4F42912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909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181E7-2841-494E-8092-EFDDF4F42912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818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181E7-2841-494E-8092-EFDDF4F42912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318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201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7598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03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888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536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947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30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885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85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584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ar-S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5938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D2FE62-329C-44A6-B121-711D16425226}" type="datetimeFigureOut">
              <a:rPr lang="ar-SA" smtClean="0"/>
              <a:t>15/04/1444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CFA5BA4-C0CB-4E95-95CC-E1376C16F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962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1A6E-662E-95BE-2F75-1A4DB10DB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Primitive Roots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3F840-21C7-4F61-EB6A-F683BB93A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Hisham Alkahtani</a:t>
            </a:r>
          </a:p>
          <a:p>
            <a:r>
              <a:rPr lang="en-US"/>
              <a:t>Azzam Aljariwy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794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E56-DAF2-CEC0-03BF-3C504680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9533"/>
            <a:ext cx="11338560" cy="1658198"/>
          </a:xfrm>
        </p:spPr>
        <p:txBody>
          <a:bodyPr/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of primitive roots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Diffie-Hellman key exchange</a:t>
            </a:r>
            <a:endParaRPr lang="ar-S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ED7A-462E-77CF-C429-DD836C36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ar-SA" sz="2800" dirty="0">
                <a:latin typeface="Arial"/>
                <a:ea typeface="+mn-lt"/>
                <a:cs typeface="Arial"/>
              </a:rPr>
              <a:t>Diffie–He</a:t>
            </a:r>
            <a:r>
              <a:rPr lang="en-US" sz="2800" dirty="0">
                <a:latin typeface="Arial"/>
                <a:ea typeface="+mn-lt"/>
                <a:cs typeface="Arial"/>
              </a:rPr>
              <a:t>l</a:t>
            </a:r>
            <a:r>
              <a:rPr lang="ar-SA" sz="2800" dirty="0">
                <a:latin typeface="Arial"/>
                <a:ea typeface="+mn-lt"/>
                <a:cs typeface="Arial"/>
              </a:rPr>
              <a:t>lman key exchange is a method of securely exchanging cryptographic keys over a public channel and was one of the first public-key protocols as conceived by Ralph Merkle and named after Whitfield Diffie and Martin Hellman. </a:t>
            </a:r>
            <a:endParaRPr lang="en-US" sz="2800" dirty="0">
              <a:latin typeface="Arial"/>
              <a:cs typeface="Arial"/>
            </a:endParaRPr>
          </a:p>
          <a:p>
            <a:pPr marL="0" indent="0" algn="l" rtl="0">
              <a:buNone/>
            </a:pPr>
            <a:r>
              <a:rPr lang="ar-SA" sz="2800" dirty="0">
                <a:latin typeface="Arial"/>
                <a:ea typeface="+mn-lt"/>
                <a:cs typeface="Arial"/>
              </a:rPr>
              <a:t>Diffie-Hellman exchange is used in: </a:t>
            </a:r>
            <a:endParaRPr lang="ar-SA" sz="2800" dirty="0">
              <a:latin typeface="Arial"/>
              <a:cs typeface="Arial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ar-SA" dirty="0">
                <a:latin typeface="Arial"/>
                <a:ea typeface="+mn-lt"/>
                <a:cs typeface="Arial"/>
              </a:rPr>
              <a:t>Secure Shell (SSH) </a:t>
            </a:r>
            <a:endParaRPr lang="ar-SA" dirty="0">
              <a:latin typeface="Arial"/>
              <a:cs typeface="Arial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ar-SA" dirty="0">
                <a:latin typeface="Arial"/>
                <a:ea typeface="+mn-lt"/>
                <a:cs typeface="Arial"/>
              </a:rPr>
              <a:t>Transport Layer Security (TLS)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ar-SA" dirty="0">
                <a:latin typeface="Arial"/>
                <a:ea typeface="+mn-lt"/>
                <a:cs typeface="Arial"/>
              </a:rPr>
              <a:t>Internet Proctocol Security (IPSec) </a:t>
            </a:r>
            <a:endParaRPr lang="ar-SA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9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18BF7-52D2-A3EA-69EE-198D23AD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Diffie-Hellman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60EA2A-F4DF-A364-6DB5-310B729D5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Bader and Ahmad want to exchange keys using Diffie-Hellman Method </a:t>
                </a:r>
                <a:endParaRPr lang="en-US" dirty="0">
                  <a:latin typeface="Arial"/>
                  <a:cs typeface="Arial"/>
                </a:endParaRP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Bader and Ahmad agree to public values g and p such that p is prime, and g is primitive root modulo p </a:t>
                </a:r>
                <a:endParaRPr lang="en-US" dirty="0">
                  <a:latin typeface="Arial"/>
                  <a:cs typeface="Arial"/>
                </a:endParaRP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Ahmad chooses a secret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𝑎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+mn-lt"/>
                  </a:rPr>
                  <a:t>, Bader chooses secret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𝑏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+mn-lt"/>
                  </a:rPr>
                  <a:t> </a:t>
                </a:r>
                <a:endParaRPr lang="en-US" dirty="0">
                  <a:latin typeface="Arial"/>
                  <a:cs typeface="Arial"/>
                </a:endParaRP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Ahmad computes public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+mn-lt"/>
                  </a:rPr>
                  <a:t>and sends to Bader, Bader computes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𝑏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+mn-lt"/>
                  </a:rPr>
                  <a:t>and sends it to Ahmad.</a:t>
                </a:r>
              </a:p>
              <a:p>
                <a:pPr marL="457200" indent="-457200" algn="l" rtl="0">
                  <a:buFont typeface="+mj-lt"/>
                  <a:buAutoNum type="arabicPeriod"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Ahmad 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r>
                  <a:rPr lang="en-US" dirty="0">
                    <a:latin typeface="Arial"/>
                    <a:ea typeface="+mn-lt"/>
                    <a:cs typeface="+mn-lt"/>
                  </a:rPr>
                  <a:t> and Bader 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𝑎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𝑏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endParaRPr lang="en-US" dirty="0">
                  <a:latin typeface="Arial"/>
                  <a:ea typeface="+mn-lt"/>
                  <a:cs typeface="+mn-lt"/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latin typeface="Arial"/>
                    <a:ea typeface="+mn-lt"/>
                    <a:cs typeface="+mn-lt"/>
                  </a:rPr>
                  <a:t>Now Ahmad and Bader share a secret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</m:oMath>
                </a14:m>
                <a:endParaRPr lang="en-US" dirty="0">
                  <a:latin typeface="Arial"/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E60EA2A-F4DF-A364-6DB5-310B729D5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589" r="-624" b="-323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5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057C-2185-F0FE-780D-BFA7DFF1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Diffie-Hellman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5E0D8-A8B8-19E6-AB30-8C5A1114A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1. Ahmad and Bader agree to public keys p = 23, g = 5</a:t>
                </a:r>
              </a:p>
              <a:p>
                <a:pPr marL="4572" lvl="1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2. Ahmad chooses private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Bader chooses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" lvl="1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3. Ahmad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17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Bader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" lvl="1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4. Ahmad and Bader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17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14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8922" lvl="1" indent="-514350" algn="l" rtl="0">
                  <a:buFont typeface="+mj-lt"/>
                  <a:buAutoNum type="arabicPeriod"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" lvl="1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not be found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private keys.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5E0D8-A8B8-19E6-AB30-8C5A1114A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4" t="-3398" r="-850" b="-372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1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DF4C2-A472-A134-F75D-1C16DE5F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Definition</a:t>
            </a:r>
            <a:endParaRPr lang="ar-S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C67-2D82-6BD8-2864-ECCCC12D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926" y="936711"/>
            <a:ext cx="6815992" cy="4984578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number </a:t>
            </a:r>
            <a:r>
              <a:rPr lang="en-US" sz="28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primitive root modulo </a:t>
            </a:r>
            <a:r>
              <a:rPr lang="en-US" sz="28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if every number </a:t>
            </a:r>
            <a:r>
              <a:rPr lang="en-US" sz="28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relatively prime 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 </a:t>
            </a:r>
            <a:r>
              <a:rPr lang="en-US" sz="28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28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congruent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a power of </a:t>
            </a:r>
            <a:r>
              <a:rPr lang="en-US" sz="28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modulo </a:t>
            </a:r>
            <a:r>
              <a:rPr lang="en-US" sz="28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845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DF4C2-A472-A134-F75D-1C16DE5F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Definition</a:t>
            </a:r>
            <a:endParaRPr lang="ar-SA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18C67-2D82-6BD8-2864-ECCCC12D9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57" y="936711"/>
                <a:ext cx="6815992" cy="4984578"/>
              </a:xfrm>
            </p:spPr>
            <p:txBody>
              <a:bodyPr anchor="ctr">
                <a:normAutofit/>
              </a:bodyPr>
              <a:lstStyle/>
              <a:p>
                <a:pPr algn="l" rtl="0"/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other words,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is a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primitive root modulo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if for every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 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&lt; n 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relatively prime to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ℤ</m:t>
                    </m:r>
                  </m:oMath>
                </a14:m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such that 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2800" i="1" baseline="300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≡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(mod </a:t>
                </a:r>
                <a:r>
                  <a:rPr lang="en-US" sz="2800" i="1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8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b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ar-S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18C67-2D82-6BD8-2864-ECCCC12D9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57" y="936711"/>
                <a:ext cx="6815992" cy="4984578"/>
              </a:xfrm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5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3845-4AD7-DDAB-EE2B-E457302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52" y="499533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Example</a:t>
            </a:r>
            <a:r>
              <a:rPr lang="en-US" dirty="0"/>
              <a:t>: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>
                <a:solidFill>
                  <a:srgbClr val="0070C0"/>
                </a:solidFill>
                <a:latin typeface="Arial"/>
                <a:cs typeface="Arial"/>
              </a:rPr>
              <a:t>5</a:t>
            </a:r>
            <a:r>
              <a:rPr lang="en-US" sz="3200" dirty="0">
                <a:latin typeface="Arial"/>
                <a:cs typeface="Arial"/>
              </a:rPr>
              <a:t> is a primitive root modulo </a:t>
            </a:r>
            <a:r>
              <a:rPr lang="en-US" sz="3200" dirty="0">
                <a:solidFill>
                  <a:srgbClr val="92D050"/>
                </a:solidFill>
                <a:latin typeface="Arial"/>
                <a:cs typeface="Arial"/>
              </a:rPr>
              <a:t>7</a:t>
            </a:r>
            <a:r>
              <a:rPr lang="en-US" sz="3200" dirty="0">
                <a:latin typeface="Arial"/>
                <a:cs typeface="Arial"/>
              </a:rPr>
              <a:t> because:</a:t>
            </a:r>
            <a:br>
              <a:rPr lang="en-US" dirty="0"/>
            </a:b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865B9-8852-DC66-1E59-65FEADDAD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274" y="1984248"/>
                <a:ext cx="11677270" cy="4374219"/>
              </a:xfrm>
            </p:spPr>
            <p:txBody>
              <a:bodyPr/>
              <a:lstStyle/>
              <a:p>
                <a:pPr algn="l" rt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Numbers relatively prime to </a:t>
                </a:r>
                <a:r>
                  <a:rPr lang="en-US" sz="20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{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1, 2, 3, 4, 5, 6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15625</m:t>
                    </m:r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SA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625</m:t>
                    </m:r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SA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3125</m:t>
                    </m:r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SA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ar-SA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SA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SA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ar-SA" sz="2800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865B9-8852-DC66-1E59-65FEADDAD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274" y="1984248"/>
                <a:ext cx="11677270" cy="4374219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9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D83C6-31D4-C1A8-D204-25185B77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Theorem</a:t>
            </a:r>
            <a:endParaRPr lang="ar-SA" sz="4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0E7AA-98DB-9F76-BEE1-87059A2D6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389" y="936711"/>
                <a:ext cx="6815992" cy="4984578"/>
              </a:xfrm>
            </p:spPr>
            <p:txBody>
              <a:bodyPr anchor="ctr">
                <a:normAutofit/>
              </a:bodyPr>
              <a:lstStyle/>
              <a:p>
                <a:pPr algn="ctr" rtl="0"/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 is primitive root modulo n iff</a:t>
                </a:r>
              </a:p>
              <a:p>
                <a:pPr algn="ctr" rtl="0"/>
                <a14:m>
                  <m:oMath xmlns:m="http://schemas.openxmlformats.org/officeDocument/2006/math">
                    <m:sSub>
                      <m:sSubPr>
                        <m:ctrlPr>
                          <a:rPr lang="ar-SA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0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ar-SA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smallest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S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0E7AA-98DB-9F76-BEE1-87059A2D6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389" y="936711"/>
                <a:ext cx="6815992" cy="4984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28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31B-D5E6-5D17-1C5B-7A6F924B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>
                <a:latin typeface="Arial" panose="020B0604020202020204" pitchFamily="34" charset="0"/>
                <a:cs typeface="Arial" panose="020B0604020202020204" pitchFamily="34" charset="0"/>
              </a:rPr>
              <a:t>Check if number is primitive root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 2 a primitive root modulo 9?</a:t>
            </a:r>
            <a:endParaRPr 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1: Find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ar-SA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ar-SA" sz="2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28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2: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is a primitive root modulo 9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339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5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31B-D5E6-5D17-1C5B-7A6F924B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Faster method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2 a primitive root modulo 9?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4" y="1975104"/>
                <a:ext cx="10753725" cy="376618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28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1: Find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ar-SA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ar-SA" sz="2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28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2: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Since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divide 6, we only need to check numbers that divide 6: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is a primitive root modulo 9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4" y="1975104"/>
                <a:ext cx="10753725" cy="3766185"/>
              </a:xfrm>
              <a:blipFill>
                <a:blip r:embed="rId2"/>
                <a:stretch>
                  <a:fillRect l="-624" t="-339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13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31B-D5E6-5D17-1C5B-7A6F924B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Extra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4 a primitive root modulo 9?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28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1: Find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ar-S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ar-SA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ar-SA" sz="2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ar-S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28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Step 2: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</m:oMath>
                </a14:m>
                <a:endParaRPr 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Since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𝑂𝑟𝑑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divide 6, we only need to check numbers that divide 6: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𝑂𝑟𝑑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 is NOT primitive root modulo 9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AA10A-EDD2-C925-17BB-C0313934E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4369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551EB0-3579-33F4-91FD-8399CB7DBE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br>
                  <a:rPr lang="en-US" dirty="0"/>
                </a:b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has a primitive root, then it has exactly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primitive roots.</a:t>
                </a:r>
                <a:endParaRPr lang="ar-S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551EB0-3579-33F4-91FD-8399CB7DB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99" t="-367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B2F34-58E1-8852-B30A-C9E8E4F80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</a:t>
                </a:r>
              </a:p>
              <a:p>
                <a:pPr algn="l" rtl="0"/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many primitive roots does 9 have?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algn="l" rtl="0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9 has 2 primitive roots (2, 5)</a:t>
                </a:r>
                <a:endPara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algn="l" rtl="0"/>
                <a:endParaRPr lang="ar-SA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B2F34-58E1-8852-B30A-C9E8E4F80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7" t="-4045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06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D0DD56A53134DAC7B8F86601128BC" ma:contentTypeVersion="10" ma:contentTypeDescription="Create a new document." ma:contentTypeScope="" ma:versionID="c49a6277b5af3e5d009d2cc15fb22dff">
  <xsd:schema xmlns:xsd="http://www.w3.org/2001/XMLSchema" xmlns:xs="http://www.w3.org/2001/XMLSchema" xmlns:p="http://schemas.microsoft.com/office/2006/metadata/properties" xmlns:ns3="dfcf9690-3577-475d-ba79-1ad99951cf7a" targetNamespace="http://schemas.microsoft.com/office/2006/metadata/properties" ma:root="true" ma:fieldsID="aee99119511754ccfe764c83ece5ed2c" ns3:_="">
    <xsd:import namespace="dfcf9690-3577-475d-ba79-1ad99951cf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f9690-3577-475d-ba79-1ad99951cf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15B72-4576-42D9-AFC8-29BB1A77BF70}">
  <ds:schemaRefs>
    <ds:schemaRef ds:uri="dfcf9690-3577-475d-ba79-1ad99951cf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B94136-8B93-422C-A8BA-F576701FFF9F}">
  <ds:schemaRefs>
    <ds:schemaRef ds:uri="dfcf9690-3577-475d-ba79-1ad99951cf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397AAE-4EB7-4F8E-A7E9-CC11B547D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355</TotalTime>
  <Words>877</Words>
  <Application>Microsoft Office PowerPoint</Application>
  <PresentationFormat>Widescreen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Metropolitan</vt:lpstr>
      <vt:lpstr>Primitive Roots</vt:lpstr>
      <vt:lpstr>Definition</vt:lpstr>
      <vt:lpstr>Definition</vt:lpstr>
      <vt:lpstr>Example:  5 is a primitive root modulo 7 because: </vt:lpstr>
      <vt:lpstr>Theorem</vt:lpstr>
      <vt:lpstr>Check if number is primitive root is 2 a primitive root modulo 9?</vt:lpstr>
      <vt:lpstr>Faster method Is 2 a primitive root modulo 9?</vt:lpstr>
      <vt:lpstr>Extra example Is 4 a primitive root modulo 9?</vt:lpstr>
      <vt:lpstr>Theorem If n has a primitive root, then it has exactly φ(φ(n)) primitive roots.</vt:lpstr>
      <vt:lpstr>Applications of primitive roots Diffie-Hellman key exchange</vt:lpstr>
      <vt:lpstr>Diffie-Hellman method </vt:lpstr>
      <vt:lpstr>Diffie-Hellman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Roots</dc:title>
  <dc:creator>هشام آل هتلان القحطاني ID 442101676</dc:creator>
  <cp:lastModifiedBy>هشام آل هتلان القحطاني ID 442101676</cp:lastModifiedBy>
  <cp:revision>971</cp:revision>
  <dcterms:created xsi:type="dcterms:W3CDTF">2022-11-07T13:39:52Z</dcterms:created>
  <dcterms:modified xsi:type="dcterms:W3CDTF">2022-11-09T06:00:45Z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0x0101001C9D0DD56A53134DAC7B8F86601128BC</vt:lpwstr>
  </property>
</Properties>
</file>