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7" r:id="rId9"/>
    <p:sldId id="268" r:id="rId10"/>
    <p:sldId id="269" r:id="rId11"/>
    <p:sldId id="274" r:id="rId12"/>
    <p:sldId id="271" r:id="rId13"/>
    <p:sldId id="272" r:id="rId14"/>
    <p:sldId id="273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264" y="144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B26E-C43B-4E16-99D0-25B888D2154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731B-B8BE-45B2-A044-B1FBEF28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3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B26E-C43B-4E16-99D0-25B888D2154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731B-B8BE-45B2-A044-B1FBEF28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5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B26E-C43B-4E16-99D0-25B888D2154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731B-B8BE-45B2-A044-B1FBEF28545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545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B26E-C43B-4E16-99D0-25B888D2154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731B-B8BE-45B2-A044-B1FBEF28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92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B26E-C43B-4E16-99D0-25B888D2154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731B-B8BE-45B2-A044-B1FBEF2854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7598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B26E-C43B-4E16-99D0-25B888D2154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731B-B8BE-45B2-A044-B1FBEF28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3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B26E-C43B-4E16-99D0-25B888D2154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731B-B8BE-45B2-A044-B1FBEF28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85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B26E-C43B-4E16-99D0-25B888D2154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731B-B8BE-45B2-A044-B1FBEF28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5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B26E-C43B-4E16-99D0-25B888D2154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731B-B8BE-45B2-A044-B1FBEF28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1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B26E-C43B-4E16-99D0-25B888D2154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731B-B8BE-45B2-A044-B1FBEF28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B26E-C43B-4E16-99D0-25B888D2154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731B-B8BE-45B2-A044-B1FBEF28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B26E-C43B-4E16-99D0-25B888D2154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731B-B8BE-45B2-A044-B1FBEF28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7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B26E-C43B-4E16-99D0-25B888D2154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731B-B8BE-45B2-A044-B1FBEF28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6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B26E-C43B-4E16-99D0-25B888D2154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731B-B8BE-45B2-A044-B1FBEF28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5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B26E-C43B-4E16-99D0-25B888D2154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731B-B8BE-45B2-A044-B1FBEF28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B26E-C43B-4E16-99D0-25B888D2154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F731B-B8BE-45B2-A044-B1FBEF28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9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0B26E-C43B-4E16-99D0-25B888D21541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6F731B-B8BE-45B2-A044-B1FBEF28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9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oi_(identifier)" TargetMode="External"/><Relationship Id="rId13" Type="http://schemas.openxmlformats.org/officeDocument/2006/relationships/hyperlink" Target="https://zbmath.org/?format=complete&amp;q=an:0868.11009" TargetMode="External"/><Relationship Id="rId18" Type="http://schemas.openxmlformats.org/officeDocument/2006/relationships/hyperlink" Target="http://oeis.org/wiki/Squarefree_numbers" TargetMode="External"/><Relationship Id="rId3" Type="http://schemas.openxmlformats.org/officeDocument/2006/relationships/hyperlink" Target="https://en.wikipedia.org/wiki/Oxford_University_Press" TargetMode="External"/><Relationship Id="rId7" Type="http://schemas.openxmlformats.org/officeDocument/2006/relationships/hyperlink" Target="https://citeseerx.ist.psu.edu/viewdoc/summary?doi=10.1.1.55.8" TargetMode="External"/><Relationship Id="rId12" Type="http://schemas.openxmlformats.org/officeDocument/2006/relationships/hyperlink" Target="https://en.wikipedia.org/wiki/Zbl_(identifier)" TargetMode="External"/><Relationship Id="rId17" Type="http://schemas.openxmlformats.org/officeDocument/2006/relationships/hyperlink" Target="https://zbmath.org/?format=complete&amp;q=an:1058.11001" TargetMode="External"/><Relationship Id="rId2" Type="http://schemas.openxmlformats.org/officeDocument/2006/relationships/hyperlink" Target="https://en.wikipedia.org/wiki/Square-free_integer" TargetMode="External"/><Relationship Id="rId16" Type="http://schemas.openxmlformats.org/officeDocument/2006/relationships/hyperlink" Target="https://en.wikipedia.org/wiki/Special:BookSources/978-0-387-20860-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iteSeerX_(identifier)" TargetMode="External"/><Relationship Id="rId11" Type="http://schemas.openxmlformats.org/officeDocument/2006/relationships/hyperlink" Target="https://www.ams.org/mathscinet-getitem?mr=1401709" TargetMode="External"/><Relationship Id="rId5" Type="http://schemas.openxmlformats.org/officeDocument/2006/relationships/hyperlink" Target="https://en.wikipedia.org/wiki/Special:BookSources/978-0-486-46669-9" TargetMode="External"/><Relationship Id="rId15" Type="http://schemas.openxmlformats.org/officeDocument/2006/relationships/hyperlink" Target="https://en.wikipedia.org/wiki/Springer-Verlag" TargetMode="External"/><Relationship Id="rId10" Type="http://schemas.openxmlformats.org/officeDocument/2006/relationships/hyperlink" Target="https://en.wikipedia.org/wiki/MR_(identifier)" TargetMode="External"/><Relationship Id="rId4" Type="http://schemas.openxmlformats.org/officeDocument/2006/relationships/hyperlink" Target="https://en.wikipedia.org/wiki/ISBN_(identifier)" TargetMode="External"/><Relationship Id="rId9" Type="http://schemas.openxmlformats.org/officeDocument/2006/relationships/hyperlink" Target="https://doi.org/10.1112%2FS0025579300011608" TargetMode="External"/><Relationship Id="rId14" Type="http://schemas.openxmlformats.org/officeDocument/2006/relationships/hyperlink" Target="https://en.wikipedia.org/wiki/Richard_K._Guy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E5E69D-29BA-4194-2622-7EA3E051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Squere-free integers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C5398B-22B0-A439-6B3A-8A4E2019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/>
              <a:t>Project Team</a:t>
            </a:r>
          </a:p>
          <a:p>
            <a:endParaRPr lang="en-US"/>
          </a:p>
          <a:p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78C8159-0980-BE7A-93EA-39C025C6B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116463"/>
              </p:ext>
            </p:extLst>
          </p:nvPr>
        </p:nvGraphicFramePr>
        <p:xfrm>
          <a:off x="1128232" y="2973768"/>
          <a:ext cx="8127999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94242">
                  <a:extLst>
                    <a:ext uri="{9D8B030D-6E8A-4147-A177-3AD203B41FA5}">
                      <a16:colId xmlns:a16="http://schemas.microsoft.com/office/drawing/2014/main" val="1196639030"/>
                    </a:ext>
                  </a:extLst>
                </a:gridCol>
                <a:gridCol w="3540642">
                  <a:extLst>
                    <a:ext uri="{9D8B030D-6E8A-4147-A177-3AD203B41FA5}">
                      <a16:colId xmlns:a16="http://schemas.microsoft.com/office/drawing/2014/main" val="2848283677"/>
                    </a:ext>
                  </a:extLst>
                </a:gridCol>
                <a:gridCol w="3993115">
                  <a:extLst>
                    <a:ext uri="{9D8B030D-6E8A-4147-A177-3AD203B41FA5}">
                      <a16:colId xmlns:a16="http://schemas.microsoft.com/office/drawing/2014/main" val="3202137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University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4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</a:rPr>
                        <a:t>Fahad Mohammad ALGHOFAILI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40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Mohammed Abdullah Aldawsari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082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760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3BF8C9-22CA-B9E8-BA48-779D58428E2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76325" y="217488"/>
            <a:ext cx="11115675" cy="6508750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i="1" u="sng" dirty="0">
                <a:solidFill>
                  <a:srgbClr val="FF0000"/>
                </a:solidFill>
                <a:effectLst/>
                <a:latin typeface="Linux Libertine"/>
              </a:rPr>
              <a:t>Example 2: </a:t>
            </a:r>
          </a:p>
          <a:p>
            <a:pPr marL="0" indent="0" algn="l">
              <a:buNone/>
            </a:pPr>
            <a:r>
              <a:rPr lang="en-US" sz="2000" dirty="0">
                <a:effectLst/>
                <a:latin typeface="Linux Libertine"/>
              </a:rPr>
              <a:t>If square-free number = 70 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  <a:effectLst/>
                <a:latin typeface="Linux Libertine"/>
              </a:rPr>
              <a:t>The factorization = 2×5×7 = 70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  <a:effectLst/>
                <a:latin typeface="Linux Libertine"/>
              </a:rPr>
              <a:t>As infinite product =  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2000" b="0" i="0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· 3</a:t>
            </a:r>
            <a:r>
              <a:rPr lang="en-US" sz="2000" b="0" i="0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· 5</a:t>
            </a:r>
            <a:r>
              <a:rPr lang="en-US" sz="2000" b="0" i="0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· 7</a:t>
            </a:r>
            <a:r>
              <a:rPr lang="en-US" sz="2000" b="0" i="0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· 11</a:t>
            </a:r>
            <a:r>
              <a:rPr lang="en-US" sz="2000" b="0" i="0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· 13</a:t>
            </a:r>
            <a:r>
              <a:rPr lang="en-US" sz="2000" b="0" i="0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en-US" sz="2000" dirty="0">
                <a:solidFill>
                  <a:srgbClr val="0070C0"/>
                </a:solidFill>
                <a:effectLst/>
                <a:latin typeface="Linux Libertine"/>
              </a:rPr>
              <a:t>……..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  <a:effectLst/>
                <a:latin typeface="Linux Libertine"/>
              </a:rPr>
              <a:t>as the binary sequence = 101100</a:t>
            </a:r>
          </a:p>
          <a:p>
            <a:pPr marL="0" indent="0" algn="l">
              <a:buNone/>
            </a:pPr>
            <a:endParaRPr lang="en-US" sz="2000" dirty="0">
              <a:effectLst/>
              <a:latin typeface="Linux Libertine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FF0000"/>
                </a:solidFill>
                <a:effectLst/>
                <a:latin typeface="Linux Libertine"/>
              </a:rPr>
              <a:t>Example 3: </a:t>
            </a:r>
          </a:p>
          <a:p>
            <a:pPr marL="0" indent="0" algn="l">
              <a:buNone/>
            </a:pPr>
            <a:r>
              <a:rPr lang="en-US" sz="2000" dirty="0">
                <a:effectLst/>
                <a:latin typeface="Linux Libertine"/>
              </a:rPr>
              <a:t>If binary sequence= 010101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  <a:effectLst/>
                <a:latin typeface="Linux Libertine"/>
              </a:rPr>
              <a:t>This decodes =  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2000" b="0" i="0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· 3</a:t>
            </a:r>
            <a:r>
              <a:rPr lang="en-US" sz="2000" b="0" i="0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· 5</a:t>
            </a:r>
            <a:r>
              <a:rPr lang="en-US" sz="2000" b="0" i="0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· 7</a:t>
            </a:r>
            <a:r>
              <a:rPr lang="en-US" sz="2000" b="0" i="0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· 11</a:t>
            </a:r>
            <a:r>
              <a:rPr lang="en-US" sz="2000" b="0" i="0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en-US" sz="2000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 · 13</a:t>
            </a:r>
            <a:r>
              <a:rPr lang="en-US" sz="2000" b="0" i="0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1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  <a:effectLst/>
                <a:latin typeface="Linux Libertine"/>
              </a:rPr>
              <a:t>The factorization = 3×7×13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70C0"/>
                </a:solidFill>
                <a:effectLst/>
                <a:latin typeface="Linux Libertine"/>
              </a:rPr>
              <a:t>unique square-free integer = 237</a:t>
            </a: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242497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8CE888-0842-09AB-D7C1-934F487B9A50}"/>
              </a:ext>
            </a:extLst>
          </p:cNvPr>
          <p:cNvSpPr txBox="1"/>
          <p:nvPr/>
        </p:nvSpPr>
        <p:spPr>
          <a:xfrm>
            <a:off x="1646274" y="893135"/>
            <a:ext cx="88994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implement </a:t>
            </a:r>
            <a:r>
              <a:rPr lang="en-US" sz="1800" dirty="0">
                <a:effectLst/>
                <a:latin typeface="Linux Libertine"/>
              </a:rPr>
              <a:t>square</a:t>
            </a:r>
            <a:r>
              <a:rPr lang="en-US" dirty="0"/>
              <a:t> free integer as a program code.</a:t>
            </a:r>
          </a:p>
          <a:p>
            <a:endParaRPr lang="en-US" dirty="0"/>
          </a:p>
          <a:p>
            <a:pPr algn="l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public boolean isSquareFree(int n) {</a:t>
            </a:r>
          </a:p>
          <a:p>
            <a:pPr algn="l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if(n%2==0) {</a:t>
            </a:r>
          </a:p>
          <a:p>
            <a:pPr algn="l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  n=n/2;</a:t>
            </a:r>
          </a:p>
          <a:p>
            <a:pPr algn="l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 if(n%2==0)</a:t>
            </a:r>
          </a:p>
          <a:p>
            <a:pPr algn="l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   return false;</a:t>
            </a:r>
          </a:p>
          <a:p>
            <a:pPr algn="l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 else {</a:t>
            </a:r>
          </a:p>
          <a:p>
            <a:pPr algn="l"/>
            <a:r>
              <a:rPr lang="nn-NO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      for(int i=3; i&lt;Math.</a:t>
            </a:r>
            <a:r>
              <a:rPr lang="nn-NO" sz="1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sqrt(n); i+=2) {</a:t>
            </a:r>
          </a:p>
          <a:p>
            <a:pPr algn="l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          if(n%i==0) {</a:t>
            </a:r>
          </a:p>
          <a:p>
            <a:pPr algn="l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                n=n/i;</a:t>
            </a:r>
          </a:p>
          <a:p>
            <a:pPr algn="l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             if(n%i==0)</a:t>
            </a:r>
          </a:p>
          <a:p>
            <a:pPr algn="l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               return false;</a:t>
            </a:r>
          </a:p>
          <a:p>
            <a:pPr algn="l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                             }</a:t>
            </a:r>
          </a:p>
          <a:p>
            <a:pPr algn="l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                                  }</a:t>
            </a:r>
          </a:p>
          <a:p>
            <a:pPr algn="l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                                    }</a:t>
            </a:r>
          </a:p>
          <a:p>
            <a:pPr algn="l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  return true;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1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24CBFC-C081-7919-A29C-1E56A25E9579}"/>
              </a:ext>
            </a:extLst>
          </p:cNvPr>
          <p:cNvSpPr txBox="1"/>
          <p:nvPr/>
        </p:nvSpPr>
        <p:spPr>
          <a:xfrm>
            <a:off x="1945758" y="903768"/>
            <a:ext cx="7602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inux Libertine"/>
              </a:rPr>
              <a:t>E</a:t>
            </a:r>
            <a:r>
              <a:rPr lang="en-US" sz="1800" dirty="0">
                <a:solidFill>
                  <a:srgbClr val="FF0000"/>
                </a:solidFill>
                <a:effectLst/>
                <a:latin typeface="Linux Libertine"/>
              </a:rPr>
              <a:t>xercise.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inux Libertine"/>
              </a:rPr>
              <a:t>Is the following numbers </a:t>
            </a: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square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inux Libertine"/>
              </a:rPr>
              <a:t> free integer or not?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(1) :35?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(2): 12?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6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4BCF74-8AD4-7130-92A8-9890030300AA}"/>
              </a:ext>
            </a:extLst>
          </p:cNvPr>
          <p:cNvSpPr txBox="1"/>
          <p:nvPr/>
        </p:nvSpPr>
        <p:spPr>
          <a:xfrm>
            <a:off x="1818167" y="893135"/>
            <a:ext cx="7336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inux Libertine"/>
              </a:rPr>
              <a:t>E</a:t>
            </a:r>
            <a:r>
              <a:rPr lang="en-US" sz="1800" dirty="0">
                <a:solidFill>
                  <a:srgbClr val="FF0000"/>
                </a:solidFill>
                <a:effectLst/>
                <a:latin typeface="Linux Libertine"/>
              </a:rPr>
              <a:t>xercise.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inux Libertine"/>
              </a:rPr>
              <a:t>Is the following numbers </a:t>
            </a: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square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inux Libertine"/>
              </a:rPr>
              <a:t> free integer or not?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(1) :35? Yes it is, because 35=5*7.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(2): 12?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84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D5774-F167-6005-BE17-EF58C453E158}"/>
              </a:ext>
            </a:extLst>
          </p:cNvPr>
          <p:cNvSpPr txBox="1"/>
          <p:nvPr/>
        </p:nvSpPr>
        <p:spPr>
          <a:xfrm>
            <a:off x="1743740" y="882502"/>
            <a:ext cx="6081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inux Libertine"/>
              </a:rPr>
              <a:t>E</a:t>
            </a:r>
            <a:r>
              <a:rPr lang="en-US" sz="1800" dirty="0">
                <a:solidFill>
                  <a:srgbClr val="FF0000"/>
                </a:solidFill>
                <a:effectLst/>
                <a:latin typeface="Linux Libertine"/>
              </a:rPr>
              <a:t>xercise.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inux Libertine"/>
              </a:rPr>
              <a:t>Is the following numbers </a:t>
            </a:r>
            <a:r>
              <a:rPr lang="en-U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square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inux Libertine"/>
              </a:rPr>
              <a:t> free integer or not?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(1) :35? Yes, because 35=5*7.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(2): 12? Not, because 12=2^2*3.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74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8811-F1DE-BBB7-256B-C5E28DA6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6848-6148-68B1-5F16-1384B5960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926"/>
            <a:ext cx="10515600" cy="4699037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https://en.wikipedia.org/wiki/Square-free_integer</a:t>
            </a: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Shapiro, Harold N. (1983). Introduction to the theory of numbers. </a:t>
            </a:r>
            <a:r>
              <a:rPr lang="en-US" sz="1800" b="0" i="1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Oxford University Press"/>
              </a:rPr>
              <a:t>Oxford University Press</a:t>
            </a:r>
            <a:r>
              <a:rPr lang="en-US" sz="1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Dover Publications. </a:t>
            </a:r>
            <a:r>
              <a:rPr lang="en-US" sz="1800" b="0" i="1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ISBN (identifier)"/>
              </a:rPr>
              <a:t>ISBN</a:t>
            </a:r>
            <a:r>
              <a:rPr lang="en-US" sz="1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0" i="1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Special:BookSources/978-0-486-46669-9"/>
              </a:rPr>
              <a:t>978-0-486-46669-9</a:t>
            </a:r>
            <a:r>
              <a:rPr lang="en-US" sz="1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endParaRPr lang="en-US" sz="1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Granville, Andrew; </a:t>
            </a:r>
            <a:r>
              <a:rPr lang="en-US" sz="18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Ramaré</a:t>
            </a:r>
            <a:r>
              <a:rPr lang="en-US" sz="1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Olivier (1996). "Explicit bounds on exponential sums and the scarcity of </a:t>
            </a:r>
            <a:r>
              <a:rPr lang="en-US" sz="18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squarefree</a:t>
            </a:r>
            <a:r>
              <a:rPr lang="en-US" sz="1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binomial coefficients". </a:t>
            </a:r>
            <a:r>
              <a:rPr lang="en-US" sz="18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Mathematika</a:t>
            </a:r>
            <a:r>
              <a:rPr lang="en-US" sz="1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sz="1800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43</a:t>
            </a:r>
            <a:r>
              <a:rPr lang="en-US" sz="1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73–107. </a:t>
            </a:r>
            <a:r>
              <a:rPr lang="en-US" sz="1800" b="0" i="1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CiteSeerX (identifier)"/>
              </a:rPr>
              <a:t>CiteSeerX</a:t>
            </a:r>
            <a:r>
              <a:rPr lang="en-US" sz="1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0" i="1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7"/>
              </a:rPr>
              <a:t>10.1.1.55.8</a:t>
            </a:r>
            <a:r>
              <a:rPr lang="en-US" sz="1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sz="1800" b="0" i="1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Doi (identifier)"/>
              </a:rPr>
              <a:t>doi</a:t>
            </a:r>
            <a:r>
              <a:rPr lang="en-US" sz="1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sz="1800" b="0" i="1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9"/>
              </a:rPr>
              <a:t>10.1112/S0025579300011608</a:t>
            </a:r>
            <a:r>
              <a:rPr lang="en-US" sz="1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sz="1800" b="0" i="1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0" tooltip="MR (identifier)"/>
              </a:rPr>
              <a:t>MR</a:t>
            </a:r>
            <a:r>
              <a:rPr lang="en-US" sz="1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0" i="1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11"/>
              </a:rPr>
              <a:t>1401709</a:t>
            </a:r>
            <a:r>
              <a:rPr lang="en-US" sz="1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sz="1800" b="0" i="1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2" tooltip="Zbl (identifier)"/>
              </a:rPr>
              <a:t>Zbl</a:t>
            </a:r>
            <a:r>
              <a:rPr lang="en-US" sz="1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0" i="1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13"/>
              </a:rPr>
              <a:t>0868.11009</a:t>
            </a:r>
            <a:r>
              <a:rPr lang="en-US" sz="1800" i="1" u="none" strike="noStrike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endParaRPr lang="en-US" sz="1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1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4" tooltip="Richard K. Guy"/>
              </a:rPr>
              <a:t>Guy, Richard K.</a:t>
            </a:r>
            <a:r>
              <a:rPr lang="en-US" sz="1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(2004). Unsolved problems in number theory (3rd ed.). </a:t>
            </a:r>
            <a:r>
              <a:rPr lang="en-US" sz="1800" b="0" i="1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5" tooltip="Springer-Verlag"/>
              </a:rPr>
              <a:t>Springer-Verlag</a:t>
            </a:r>
            <a:r>
              <a:rPr lang="en-US" sz="1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sz="1800" b="0" i="1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ISBN (identifier)"/>
              </a:rPr>
              <a:t>ISBN</a:t>
            </a:r>
            <a:r>
              <a:rPr lang="en-US" sz="1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0" i="1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6" tooltip="Special:BookSources/978-0-387-20860-2"/>
              </a:rPr>
              <a:t>978-0-387-20860-2</a:t>
            </a:r>
            <a:r>
              <a:rPr lang="en-US" sz="1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sz="1800" b="0" i="1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2" tooltip="Zbl (identifier)"/>
              </a:rPr>
              <a:t>Zbl</a:t>
            </a:r>
            <a:r>
              <a:rPr lang="en-US" sz="1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0" i="1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17"/>
              </a:rPr>
              <a:t>1058.11001</a:t>
            </a:r>
            <a:r>
              <a:rPr lang="en-US" sz="1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endParaRPr lang="en-US" sz="1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1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18"/>
              </a:rPr>
              <a:t>"OEIS Wiki"</a:t>
            </a:r>
            <a:r>
              <a:rPr lang="en-US" sz="1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Retrieved 24 September 2021.</a:t>
            </a:r>
            <a:endParaRPr lang="en-US" sz="1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04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5739FB-8F78-B520-3A11-3C47EBD7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953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32249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20ACA5-8C3B-DCDC-F0CC-DA19B29E386B}"/>
                  </a:ext>
                </a:extLst>
              </p:cNvPr>
              <p:cNvSpPr txBox="1"/>
              <p:nvPr/>
            </p:nvSpPr>
            <p:spPr>
              <a:xfrm>
                <a:off x="1551008" y="315199"/>
                <a:ext cx="8507392" cy="6227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Remark.</a:t>
                </a:r>
              </a:p>
              <a:p>
                <a:r>
                  <a:rPr lang="en-US" dirty="0"/>
                  <a:t>Th1: Any integer can be written </a:t>
                </a:r>
                <a:r>
                  <a:rPr lang="en-US" u="sng" dirty="0"/>
                  <a:t>uniquely</a:t>
                </a:r>
                <a:r>
                  <a:rPr lang="en-US" dirty="0"/>
                  <a:t> as product of primes.</a:t>
                </a:r>
              </a:p>
              <a:p>
                <a:r>
                  <a:rPr lang="en-US" dirty="0"/>
                  <a:t>Example:</a:t>
                </a:r>
              </a:p>
              <a:p>
                <a:r>
                  <a:rPr lang="en-US" dirty="0"/>
                  <a:t>100 = </a:t>
                </a:r>
                <a:r>
                  <a:rPr lang="en-US" dirty="0">
                    <a:solidFill>
                      <a:srgbClr val="0070C0"/>
                    </a:solidFill>
                  </a:rPr>
                  <a:t>2×2×5×5</a:t>
                </a:r>
              </a:p>
              <a:p>
                <a:endParaRPr lang="en-US" dirty="0"/>
              </a:p>
              <a:p>
                <a:r>
                  <a:rPr lang="en-US" u="sng" dirty="0"/>
                  <a:t>Th2: any Composite integer </a:t>
                </a:r>
                <a:r>
                  <a:rPr lang="en-US" b="1" u="sng" dirty="0">
                    <a:solidFill>
                      <a:srgbClr val="FF0000"/>
                    </a:solidFill>
                  </a:rPr>
                  <a:t>n</a:t>
                </a:r>
                <a:r>
                  <a:rPr lang="en-US" u="sng" dirty="0"/>
                  <a:t> has an integer prime divides ≤ 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⌊√</m:t>
                    </m:r>
                    <m:r>
                      <a:rPr lang="en-US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u="sng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Example:</a:t>
                </a:r>
              </a:p>
              <a:p>
                <a:r>
                  <a:rPr lang="en-US" dirty="0"/>
                  <a:t>Is 397 a prime?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⌊√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397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⌋</m:t>
                    </m:r>
                    <m:r>
                      <a:rPr lang="en-US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20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 2</a:t>
                </a:r>
                <a:r>
                  <a:rPr lang="en-US" b="0" i="0" dirty="0">
                    <a:solidFill>
                      <a:srgbClr val="0070C0"/>
                    </a:solidFill>
                    <a:effectLst/>
                    <a:latin typeface="Source Sans Pro" panose="020B0604020202020204" pitchFamily="34" charset="0"/>
                  </a:rPr>
                  <a:t> ∤ 397, 3</a:t>
                </a:r>
                <a:r>
                  <a:rPr lang="en-US" b="0" i="0" dirty="0">
                    <a:solidFill>
                      <a:srgbClr val="0070C0"/>
                    </a:solidFill>
                    <a:effectLst/>
                    <a:latin typeface="Source Sans Pro" panose="020B0503030403020204" pitchFamily="34" charset="0"/>
                  </a:rPr>
                  <a:t> ∤397, 5 ∤397, 7 ∤397, 11 ∤397, 17 ∤397, 19 ∤397, so 397 is prime.</a:t>
                </a:r>
              </a:p>
              <a:p>
                <a:endParaRPr lang="en-US" dirty="0">
                  <a:solidFill>
                    <a:srgbClr val="0070C0"/>
                  </a:solidFill>
                  <a:latin typeface="Source Sans Pro" panose="020B0503030403020204" pitchFamily="34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Source Sans Pro" panose="020B0503030403020204" pitchFamily="34" charset="0"/>
                  </a:rPr>
                  <a:t>Write </a:t>
                </a:r>
                <a:r>
                  <a:rPr lang="en-US" i="0" u="none" strike="noStrike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rPr>
                  <a:t>factorization</a:t>
                </a:r>
                <a:r>
                  <a:rPr lang="en-US" i="0" u="none" strike="noStrike" dirty="0">
                    <a:solidFill>
                      <a:srgbClr val="FF0000"/>
                    </a:solidFill>
                    <a:effectLst/>
                    <a:latin typeface="Source Sans Pro" panose="020B0503030403020204" pitchFamily="34" charset="0"/>
                  </a:rPr>
                  <a:t> of 7007.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i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⌊√7007⌋≈83.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  <a:r>
                  <a:rPr lang="en-US" b="0" i="0" dirty="0">
                    <a:solidFill>
                      <a:srgbClr val="0070C0"/>
                    </a:solidFill>
                    <a:effectLst/>
                    <a:latin typeface="Source Sans Pro" panose="020B0604020202020204" pitchFamily="34" charset="0"/>
                  </a:rPr>
                  <a:t> ∤ 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7007</a:t>
                </a:r>
                <a:r>
                  <a:rPr lang="en-US" b="0" i="0" dirty="0">
                    <a:solidFill>
                      <a:srgbClr val="0070C0"/>
                    </a:solidFill>
                    <a:effectLst/>
                    <a:latin typeface="Source Sans Pro" panose="020B0604020202020204" pitchFamily="34" charset="0"/>
                  </a:rPr>
                  <a:t>, 3</a:t>
                </a:r>
                <a:r>
                  <a:rPr lang="en-US" b="0" i="0" dirty="0">
                    <a:solidFill>
                      <a:srgbClr val="0070C0"/>
                    </a:solidFill>
                    <a:effectLst/>
                    <a:latin typeface="Source Sans Pro" panose="020B0503030403020204" pitchFamily="34" charset="0"/>
                  </a:rPr>
                  <a:t> ∤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7007</a:t>
                </a:r>
                <a:r>
                  <a:rPr lang="en-US" b="0" i="0" dirty="0">
                    <a:solidFill>
                      <a:srgbClr val="0070C0"/>
                    </a:solidFill>
                    <a:effectLst/>
                    <a:latin typeface="Source Sans Pro" panose="020B0503030403020204" pitchFamily="34" charset="0"/>
                  </a:rPr>
                  <a:t>, 5 ∤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7007</a:t>
                </a:r>
                <a:r>
                  <a:rPr lang="en-US" b="0" i="0" dirty="0">
                    <a:solidFill>
                      <a:srgbClr val="0070C0"/>
                    </a:solidFill>
                    <a:effectLst/>
                    <a:latin typeface="Source Sans Pro" panose="020B0503030403020204" pitchFamily="34" charset="0"/>
                  </a:rPr>
                  <a:t>, 7 |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7007 =1001</a:t>
                </a:r>
              </a:p>
              <a:p>
                <a:r>
                  <a:rPr lang="en-US" b="0" i="0" dirty="0">
                    <a:solidFill>
                      <a:srgbClr val="0070C0"/>
                    </a:solidFill>
                    <a:effectLst/>
                    <a:latin typeface="Source Sans Pro" panose="020B0503030403020204" pitchFamily="34" charset="0"/>
                  </a:rPr>
                  <a:t>7 |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1001=143</a:t>
                </a:r>
              </a:p>
              <a:p>
                <a:r>
                  <a:rPr lang="en-US" dirty="0">
                    <a:solidFill>
                      <a:srgbClr val="0070C0"/>
                    </a:solidFill>
                    <a:latin typeface="Source Sans Pro" panose="020B0503030403020204" pitchFamily="34" charset="0"/>
                  </a:rPr>
                  <a:t>7</a:t>
                </a:r>
                <a:r>
                  <a:rPr lang="en-US" b="0" i="0" dirty="0">
                    <a:solidFill>
                      <a:srgbClr val="0070C0"/>
                    </a:solidFill>
                    <a:effectLst/>
                    <a:latin typeface="Source Sans Pro" panose="020B0503030403020204" pitchFamily="34" charset="0"/>
                  </a:rPr>
                  <a:t> ∤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143</a:t>
                </a:r>
              </a:p>
              <a:p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11 </a:t>
                </a:r>
                <a:r>
                  <a:rPr lang="en-US" b="0" i="0" dirty="0">
                    <a:solidFill>
                      <a:srgbClr val="0070C0"/>
                    </a:solidFill>
                    <a:effectLst/>
                    <a:latin typeface="Source Sans Pro" panose="020B0503030403020204" pitchFamily="34" charset="0"/>
                  </a:rPr>
                  <a:t>| = 143 = 13</a:t>
                </a:r>
              </a:p>
              <a:p>
                <a:endParaRPr lang="en-US" dirty="0">
                  <a:solidFill>
                    <a:srgbClr val="0070C0"/>
                  </a:solidFill>
                  <a:latin typeface="Source Sans Pro" panose="020B0503030403020204" pitchFamily="34" charset="0"/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  <a:latin typeface="Source Sans Pro" panose="020B0503030403020204" pitchFamily="34" charset="0"/>
                  </a:rPr>
                  <a:t>So 7007 = 7</a:t>
                </a:r>
                <a:r>
                  <a:rPr lang="en-US" dirty="0">
                    <a:solidFill>
                      <a:srgbClr val="0070C0"/>
                    </a:solidFill>
                  </a:rPr>
                  <a:t>×7×11×13</a:t>
                </a:r>
                <a:endParaRPr lang="en-US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endParaRPr lang="en-US" b="0" dirty="0">
                  <a:solidFill>
                    <a:srgbClr val="373637"/>
                  </a:solidFill>
                  <a:latin typeface="Source Sans Pro" panose="020B0503030403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20ACA5-8C3B-DCDC-F0CC-DA19B29E3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08" y="315199"/>
                <a:ext cx="8507392" cy="6227602"/>
              </a:xfrm>
              <a:prstGeom prst="rect">
                <a:avLst/>
              </a:prstGeom>
              <a:blipFill>
                <a:blip r:embed="rId2"/>
                <a:stretch>
                  <a:fillRect l="-573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59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5A4945-CBFA-E6F7-4336-3E9A848828F5}"/>
              </a:ext>
            </a:extLst>
          </p:cNvPr>
          <p:cNvSpPr txBox="1"/>
          <p:nvPr/>
        </p:nvSpPr>
        <p:spPr>
          <a:xfrm>
            <a:off x="988828" y="478466"/>
            <a:ext cx="79425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Definition.</a:t>
            </a:r>
          </a:p>
          <a:p>
            <a:r>
              <a:rPr lang="en-US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square-free integer (or squarefree integer): </a:t>
            </a:r>
            <a:r>
              <a:rPr lang="en-US" i="0" u="sng" dirty="0">
                <a:effectLst/>
                <a:latin typeface="Arial" panose="020B0604020202020204" pitchFamily="34" charset="0"/>
              </a:rPr>
              <a:t>is an </a:t>
            </a:r>
            <a:r>
              <a:rPr lang="en-US" i="0" u="sng" strike="noStrike" dirty="0">
                <a:effectLst/>
                <a:latin typeface="Arial" panose="020B0604020202020204" pitchFamily="34" charset="0"/>
              </a:rPr>
              <a:t>integer</a:t>
            </a:r>
            <a:r>
              <a:rPr lang="en-US" i="0" u="sng" dirty="0">
                <a:effectLst/>
                <a:latin typeface="Arial" panose="020B0604020202020204" pitchFamily="34" charset="0"/>
              </a:rPr>
              <a:t> which is </a:t>
            </a:r>
            <a:r>
              <a:rPr lang="en-US" i="0" u="sng" strike="noStrike" dirty="0">
                <a:effectLst/>
                <a:latin typeface="Arial" panose="020B0604020202020204" pitchFamily="34" charset="0"/>
              </a:rPr>
              <a:t>divisible</a:t>
            </a:r>
            <a:r>
              <a:rPr lang="en-US" i="0" u="sng" dirty="0">
                <a:effectLst/>
                <a:latin typeface="Arial" panose="020B0604020202020204" pitchFamily="34" charset="0"/>
              </a:rPr>
              <a:t> by no </a:t>
            </a:r>
            <a:r>
              <a:rPr lang="en-US" i="0" u="sng" strike="noStrike" dirty="0">
                <a:effectLst/>
                <a:latin typeface="Arial" panose="020B0604020202020204" pitchFamily="34" charset="0"/>
              </a:rPr>
              <a:t>square number</a:t>
            </a:r>
            <a:r>
              <a:rPr lang="en-US" i="0" u="sng" dirty="0">
                <a:effectLst/>
                <a:latin typeface="Arial" panose="020B0604020202020204" pitchFamily="34" charset="0"/>
              </a:rPr>
              <a:t> other than 1, </a:t>
            </a:r>
            <a:r>
              <a:rPr lang="en-US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its </a:t>
            </a:r>
            <a:r>
              <a:rPr lang="en-US" i="0" u="sng" strike="noStrike" dirty="0">
                <a:effectLst/>
                <a:latin typeface="Arial" panose="020B0604020202020204" pitchFamily="34" charset="0"/>
              </a:rPr>
              <a:t>prime factorization</a:t>
            </a:r>
            <a:r>
              <a:rPr lang="en-US" i="0" u="sng" dirty="0">
                <a:effectLst/>
                <a:latin typeface="Arial" panose="020B0604020202020204" pitchFamily="34" charset="0"/>
              </a:rPr>
              <a:t> </a:t>
            </a:r>
            <a:r>
              <a:rPr lang="en-US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has exactly one factor for each prime that appears in it</a:t>
            </a:r>
            <a:r>
              <a:rPr lang="en-US" u="sng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  <a:p>
            <a:endParaRPr lang="ar-SA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ar-SA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Example1.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10=2×5 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70 = 2×5×7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So 10,70</a:t>
            </a:r>
            <a:r>
              <a:rPr lang="ar-SA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are</a:t>
            </a:r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square-free.</a:t>
            </a:r>
          </a:p>
          <a:p>
            <a:endParaRPr lang="en-US" b="0" i="0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Example 2.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18 = 2×3×3=2×3^2. not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square-free.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5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71C980-F5DF-A7B6-BBCB-0C65EBD2F6D7}"/>
                  </a:ext>
                </a:extLst>
              </p:cNvPr>
              <p:cNvSpPr txBox="1"/>
              <p:nvPr/>
            </p:nvSpPr>
            <p:spPr>
              <a:xfrm>
                <a:off x="1243590" y="1191487"/>
                <a:ext cx="9059027" cy="5327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1" u="sng" dirty="0">
                    <a:solidFill>
                      <a:srgbClr val="000000"/>
                    </a:solidFill>
                    <a:effectLst/>
                    <a:latin typeface="Linux Libertine"/>
                  </a:rPr>
                  <a:t>Square-free factors of integers</a:t>
                </a:r>
                <a:endParaRPr lang="ar-SA" b="0" i="1" u="sng" dirty="0">
                  <a:solidFill>
                    <a:srgbClr val="000000"/>
                  </a:solidFill>
                  <a:effectLst/>
                  <a:latin typeface="Linux Libertine"/>
                </a:endParaRPr>
              </a:p>
              <a:p>
                <a:r>
                  <a:rPr lang="en-US" b="0" i="0" dirty="0">
                    <a:solidFill>
                      <a:srgbClr val="FF0000"/>
                    </a:solidFill>
                    <a:effectLst/>
                    <a:latin typeface="Linux Libertine"/>
                  </a:rPr>
                  <a:t>rule</a:t>
                </a:r>
              </a:p>
              <a:p>
                <a:r>
                  <a:rPr 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-The </a:t>
                </a:r>
                <a:r>
                  <a:rPr lang="en-US" b="0" i="0" u="none" strike="noStrike" dirty="0">
                    <a:effectLst/>
                    <a:latin typeface="Arial" panose="020B0604020202020204" pitchFamily="34" charset="0"/>
                  </a:rPr>
                  <a:t>radical of an integer</a:t>
                </a:r>
                <a:r>
                  <a:rPr lang="en-US" b="0" i="0" dirty="0">
                    <a:effectLst/>
                    <a:latin typeface="Arial" panose="020B0604020202020204" pitchFamily="34" charset="0"/>
                  </a:rPr>
                  <a:t> </a:t>
                </a:r>
                <a:r>
                  <a:rPr 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is its largest square-free factor.</a:t>
                </a:r>
                <a:endParaRPr lang="ar-SA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subSup"/>
                          <m:ctrlP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𝑞𝑖</m:t>
                          </m:r>
                        </m:e>
                      </m:nary>
                    </m:oMath>
                  </m:oMathPara>
                </a14:m>
                <a:endParaRPr lang="ar-SA" b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r>
                  <a:rPr 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there are three square-free factors that are naturally associated to every integer, square-free part, factor K and largest square-free. Each is a factor of the next one. All are easily deduced from the </a:t>
                </a:r>
                <a:r>
                  <a:rPr lang="en-US" b="0" i="0" u="none" strike="noStrike" dirty="0">
                    <a:effectLst/>
                    <a:latin typeface="Arial" panose="020B0604020202020204" pitchFamily="34" charset="0"/>
                  </a:rPr>
                  <a:t>prime factorization</a:t>
                </a:r>
                <a:r>
                  <a:rPr lang="en-US" b="0" i="0" dirty="0">
                    <a:effectLst/>
                    <a:latin typeface="Arial" panose="020B0604020202020204" pitchFamily="34" charset="0"/>
                  </a:rPr>
                  <a:t> </a:t>
                </a:r>
                <a:r>
                  <a:rPr 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or the square-free factorization: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𝑒𝑖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∏"/>
                          <m:ctrlPr>
                            <a:rPr lang="en-US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en-US" dirty="0">
                    <a:solidFill>
                      <a:srgbClr val="2021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p1,….ph are distinct prime numbers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b="0" i="0" dirty="0">
                  <a:solidFill>
                    <a:srgbClr val="000000"/>
                  </a:solidFill>
                  <a:effectLst/>
                  <a:latin typeface="Linux Libertine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71C980-F5DF-A7B6-BBCB-0C65EBD2F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590" y="1191487"/>
                <a:ext cx="9059027" cy="5327484"/>
              </a:xfrm>
              <a:prstGeom prst="rect">
                <a:avLst/>
              </a:prstGeom>
              <a:blipFill>
                <a:blip r:embed="rId2"/>
                <a:stretch>
                  <a:fillRect l="-538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8" descr="k">
            <a:extLst>
              <a:ext uri="{FF2B5EF4-FFF2-40B4-BE49-F238E27FC236}">
                <a16:creationId xmlns:a16="http://schemas.microsoft.com/office/drawing/2014/main" id="{BF377B76-2BEF-41FF-7727-238E3056E6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3219" y="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6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55EE745-B515-BB10-F427-CE3BA8D1FCA4}"/>
                  </a:ext>
                </a:extLst>
              </p:cNvPr>
              <p:cNvSpPr txBox="1"/>
              <p:nvPr/>
            </p:nvSpPr>
            <p:spPr>
              <a:xfrm>
                <a:off x="330506" y="0"/>
                <a:ext cx="11016868" cy="6653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1-</a:t>
                </a:r>
                <a:r>
                  <a:rPr lang="en-US" b="0" i="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rPr>
                  <a:t>square-free part</a:t>
                </a:r>
              </a:p>
              <a:p>
                <a:endParaRPr lang="en-US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𝑝𝑖</m:t>
                          </m:r>
                          <m: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b="0" i="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rPr>
                  <a:t>2- The square-free factor such the quotient is a square </a:t>
                </a:r>
              </a:p>
              <a:p>
                <a:endParaRPr lang="en-US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𝑜𝑑𝑑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𝑜𝑑𝑑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3-</a:t>
                </a:r>
                <a:r>
                  <a:rPr lang="en-US" b="0" i="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rPr>
                  <a:t> largest square-free</a:t>
                </a:r>
              </a:p>
              <a:p>
                <a:endParaRPr lang="en-US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𝑝𝑖</m:t>
                          </m:r>
                        </m:e>
                      </m:nary>
                      <m:r>
                        <a:rPr lang="en-US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dirty="0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𝑞𝑖</m:t>
                          </m:r>
                        </m:e>
                      </m:nary>
                    </m:oMath>
                  </m:oMathPara>
                </a14:m>
                <a:endParaRPr lang="en-US" altLang="en-US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r>
                  <a:rPr lang="en-US" altLang="en-US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Example1:</a:t>
                </a:r>
                <a:r>
                  <a:rPr lang="en-US" altLang="en-US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r>
                  <a:rPr lang="en-US" altLang="en-US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If n = 75600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en-US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dirty="0">
                    <a:solidFill>
                      <a:srgbClr val="20212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>
                    <a:solidFill>
                      <a:srgbClr val="20212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en-US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endParaRPr lang="en-US" altLang="en-US" b="0" i="1" dirty="0">
                  <a:solidFill>
                    <a:srgbClr val="20212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the square-free part is 7,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the square-free factor such that the quotient is a square is 3</a:t>
                </a:r>
                <a:r>
                  <a:rPr lang="en-US" alt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 7=21. 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the largest square-free factor is </a:t>
                </a:r>
                <a:r>
                  <a:rPr lang="en-US" altLang="en-US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 3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 5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 7 = 210.</a:t>
                </a:r>
              </a:p>
              <a:p>
                <a:endParaRPr lang="en-US" altLang="en-US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55EE745-B515-BB10-F427-CE3BA8D1F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06" y="0"/>
                <a:ext cx="11016868" cy="6653360"/>
              </a:xfrm>
              <a:prstGeom prst="rect">
                <a:avLst/>
              </a:prstGeom>
              <a:blipFill>
                <a:blip r:embed="rId2"/>
                <a:stretch>
                  <a:fillRect l="-443" t="-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{\displaystyle n=75600=2^{4}\cdot 3^{3}\cdot 5^{2}\cdot 7,}">
            <a:extLst>
              <a:ext uri="{FF2B5EF4-FFF2-40B4-BE49-F238E27FC236}">
                <a16:creationId xmlns:a16="http://schemas.microsoft.com/office/drawing/2014/main" id="{22529956-985E-1333-7321-8DF803507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5393" y="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 descr="{\displaystyle q_{1}=7,\;q_{2}=5,\;q_{3}=3,\;q_{4}=2.}">
            <a:extLst>
              <a:ext uri="{FF2B5EF4-FFF2-40B4-BE49-F238E27FC236}">
                <a16:creationId xmlns:a16="http://schemas.microsoft.com/office/drawing/2014/main" id="{96C4E99D-4AA7-60E3-DDAD-FB8347597C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143" y="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E57972-4971-8E83-CBCB-3EDDFE7785D3}"/>
                  </a:ext>
                </a:extLst>
              </p:cNvPr>
              <p:cNvSpPr txBox="1"/>
              <p:nvPr/>
            </p:nvSpPr>
            <p:spPr>
              <a:xfrm>
                <a:off x="478465" y="117693"/>
                <a:ext cx="10473070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Example2: </a:t>
                </a:r>
              </a:p>
              <a:p>
                <a:r>
                  <a:rPr lang="en-US" altLang="en-US" dirty="0">
                    <a:latin typeface="Arial" panose="020B0604020202020204" pitchFamily="34" charset="0"/>
                  </a:rPr>
                  <a:t>If n = 337211875=</a:t>
                </a:r>
                <a:r>
                  <a:rPr lang="en-US" altLang="en-US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en-US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dirty="0">
                    <a:solidFill>
                      <a:srgbClr val="20212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>
                    <a:solidFill>
                      <a:srgbClr val="20212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altLang="en-US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dirty="0">
                  <a:latin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en-US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the square-free part is 13,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the square-free factor such that the quotient is a square is 13</a:t>
                </a:r>
                <a:r>
                  <a:rPr lang="en-US" alt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 7=91. 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the largest square-free factor is </a:t>
                </a:r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5</a:t>
                </a:r>
                <a:r>
                  <a:rPr lang="en-US" altLang="en-US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 7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 11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 13 = 5005.</a:t>
                </a:r>
              </a:p>
              <a:p>
                <a:endParaRPr lang="en-US" altLang="en-US" dirty="0">
                  <a:solidFill>
                    <a:srgbClr val="0070C0"/>
                  </a:solidFill>
                  <a:latin typeface="Arial" panose="020B0604020202020204" pitchFamily="34" charset="0"/>
                </a:endParaRPr>
              </a:p>
              <a:p>
                <a:r>
                  <a:rPr lang="en-US" altLang="en-US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Example3: </a:t>
                </a:r>
              </a:p>
              <a:p>
                <a:r>
                  <a:rPr lang="en-US" altLang="en-US" dirty="0">
                    <a:latin typeface="Arial" panose="020B0604020202020204" pitchFamily="34" charset="0"/>
                  </a:rPr>
                  <a:t>If n = 15767024=</a:t>
                </a:r>
                <a:r>
                  <a:rPr lang="en-US" altLang="en-US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en-US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dirty="0">
                    <a:solidFill>
                      <a:srgbClr val="20212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>
                    <a:solidFill>
                      <a:srgbClr val="20212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altLang="en-US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dirty="0">
                  <a:latin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the square-free part is 17,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the square-free factor such that the quotient is a square is 17</a:t>
                </a:r>
                <a:r>
                  <a:rPr lang="en-US" alt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 7=119. 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the largest square-free factor is </a:t>
                </a:r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2</a:t>
                </a:r>
                <a:r>
                  <a:rPr lang="en-US" altLang="en-US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 7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 13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 17 = 3094.</a:t>
                </a:r>
              </a:p>
              <a:p>
                <a:endParaRPr lang="en-US" altLang="en-US" dirty="0">
                  <a:solidFill>
                    <a:srgbClr val="0070C0"/>
                  </a:solidFill>
                  <a:latin typeface="Arial" panose="020B0604020202020204" pitchFamily="34" charset="0"/>
                </a:endParaRPr>
              </a:p>
              <a:p>
                <a:r>
                  <a:rPr lang="en-US" altLang="en-US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Example4: </a:t>
                </a:r>
              </a:p>
              <a:p>
                <a:r>
                  <a:rPr lang="en-US" altLang="en-US" dirty="0">
                    <a:latin typeface="Arial" panose="020B0604020202020204" pitchFamily="34" charset="0"/>
                  </a:rPr>
                  <a:t>If n = 4704=</a:t>
                </a:r>
                <a:r>
                  <a:rPr lang="en-US" altLang="en-US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en-US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>
                    <a:solidFill>
                      <a:srgbClr val="20212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en-US" dirty="0">
                  <a:latin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the square-free part </a:t>
                </a:r>
                <a:r>
                  <a:rPr lang="en-US">
                    <a:solidFill>
                      <a:srgbClr val="0070C0"/>
                    </a:solidFill>
                  </a:rPr>
                  <a:t>is 3,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the square-free factor such that the quotient is a square is 2</a:t>
                </a:r>
                <a:r>
                  <a:rPr lang="en-US" alt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 3=6. 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the largest square-free factor is </a:t>
                </a:r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2</a:t>
                </a:r>
                <a:r>
                  <a:rPr lang="en-US" altLang="en-US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 7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 3 = 42.</a:t>
                </a:r>
              </a:p>
              <a:p>
                <a:endParaRPr lang="en-US" altLang="en-US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r>
                  <a:rPr lang="en-US" altLang="en-US" i="1" u="sng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Note: </a:t>
                </a:r>
                <a:r>
                  <a:rPr lang="en-US" b="0" i="1" u="sng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No algorithm is known for computing any of these square-free factors which is faster than computing the complete prime factorization</a:t>
                </a:r>
                <a:endParaRPr lang="en-US" altLang="en-US" i="1" u="sng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E57972-4971-8E83-CBCB-3EDDFE778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65" y="117693"/>
                <a:ext cx="10473070" cy="6740307"/>
              </a:xfrm>
              <a:prstGeom prst="rect">
                <a:avLst/>
              </a:prstGeom>
              <a:blipFill>
                <a:blip r:embed="rId2"/>
                <a:stretch>
                  <a:fillRect l="-465" t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2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0F3D40F-7228-F41A-D14B-D0356A229501}"/>
                  </a:ext>
                </a:extLst>
              </p:cNvPr>
              <p:cNvSpPr>
                <a:spLocks noGrp="1"/>
              </p:cNvSpPr>
              <p:nvPr>
                <p:ph type="subTitle" idx="4294967295"/>
              </p:nvPr>
            </p:nvSpPr>
            <p:spPr>
              <a:xfrm>
                <a:off x="800100" y="239713"/>
                <a:ext cx="11391900" cy="64325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u="sng" dirty="0">
                    <a:solidFill>
                      <a:srgbClr val="000000"/>
                    </a:solidFill>
                    <a:latin typeface="Linux Libertine"/>
                  </a:rPr>
                  <a:t>Square-free factorization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  <a:latin typeface="Linux Libertine"/>
                  </a:rPr>
                  <a:t>Every positive integer n can be factored in a unique way as: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Linux Libertine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021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021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021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000" i="1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Linux Libertine"/>
                  </a:rPr>
                  <a:t>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inux Libertine"/>
                  </a:rPr>
                  <a:t> is different from one are square-free integers, This is called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Linux Libertine"/>
                  </a:rPr>
                  <a:t>the square-free factorization of n.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  <a:latin typeface="Linux Libertine"/>
                  </a:rPr>
                  <a:t>To construct the square-free factorization, let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021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2021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2021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000" i="1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b="0" i="1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Linux Libertine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Linux Libertine"/>
                </a:endParaRPr>
              </a:p>
              <a:p>
                <a:pPr marL="0" indent="0">
                  <a:buNone/>
                </a:pPr>
                <a:r>
                  <a:rPr lang="en-US" sz="2000" u="sng" dirty="0">
                    <a:solidFill>
                      <a:schemeClr val="tx1"/>
                    </a:solidFill>
                    <a:latin typeface="Linux Libertine"/>
                  </a:rPr>
                  <a:t>The use of the square-free factorization of integers is limited by the fact that its</a:t>
                </a:r>
              </a:p>
              <a:p>
                <a:pPr marL="0" indent="0">
                  <a:buNone/>
                </a:pPr>
                <a:r>
                  <a:rPr lang="en-US" sz="2000" u="sng" dirty="0">
                    <a:solidFill>
                      <a:schemeClr val="tx1"/>
                    </a:solidFill>
                    <a:latin typeface="Linux Libertine"/>
                  </a:rPr>
                  <a:t>computation is as difficult as the computation of the prime factorization.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0F3D40F-7228-F41A-D14B-D0356A2295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800100" y="239713"/>
                <a:ext cx="11391900" cy="6432550"/>
              </a:xfrm>
              <a:blipFill>
                <a:blip r:embed="rId2"/>
                <a:stretch>
                  <a:fillRect l="-535" t="-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36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3BF8C9-22CA-B9E8-BA48-779D58428E2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76325" y="217488"/>
            <a:ext cx="11115675" cy="6508750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i="1" u="sng" dirty="0">
                <a:solidFill>
                  <a:srgbClr val="000000"/>
                </a:solidFill>
                <a:effectLst/>
                <a:latin typeface="Linux Libertine"/>
              </a:rPr>
              <a:t>Mobius function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FF0000"/>
                </a:solidFill>
                <a:effectLst/>
                <a:latin typeface="Linux Libertine"/>
              </a:rPr>
              <a:t>For any positive integer n, define μ(n) It has values in {−1, 0, 1} 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FF0000"/>
                </a:solidFill>
                <a:effectLst/>
                <a:latin typeface="Linux Libertine"/>
              </a:rPr>
              <a:t>depending on the factorization of n into prime factors:</a:t>
            </a:r>
          </a:p>
          <a:p>
            <a:pPr marL="0" indent="0" algn="l">
              <a:buNone/>
            </a:pPr>
            <a:endParaRPr lang="en-US" sz="200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Linux Libertine"/>
              </a:rPr>
              <a:t>μ(n) = +1 --&gt; even number of prime factors.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Linux Libertine"/>
              </a:rPr>
              <a:t>μ(n) = −1 --&gt; odd number of prime factors.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Linux Libertine"/>
              </a:rPr>
              <a:t>μ(n) = 0 --&gt; if n has a squared prime factor.</a:t>
            </a:r>
          </a:p>
          <a:p>
            <a:pPr marL="0" indent="0" algn="l">
              <a:buNone/>
            </a:pPr>
            <a:endParaRPr lang="en-US" sz="200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FF0000"/>
                </a:solidFill>
                <a:effectLst/>
                <a:latin typeface="Linux Libertine"/>
              </a:rPr>
              <a:t>Examples: 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Linux Libertine"/>
              </a:rPr>
              <a:t>10 = 2 × 5  --&gt; μ(10)  = +1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Linux Libertine"/>
              </a:rPr>
              <a:t>17 --&gt; μ(17)  = −1 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Linux Libertine"/>
              </a:rPr>
              <a:t>12 =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2000" b="0" i="0" baseline="30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  <a:latin typeface="Linux Libertine"/>
              </a:rPr>
              <a:t> × 3  --&gt; μ(12)  = 0</a:t>
            </a:r>
          </a:p>
          <a:p>
            <a:pPr marL="0" indent="0" algn="l">
              <a:buNone/>
            </a:pPr>
            <a:endParaRPr lang="en-US" sz="2000" dirty="0">
              <a:solidFill>
                <a:srgbClr val="000000"/>
              </a:solidFill>
              <a:latin typeface="Linux Libertin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Linux Libertine"/>
              </a:rPr>
              <a:t>A positive integer n is square-free if  μ(n) ≠ 0.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Linux Libertine"/>
              </a:rPr>
              <a:t>all prime numbers are square-free integer.</a:t>
            </a:r>
          </a:p>
          <a:p>
            <a:pPr marL="0" indent="0" algn="l">
              <a:buNone/>
            </a:pPr>
            <a:endParaRPr lang="en-US" sz="200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15057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5B3BF8C9-22CA-B9E8-BA48-779D58428E2B}"/>
                  </a:ext>
                </a:extLst>
              </p:cNvPr>
              <p:cNvSpPr>
                <a:spLocks noGrp="1"/>
              </p:cNvSpPr>
              <p:nvPr>
                <p:ph type="subTitle" idx="4294967295"/>
              </p:nvPr>
            </p:nvSpPr>
            <p:spPr>
              <a:xfrm>
                <a:off x="1076325" y="217488"/>
                <a:ext cx="11115675" cy="6508750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2000" i="1" u="sng" dirty="0">
                    <a:solidFill>
                      <a:srgbClr val="000000"/>
                    </a:solidFill>
                    <a:effectLst/>
                    <a:latin typeface="Linux Libertine"/>
                  </a:rPr>
                  <a:t>Encoding as binary numbers</a:t>
                </a:r>
              </a:p>
              <a:p>
                <a:pPr marL="0" indent="0" algn="l">
                  <a:buNone/>
                </a:pPr>
                <a:r>
                  <a:rPr lang="en-US" sz="2000" dirty="0">
                    <a:solidFill>
                      <a:srgbClr val="FF0000"/>
                    </a:solidFill>
                    <a:effectLst/>
                    <a:latin typeface="Linux Libertine"/>
                  </a:rPr>
                  <a:t>binary number with the encoding:</a:t>
                </a:r>
              </a:p>
              <a:p>
                <a:pPr marL="0" indent="0" algn="l">
                  <a:buNone/>
                </a:pPr>
                <a:endParaRPr lang="en-US" sz="2000" dirty="0">
                  <a:solidFill>
                    <a:srgbClr val="FF0000"/>
                  </a:solidFill>
                  <a:effectLst/>
                  <a:latin typeface="Linux Libertine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0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0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sz="2000"/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𝑎𝑛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20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effectLst/>
                  <a:latin typeface="Linux Libertine"/>
                </a:endParaRPr>
              </a:p>
              <a:p>
                <a:pPr marL="0" indent="0" algn="l">
                  <a:buNone/>
                </a:pPr>
                <a:endParaRPr lang="en-US" sz="2000" dirty="0">
                  <a:solidFill>
                    <a:srgbClr val="000000"/>
                  </a:solidFill>
                  <a:effectLst/>
                  <a:latin typeface="Linux Libertine"/>
                </a:endParaRPr>
              </a:p>
              <a:p>
                <a:pPr marL="0" indent="0" algn="l">
                  <a:buNone/>
                </a:pPr>
                <a:r>
                  <a:rPr lang="en-US" sz="2000" dirty="0">
                    <a:solidFill>
                      <a:srgbClr val="FF0000"/>
                    </a:solidFill>
                    <a:effectLst/>
                    <a:latin typeface="Linux Libertine"/>
                  </a:rPr>
                  <a:t>Example 1: </a:t>
                </a:r>
              </a:p>
              <a:p>
                <a:pPr marL="0" indent="0" algn="l"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Linux Libertine"/>
                  </a:rPr>
                  <a:t>If square-free number = 42 </a:t>
                </a:r>
              </a:p>
              <a:p>
                <a:pPr marL="0" indent="0" algn="l">
                  <a:buNone/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Linux Libertine"/>
                  </a:rPr>
                  <a:t>The factorization = 2 × 3 × 7 = 42</a:t>
                </a:r>
              </a:p>
              <a:p>
                <a:pPr marL="0" indent="0" algn="l">
                  <a:buNone/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Linux Libertine"/>
                  </a:rPr>
                  <a:t>As infinite product = </a:t>
                </a:r>
                <a:r>
                  <a:rPr lang="en-US" sz="2000" b="0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r>
                  <a:rPr lang="en-US" sz="2000" b="0" i="0" baseline="3000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r>
                  <a:rPr lang="en-US" sz="2000" b="0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 · 3</a:t>
                </a:r>
                <a:r>
                  <a:rPr lang="en-US" sz="2000" b="0" i="0" baseline="3000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r>
                  <a:rPr lang="en-US" sz="2000" b="0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 · 5</a:t>
                </a:r>
                <a:r>
                  <a:rPr lang="en-US" sz="2000" b="0" i="0" baseline="3000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r>
                  <a:rPr lang="en-US" sz="2000" b="0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 · 7</a:t>
                </a:r>
                <a:r>
                  <a:rPr lang="en-US" sz="2000" b="0" i="0" baseline="3000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r>
                  <a:rPr lang="en-US" sz="2000" b="0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 · 11</a:t>
                </a:r>
                <a:r>
                  <a:rPr lang="en-US" sz="2000" b="0" i="0" baseline="3000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r>
                  <a:rPr lang="en-US" sz="2000" b="0" i="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 · 13</a:t>
                </a:r>
                <a:r>
                  <a:rPr lang="en-US" sz="2000" b="0" i="0" baseline="3000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r>
                  <a:rPr lang="en-US" sz="2000" dirty="0">
                    <a:solidFill>
                      <a:srgbClr val="0070C0"/>
                    </a:solidFill>
                    <a:effectLst/>
                    <a:latin typeface="Linux Libertine"/>
                  </a:rPr>
                  <a:t>……..</a:t>
                </a:r>
              </a:p>
              <a:p>
                <a:pPr marL="0" indent="0" algn="l">
                  <a:buNone/>
                </a:pPr>
                <a:r>
                  <a:rPr lang="en-US" sz="2000" dirty="0">
                    <a:solidFill>
                      <a:srgbClr val="0070C0"/>
                    </a:solidFill>
                    <a:effectLst/>
                    <a:latin typeface="Linux Libertine"/>
                  </a:rPr>
                  <a:t>as the binary sequence = 110100</a:t>
                </a:r>
              </a:p>
              <a:p>
                <a:pPr marL="0" indent="0" algn="l">
                  <a:buNone/>
                </a:pPr>
                <a:endParaRPr lang="en-US" sz="2000" dirty="0">
                  <a:solidFill>
                    <a:srgbClr val="000000"/>
                  </a:solidFill>
                  <a:effectLst/>
                  <a:latin typeface="Linux Libertine"/>
                </a:endParaRPr>
              </a:p>
              <a:p>
                <a:pPr marL="0" indent="0" algn="l"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Linux Libertine"/>
                  </a:rPr>
                  <a:t>Since the prime factorization of every number is unique, so also is </a:t>
                </a:r>
              </a:p>
              <a:p>
                <a:pPr marL="0" indent="0" algn="l"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Linux Libertine"/>
                  </a:rPr>
                  <a:t>every binary encoding of the square-free integers.</a:t>
                </a:r>
              </a:p>
              <a:p>
                <a:pPr marL="0" indent="0" algn="l">
                  <a:buNone/>
                </a:pPr>
                <a:endParaRPr lang="en-US" dirty="0">
                  <a:solidFill>
                    <a:srgbClr val="000000"/>
                  </a:solidFill>
                  <a:effectLst/>
                  <a:latin typeface="Linux Libertine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5B3BF8C9-22CA-B9E8-BA48-779D58428E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076325" y="217488"/>
                <a:ext cx="11115675" cy="6508750"/>
              </a:xfrm>
              <a:blipFill>
                <a:blip r:embed="rId2"/>
                <a:stretch>
                  <a:fillRect l="-603" t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7041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1102</TotalTime>
  <Words>1245</Words>
  <Application>Microsoft Office PowerPoint</Application>
  <PresentationFormat>Widescreen</PresentationFormat>
  <Paragraphs>186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Cambria Math</vt:lpstr>
      <vt:lpstr>Consolas</vt:lpstr>
      <vt:lpstr>Linux Libertine</vt:lpstr>
      <vt:lpstr>Source Sans Pro</vt:lpstr>
      <vt:lpstr>Trebuchet MS</vt:lpstr>
      <vt:lpstr>Wingdings 3</vt:lpstr>
      <vt:lpstr>Facet</vt:lpstr>
      <vt:lpstr>Squere-free integers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Squere-free integers</dc:title>
  <dc:creator>فهد الغفيلي ID 442102948</dc:creator>
  <cp:lastModifiedBy>عبد الرحمن الميمان</cp:lastModifiedBy>
  <cp:revision>21</cp:revision>
  <dcterms:created xsi:type="dcterms:W3CDTF">2022-11-05T14:42:56Z</dcterms:created>
  <dcterms:modified xsi:type="dcterms:W3CDTF">2022-12-10T14:01:30Z</dcterms:modified>
</cp:coreProperties>
</file>