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4"/>
  </p:notesMasterIdLst>
  <p:sldIdLst>
    <p:sldId id="268" r:id="rId2"/>
    <p:sldId id="426" r:id="rId3"/>
    <p:sldId id="269" r:id="rId4"/>
    <p:sldId id="431" r:id="rId5"/>
    <p:sldId id="407" r:id="rId6"/>
    <p:sldId id="408" r:id="rId7"/>
    <p:sldId id="409" r:id="rId8"/>
    <p:sldId id="410" r:id="rId9"/>
    <p:sldId id="411" r:id="rId10"/>
    <p:sldId id="428" r:id="rId11"/>
    <p:sldId id="429" r:id="rId12"/>
    <p:sldId id="329" r:id="rId13"/>
    <p:sldId id="430" r:id="rId14"/>
    <p:sldId id="432" r:id="rId15"/>
    <p:sldId id="433" r:id="rId16"/>
    <p:sldId id="439" r:id="rId17"/>
    <p:sldId id="440" r:id="rId18"/>
    <p:sldId id="441" r:id="rId19"/>
    <p:sldId id="434" r:id="rId20"/>
    <p:sldId id="435" r:id="rId21"/>
    <p:sldId id="436" r:id="rId22"/>
    <p:sldId id="442" r:id="rId23"/>
    <p:sldId id="443" r:id="rId24"/>
    <p:sldId id="444" r:id="rId25"/>
    <p:sldId id="445" r:id="rId26"/>
    <p:sldId id="446" r:id="rId27"/>
    <p:sldId id="447" r:id="rId28"/>
    <p:sldId id="448" r:id="rId29"/>
    <p:sldId id="449" r:id="rId30"/>
    <p:sldId id="450" r:id="rId31"/>
    <p:sldId id="451" r:id="rId32"/>
    <p:sldId id="452" r:id="rId33"/>
    <p:sldId id="501" r:id="rId34"/>
    <p:sldId id="502" r:id="rId35"/>
    <p:sldId id="503" r:id="rId36"/>
    <p:sldId id="504" r:id="rId37"/>
    <p:sldId id="505" r:id="rId38"/>
    <p:sldId id="469" r:id="rId39"/>
    <p:sldId id="507" r:id="rId40"/>
    <p:sldId id="470" r:id="rId41"/>
    <p:sldId id="467" r:id="rId42"/>
    <p:sldId id="466" r:id="rId43"/>
    <p:sldId id="506" r:id="rId44"/>
    <p:sldId id="468" r:id="rId45"/>
    <p:sldId id="462" r:id="rId46"/>
    <p:sldId id="463" r:id="rId47"/>
    <p:sldId id="464" r:id="rId48"/>
    <p:sldId id="465" r:id="rId49"/>
    <p:sldId id="474" r:id="rId50"/>
    <p:sldId id="475" r:id="rId51"/>
    <p:sldId id="476" r:id="rId52"/>
    <p:sldId id="477" r:id="rId53"/>
    <p:sldId id="508" r:id="rId54"/>
    <p:sldId id="509" r:id="rId55"/>
    <p:sldId id="510" r:id="rId56"/>
    <p:sldId id="511" r:id="rId57"/>
    <p:sldId id="512" r:id="rId58"/>
    <p:sldId id="513" r:id="rId59"/>
    <p:sldId id="514" r:id="rId60"/>
    <p:sldId id="515" r:id="rId61"/>
    <p:sldId id="516" r:id="rId62"/>
    <p:sldId id="517" r:id="rId63"/>
    <p:sldId id="471" r:id="rId64"/>
    <p:sldId id="472" r:id="rId65"/>
    <p:sldId id="473" r:id="rId66"/>
    <p:sldId id="518" r:id="rId67"/>
    <p:sldId id="519" r:id="rId68"/>
    <p:sldId id="520" r:id="rId69"/>
    <p:sldId id="521" r:id="rId70"/>
    <p:sldId id="522" r:id="rId71"/>
    <p:sldId id="523" r:id="rId72"/>
    <p:sldId id="524" r:id="rId73"/>
    <p:sldId id="525" r:id="rId74"/>
    <p:sldId id="526" r:id="rId75"/>
    <p:sldId id="527" r:id="rId76"/>
    <p:sldId id="528" r:id="rId77"/>
    <p:sldId id="529" r:id="rId78"/>
    <p:sldId id="491" r:id="rId79"/>
    <p:sldId id="492" r:id="rId80"/>
    <p:sldId id="493" r:id="rId81"/>
    <p:sldId id="494" r:id="rId82"/>
    <p:sldId id="530" r:id="rId8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Times New Roman" charset="0"/>
        <a:ea typeface="ＭＳ Ｐゴシック" charset="0"/>
        <a:cs typeface="+mn-cs"/>
      </a:defRPr>
    </a:lvl5pPr>
    <a:lvl6pPr marL="2286000" algn="l" defTabSz="457200" rtl="0" eaLnBrk="1" latinLnBrk="0" hangingPunct="1">
      <a:defRPr sz="1600" kern="1200">
        <a:solidFill>
          <a:schemeClr val="tx1"/>
        </a:solidFill>
        <a:latin typeface="Times New Roman" charset="0"/>
        <a:ea typeface="ＭＳ Ｐゴシック" charset="0"/>
        <a:cs typeface="+mn-cs"/>
      </a:defRPr>
    </a:lvl6pPr>
    <a:lvl7pPr marL="2743200" algn="l" defTabSz="457200" rtl="0" eaLnBrk="1" latinLnBrk="0" hangingPunct="1">
      <a:defRPr sz="1600" kern="1200">
        <a:solidFill>
          <a:schemeClr val="tx1"/>
        </a:solidFill>
        <a:latin typeface="Times New Roman" charset="0"/>
        <a:ea typeface="ＭＳ Ｐゴシック" charset="0"/>
        <a:cs typeface="+mn-cs"/>
      </a:defRPr>
    </a:lvl7pPr>
    <a:lvl8pPr marL="3200400" algn="l" defTabSz="457200" rtl="0" eaLnBrk="1" latinLnBrk="0" hangingPunct="1">
      <a:defRPr sz="1600" kern="1200">
        <a:solidFill>
          <a:schemeClr val="tx1"/>
        </a:solidFill>
        <a:latin typeface="Times New Roman" charset="0"/>
        <a:ea typeface="ＭＳ Ｐゴシック" charset="0"/>
        <a:cs typeface="+mn-cs"/>
      </a:defRPr>
    </a:lvl8pPr>
    <a:lvl9pPr marL="3657600" algn="l" defTabSz="457200" rtl="0" eaLnBrk="1" latinLnBrk="0" hangingPunct="1">
      <a:defRPr sz="16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1713" autoAdjust="0"/>
  </p:normalViewPr>
  <p:slideViewPr>
    <p:cSldViewPr>
      <p:cViewPr varScale="1">
        <p:scale>
          <a:sx n="79" d="100"/>
          <a:sy n="79" d="100"/>
        </p:scale>
        <p:origin x="108" y="432"/>
      </p:cViewPr>
      <p:guideLst>
        <p:guide orient="horz" pos="864"/>
        <p:guide pos="5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3" Type="http://schemas.openxmlformats.org/officeDocument/2006/relationships/slide" Target="slides/slide20.xml"/><Relationship Id="rId7" Type="http://schemas.openxmlformats.org/officeDocument/2006/relationships/slide" Target="slides/slide29.xml"/><Relationship Id="rId2" Type="http://schemas.openxmlformats.org/officeDocument/2006/relationships/slide" Target="slides/slide19.xml"/><Relationship Id="rId1" Type="http://schemas.openxmlformats.org/officeDocument/2006/relationships/slide" Target="slides/slide15.xml"/><Relationship Id="rId6" Type="http://schemas.openxmlformats.org/officeDocument/2006/relationships/slide" Target="slides/slide28.xml"/><Relationship Id="rId5" Type="http://schemas.openxmlformats.org/officeDocument/2006/relationships/slide" Target="slides/slide22.xml"/><Relationship Id="rId10" Type="http://schemas.openxmlformats.org/officeDocument/2006/relationships/slide" Target="slides/slide40.xml"/><Relationship Id="rId4" Type="http://schemas.openxmlformats.org/officeDocument/2006/relationships/slide" Target="slides/slide21.xml"/><Relationship Id="rId9"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785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A34EBF83-9F61-4562-8D69-5329EF250390}" type="slidenum">
              <a:rPr lang="en-US" altLang="en-US"/>
              <a:pPr/>
              <a:t>18</a:t>
            </a:fld>
            <a:endParaRPr lang="en-US" altLang="en-US"/>
          </a:p>
        </p:txBody>
      </p:sp>
      <p:sp>
        <p:nvSpPr>
          <p:cNvPr id="115714" name="Rectangle 2"/>
          <p:cNvSpPr>
            <a:spLocks noGrp="1" noRot="1" noChangeAspect="1" noChangeArrowheads="1" noTextEdit="1"/>
          </p:cNvSpPr>
          <p:nvPr>
            <p:ph type="sldImg"/>
          </p:nvPr>
        </p:nvSpPr>
        <p:spPr>
          <a:xfrm>
            <a:off x="1144588" y="685800"/>
            <a:ext cx="4572000" cy="3429000"/>
          </a:xfrm>
          <a:prstGeom prst="rect">
            <a:avLst/>
          </a:prstGeom>
          <a:ln/>
        </p:spPr>
      </p:sp>
      <p:sp>
        <p:nvSpPr>
          <p:cNvPr id="115715" name="Rectangle 3"/>
          <p:cNvSpPr>
            <a:spLocks noGrp="1" noChangeArrowheads="1"/>
          </p:cNvSpPr>
          <p:nvPr>
            <p:ph type="body" idx="1"/>
          </p:nvPr>
        </p:nvSpPr>
        <p:spPr>
          <a:xfrm>
            <a:off x="914400" y="4343400"/>
            <a:ext cx="5029200" cy="4114800"/>
          </a:xfrm>
          <a:prstGeom prst="rect">
            <a:avLst/>
          </a:prstGeom>
        </p:spPr>
        <p:txBody>
          <a:bodyPr lIns="86486" tIns="43243" rIns="86486" bIns="43243"/>
          <a:lstStyle/>
          <a:p>
            <a:endParaRPr lang="en-GB" altLang="en-US"/>
          </a:p>
        </p:txBody>
      </p:sp>
    </p:spTree>
    <p:extLst>
      <p:ext uri="{BB962C8B-B14F-4D97-AF65-F5344CB8AC3E}">
        <p14:creationId xmlns:p14="http://schemas.microsoft.com/office/powerpoint/2010/main" val="36998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870A374A-67EF-42F0-BA8F-DFCFAC1CB889}" type="slidenum">
              <a:rPr lang="en-US" altLang="en-US"/>
              <a:pPr/>
              <a:t>32</a:t>
            </a:fld>
            <a:endParaRPr lang="en-US" altLang="en-US"/>
          </a:p>
        </p:txBody>
      </p:sp>
      <p:sp>
        <p:nvSpPr>
          <p:cNvPr id="178178" name="Rectangle 2"/>
          <p:cNvSpPr>
            <a:spLocks noGrp="1" noRot="1" noChangeAspect="1" noChangeArrowheads="1" noTextEdit="1"/>
          </p:cNvSpPr>
          <p:nvPr>
            <p:ph type="sldImg"/>
          </p:nvPr>
        </p:nvSpPr>
        <p:spPr>
          <a:xfrm>
            <a:off x="1144588" y="685800"/>
            <a:ext cx="4572000" cy="3429000"/>
          </a:xfrm>
          <a:prstGeom prst="rect">
            <a:avLst/>
          </a:prstGeom>
          <a:ln/>
        </p:spPr>
      </p:sp>
      <p:sp>
        <p:nvSpPr>
          <p:cNvPr id="178179" name="Rectangle 3"/>
          <p:cNvSpPr>
            <a:spLocks noGrp="1" noChangeArrowheads="1"/>
          </p:cNvSpPr>
          <p:nvPr>
            <p:ph type="body" idx="1"/>
          </p:nvPr>
        </p:nvSpPr>
        <p:spPr>
          <a:xfrm>
            <a:off x="914400" y="4343400"/>
            <a:ext cx="5029200" cy="4114800"/>
          </a:xfrm>
          <a:prstGeom prst="rect">
            <a:avLst/>
          </a:prstGeom>
        </p:spPr>
        <p:txBody>
          <a:bodyPr/>
          <a:lstStyle/>
          <a:p>
            <a:endParaRPr lang="fr-FR" altLang="en-US"/>
          </a:p>
        </p:txBody>
      </p:sp>
    </p:spTree>
    <p:extLst>
      <p:ext uri="{BB962C8B-B14F-4D97-AF65-F5344CB8AC3E}">
        <p14:creationId xmlns:p14="http://schemas.microsoft.com/office/powerpoint/2010/main" val="57980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b="0" i="0" u="none" strike="noStrike" kern="1200" baseline="0" dirty="0" smtClean="0">
                <a:solidFill>
                  <a:schemeClr val="tx1"/>
                </a:solidFill>
                <a:latin typeface="Times New Roman" charset="0"/>
                <a:ea typeface="ＭＳ Ｐゴシック" charset="0"/>
                <a:cs typeface="+mn-cs"/>
              </a:rPr>
              <a:t>The </a:t>
            </a:r>
            <a:r>
              <a:rPr lang="en-US" sz="1200" b="1" i="0" u="none" strike="noStrike" kern="1200" baseline="0" dirty="0" smtClean="0">
                <a:solidFill>
                  <a:schemeClr val="tx1"/>
                </a:solidFill>
                <a:latin typeface="Times New Roman" charset="0"/>
                <a:ea typeface="ＭＳ Ｐゴシック" charset="0"/>
                <a:cs typeface="+mn-cs"/>
              </a:rPr>
              <a:t>% </a:t>
            </a:r>
            <a:r>
              <a:rPr lang="en-US" sz="1200" b="0" i="0" u="none" strike="noStrike" kern="1200" baseline="0" dirty="0" smtClean="0">
                <a:solidFill>
                  <a:schemeClr val="tx1"/>
                </a:solidFill>
                <a:latin typeface="Times New Roman" charset="0"/>
                <a:ea typeface="ＭＳ Ｐゴシック" charset="0"/>
                <a:cs typeface="+mn-cs"/>
              </a:rPr>
              <a:t>operator, known as </a:t>
            </a:r>
            <a:r>
              <a:rPr lang="en-US" sz="1200" b="0" i="1" u="none" strike="noStrike" kern="1200" baseline="0" dirty="0" smtClean="0">
                <a:solidFill>
                  <a:schemeClr val="tx1"/>
                </a:solidFill>
                <a:latin typeface="Times New Roman" charset="0"/>
                <a:ea typeface="ＭＳ Ｐゴシック" charset="0"/>
                <a:cs typeface="+mn-cs"/>
              </a:rPr>
              <a:t>remainder </a:t>
            </a:r>
            <a:r>
              <a:rPr lang="en-US" sz="1200" b="0" i="0" u="none" strike="noStrike" kern="1200" baseline="0" dirty="0" smtClean="0">
                <a:solidFill>
                  <a:schemeClr val="tx1"/>
                </a:solidFill>
                <a:latin typeface="Times New Roman" charset="0"/>
                <a:ea typeface="ＭＳ Ｐゴシック" charset="0"/>
                <a:cs typeface="+mn-cs"/>
              </a:rPr>
              <a:t>or </a:t>
            </a:r>
            <a:r>
              <a:rPr lang="en-US" sz="1200" b="0" i="1" u="none" strike="noStrike" kern="1200" baseline="0" dirty="0" smtClean="0">
                <a:solidFill>
                  <a:schemeClr val="tx1"/>
                </a:solidFill>
                <a:latin typeface="Times New Roman" charset="0"/>
                <a:ea typeface="ＭＳ Ｐゴシック" charset="0"/>
                <a:cs typeface="+mn-cs"/>
              </a:rPr>
              <a:t>modulo </a:t>
            </a:r>
            <a:r>
              <a:rPr lang="en-US" sz="1200" b="0" i="0" u="none" strike="noStrike" kern="1200" baseline="0" dirty="0" smtClean="0">
                <a:solidFill>
                  <a:schemeClr val="tx1"/>
                </a:solidFill>
                <a:latin typeface="Times New Roman" charset="0"/>
                <a:ea typeface="ＭＳ Ｐゴシック" charset="0"/>
                <a:cs typeface="+mn-cs"/>
              </a:rPr>
              <a:t>operator, yields the remainder after division.</a:t>
            </a:r>
          </a:p>
          <a:p>
            <a:r>
              <a:rPr lang="en-US" sz="1200" b="0" i="0" u="none" strike="noStrike" kern="1200" baseline="0" dirty="0" smtClean="0">
                <a:solidFill>
                  <a:schemeClr val="tx1"/>
                </a:solidFill>
                <a:latin typeface="Times New Roman" charset="0"/>
                <a:ea typeface="ＭＳ Ｐゴシック" charset="0"/>
                <a:cs typeface="+mn-cs"/>
              </a:rPr>
              <a:t>The operand on the left is the dividend and the operand on the right is the divisor. Therefore,</a:t>
            </a:r>
          </a:p>
          <a:p>
            <a:r>
              <a:rPr lang="en-US" sz="1200" b="1" i="0" u="none" strike="noStrike" kern="1200" baseline="0" dirty="0" smtClean="0">
                <a:solidFill>
                  <a:schemeClr val="tx1"/>
                </a:solidFill>
                <a:latin typeface="Times New Roman" charset="0"/>
                <a:ea typeface="ＭＳ Ｐゴシック" charset="0"/>
                <a:cs typeface="+mn-cs"/>
              </a:rPr>
              <a:t>7 % 3 </a:t>
            </a:r>
            <a:r>
              <a:rPr lang="en-US" sz="1200" b="0" i="0" u="none" strike="noStrike" kern="1200" baseline="0" dirty="0" smtClean="0">
                <a:solidFill>
                  <a:schemeClr val="tx1"/>
                </a:solidFill>
                <a:latin typeface="Times New Roman" charset="0"/>
                <a:ea typeface="ＭＳ Ｐゴシック" charset="0"/>
                <a:cs typeface="+mn-cs"/>
              </a:rPr>
              <a:t>yields </a:t>
            </a:r>
            <a:r>
              <a:rPr lang="en-US" sz="1200" b="1" i="0" u="none" strike="noStrike" kern="1200" baseline="0" dirty="0" smtClean="0">
                <a:solidFill>
                  <a:schemeClr val="tx1"/>
                </a:solidFill>
                <a:latin typeface="Times New Roman" charset="0"/>
                <a:ea typeface="ＭＳ Ｐゴシック" charset="0"/>
                <a:cs typeface="+mn-cs"/>
              </a:rPr>
              <a:t>1</a:t>
            </a:r>
            <a:r>
              <a:rPr lang="en-US" sz="1200" b="0" i="0" u="none" strike="noStrike" kern="1200" baseline="0" dirty="0" smtClean="0">
                <a:solidFill>
                  <a:schemeClr val="tx1"/>
                </a:solidFill>
                <a:latin typeface="Times New Roman" charset="0"/>
                <a:ea typeface="ＭＳ Ｐゴシック" charset="0"/>
                <a:cs typeface="+mn-cs"/>
              </a:rPr>
              <a:t>, </a:t>
            </a:r>
            <a:r>
              <a:rPr lang="en-US" sz="1200" b="1" i="0" u="none" strike="noStrike" kern="1200" baseline="0" dirty="0" smtClean="0">
                <a:solidFill>
                  <a:schemeClr val="tx1"/>
                </a:solidFill>
                <a:latin typeface="Times New Roman" charset="0"/>
                <a:ea typeface="ＭＳ Ｐゴシック" charset="0"/>
                <a:cs typeface="+mn-cs"/>
              </a:rPr>
              <a:t>3 % 7 </a:t>
            </a:r>
            <a:r>
              <a:rPr lang="en-US" sz="1200" b="0" i="0" u="none" strike="noStrike" kern="1200" baseline="0" dirty="0" smtClean="0">
                <a:solidFill>
                  <a:schemeClr val="tx1"/>
                </a:solidFill>
                <a:latin typeface="Times New Roman" charset="0"/>
                <a:ea typeface="ＭＳ Ｐゴシック" charset="0"/>
                <a:cs typeface="+mn-cs"/>
              </a:rPr>
              <a:t>yields </a:t>
            </a:r>
            <a:r>
              <a:rPr lang="en-US" sz="1200" b="1" i="0" u="none" strike="noStrike" kern="1200" baseline="0" dirty="0" smtClean="0">
                <a:solidFill>
                  <a:schemeClr val="tx1"/>
                </a:solidFill>
                <a:latin typeface="Times New Roman" charset="0"/>
                <a:ea typeface="ＭＳ Ｐゴシック" charset="0"/>
                <a:cs typeface="+mn-cs"/>
              </a:rPr>
              <a:t>3</a:t>
            </a:r>
            <a:r>
              <a:rPr lang="en-US" sz="1200" b="0" i="0" u="none" strike="noStrike" kern="1200" baseline="0" dirty="0" smtClean="0">
                <a:solidFill>
                  <a:schemeClr val="tx1"/>
                </a:solidFill>
                <a:latin typeface="Times New Roman" charset="0"/>
                <a:ea typeface="ＭＳ Ｐゴシック" charset="0"/>
                <a:cs typeface="+mn-cs"/>
              </a:rPr>
              <a:t>, </a:t>
            </a:r>
            <a:r>
              <a:rPr lang="en-US" sz="1200" b="1" i="0" u="none" strike="noStrike" kern="1200" baseline="0" dirty="0" smtClean="0">
                <a:solidFill>
                  <a:schemeClr val="tx1"/>
                </a:solidFill>
                <a:latin typeface="Times New Roman" charset="0"/>
                <a:ea typeface="ＭＳ Ｐゴシック" charset="0"/>
                <a:cs typeface="+mn-cs"/>
              </a:rPr>
              <a:t>12 % 4 </a:t>
            </a:r>
            <a:r>
              <a:rPr lang="en-US" sz="1200" b="0" i="0" u="none" strike="noStrike" kern="1200" baseline="0" dirty="0" smtClean="0">
                <a:solidFill>
                  <a:schemeClr val="tx1"/>
                </a:solidFill>
                <a:latin typeface="Times New Roman" charset="0"/>
                <a:ea typeface="ＭＳ Ｐゴシック" charset="0"/>
                <a:cs typeface="+mn-cs"/>
              </a:rPr>
              <a:t>yields </a:t>
            </a:r>
            <a:r>
              <a:rPr lang="en-US" sz="1200" b="1" i="0" u="none" strike="noStrike" kern="1200" baseline="0" dirty="0" smtClean="0">
                <a:solidFill>
                  <a:schemeClr val="tx1"/>
                </a:solidFill>
                <a:latin typeface="Times New Roman" charset="0"/>
                <a:ea typeface="ＭＳ Ｐゴシック" charset="0"/>
                <a:cs typeface="+mn-cs"/>
              </a:rPr>
              <a:t>0</a:t>
            </a:r>
            <a:r>
              <a:rPr lang="en-US" sz="1200" b="0" i="0" u="none" strike="noStrike" kern="1200" baseline="0" dirty="0" smtClean="0">
                <a:solidFill>
                  <a:schemeClr val="tx1"/>
                </a:solidFill>
                <a:latin typeface="Times New Roman" charset="0"/>
                <a:ea typeface="ＭＳ Ｐゴシック" charset="0"/>
                <a:cs typeface="+mn-cs"/>
              </a:rPr>
              <a:t>, </a:t>
            </a:r>
            <a:r>
              <a:rPr lang="en-US" sz="1200" b="1" i="0" u="none" strike="noStrike" kern="1200" baseline="0" dirty="0" smtClean="0">
                <a:solidFill>
                  <a:schemeClr val="tx1"/>
                </a:solidFill>
                <a:latin typeface="Times New Roman" charset="0"/>
                <a:ea typeface="ＭＳ Ｐゴシック" charset="0"/>
                <a:cs typeface="+mn-cs"/>
              </a:rPr>
              <a:t>26 % 8 </a:t>
            </a:r>
            <a:r>
              <a:rPr lang="en-US" sz="1200" b="0" i="0" u="none" strike="noStrike" kern="1200" baseline="0" dirty="0" smtClean="0">
                <a:solidFill>
                  <a:schemeClr val="tx1"/>
                </a:solidFill>
                <a:latin typeface="Times New Roman" charset="0"/>
                <a:ea typeface="ＭＳ Ｐゴシック" charset="0"/>
                <a:cs typeface="+mn-cs"/>
              </a:rPr>
              <a:t>yields </a:t>
            </a:r>
            <a:r>
              <a:rPr lang="en-US" sz="1200" b="1" i="0" u="none" strike="noStrike" kern="1200" baseline="0" dirty="0" smtClean="0">
                <a:solidFill>
                  <a:schemeClr val="tx1"/>
                </a:solidFill>
                <a:latin typeface="Times New Roman" charset="0"/>
                <a:ea typeface="ＭＳ Ｐゴシック" charset="0"/>
                <a:cs typeface="+mn-cs"/>
              </a:rPr>
              <a:t>2</a:t>
            </a:r>
            <a:r>
              <a:rPr lang="en-US" sz="1200" b="0" i="0" u="none" strike="noStrike" kern="1200" baseline="0" dirty="0" smtClean="0">
                <a:solidFill>
                  <a:schemeClr val="tx1"/>
                </a:solidFill>
                <a:latin typeface="Times New Roman" charset="0"/>
                <a:ea typeface="ＭＳ Ｐゴシック" charset="0"/>
                <a:cs typeface="+mn-cs"/>
              </a:rPr>
              <a:t>, and </a:t>
            </a:r>
            <a:r>
              <a:rPr lang="en-US" sz="1200" b="1" i="0" u="none" strike="noStrike" kern="1200" baseline="0" dirty="0" smtClean="0">
                <a:solidFill>
                  <a:schemeClr val="tx1"/>
                </a:solidFill>
                <a:latin typeface="Times New Roman" charset="0"/>
                <a:ea typeface="ＭＳ Ｐゴシック" charset="0"/>
                <a:cs typeface="+mn-cs"/>
              </a:rPr>
              <a:t>20 % 13 </a:t>
            </a:r>
            <a:r>
              <a:rPr lang="en-US" sz="1200" b="0" i="0" u="none" strike="noStrike" kern="1200" baseline="0" dirty="0" smtClean="0">
                <a:solidFill>
                  <a:schemeClr val="tx1"/>
                </a:solidFill>
                <a:latin typeface="Times New Roman" charset="0"/>
                <a:ea typeface="ＭＳ Ｐゴシック" charset="0"/>
                <a:cs typeface="+mn-cs"/>
              </a:rPr>
              <a:t>yields </a:t>
            </a:r>
            <a:r>
              <a:rPr lang="en-US" sz="1200" b="1" i="0" u="none" strike="noStrike" kern="1200" baseline="0" dirty="0" smtClean="0">
                <a:solidFill>
                  <a:schemeClr val="tx1"/>
                </a:solidFill>
                <a:latin typeface="Times New Roman" charset="0"/>
                <a:ea typeface="ＭＳ Ｐゴシック" charset="0"/>
                <a:cs typeface="+mn-cs"/>
              </a:rPr>
              <a:t>7</a:t>
            </a:r>
            <a:r>
              <a:rPr lang="en-US" sz="1200" b="0" i="0" u="none" strike="noStrike" kern="1200" baseline="0" dirty="0" smtClean="0">
                <a:solidFill>
                  <a:schemeClr val="tx1"/>
                </a:solidFill>
                <a:latin typeface="Times New Roman" charset="0"/>
                <a:ea typeface="ＭＳ Ｐゴシック" charset="0"/>
                <a:cs typeface="+mn-cs"/>
              </a:rPr>
              <a:t>.</a:t>
            </a:r>
            <a:endParaRPr lang="en-US" dirty="0"/>
          </a:p>
        </p:txBody>
      </p:sp>
    </p:spTree>
    <p:extLst>
      <p:ext uri="{BB962C8B-B14F-4D97-AF65-F5344CB8AC3E}">
        <p14:creationId xmlns:p14="http://schemas.microsoft.com/office/powerpoint/2010/main" val="91178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6644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A7F0B698-1893-41ED-9318-EE9A30E47FE3}" type="slidenum">
              <a:rPr lang="en-US" altLang="en-US"/>
              <a:pPr/>
              <a:t>40</a:t>
            </a:fld>
            <a:endParaRPr lang="en-US" altLang="en-US"/>
          </a:p>
        </p:txBody>
      </p:sp>
      <p:sp>
        <p:nvSpPr>
          <p:cNvPr id="144386" name="Rectangle 2"/>
          <p:cNvSpPr>
            <a:spLocks noGrp="1" noRot="1" noChangeAspect="1" noChangeArrowheads="1" noTextEdit="1"/>
          </p:cNvSpPr>
          <p:nvPr>
            <p:ph type="sldImg"/>
          </p:nvPr>
        </p:nvSpPr>
        <p:spPr>
          <a:xfrm>
            <a:off x="1144588" y="685800"/>
            <a:ext cx="4572000" cy="3429000"/>
          </a:xfrm>
          <a:prstGeom prst="rect">
            <a:avLst/>
          </a:prstGeom>
          <a:ln/>
        </p:spPr>
      </p:sp>
      <p:sp>
        <p:nvSpPr>
          <p:cNvPr id="144387" name="Rectangle 3"/>
          <p:cNvSpPr>
            <a:spLocks noGrp="1" noChangeArrowheads="1"/>
          </p:cNvSpPr>
          <p:nvPr>
            <p:ph type="body" idx="1"/>
          </p:nvPr>
        </p:nvSpPr>
        <p:spPr>
          <a:xfrm>
            <a:off x="914400" y="4343400"/>
            <a:ext cx="5029200" cy="4114800"/>
          </a:xfrm>
          <a:prstGeom prst="rect">
            <a:avLst/>
          </a:prstGeom>
        </p:spPr>
        <p:txBody>
          <a:bodyPr/>
          <a:lstStyle/>
          <a:p>
            <a:endParaRPr lang="en-GB" altLang="en-US"/>
          </a:p>
        </p:txBody>
      </p:sp>
    </p:spTree>
    <p:extLst>
      <p:ext uri="{BB962C8B-B14F-4D97-AF65-F5344CB8AC3E}">
        <p14:creationId xmlns:p14="http://schemas.microsoft.com/office/powerpoint/2010/main" val="4256003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b="0" i="0" u="none" strike="noStrike" kern="1200" baseline="0" dirty="0" smtClean="0">
                <a:solidFill>
                  <a:schemeClr val="tx1"/>
                </a:solidFill>
                <a:latin typeface="Times New Roman" charset="0"/>
                <a:ea typeface="ＭＳ Ｐゴシック" charset="0"/>
                <a:cs typeface="+mn-cs"/>
              </a:rPr>
              <a:t>For example, to write integer </a:t>
            </a:r>
            <a:r>
              <a:rPr lang="en-US" sz="1200" b="1" i="0" u="none" strike="noStrike" kern="1200" baseline="0" dirty="0" smtClean="0">
                <a:solidFill>
                  <a:schemeClr val="tx1"/>
                </a:solidFill>
                <a:latin typeface="Times New Roman" charset="0"/>
                <a:ea typeface="ＭＳ Ｐゴシック" charset="0"/>
                <a:cs typeface="+mn-cs"/>
              </a:rPr>
              <a:t>2147483648 </a:t>
            </a:r>
            <a:r>
              <a:rPr lang="en-US" sz="1200" b="0" i="0" u="none" strike="noStrike" kern="1200" baseline="0" dirty="0" smtClean="0">
                <a:solidFill>
                  <a:schemeClr val="tx1"/>
                </a:solidFill>
                <a:latin typeface="Times New Roman" charset="0"/>
                <a:ea typeface="ＭＳ Ｐゴシック" charset="0"/>
                <a:cs typeface="+mn-cs"/>
              </a:rPr>
              <a:t>in a Java program, you have to write it as </a:t>
            </a:r>
            <a:r>
              <a:rPr lang="en-US" sz="1200" b="1" i="0" u="none" strike="noStrike" kern="1200" baseline="0" dirty="0" smtClean="0">
                <a:solidFill>
                  <a:schemeClr val="tx1"/>
                </a:solidFill>
                <a:latin typeface="Times New Roman" charset="0"/>
                <a:ea typeface="ＭＳ Ｐゴシック" charset="0"/>
                <a:cs typeface="+mn-cs"/>
              </a:rPr>
              <a:t>2147483648L </a:t>
            </a:r>
            <a:r>
              <a:rPr lang="en-US" sz="1200" b="0" i="0" u="none" strike="noStrike" kern="1200" baseline="0" dirty="0" smtClean="0">
                <a:solidFill>
                  <a:schemeClr val="tx1"/>
                </a:solidFill>
                <a:latin typeface="Times New Roman" charset="0"/>
                <a:ea typeface="ＭＳ Ｐゴシック" charset="0"/>
                <a:cs typeface="+mn-cs"/>
              </a:rPr>
              <a:t>or </a:t>
            </a:r>
            <a:r>
              <a:rPr lang="en-US" sz="1200" b="1" i="0" u="none" strike="noStrike" kern="1200" baseline="0" dirty="0" smtClean="0">
                <a:solidFill>
                  <a:schemeClr val="tx1"/>
                </a:solidFill>
                <a:latin typeface="Times New Roman" charset="0"/>
                <a:ea typeface="ＭＳ Ｐゴシック" charset="0"/>
                <a:cs typeface="+mn-cs"/>
              </a:rPr>
              <a:t>2147483648l</a:t>
            </a:r>
            <a:r>
              <a:rPr lang="en-US" sz="1200" b="0" i="0" u="none" strike="noStrike" kern="1200" baseline="0" dirty="0" smtClean="0">
                <a:solidFill>
                  <a:schemeClr val="tx1"/>
                </a:solidFill>
                <a:latin typeface="Times New Roman" charset="0"/>
                <a:ea typeface="ＭＳ Ｐゴシック" charset="0"/>
                <a:cs typeface="+mn-cs"/>
              </a:rPr>
              <a:t>, because </a:t>
            </a:r>
            <a:r>
              <a:rPr lang="en-US" sz="1200" b="1" i="0" u="none" strike="noStrike" kern="1200" baseline="0" dirty="0" smtClean="0">
                <a:solidFill>
                  <a:schemeClr val="tx1"/>
                </a:solidFill>
                <a:latin typeface="Times New Roman" charset="0"/>
                <a:ea typeface="ＭＳ Ｐゴシック" charset="0"/>
                <a:cs typeface="+mn-cs"/>
              </a:rPr>
              <a:t>2147483648 </a:t>
            </a:r>
            <a:r>
              <a:rPr lang="en-US" sz="1200" b="0" i="0" u="none" strike="noStrike" kern="1200" baseline="0" dirty="0" smtClean="0">
                <a:solidFill>
                  <a:schemeClr val="tx1"/>
                </a:solidFill>
                <a:latin typeface="Times New Roman" charset="0"/>
                <a:ea typeface="ＭＳ Ｐゴシック" charset="0"/>
                <a:cs typeface="+mn-cs"/>
              </a:rPr>
              <a:t>exceeds the range for the </a:t>
            </a:r>
            <a:r>
              <a:rPr lang="en-US" sz="1200" b="1" i="0" u="none" strike="noStrike" kern="1200" baseline="0" dirty="0" err="1" smtClean="0">
                <a:solidFill>
                  <a:schemeClr val="tx1"/>
                </a:solidFill>
                <a:latin typeface="Times New Roman" charset="0"/>
                <a:ea typeface="ＭＳ Ｐゴシック" charset="0"/>
                <a:cs typeface="+mn-cs"/>
              </a:rPr>
              <a:t>int</a:t>
            </a:r>
            <a:r>
              <a:rPr lang="en-US" sz="1200" b="1" i="0" u="none" strike="noStrike" kern="1200" baseline="0" dirty="0" smtClean="0">
                <a:solidFill>
                  <a:schemeClr val="tx1"/>
                </a:solidFill>
                <a:latin typeface="Times New Roman" charset="0"/>
                <a:ea typeface="ＭＳ Ｐゴシック" charset="0"/>
                <a:cs typeface="+mn-cs"/>
              </a:rPr>
              <a:t> </a:t>
            </a:r>
            <a:r>
              <a:rPr lang="en-US" sz="1200" b="0" i="0" u="none" strike="noStrike" kern="1200" baseline="0" dirty="0" smtClean="0">
                <a:solidFill>
                  <a:schemeClr val="tx1"/>
                </a:solidFill>
                <a:latin typeface="Times New Roman" charset="0"/>
                <a:ea typeface="ＭＳ Ｐゴシック" charset="0"/>
                <a:cs typeface="+mn-cs"/>
              </a:rPr>
              <a:t>value.</a:t>
            </a:r>
          </a:p>
          <a:p>
            <a:endParaRPr lang="en-US" sz="1200" b="0" i="0" u="none" strike="noStrike" kern="1200" baseline="0" dirty="0" smtClean="0">
              <a:solidFill>
                <a:schemeClr val="tx1"/>
              </a:solidFill>
              <a:latin typeface="Times New Roman" charset="0"/>
              <a:ea typeface="ＭＳ Ｐゴシック" charset="0"/>
              <a:cs typeface="+mn-cs"/>
            </a:endParaRPr>
          </a:p>
          <a:p>
            <a:r>
              <a:rPr lang="en-US" dirty="0" smtClean="0"/>
              <a:t>long x = 2147483648; </a:t>
            </a:r>
            <a:r>
              <a:rPr lang="en-US" dirty="0" smtClean="0">
                <a:sym typeface="Wingdings" panose="05000000000000000000" pitchFamily="2" charset="2"/>
              </a:rPr>
              <a:t> Error </a:t>
            </a:r>
            <a:endParaRPr lang="en-US" dirty="0"/>
          </a:p>
        </p:txBody>
      </p:sp>
    </p:spTree>
    <p:extLst>
      <p:ext uri="{BB962C8B-B14F-4D97-AF65-F5344CB8AC3E}">
        <p14:creationId xmlns:p14="http://schemas.microsoft.com/office/powerpoint/2010/main" val="24096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The syntax for casting a type is to specify the target type in parentheses, followed by the</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variable’s name or the value to be cast. For example, the following statement</a:t>
            </a:r>
          </a:p>
          <a:p>
            <a:r>
              <a:rPr lang="en-US" sz="1200" b="0" i="0" u="none" strike="noStrike" kern="1200" baseline="0" dirty="0" err="1" smtClean="0">
                <a:solidFill>
                  <a:schemeClr val="tx1"/>
                </a:solidFill>
                <a:latin typeface="Times New Roman" panose="02020603050405020304" pitchFamily="18" charset="0"/>
                <a:ea typeface="ＭＳ Ｐゴシック" charset="0"/>
                <a:cs typeface="+mn-cs"/>
              </a:rPr>
              <a:t>System.out.println</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1.7</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displays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When a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double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value is cast into an </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value, the fractional part is truncated.</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The following statement</a:t>
            </a:r>
          </a:p>
          <a:p>
            <a:r>
              <a:rPr lang="en-US" sz="1200" b="0" i="0" u="none" strike="noStrike" kern="1200" baseline="0" dirty="0" err="1" smtClean="0">
                <a:solidFill>
                  <a:schemeClr val="tx1"/>
                </a:solidFill>
                <a:latin typeface="Times New Roman" panose="02020603050405020304" pitchFamily="18" charset="0"/>
                <a:ea typeface="ＭＳ Ｐゴシック" charset="0"/>
                <a:cs typeface="+mn-cs"/>
              </a:rPr>
              <a:t>System.out.println</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double</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2</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displays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0.5</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because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cast to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1.0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first, then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1.0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divided by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2</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However, the statement</a:t>
            </a:r>
          </a:p>
          <a:p>
            <a:r>
              <a:rPr lang="en-US" sz="1200" b="0" i="0" u="none" strike="noStrike" kern="1200" baseline="0" dirty="0" err="1" smtClean="0">
                <a:solidFill>
                  <a:schemeClr val="tx1"/>
                </a:solidFill>
                <a:latin typeface="Times New Roman" panose="02020603050405020304" pitchFamily="18" charset="0"/>
                <a:ea typeface="ＭＳ Ｐゴシック" charset="0"/>
                <a:cs typeface="+mn-cs"/>
              </a:rPr>
              <a:t>System.out.println</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2</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displays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0</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because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and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2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are both integers and the resulting value should also be an integer.</a:t>
            </a:r>
          </a:p>
          <a:p>
            <a:endParaRPr lang="en-US" sz="1200" b="0" i="0" u="none" strike="noStrike" kern="1200" baseline="0" dirty="0" smtClean="0">
              <a:solidFill>
                <a:schemeClr val="tx1"/>
              </a:solidFill>
              <a:latin typeface="Times New Roman" panose="02020603050405020304" pitchFamily="18" charset="0"/>
              <a:ea typeface="ＭＳ Ｐゴシック" charset="0"/>
              <a:cs typeface="+mn-cs"/>
            </a:endParaRPr>
          </a:p>
          <a:p>
            <a:r>
              <a:rPr lang="en-US" sz="1200" b="1" i="0" u="none" strike="noStrike" kern="1200" baseline="0" dirty="0" smtClean="0">
                <a:solidFill>
                  <a:schemeClr val="tx1"/>
                </a:solidFill>
                <a:latin typeface="Times New Roman" panose="02020603050405020304" pitchFamily="18" charset="0"/>
                <a:ea typeface="ＭＳ Ｐゴシック" charset="0"/>
                <a:cs typeface="+mn-cs"/>
              </a:rPr>
              <a:t>Caution</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Casting is necessary if you are assigning a value to a variable of a smaller type range,</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such as assigning a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double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value to an </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variable. A compile error will occur if casting</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not used in situations of this kind. However, be careful when using casting, as loss</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of information might lead to inaccurate results.</a:t>
            </a:r>
          </a:p>
          <a:p>
            <a:endParaRPr lang="en-US" sz="1200" b="0" i="0" u="none" strike="noStrike" kern="1200" baseline="0" dirty="0" smtClean="0">
              <a:solidFill>
                <a:schemeClr val="tx1"/>
              </a:solidFill>
              <a:latin typeface="Times New Roman" panose="02020603050405020304" pitchFamily="18" charset="0"/>
              <a:ea typeface="ＭＳ Ｐゴシック" charset="0"/>
              <a:cs typeface="+mn-cs"/>
            </a:endParaRPr>
          </a:p>
          <a:p>
            <a:r>
              <a:rPr lang="en-US" sz="1200" b="1" i="0" u="none" strike="noStrike" kern="1200" baseline="0" dirty="0" smtClean="0">
                <a:solidFill>
                  <a:schemeClr val="tx1"/>
                </a:solidFill>
                <a:latin typeface="Times New Roman" panose="02020603050405020304" pitchFamily="18" charset="0"/>
                <a:ea typeface="ＭＳ Ｐゴシック" charset="0"/>
                <a:cs typeface="+mn-cs"/>
              </a:rPr>
              <a:t>Note</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Casting does not change the variable being cast. For example,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d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not changed after</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casting in the following code:</a:t>
            </a:r>
          </a:p>
          <a:p>
            <a:r>
              <a:rPr lang="en-US" sz="1200" b="1" i="0" u="none" strike="noStrike" kern="1200" baseline="0" dirty="0" smtClean="0">
                <a:solidFill>
                  <a:schemeClr val="tx1"/>
                </a:solidFill>
                <a:latin typeface="Times New Roman" panose="02020603050405020304" pitchFamily="18" charset="0"/>
                <a:ea typeface="ＭＳ Ｐゴシック" charset="0"/>
                <a:cs typeface="+mn-cs"/>
              </a:rPr>
              <a:t>double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d =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4.5</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a:t>
            </a:r>
          </a:p>
          <a:p>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 </a:t>
            </a:r>
            <a:r>
              <a:rPr lang="en-US" sz="1200" b="0" i="0" u="none" strike="noStrike" kern="1200" baseline="0" dirty="0" err="1" smtClean="0">
                <a:solidFill>
                  <a:schemeClr val="tx1"/>
                </a:solidFill>
                <a:latin typeface="Times New Roman" panose="02020603050405020304" pitchFamily="18" charset="0"/>
                <a:ea typeface="ＭＳ Ｐゴシック" charset="0"/>
                <a:cs typeface="+mn-cs"/>
              </a:rPr>
              <a:t>i</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 (</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)d; // </a:t>
            </a:r>
            <a:r>
              <a:rPr lang="en-US" sz="1200" b="0" i="0" u="none" strike="noStrike" kern="1200" baseline="0" dirty="0" err="1" smtClean="0">
                <a:solidFill>
                  <a:schemeClr val="tx1"/>
                </a:solidFill>
                <a:latin typeface="Times New Roman" panose="02020603050405020304" pitchFamily="18" charset="0"/>
                <a:ea typeface="ＭＳ Ｐゴシック" charset="0"/>
                <a:cs typeface="+mn-cs"/>
              </a:rPr>
              <a:t>i</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 becomes 4, but d is still 4.5</a:t>
            </a:r>
          </a:p>
          <a:p>
            <a:endParaRPr lang="en-US" sz="1200" b="0" i="0" u="none" strike="noStrike" kern="1200" baseline="0" dirty="0" smtClean="0">
              <a:solidFill>
                <a:schemeClr val="tx1"/>
              </a:solidFill>
              <a:latin typeface="Times New Roman" panose="02020603050405020304" pitchFamily="18" charset="0"/>
              <a:ea typeface="ＭＳ Ｐゴシック" charset="0"/>
              <a:cs typeface="+mn-cs"/>
            </a:endParaRPr>
          </a:p>
          <a:p>
            <a:endParaRPr lang="en-US" sz="1200" b="0" i="0" u="none" strike="noStrike" kern="1200" baseline="0" dirty="0" smtClean="0">
              <a:solidFill>
                <a:schemeClr val="tx1"/>
              </a:solidFill>
              <a:latin typeface="Times New Roman" panose="02020603050405020304" pitchFamily="18" charset="0"/>
              <a:ea typeface="ＭＳ Ｐゴシック" charset="0"/>
              <a:cs typeface="+mn-cs"/>
            </a:endParaRPr>
          </a:p>
          <a:p>
            <a:endParaRPr lang="en-US" dirty="0" smtClean="0"/>
          </a:p>
          <a:p>
            <a:endParaRPr lang="en-US" dirty="0"/>
          </a:p>
        </p:txBody>
      </p:sp>
    </p:spTree>
    <p:extLst>
      <p:ext uri="{BB962C8B-B14F-4D97-AF65-F5344CB8AC3E}">
        <p14:creationId xmlns:p14="http://schemas.microsoft.com/office/powerpoint/2010/main" val="815470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The variable </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purchaseAmount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197.55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(line 8). The sales tax is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6%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of the purchase, so</a:t>
            </a:r>
          </a:p>
          <a:p>
            <a:r>
              <a:rPr lang="en-US" sz="1200" b="0" i="0" u="none" strike="noStrike" kern="1200" baseline="0" dirty="0" smtClean="0">
                <a:solidFill>
                  <a:schemeClr val="tx1"/>
                </a:solidFill>
                <a:latin typeface="Times New Roman" panose="02020603050405020304" pitchFamily="18" charset="0"/>
                <a:ea typeface="ＭＳ Ｐゴシック" charset="0"/>
                <a:cs typeface="+mn-cs"/>
              </a:rPr>
              <a:t>the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tax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evaluated as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11.853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(line 10). Note that</a:t>
            </a:r>
          </a:p>
          <a:p>
            <a:r>
              <a:rPr lang="en-US" sz="1200" b="1" i="0" u="none" strike="noStrike" kern="1200" baseline="0" dirty="0" smtClean="0">
                <a:solidFill>
                  <a:schemeClr val="tx1"/>
                </a:solidFill>
                <a:latin typeface="Times New Roman" panose="02020603050405020304" pitchFamily="18" charset="0"/>
                <a:ea typeface="ＭＳ Ｐゴシック" charset="0"/>
                <a:cs typeface="+mn-cs"/>
              </a:rPr>
              <a:t>tax * 100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1185.3</a:t>
            </a:r>
          </a:p>
          <a:p>
            <a:r>
              <a:rPr lang="en-US" sz="1200" b="1"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)(tax * 100)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1185</a:t>
            </a:r>
          </a:p>
          <a:p>
            <a:r>
              <a:rPr lang="en-US" sz="1200" b="1" i="0" u="none" strike="noStrike" kern="1200" baseline="0" dirty="0" smtClean="0">
                <a:solidFill>
                  <a:schemeClr val="tx1"/>
                </a:solidFill>
                <a:latin typeface="Times New Roman" panose="02020603050405020304" pitchFamily="18" charset="0"/>
                <a:ea typeface="ＭＳ Ｐゴシック" charset="0"/>
                <a:cs typeface="+mn-cs"/>
              </a:rPr>
              <a:t>(</a:t>
            </a:r>
            <a:r>
              <a:rPr lang="en-US" sz="1200" b="1" i="0" u="none" strike="noStrike" kern="1200" baseline="0" dirty="0" err="1" smtClean="0">
                <a:solidFill>
                  <a:schemeClr val="tx1"/>
                </a:solidFill>
                <a:latin typeface="Times New Roman" panose="02020603050405020304" pitchFamily="18" charset="0"/>
                <a:ea typeface="ＭＳ Ｐゴシック" charset="0"/>
                <a:cs typeface="+mn-cs"/>
              </a:rPr>
              <a:t>int</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)(tax * 100) / 100.0 </a:t>
            </a:r>
            <a:r>
              <a:rPr lang="en-US" sz="1200" b="0" i="0" u="none" strike="noStrike" kern="1200" baseline="0" dirty="0" smtClean="0">
                <a:solidFill>
                  <a:schemeClr val="tx1"/>
                </a:solidFill>
                <a:latin typeface="Times New Roman" panose="02020603050405020304" pitchFamily="18" charset="0"/>
                <a:ea typeface="ＭＳ Ｐゴシック" charset="0"/>
                <a:cs typeface="+mn-cs"/>
              </a:rPr>
              <a:t>is </a:t>
            </a:r>
            <a:r>
              <a:rPr lang="en-US" sz="1200" b="1" i="0" u="none" strike="noStrike" kern="1200" baseline="0" dirty="0" smtClean="0">
                <a:solidFill>
                  <a:schemeClr val="tx1"/>
                </a:solidFill>
                <a:latin typeface="Times New Roman" panose="02020603050405020304" pitchFamily="18" charset="0"/>
                <a:ea typeface="ＭＳ Ｐゴシック" charset="0"/>
                <a:cs typeface="+mn-cs"/>
              </a:rPr>
              <a:t>11.85</a:t>
            </a:r>
          </a:p>
          <a:p>
            <a:r>
              <a:rPr lang="en-US" sz="1200" b="0" i="0" u="none" strike="noStrike" kern="1200" baseline="0" smtClean="0">
                <a:solidFill>
                  <a:schemeClr val="tx1"/>
                </a:solidFill>
                <a:latin typeface="Times New Roman" panose="02020603050405020304" pitchFamily="18" charset="0"/>
                <a:ea typeface="ＭＳ Ｐゴシック" charset="0"/>
                <a:cs typeface="+mn-cs"/>
              </a:rPr>
              <a:t>So, the statement in line 11 displays the tax </a:t>
            </a:r>
            <a:r>
              <a:rPr lang="en-US" sz="1200" b="1" i="0" u="none" strike="noStrike" kern="1200" baseline="0" smtClean="0">
                <a:solidFill>
                  <a:schemeClr val="tx1"/>
                </a:solidFill>
                <a:latin typeface="Times New Roman" panose="02020603050405020304" pitchFamily="18" charset="0"/>
                <a:ea typeface="ＭＳ Ｐゴシック" charset="0"/>
                <a:cs typeface="+mn-cs"/>
              </a:rPr>
              <a:t>11.85 </a:t>
            </a:r>
            <a:r>
              <a:rPr lang="en-US" sz="1200" b="0" i="0" u="none" strike="noStrike" kern="1200" baseline="0" smtClean="0">
                <a:solidFill>
                  <a:schemeClr val="tx1"/>
                </a:solidFill>
                <a:latin typeface="Times New Roman" panose="02020603050405020304" pitchFamily="18" charset="0"/>
                <a:ea typeface="ＭＳ Ｐゴシック" charset="0"/>
                <a:cs typeface="+mn-cs"/>
              </a:rPr>
              <a:t>with two digits after the decimal point.</a:t>
            </a:r>
            <a:endParaRPr lang="en-US" smtClean="0"/>
          </a:p>
          <a:p>
            <a:endParaRPr lang="en-US"/>
          </a:p>
        </p:txBody>
      </p:sp>
    </p:spTree>
    <p:extLst>
      <p:ext uri="{BB962C8B-B14F-4D97-AF65-F5344CB8AC3E}">
        <p14:creationId xmlns:p14="http://schemas.microsoft.com/office/powerpoint/2010/main" val="236405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949755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958060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382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62461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07A90F67-D33E-4492-9DEC-F22B43FC7FCB}" type="slidenum">
              <a:rPr lang="en-US" altLang="en-US"/>
              <a:pPr/>
              <a:t>19</a:t>
            </a:fld>
            <a:endParaRPr lang="en-US" altLang="en-US"/>
          </a:p>
        </p:txBody>
      </p:sp>
      <p:sp>
        <p:nvSpPr>
          <p:cNvPr id="131074" name="Rectangle 2"/>
          <p:cNvSpPr>
            <a:spLocks noGrp="1" noRot="1" noChangeAspect="1" noChangeArrowheads="1" noTextEdit="1"/>
          </p:cNvSpPr>
          <p:nvPr>
            <p:ph type="sldImg"/>
          </p:nvPr>
        </p:nvSpPr>
        <p:spPr>
          <a:xfrm>
            <a:off x="1144588" y="685800"/>
            <a:ext cx="4572000" cy="3429000"/>
          </a:xfrm>
          <a:prstGeom prst="rect">
            <a:avLst/>
          </a:prstGeom>
          <a:ln/>
        </p:spPr>
      </p:sp>
      <p:sp>
        <p:nvSpPr>
          <p:cNvPr id="131075" name="Rectangle 3"/>
          <p:cNvSpPr>
            <a:spLocks noGrp="1" noChangeArrowheads="1"/>
          </p:cNvSpPr>
          <p:nvPr>
            <p:ph type="body" idx="1"/>
          </p:nvPr>
        </p:nvSpPr>
        <p:spPr>
          <a:xfrm>
            <a:off x="914400" y="4343400"/>
            <a:ext cx="5029200" cy="4114800"/>
          </a:xfrm>
          <a:prstGeom prst="rect">
            <a:avLst/>
          </a:prstGeom>
        </p:spPr>
        <p:txBody>
          <a:bodyPr lIns="86486" tIns="43243" rIns="86486" bIns="43243"/>
          <a:lstStyle/>
          <a:p>
            <a:endParaRPr lang="fr-FR" altLang="en-US"/>
          </a:p>
        </p:txBody>
      </p:sp>
    </p:spTree>
    <p:extLst>
      <p:ext uri="{BB962C8B-B14F-4D97-AF65-F5344CB8AC3E}">
        <p14:creationId xmlns:p14="http://schemas.microsoft.com/office/powerpoint/2010/main" val="32505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C23C9CB-FC96-4574-B0FF-F1015F6E779B}" type="slidenum">
              <a:rPr lang="en-US" altLang="en-US"/>
              <a:pPr/>
              <a:t>20</a:t>
            </a:fld>
            <a:endParaRPr lang="en-US" altLang="en-US"/>
          </a:p>
        </p:txBody>
      </p:sp>
      <p:sp>
        <p:nvSpPr>
          <p:cNvPr id="117762" name="Rectangle 2"/>
          <p:cNvSpPr>
            <a:spLocks noGrp="1" noRot="1" noChangeAspect="1" noChangeArrowheads="1" noTextEdit="1"/>
          </p:cNvSpPr>
          <p:nvPr>
            <p:ph type="sldImg"/>
          </p:nvPr>
        </p:nvSpPr>
        <p:spPr>
          <a:xfrm>
            <a:off x="1144588" y="685800"/>
            <a:ext cx="4572000" cy="3429000"/>
          </a:xfrm>
          <a:prstGeom prst="rect">
            <a:avLst/>
          </a:prstGeom>
          <a:ln/>
        </p:spPr>
      </p:sp>
      <p:sp>
        <p:nvSpPr>
          <p:cNvPr id="117763" name="Rectangle 3"/>
          <p:cNvSpPr>
            <a:spLocks noGrp="1" noChangeArrowheads="1"/>
          </p:cNvSpPr>
          <p:nvPr>
            <p:ph type="body" idx="1"/>
          </p:nvPr>
        </p:nvSpPr>
        <p:spPr>
          <a:xfrm>
            <a:off x="914400" y="4343400"/>
            <a:ext cx="5029200" cy="4114800"/>
          </a:xfrm>
          <a:prstGeom prst="rect">
            <a:avLst/>
          </a:prstGeom>
          <a:ln/>
        </p:spPr>
        <p:txBody>
          <a:bodyPr lIns="91424" tIns="45712" rIns="91424" bIns="45712"/>
          <a:lstStyle/>
          <a:p>
            <a:endParaRPr lang="en-GB" altLang="en-US"/>
          </a:p>
        </p:txBody>
      </p:sp>
    </p:spTree>
    <p:extLst>
      <p:ext uri="{BB962C8B-B14F-4D97-AF65-F5344CB8AC3E}">
        <p14:creationId xmlns:p14="http://schemas.microsoft.com/office/powerpoint/2010/main" val="124428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F51DEA3-40C6-4E0A-B3D2-52D2F7787D64}" type="slidenum">
              <a:rPr lang="en-US" altLang="en-US"/>
              <a:pPr/>
              <a:t>21</a:t>
            </a:fld>
            <a:endParaRPr lang="en-US" altLang="en-US"/>
          </a:p>
        </p:txBody>
      </p:sp>
      <p:sp>
        <p:nvSpPr>
          <p:cNvPr id="133122" name="Rectangle 2"/>
          <p:cNvSpPr>
            <a:spLocks noGrp="1" noRot="1" noChangeAspect="1" noChangeArrowheads="1" noTextEdit="1"/>
          </p:cNvSpPr>
          <p:nvPr>
            <p:ph type="sldImg"/>
          </p:nvPr>
        </p:nvSpPr>
        <p:spPr>
          <a:xfrm>
            <a:off x="1144588" y="685800"/>
            <a:ext cx="4572000" cy="3429000"/>
          </a:xfrm>
          <a:prstGeom prst="rect">
            <a:avLst/>
          </a:prstGeom>
          <a:ln/>
        </p:spPr>
      </p:sp>
      <p:sp>
        <p:nvSpPr>
          <p:cNvPr id="133123" name="Rectangle 3"/>
          <p:cNvSpPr>
            <a:spLocks noGrp="1" noChangeArrowheads="1"/>
          </p:cNvSpPr>
          <p:nvPr>
            <p:ph type="body" idx="1"/>
          </p:nvPr>
        </p:nvSpPr>
        <p:spPr>
          <a:xfrm>
            <a:off x="914400" y="4343400"/>
            <a:ext cx="5029200" cy="4114800"/>
          </a:xfrm>
          <a:prstGeom prst="rect">
            <a:avLst/>
          </a:prstGeom>
          <a:ln/>
        </p:spPr>
        <p:txBody>
          <a:bodyPr lIns="91424" tIns="45712" rIns="91424" bIns="45712"/>
          <a:lstStyle/>
          <a:p>
            <a:endParaRPr lang="en-GB" altLang="en-US"/>
          </a:p>
        </p:txBody>
      </p:sp>
    </p:spTree>
    <p:extLst>
      <p:ext uri="{BB962C8B-B14F-4D97-AF65-F5344CB8AC3E}">
        <p14:creationId xmlns:p14="http://schemas.microsoft.com/office/powerpoint/2010/main" val="356796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A8FD05FB-484A-48F7-A787-8B76E2A9F063}" type="slidenum">
              <a:rPr lang="en-US" altLang="en-US"/>
              <a:pPr/>
              <a:t>22</a:t>
            </a:fld>
            <a:endParaRPr lang="en-US" altLang="en-US"/>
          </a:p>
        </p:txBody>
      </p:sp>
      <p:sp>
        <p:nvSpPr>
          <p:cNvPr id="119810" name="Rectangle 2"/>
          <p:cNvSpPr>
            <a:spLocks noGrp="1" noRot="1" noChangeAspect="1" noChangeArrowheads="1" noTextEdit="1"/>
          </p:cNvSpPr>
          <p:nvPr>
            <p:ph type="sldImg"/>
          </p:nvPr>
        </p:nvSpPr>
        <p:spPr>
          <a:xfrm>
            <a:off x="1144588" y="685800"/>
            <a:ext cx="4572000" cy="3429000"/>
          </a:xfrm>
          <a:prstGeom prst="rect">
            <a:avLst/>
          </a:prstGeom>
          <a:ln/>
        </p:spPr>
      </p:sp>
      <p:sp>
        <p:nvSpPr>
          <p:cNvPr id="119811" name="Rectangle 3"/>
          <p:cNvSpPr>
            <a:spLocks noGrp="1" noChangeArrowheads="1"/>
          </p:cNvSpPr>
          <p:nvPr>
            <p:ph type="body" idx="1"/>
          </p:nvPr>
        </p:nvSpPr>
        <p:spPr>
          <a:xfrm>
            <a:off x="914400" y="4343400"/>
            <a:ext cx="5029200" cy="4114800"/>
          </a:xfrm>
          <a:prstGeom prst="rect">
            <a:avLst/>
          </a:prstGeom>
        </p:spPr>
        <p:txBody>
          <a:bodyPr lIns="86486" tIns="43243" rIns="86486" bIns="43243"/>
          <a:lstStyle/>
          <a:p>
            <a:endParaRPr lang="en-GB" altLang="en-US"/>
          </a:p>
        </p:txBody>
      </p:sp>
    </p:spTree>
    <p:extLst>
      <p:ext uri="{BB962C8B-B14F-4D97-AF65-F5344CB8AC3E}">
        <p14:creationId xmlns:p14="http://schemas.microsoft.com/office/powerpoint/2010/main" val="135788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B44F340E-7125-4429-8B1A-577DB72E8E03}" type="slidenum">
              <a:rPr lang="en-US" altLang="en-US"/>
              <a:pPr/>
              <a:t>27</a:t>
            </a:fld>
            <a:endParaRPr lang="en-US" altLang="en-US"/>
          </a:p>
        </p:txBody>
      </p:sp>
      <p:sp>
        <p:nvSpPr>
          <p:cNvPr id="158722" name="Rectangle 2"/>
          <p:cNvSpPr>
            <a:spLocks noGrp="1" noRot="1" noChangeAspect="1" noChangeArrowheads="1" noTextEdit="1"/>
          </p:cNvSpPr>
          <p:nvPr>
            <p:ph type="sldImg"/>
          </p:nvPr>
        </p:nvSpPr>
        <p:spPr>
          <a:xfrm>
            <a:off x="1144588" y="685800"/>
            <a:ext cx="4572000" cy="3429000"/>
          </a:xfrm>
          <a:prstGeom prst="rect">
            <a:avLst/>
          </a:prstGeom>
          <a:ln/>
        </p:spPr>
      </p:sp>
      <p:sp>
        <p:nvSpPr>
          <p:cNvPr id="158723" name="Rectangle 3"/>
          <p:cNvSpPr>
            <a:spLocks noGrp="1" noChangeArrowheads="1"/>
          </p:cNvSpPr>
          <p:nvPr>
            <p:ph type="body" idx="1"/>
          </p:nvPr>
        </p:nvSpPr>
        <p:spPr>
          <a:xfrm>
            <a:off x="914400" y="4343400"/>
            <a:ext cx="5029200" cy="4114800"/>
          </a:xfrm>
          <a:prstGeom prst="rect">
            <a:avLst/>
          </a:prstGeom>
          <a:ln/>
        </p:spPr>
        <p:txBody>
          <a:bodyPr lIns="91424" tIns="45712" rIns="91424" bIns="45712"/>
          <a:lstStyle/>
          <a:p>
            <a:endParaRPr lang="en-GB" altLang="en-US"/>
          </a:p>
        </p:txBody>
      </p:sp>
    </p:spTree>
    <p:extLst>
      <p:ext uri="{BB962C8B-B14F-4D97-AF65-F5344CB8AC3E}">
        <p14:creationId xmlns:p14="http://schemas.microsoft.com/office/powerpoint/2010/main" val="377518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A5C472D0-88A9-49FA-A70B-09F876CFBEF2}" type="slidenum">
              <a:rPr lang="en-US" altLang="en-US"/>
              <a:pPr/>
              <a:t>28</a:t>
            </a:fld>
            <a:endParaRPr lang="en-US" altLang="en-US"/>
          </a:p>
        </p:txBody>
      </p:sp>
      <p:sp>
        <p:nvSpPr>
          <p:cNvPr id="171010" name="Rectangle 2"/>
          <p:cNvSpPr>
            <a:spLocks noGrp="1" noRot="1" noChangeAspect="1" noChangeArrowheads="1" noTextEdit="1"/>
          </p:cNvSpPr>
          <p:nvPr>
            <p:ph type="sldImg"/>
          </p:nvPr>
        </p:nvSpPr>
        <p:spPr>
          <a:xfrm>
            <a:off x="1144588" y="685800"/>
            <a:ext cx="4572000" cy="3429000"/>
          </a:xfrm>
          <a:prstGeom prst="rect">
            <a:avLst/>
          </a:prstGeom>
          <a:ln/>
        </p:spPr>
      </p:sp>
      <p:sp>
        <p:nvSpPr>
          <p:cNvPr id="171011" name="Rectangle 3"/>
          <p:cNvSpPr>
            <a:spLocks noGrp="1" noChangeArrowheads="1"/>
          </p:cNvSpPr>
          <p:nvPr>
            <p:ph type="body" idx="1"/>
          </p:nvPr>
        </p:nvSpPr>
        <p:spPr>
          <a:xfrm>
            <a:off x="914400" y="4343400"/>
            <a:ext cx="5029200" cy="4114800"/>
          </a:xfrm>
          <a:prstGeom prst="rect">
            <a:avLst/>
          </a:prstGeom>
        </p:spPr>
        <p:txBody>
          <a:bodyPr/>
          <a:lstStyle/>
          <a:p>
            <a:endParaRPr lang="en-US" altLang="en-US"/>
          </a:p>
        </p:txBody>
      </p:sp>
    </p:spTree>
    <p:extLst>
      <p:ext uri="{BB962C8B-B14F-4D97-AF65-F5344CB8AC3E}">
        <p14:creationId xmlns:p14="http://schemas.microsoft.com/office/powerpoint/2010/main" val="323077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28E8DBE7-8C79-4CDC-9222-80E62FD964D9}" type="slidenum">
              <a:rPr lang="en-US" altLang="en-US"/>
              <a:pPr/>
              <a:t>29</a:t>
            </a:fld>
            <a:endParaRPr lang="en-US" altLang="en-US"/>
          </a:p>
        </p:txBody>
      </p:sp>
      <p:sp>
        <p:nvSpPr>
          <p:cNvPr id="173058" name="Rectangle 2"/>
          <p:cNvSpPr>
            <a:spLocks noGrp="1" noRot="1" noChangeAspect="1" noChangeArrowheads="1" noTextEdit="1"/>
          </p:cNvSpPr>
          <p:nvPr>
            <p:ph type="sldImg"/>
          </p:nvPr>
        </p:nvSpPr>
        <p:spPr>
          <a:xfrm>
            <a:off x="1144588" y="685800"/>
            <a:ext cx="4572000" cy="3429000"/>
          </a:xfrm>
          <a:prstGeom prst="rect">
            <a:avLst/>
          </a:prstGeom>
          <a:ln/>
        </p:spPr>
      </p:sp>
      <p:sp>
        <p:nvSpPr>
          <p:cNvPr id="173059" name="Rectangle 3"/>
          <p:cNvSpPr>
            <a:spLocks noGrp="1" noChangeArrowheads="1"/>
          </p:cNvSpPr>
          <p:nvPr>
            <p:ph type="body" idx="1"/>
          </p:nvPr>
        </p:nvSpPr>
        <p:spPr>
          <a:xfrm>
            <a:off x="914400" y="4343400"/>
            <a:ext cx="5029200" cy="4114800"/>
          </a:xfrm>
          <a:prstGeom prst="rect">
            <a:avLst/>
          </a:prstGeom>
        </p:spPr>
        <p:txBody>
          <a:bodyPr/>
          <a:lstStyle/>
          <a:p>
            <a:endParaRPr lang="fr-FR" altLang="en-US"/>
          </a:p>
        </p:txBody>
      </p:sp>
    </p:spTree>
    <p:extLst>
      <p:ext uri="{BB962C8B-B14F-4D97-AF65-F5344CB8AC3E}">
        <p14:creationId xmlns:p14="http://schemas.microsoft.com/office/powerpoint/2010/main" val="398761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F769AE35-B8F3-4512-B5D6-B2B65BCD17B1}" type="slidenum">
              <a:rPr lang="en-US" altLang="en-US"/>
              <a:pPr/>
              <a:t>30</a:t>
            </a:fld>
            <a:endParaRPr lang="en-US" altLang="en-US"/>
          </a:p>
        </p:txBody>
      </p:sp>
      <p:sp>
        <p:nvSpPr>
          <p:cNvPr id="175106" name="Rectangle 2"/>
          <p:cNvSpPr>
            <a:spLocks noGrp="1" noRot="1" noChangeAspect="1" noChangeArrowheads="1" noTextEdit="1"/>
          </p:cNvSpPr>
          <p:nvPr>
            <p:ph type="sldImg"/>
          </p:nvPr>
        </p:nvSpPr>
        <p:spPr>
          <a:xfrm>
            <a:off x="1144588" y="685800"/>
            <a:ext cx="4572000" cy="3429000"/>
          </a:xfrm>
          <a:prstGeom prst="rect">
            <a:avLst/>
          </a:prstGeom>
          <a:ln/>
        </p:spPr>
      </p:sp>
      <p:sp>
        <p:nvSpPr>
          <p:cNvPr id="175107" name="Rectangle 3"/>
          <p:cNvSpPr>
            <a:spLocks noGrp="1" noChangeArrowheads="1"/>
          </p:cNvSpPr>
          <p:nvPr>
            <p:ph type="body" idx="1"/>
          </p:nvPr>
        </p:nvSpPr>
        <p:spPr>
          <a:xfrm>
            <a:off x="914400" y="4343400"/>
            <a:ext cx="5029200" cy="4114800"/>
          </a:xfrm>
          <a:prstGeom prst="rect">
            <a:avLst/>
          </a:prstGeom>
        </p:spPr>
        <p:txBody>
          <a:bodyPr/>
          <a:lstStyle/>
          <a:p>
            <a:endParaRPr lang="fr-FR" altLang="en-US"/>
          </a:p>
        </p:txBody>
      </p:sp>
    </p:spTree>
    <p:extLst>
      <p:ext uri="{BB962C8B-B14F-4D97-AF65-F5344CB8AC3E}">
        <p14:creationId xmlns:p14="http://schemas.microsoft.com/office/powerpoint/2010/main" val="415330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240642" name="Group 2"/>
          <p:cNvGrpSpPr>
            <a:grpSpLocks/>
          </p:cNvGrpSpPr>
          <p:nvPr/>
        </p:nvGrpSpPr>
        <p:grpSpPr bwMode="auto">
          <a:xfrm>
            <a:off x="0" y="114300"/>
            <a:ext cx="9142413" cy="6742113"/>
            <a:chOff x="0" y="72"/>
            <a:chExt cx="5759" cy="4247"/>
          </a:xfrm>
        </p:grpSpPr>
        <p:sp>
          <p:nvSpPr>
            <p:cNvPr id="240643" name="Rectangle 3"/>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40644" name="Group 4"/>
            <p:cNvGrpSpPr>
              <a:grpSpLocks/>
            </p:cNvGrpSpPr>
            <p:nvPr/>
          </p:nvGrpSpPr>
          <p:grpSpPr bwMode="auto">
            <a:xfrm>
              <a:off x="0" y="72"/>
              <a:ext cx="5759" cy="2040"/>
              <a:chOff x="0" y="72"/>
              <a:chExt cx="5759" cy="2040"/>
            </a:xfrm>
          </p:grpSpPr>
          <p:sp>
            <p:nvSpPr>
              <p:cNvPr id="240645"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40646" name="Group 6"/>
              <p:cNvGrpSpPr>
                <a:grpSpLocks/>
              </p:cNvGrpSpPr>
              <p:nvPr/>
            </p:nvGrpSpPr>
            <p:grpSpPr bwMode="auto">
              <a:xfrm>
                <a:off x="2289" y="72"/>
                <a:ext cx="1440" cy="1984"/>
                <a:chOff x="2289" y="72"/>
                <a:chExt cx="1440" cy="1984"/>
              </a:xfrm>
            </p:grpSpPr>
            <p:sp>
              <p:nvSpPr>
                <p:cNvPr id="240647" name="Freeform 7"/>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48"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0649"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0650"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0651" name="Freeform 11"/>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sp>
            <p:nvSpPr>
              <p:cNvPr id="240652"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40653" name="Group 13"/>
              <p:cNvGrpSpPr>
                <a:grpSpLocks/>
              </p:cNvGrpSpPr>
              <p:nvPr/>
            </p:nvGrpSpPr>
            <p:grpSpPr bwMode="auto">
              <a:xfrm>
                <a:off x="2071" y="406"/>
                <a:ext cx="1392" cy="1109"/>
                <a:chOff x="2071" y="406"/>
                <a:chExt cx="1392" cy="1109"/>
              </a:xfrm>
            </p:grpSpPr>
            <p:sp>
              <p:nvSpPr>
                <p:cNvPr id="240654" name="Freeform 14"/>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55" name="Freeform 15"/>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56" name="Freeform 16"/>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57" name="Freeform 17"/>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58" name="Freeform 18"/>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59" name="Freeform 19"/>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0" name="Freeform 20"/>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1" name="Freeform 21"/>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2" name="Freeform 22"/>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3" name="Freeform 23"/>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4" name="Freeform 24"/>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5" name="Freeform 25"/>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6" name="Freeform 26"/>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7" name="Freeform 27"/>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8" name="Freeform 28"/>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69" name="Freeform 29"/>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70" name="Freeform 30"/>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0671" name="Freeform 31"/>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charset="0"/>
              <a:buNone/>
              <a:defRPr/>
            </a:lvl1pPr>
          </a:lstStyle>
          <a:p>
            <a:pPr lvl="0"/>
            <a:r>
              <a:rPr lang="en-US" noProof="0" smtClean="0"/>
              <a:t>Click to edit Master subtitle style</a:t>
            </a:r>
          </a:p>
        </p:txBody>
      </p:sp>
      <p:sp>
        <p:nvSpPr>
          <p:cNvPr id="240674" name="Rectangle 34"/>
          <p:cNvSpPr>
            <a:spLocks noGrp="1" noChangeArrowheads="1"/>
          </p:cNvSpPr>
          <p:nvPr>
            <p:ph type="dt" sz="quarter" idx="2"/>
          </p:nvPr>
        </p:nvSpPr>
        <p:spPr/>
        <p:txBody>
          <a:bodyPr/>
          <a:lstStyle>
            <a:lvl1pPr>
              <a:defRPr/>
            </a:lvl1pPr>
          </a:lstStyle>
          <a:p>
            <a:endParaRPr lang="en-US"/>
          </a:p>
        </p:txBody>
      </p:sp>
      <p:sp>
        <p:nvSpPr>
          <p:cNvPr id="240675"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240676" name="Rectangle 36"/>
          <p:cNvSpPr>
            <a:spLocks noGrp="1" noChangeArrowheads="1"/>
          </p:cNvSpPr>
          <p:nvPr>
            <p:ph type="sldNum" sz="quarter" idx="4"/>
          </p:nvPr>
        </p:nvSpPr>
        <p:spPr>
          <a:xfrm>
            <a:off x="6553200" y="6400800"/>
            <a:ext cx="1905000" cy="457200"/>
          </a:xfrm>
        </p:spPr>
        <p:txBody>
          <a:bodyPr/>
          <a:lstStyle>
            <a:lvl1pPr>
              <a:defRPr/>
            </a:lvl1pPr>
          </a:lstStyle>
          <a:p>
            <a:fld id="{7C5207D5-9645-F245-B83C-64EED8E6457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D2F44B2-F47D-FB4B-A5B2-C4DF24A68693}" type="slidenum">
              <a:rPr lang="en-US"/>
              <a:pPr/>
              <a:t>‹#›</a:t>
            </a:fld>
            <a:endParaRPr lang="en-US"/>
          </a:p>
        </p:txBody>
      </p:sp>
    </p:spTree>
    <p:extLst>
      <p:ext uri="{BB962C8B-B14F-4D97-AF65-F5344CB8AC3E}">
        <p14:creationId xmlns:p14="http://schemas.microsoft.com/office/powerpoint/2010/main" val="2079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5B40971-0721-DB4F-B7F8-4B540D4316FB}" type="slidenum">
              <a:rPr lang="en-US"/>
              <a:pPr/>
              <a:t>‹#›</a:t>
            </a:fld>
            <a:endParaRPr lang="en-US"/>
          </a:p>
        </p:txBody>
      </p:sp>
    </p:spTree>
    <p:extLst>
      <p:ext uri="{BB962C8B-B14F-4D97-AF65-F5344CB8AC3E}">
        <p14:creationId xmlns:p14="http://schemas.microsoft.com/office/powerpoint/2010/main" val="153281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2C975F0-7FA2-D94C-8EE7-A13B6777FE92}" type="slidenum">
              <a:rPr lang="en-US"/>
              <a:pPr/>
              <a:t>‹#›</a:t>
            </a:fld>
            <a:endParaRPr lang="en-US"/>
          </a:p>
        </p:txBody>
      </p:sp>
    </p:spTree>
    <p:extLst>
      <p:ext uri="{BB962C8B-B14F-4D97-AF65-F5344CB8AC3E}">
        <p14:creationId xmlns:p14="http://schemas.microsoft.com/office/powerpoint/2010/main" val="262089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9B8ED8A-4442-0143-B57A-F97EDDDFCB88}" type="slidenum">
              <a:rPr lang="en-US"/>
              <a:pPr/>
              <a:t>‹#›</a:t>
            </a:fld>
            <a:endParaRPr lang="en-US"/>
          </a:p>
        </p:txBody>
      </p:sp>
    </p:spTree>
    <p:extLst>
      <p:ext uri="{BB962C8B-B14F-4D97-AF65-F5344CB8AC3E}">
        <p14:creationId xmlns:p14="http://schemas.microsoft.com/office/powerpoint/2010/main" val="36936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4529518-9B9F-FF48-81D7-CF69947D02E2}" type="slidenum">
              <a:rPr lang="en-US"/>
              <a:pPr/>
              <a:t>‹#›</a:t>
            </a:fld>
            <a:endParaRPr lang="en-US"/>
          </a:p>
        </p:txBody>
      </p:sp>
    </p:spTree>
    <p:extLst>
      <p:ext uri="{BB962C8B-B14F-4D97-AF65-F5344CB8AC3E}">
        <p14:creationId xmlns:p14="http://schemas.microsoft.com/office/powerpoint/2010/main" val="429421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56C3C27-F4E8-184D-963C-9A4B0F4868C9}" type="slidenum">
              <a:rPr lang="en-US"/>
              <a:pPr/>
              <a:t>‹#›</a:t>
            </a:fld>
            <a:endParaRPr lang="en-US"/>
          </a:p>
        </p:txBody>
      </p:sp>
    </p:spTree>
    <p:extLst>
      <p:ext uri="{BB962C8B-B14F-4D97-AF65-F5344CB8AC3E}">
        <p14:creationId xmlns:p14="http://schemas.microsoft.com/office/powerpoint/2010/main" val="363057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E252AB86-0286-5647-9835-91C17A781E19}" type="slidenum">
              <a:rPr lang="en-US"/>
              <a:pPr/>
              <a:t>‹#›</a:t>
            </a:fld>
            <a:endParaRPr lang="en-US"/>
          </a:p>
        </p:txBody>
      </p:sp>
    </p:spTree>
    <p:extLst>
      <p:ext uri="{BB962C8B-B14F-4D97-AF65-F5344CB8AC3E}">
        <p14:creationId xmlns:p14="http://schemas.microsoft.com/office/powerpoint/2010/main" val="16822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A53CF06F-4618-A048-AFD2-8C9601A90495}" type="slidenum">
              <a:rPr lang="en-US"/>
              <a:pPr/>
              <a:t>‹#›</a:t>
            </a:fld>
            <a:endParaRPr lang="en-US"/>
          </a:p>
        </p:txBody>
      </p:sp>
    </p:spTree>
    <p:extLst>
      <p:ext uri="{BB962C8B-B14F-4D97-AF65-F5344CB8AC3E}">
        <p14:creationId xmlns:p14="http://schemas.microsoft.com/office/powerpoint/2010/main" val="24539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A9EE879-9B8B-8A48-ADE9-C8DEBF7E61BB}" type="slidenum">
              <a:rPr lang="en-US"/>
              <a:pPr/>
              <a:t>‹#›</a:t>
            </a:fld>
            <a:endParaRPr lang="en-US"/>
          </a:p>
        </p:txBody>
      </p:sp>
    </p:spTree>
    <p:extLst>
      <p:ext uri="{BB962C8B-B14F-4D97-AF65-F5344CB8AC3E}">
        <p14:creationId xmlns:p14="http://schemas.microsoft.com/office/powerpoint/2010/main" val="4469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F51264A-9A25-3B49-9096-8C0515FA877F}" type="slidenum">
              <a:rPr lang="en-US"/>
              <a:pPr/>
              <a:t>‹#›</a:t>
            </a:fld>
            <a:endParaRPr lang="en-US"/>
          </a:p>
        </p:txBody>
      </p:sp>
    </p:spTree>
    <p:extLst>
      <p:ext uri="{BB962C8B-B14F-4D97-AF65-F5344CB8AC3E}">
        <p14:creationId xmlns:p14="http://schemas.microsoft.com/office/powerpoint/2010/main" val="128428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239618" name="Group 2"/>
          <p:cNvGrpSpPr>
            <a:grpSpLocks/>
          </p:cNvGrpSpPr>
          <p:nvPr/>
        </p:nvGrpSpPr>
        <p:grpSpPr bwMode="auto">
          <a:xfrm>
            <a:off x="0" y="4367213"/>
            <a:ext cx="9131300" cy="2478087"/>
            <a:chOff x="0" y="2751"/>
            <a:chExt cx="5752" cy="1561"/>
          </a:xfrm>
        </p:grpSpPr>
        <p:sp>
          <p:nvSpPr>
            <p:cNvPr id="239619"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39620" name="Group 4"/>
            <p:cNvGrpSpPr>
              <a:grpSpLocks/>
            </p:cNvGrpSpPr>
            <p:nvPr/>
          </p:nvGrpSpPr>
          <p:grpSpPr bwMode="auto">
            <a:xfrm>
              <a:off x="4458" y="2751"/>
              <a:ext cx="1190" cy="1426"/>
              <a:chOff x="4458" y="2751"/>
              <a:chExt cx="1190" cy="1426"/>
            </a:xfrm>
          </p:grpSpPr>
          <p:sp>
            <p:nvSpPr>
              <p:cNvPr id="239621" name="Freeform 5"/>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22"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9623"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9624"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9625" name="Freeform 9"/>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26"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39627" name="Group 11"/>
              <p:cNvGrpSpPr>
                <a:grpSpLocks/>
              </p:cNvGrpSpPr>
              <p:nvPr/>
            </p:nvGrpSpPr>
            <p:grpSpPr bwMode="auto">
              <a:xfrm>
                <a:off x="4458" y="2991"/>
                <a:ext cx="999" cy="797"/>
                <a:chOff x="4458" y="2991"/>
                <a:chExt cx="999" cy="797"/>
              </a:xfrm>
            </p:grpSpPr>
            <p:sp>
              <p:nvSpPr>
                <p:cNvPr id="239628" name="Freeform 12"/>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29" name="Freeform 13"/>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0" name="Freeform 14"/>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1" name="Freeform 15"/>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2" name="Freeform 16"/>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3" name="Freeform 17"/>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4" name="Freeform 18"/>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5" name="Freeform 19"/>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6" name="Freeform 20"/>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7" name="Freeform 21"/>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8" name="Freeform 22"/>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39" name="Freeform 23"/>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40" name="Freeform 24"/>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41" name="Freeform 25"/>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42" name="Freeform 26"/>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43" name="Freeform 27"/>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44" name="Freeform 28"/>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39645" name="Freeform 29"/>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grpSp>
      <p:sp>
        <p:nvSpPr>
          <p:cNvPr id="239646"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39647"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r">
              <a:defRPr sz="1400"/>
            </a:lvl1pPr>
          </a:lstStyle>
          <a:p>
            <a:fld id="{D07FB887-19D4-E744-B9BE-F74B5E0009A8}" type="slidenum">
              <a:rPr lang="en-US"/>
              <a:pPr/>
              <a:t>‹#›</a:t>
            </a:fld>
            <a:endParaRPr lang="en-US"/>
          </a:p>
        </p:txBody>
      </p:sp>
      <p:sp>
        <p:nvSpPr>
          <p:cNvPr id="239650" name="Rectangle 34"/>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r>
              <a:rPr lang="en-US" sz="1000">
                <a:latin typeface="Arial" charset="0"/>
              </a:rPr>
              <a:t>Liang, Introduction to Java Programming, Eighth Edition, (c) 2011 Pearson Education, Inc. All rights reserved. 0132130807</a:t>
            </a:r>
          </a:p>
        </p:txBody>
      </p:sp>
      <p:sp>
        <p:nvSpPr>
          <p:cNvPr id="23965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r>
              <a:rPr lang="en-US" sz="1000">
                <a:latin typeface="Arial"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ea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charset="0"/>
          <a:ea typeface="ＭＳ Ｐゴシック" charset="0"/>
        </a:defRPr>
      </a:lvl6pPr>
      <a:lvl7pPr marL="914400" algn="ctr" rtl="0" eaLnBrk="0" fontAlgn="base" hangingPunct="0">
        <a:spcBef>
          <a:spcPct val="0"/>
        </a:spcBef>
        <a:spcAft>
          <a:spcPct val="0"/>
        </a:spcAft>
        <a:defRPr sz="4400">
          <a:solidFill>
            <a:schemeClr val="tx2"/>
          </a:solidFill>
          <a:latin typeface="Times New Roman" charset="0"/>
          <a:ea typeface="ＭＳ Ｐゴシック" charset="0"/>
        </a:defRPr>
      </a:lvl7pPr>
      <a:lvl8pPr marL="1371600" algn="ctr" rtl="0" eaLnBrk="0" fontAlgn="base" hangingPunct="0">
        <a:spcBef>
          <a:spcPct val="0"/>
        </a:spcBef>
        <a:spcAft>
          <a:spcPct val="0"/>
        </a:spcAft>
        <a:defRPr sz="4400">
          <a:solidFill>
            <a:schemeClr val="tx2"/>
          </a:solidFill>
          <a:latin typeface="Times New Roman" charset="0"/>
          <a:ea typeface="ＭＳ Ｐゴシック" charset="0"/>
        </a:defRPr>
      </a:lvl8pPr>
      <a:lvl9pPr marL="1828800" algn="ctr" rtl="0" eaLnBrk="0" fontAlgn="base" hangingPunct="0">
        <a:spcBef>
          <a:spcPct val="0"/>
        </a:spcBef>
        <a:spcAft>
          <a:spcPct val="0"/>
        </a:spcAft>
        <a:defRPr sz="44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0"/>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65000"/>
        <a:buFont typeface="Monotype Sorts" charset="0"/>
        <a:buChar char="u"/>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ml/ComputeArea.bat" TargetMode="External"/><Relationship Id="rId2" Type="http://schemas.openxmlformats.org/officeDocument/2006/relationships/hyperlink" Target="html/ComputeArea.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hyperlink" Target="html/DisplayTime.bat" TargetMode="External"/><Relationship Id="rId2" Type="http://schemas.openxmlformats.org/officeDocument/2006/relationships/hyperlink" Target="html/DisplayTim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ml/FahrenheitToCelsius.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hyperlink" Target="html/FahrenheitToCelsius.ba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3" Type="http://schemas.openxmlformats.org/officeDocument/2006/relationships/hyperlink" Target="html/SalesTa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ml/SalesTax.ba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hyperlink" Target="CodeSamples1.htm#Listing 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hyperlink" Target="CodeSamples1.htm#Listing 2.7"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C1683077-4FCC-6645-925A-BD2123E86002}" type="slidenum">
              <a:rPr lang="en-US"/>
              <a:pPr/>
              <a:t>1</a:t>
            </a:fld>
            <a:endParaRPr lang="en-US"/>
          </a:p>
        </p:txBody>
      </p:sp>
      <p:sp>
        <p:nvSpPr>
          <p:cNvPr id="16386" name="Rectangle 2"/>
          <p:cNvSpPr>
            <a:spLocks noGrp="1" noChangeArrowheads="1"/>
          </p:cNvSpPr>
          <p:nvPr>
            <p:ph type="title"/>
          </p:nvPr>
        </p:nvSpPr>
        <p:spPr>
          <a:xfrm>
            <a:off x="693738" y="893763"/>
            <a:ext cx="7772400" cy="1143000"/>
          </a:xfrm>
          <a:noFill/>
          <a:ln/>
        </p:spPr>
        <p:txBody>
          <a:bodyPr/>
          <a:lstStyle/>
          <a:p>
            <a:r>
              <a:rPr lang="en-US" sz="3600"/>
              <a:t>Chapter 2 Elementary Programming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OOP</a:t>
            </a:r>
          </a:p>
        </p:txBody>
      </p:sp>
      <p:sp>
        <p:nvSpPr>
          <p:cNvPr id="10" name="Footer Placeholder 2"/>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Dr. S. GANNOUNI &amp; Dr.  A. TOUIR</a:t>
            </a:r>
          </a:p>
        </p:txBody>
      </p:sp>
      <p:sp>
        <p:nvSpPr>
          <p:cNvPr id="11" name="Slide Number Placeholder 3"/>
          <p:cNvSpPr>
            <a:spLocks noGrp="1"/>
          </p:cNvSpPr>
          <p:nvPr>
            <p:ph type="sldNum" sz="quarter" idx="4294967295"/>
          </p:nvPr>
        </p:nvSpPr>
        <p:spPr>
          <a:xfrm>
            <a:off x="1066800" y="6248400"/>
            <a:ext cx="19050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000">
                <a:latin typeface="Comic Sans MS" panose="030F0702030302020204" pitchFamily="66" charset="0"/>
              </a:rPr>
              <a:t>Page </a:t>
            </a:r>
            <a:fld id="{865F8560-1C06-42BF-9C9A-C144CA3ED6FC}" type="slidenum">
              <a:rPr lang="en-US" altLang="en-US" sz="1000">
                <a:latin typeface="Comic Sans MS" panose="030F0702030302020204" pitchFamily="66" charset="0"/>
              </a:rPr>
              <a:pPr/>
              <a:t>10</a:t>
            </a:fld>
            <a:endParaRPr lang="en-US" altLang="en-US" sz="1000">
              <a:latin typeface="Comic Sans MS" panose="030F0702030302020204" pitchFamily="66" charset="0"/>
            </a:endParaRPr>
          </a:p>
        </p:txBody>
      </p:sp>
      <p:sp>
        <p:nvSpPr>
          <p:cNvPr id="175106" name="Text Box 2"/>
          <p:cNvSpPr txBox="1">
            <a:spLocks noChangeArrowheads="1"/>
          </p:cNvSpPr>
          <p:nvPr/>
        </p:nvSpPr>
        <p:spPr bwMode="auto">
          <a:xfrm>
            <a:off x="762000" y="1335088"/>
            <a:ext cx="8229600" cy="4760912"/>
          </a:xfrm>
          <a:prstGeom prst="rect">
            <a:avLst/>
          </a:prstGeom>
          <a:solidFill>
            <a:schemeClr val="tx1"/>
          </a:solid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1pPr>
            <a:lvl2pPr marL="742950" indent="-28575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2pPr>
            <a:lvl3pPr marL="1143000" indent="-2286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3pPr>
            <a:lvl4pPr marL="1600200" indent="-2286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4pPr>
            <a:lvl5pPr marL="2057400" indent="-2286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5pPr>
            <a:lvl6pPr marL="25146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6pPr>
            <a:lvl7pPr marL="29718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7pPr>
            <a:lvl8pPr marL="34290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8pPr>
            <a:lvl9pPr marL="38862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9pPr>
          </a:lstStyle>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import Section – import used java libraries</a:t>
            </a:r>
          </a:p>
          <a:p>
            <a:pPr eaLnBrk="1" hangingPunct="1"/>
            <a:r>
              <a:rPr kumimoji="1" lang="en-US" altLang="en-US" sz="1800" b="1" dirty="0">
                <a:solidFill>
                  <a:srgbClr val="0000FF"/>
                </a:solidFill>
                <a:latin typeface="Courier New" panose="02070309020205020404" pitchFamily="49" charset="0"/>
                <a:cs typeface="Courier New" panose="02070309020205020404" pitchFamily="49" charset="0"/>
              </a:rPr>
              <a:t>public class </a:t>
            </a:r>
            <a:r>
              <a:rPr kumimoji="1" lang="en-US" altLang="en-US" sz="1800" b="1" dirty="0" err="1">
                <a:solidFill>
                  <a:srgbClr val="000000"/>
                </a:solidFill>
                <a:latin typeface="Courier New" panose="02070309020205020404" pitchFamily="49" charset="0"/>
                <a:cs typeface="Courier New" panose="02070309020205020404" pitchFamily="49" charset="0"/>
              </a:rPr>
              <a:t>MyProgramName</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a:solidFill>
                  <a:srgbClr val="000000"/>
                </a:solidFill>
                <a:latin typeface="Courier New" panose="02070309020205020404" pitchFamily="49" charset="0"/>
                <a:cs typeface="Courier New" panose="02070309020205020404" pitchFamily="49" charset="0"/>
              </a:rPr>
              <a:t> </a:t>
            </a: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8000"/>
                </a:solidFill>
                <a:latin typeface="Courier New" panose="02070309020205020404" pitchFamily="49" charset="0"/>
                <a:cs typeface="Courier New" panose="02070309020205020404" pitchFamily="49" charset="0"/>
              </a:rPr>
              <a:t>// main method</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00FF"/>
                </a:solidFill>
                <a:latin typeface="Courier New" panose="02070309020205020404" pitchFamily="49" charset="0"/>
                <a:cs typeface="Courier New" panose="02070309020205020404" pitchFamily="49" charset="0"/>
              </a:rPr>
              <a:t>    public static void</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00FF"/>
                </a:solidFill>
                <a:latin typeface="Courier New" panose="02070309020205020404" pitchFamily="49" charset="0"/>
                <a:cs typeface="Courier New" panose="02070309020205020404" pitchFamily="49" charset="0"/>
              </a:rPr>
              <a:t>main( String</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err="1">
                <a:solidFill>
                  <a:srgbClr val="000000"/>
                </a:solidFill>
                <a:latin typeface="Courier New" panose="02070309020205020404" pitchFamily="49" charset="0"/>
                <a:cs typeface="Courier New" panose="02070309020205020404" pitchFamily="49" charset="0"/>
              </a:rPr>
              <a:t>args</a:t>
            </a:r>
            <a:r>
              <a:rPr kumimoji="1" lang="en-US" altLang="en-US" sz="1800" b="1" dirty="0">
                <a:solidFill>
                  <a:srgbClr val="0000FF"/>
                </a:solidFill>
                <a:latin typeface="Courier New" panose="02070309020205020404" pitchFamily="49" charset="0"/>
                <a:cs typeface="Courier New" panose="02070309020205020404" pitchFamily="49" charset="0"/>
              </a:rPr>
              <a:t>[] ){</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Declaration section – Declare needed variables </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Input section – Enter required data </a:t>
            </a:r>
          </a:p>
          <a:p>
            <a:pPr eaLnBrk="1" hangingPunct="1"/>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Processing section – Processing Statements </a:t>
            </a:r>
          </a:p>
          <a:p>
            <a:pPr eaLnBrk="1" hangingPunct="1"/>
            <a:endParaRPr kumimoji="1" lang="en-US" altLang="en-US" sz="1800" b="1" dirty="0">
              <a:solidFill>
                <a:srgbClr val="008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Output section – Display expected results </a:t>
            </a: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8000"/>
                </a:solidFill>
                <a:latin typeface="Courier New" panose="02070309020205020404" pitchFamily="49" charset="0"/>
                <a:cs typeface="Courier New" panose="02070309020205020404" pitchFamily="49" charset="0"/>
              </a:rPr>
              <a:t>// end main</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8000"/>
                </a:solidFill>
                <a:latin typeface="Courier New" panose="02070309020205020404" pitchFamily="49" charset="0"/>
                <a:cs typeface="Courier New" panose="02070309020205020404" pitchFamily="49" charset="0"/>
              </a:rPr>
              <a:t>// end class</a:t>
            </a:r>
            <a:endParaRPr kumimoji="1" lang="en-US" altLang="ja-JP" sz="1800" b="1" dirty="0">
              <a:solidFill>
                <a:srgbClr val="008000"/>
              </a:solidFill>
              <a:latin typeface="Courier New" panose="02070309020205020404" pitchFamily="49" charset="0"/>
              <a:cs typeface="Courier New" panose="02070309020205020404" pitchFamily="49" charset="0"/>
            </a:endParaRPr>
          </a:p>
        </p:txBody>
      </p:sp>
      <p:sp>
        <p:nvSpPr>
          <p:cNvPr id="175107" name="Rectangle 3"/>
          <p:cNvSpPr>
            <a:spLocks noChangeArrowheads="1"/>
          </p:cNvSpPr>
          <p:nvPr/>
        </p:nvSpPr>
        <p:spPr bwMode="auto">
          <a:xfrm>
            <a:off x="609600" y="-152400"/>
            <a:ext cx="7285038" cy="85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b"/>
          <a:lstStyle/>
          <a:p>
            <a:pPr algn="ctr">
              <a:defRPr/>
            </a:pPr>
            <a:r>
              <a:rPr lang="en-US" sz="4000">
                <a:solidFill>
                  <a:schemeClr val="tx2"/>
                </a:solidFill>
                <a:latin typeface="Tahoma" charset="0"/>
                <a:ea typeface="ＭＳ Ｐゴシック" charset="0"/>
                <a:cs typeface="ＭＳ Ｐゴシック" charset="0"/>
              </a:rPr>
              <a:t>Java Program Structure</a:t>
            </a:r>
          </a:p>
        </p:txBody>
      </p:sp>
      <p:sp>
        <p:nvSpPr>
          <p:cNvPr id="18438" name="Comment 4"/>
          <p:cNvSpPr>
            <a:spLocks noRot="1" noChangeAspect="1" noEditPoints="1" noChangeArrowheads="1" noChangeShapeType="1" noTextEdit="1"/>
          </p:cNvSpPr>
          <p:nvPr/>
        </p:nvSpPr>
        <p:spPr bwMode="auto">
          <a:xfrm>
            <a:off x="1274763" y="1755775"/>
            <a:ext cx="1917700" cy="41275"/>
          </a:xfrm>
          <a:custGeom>
            <a:avLst/>
            <a:gdLst>
              <a:gd name="T0" fmla="*/ 3239966 w 5327"/>
              <a:gd name="T1" fmla="*/ 686372759 h 111"/>
              <a:gd name="T2" fmla="*/ 0 w 5327"/>
              <a:gd name="T3" fmla="*/ 686925695 h 111"/>
              <a:gd name="T4" fmla="*/ 40175221 w 5327"/>
              <a:gd name="T5" fmla="*/ 688446548 h 111"/>
              <a:gd name="T6" fmla="*/ 139965100 w 5327"/>
              <a:gd name="T7" fmla="*/ 686234432 h 111"/>
              <a:gd name="T8" fmla="*/ 271117492 w 5327"/>
              <a:gd name="T9" fmla="*/ 682777743 h 111"/>
              <a:gd name="T10" fmla="*/ 397604333 w 5327"/>
              <a:gd name="T11" fmla="*/ 680150645 h 111"/>
              <a:gd name="T12" fmla="*/ 626473386 w 5327"/>
              <a:gd name="T13" fmla="*/ 674758122 h 111"/>
              <a:gd name="T14" fmla="*/ 680644901 w 5327"/>
              <a:gd name="T15" fmla="*/ 676693585 h 111"/>
              <a:gd name="T16" fmla="*/ 690235201 w 5327"/>
              <a:gd name="T17" fmla="*/ 677799830 h 111"/>
              <a:gd name="T18" fmla="*/ 685699249 w 5327"/>
              <a:gd name="T19" fmla="*/ 68042692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27" h="111" extrusionOk="0">
                <a:moveTo>
                  <a:pt x="25" y="85"/>
                </a:moveTo>
                <a:cubicBezTo>
                  <a:pt x="12" y="87"/>
                  <a:pt x="8" y="88"/>
                  <a:pt x="0" y="89"/>
                </a:cubicBezTo>
                <a:cubicBezTo>
                  <a:pt x="103" y="95"/>
                  <a:pt x="207" y="98"/>
                  <a:pt x="310" y="100"/>
                </a:cubicBezTo>
                <a:cubicBezTo>
                  <a:pt x="570" y="104"/>
                  <a:pt x="821" y="106"/>
                  <a:pt x="1080" y="84"/>
                </a:cubicBezTo>
                <a:cubicBezTo>
                  <a:pt x="1418" y="55"/>
                  <a:pt x="1753" y="60"/>
                  <a:pt x="2092" y="59"/>
                </a:cubicBezTo>
                <a:cubicBezTo>
                  <a:pt x="2417" y="58"/>
                  <a:pt x="2743" y="51"/>
                  <a:pt x="3068" y="40"/>
                </a:cubicBezTo>
                <a:cubicBezTo>
                  <a:pt x="3655" y="20"/>
                  <a:pt x="4247" y="4"/>
                  <a:pt x="4834" y="1"/>
                </a:cubicBezTo>
                <a:cubicBezTo>
                  <a:pt x="4973" y="0"/>
                  <a:pt x="5114" y="5"/>
                  <a:pt x="5252" y="15"/>
                </a:cubicBezTo>
                <a:cubicBezTo>
                  <a:pt x="5277" y="17"/>
                  <a:pt x="5301" y="21"/>
                  <a:pt x="5326" y="23"/>
                </a:cubicBezTo>
                <a:cubicBezTo>
                  <a:pt x="5318" y="27"/>
                  <a:pt x="5305" y="36"/>
                  <a:pt x="5291" y="42"/>
                </a:cubicBezTo>
              </a:path>
            </a:pathLst>
          </a:custGeom>
          <a:noFill/>
          <a:ln w="228600" cap="sq">
            <a:solidFill>
              <a:srgbClr val="FFFF00">
                <a:alpha val="33333"/>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9" name="Comment 5"/>
          <p:cNvSpPr>
            <a:spLocks noRot="1" noChangeAspect="1" noEditPoints="1" noChangeArrowheads="1" noChangeShapeType="1" noTextEdit="1"/>
          </p:cNvSpPr>
          <p:nvPr/>
        </p:nvSpPr>
        <p:spPr bwMode="auto">
          <a:xfrm>
            <a:off x="2401888" y="3132138"/>
            <a:ext cx="2605087" cy="44450"/>
          </a:xfrm>
          <a:custGeom>
            <a:avLst/>
            <a:gdLst>
              <a:gd name="T0" fmla="*/ 0 w 7236"/>
              <a:gd name="T1" fmla="*/ 1177843447 h 121"/>
              <a:gd name="T2" fmla="*/ 66102463 w 7236"/>
              <a:gd name="T3" fmla="*/ 1177978267 h 121"/>
              <a:gd name="T4" fmla="*/ 344380909 w 7236"/>
              <a:gd name="T5" fmla="*/ 1174199649 h 121"/>
              <a:gd name="T6" fmla="*/ 483325362 w 7236"/>
              <a:gd name="T7" fmla="*/ 1179867575 h 121"/>
              <a:gd name="T8" fmla="*/ 662191082 w 7236"/>
              <a:gd name="T9" fmla="*/ 1179597569 h 121"/>
              <a:gd name="T10" fmla="*/ 777286893 w 7236"/>
              <a:gd name="T11" fmla="*/ 1182296529 h 121"/>
              <a:gd name="T12" fmla="*/ 928156208 w 7236"/>
              <a:gd name="T13" fmla="*/ 1188639287 h 121"/>
              <a:gd name="T14" fmla="*/ 937747436 w 7236"/>
              <a:gd name="T15" fmla="*/ 1187154804 h 121"/>
              <a:gd name="T16" fmla="*/ 934636884 w 7236"/>
              <a:gd name="T17" fmla="*/ 1189853764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36" h="121" extrusionOk="0">
                <a:moveTo>
                  <a:pt x="0" y="27"/>
                </a:moveTo>
                <a:cubicBezTo>
                  <a:pt x="169" y="34"/>
                  <a:pt x="340" y="28"/>
                  <a:pt x="510" y="28"/>
                </a:cubicBezTo>
                <a:cubicBezTo>
                  <a:pt x="1226" y="27"/>
                  <a:pt x="1941" y="-3"/>
                  <a:pt x="2657" y="0"/>
                </a:cubicBezTo>
                <a:cubicBezTo>
                  <a:pt x="3014" y="2"/>
                  <a:pt x="3372" y="30"/>
                  <a:pt x="3729" y="42"/>
                </a:cubicBezTo>
                <a:cubicBezTo>
                  <a:pt x="4190" y="57"/>
                  <a:pt x="4649" y="43"/>
                  <a:pt x="5109" y="40"/>
                </a:cubicBezTo>
                <a:cubicBezTo>
                  <a:pt x="5404" y="38"/>
                  <a:pt x="5701" y="54"/>
                  <a:pt x="5997" y="60"/>
                </a:cubicBezTo>
                <a:cubicBezTo>
                  <a:pt x="6384" y="68"/>
                  <a:pt x="6776" y="148"/>
                  <a:pt x="7161" y="107"/>
                </a:cubicBezTo>
                <a:cubicBezTo>
                  <a:pt x="7186" y="104"/>
                  <a:pt x="7210" y="99"/>
                  <a:pt x="7235" y="96"/>
                </a:cubicBezTo>
                <a:cubicBezTo>
                  <a:pt x="7221" y="108"/>
                  <a:pt x="7223" y="107"/>
                  <a:pt x="7211" y="116"/>
                </a:cubicBezTo>
              </a:path>
            </a:pathLst>
          </a:custGeom>
          <a:noFill/>
          <a:ln w="228600" cap="sq">
            <a:solidFill>
              <a:srgbClr val="FFFF00">
                <a:alpha val="33333"/>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0" name="Comment 6"/>
          <p:cNvSpPr>
            <a:spLocks noRot="1" noChangeAspect="1" noEditPoints="1" noChangeArrowheads="1" noChangeShapeType="1" noTextEdit="1"/>
          </p:cNvSpPr>
          <p:nvPr/>
        </p:nvSpPr>
        <p:spPr bwMode="auto">
          <a:xfrm>
            <a:off x="2424113" y="3695700"/>
            <a:ext cx="1782762" cy="33338"/>
          </a:xfrm>
          <a:custGeom>
            <a:avLst/>
            <a:gdLst>
              <a:gd name="T0" fmla="*/ 1555237 w 4952"/>
              <a:gd name="T1" fmla="*/ 1274471734 h 95"/>
              <a:gd name="T2" fmla="*/ 0 w 4952"/>
              <a:gd name="T3" fmla="*/ 1274718085 h 95"/>
              <a:gd name="T4" fmla="*/ 37715209 w 4952"/>
              <a:gd name="T5" fmla="*/ 1273856210 h 95"/>
              <a:gd name="T6" fmla="*/ 359527510 w 4952"/>
              <a:gd name="T7" fmla="*/ 1265482055 h 95"/>
              <a:gd name="T8" fmla="*/ 538772493 w 4952"/>
              <a:gd name="T9" fmla="*/ 1267082981 h 95"/>
              <a:gd name="T10" fmla="*/ 630144806 w 4952"/>
              <a:gd name="T11" fmla="*/ 1266220755 h 95"/>
              <a:gd name="T12" fmla="*/ 639606188 w 4952"/>
              <a:gd name="T13" fmla="*/ 1265482055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52" h="95" extrusionOk="0">
                <a:moveTo>
                  <a:pt x="12" y="85"/>
                </a:moveTo>
                <a:cubicBezTo>
                  <a:pt x="8" y="86"/>
                  <a:pt x="4" y="86"/>
                  <a:pt x="0" y="87"/>
                </a:cubicBezTo>
                <a:cubicBezTo>
                  <a:pt x="94" y="88"/>
                  <a:pt x="194" y="85"/>
                  <a:pt x="291" y="80"/>
                </a:cubicBezTo>
                <a:cubicBezTo>
                  <a:pt x="1119" y="40"/>
                  <a:pt x="1944" y="-27"/>
                  <a:pt x="2774" y="12"/>
                </a:cubicBezTo>
                <a:cubicBezTo>
                  <a:pt x="3235" y="34"/>
                  <a:pt x="3695" y="44"/>
                  <a:pt x="4157" y="25"/>
                </a:cubicBezTo>
                <a:cubicBezTo>
                  <a:pt x="4392" y="15"/>
                  <a:pt x="4627" y="25"/>
                  <a:pt x="4862" y="18"/>
                </a:cubicBezTo>
                <a:cubicBezTo>
                  <a:pt x="4897" y="17"/>
                  <a:pt x="4900" y="14"/>
                  <a:pt x="4935" y="12"/>
                </a:cubicBezTo>
              </a:path>
            </a:pathLst>
          </a:custGeom>
          <a:noFill/>
          <a:ln w="228600" cap="sq">
            <a:solidFill>
              <a:srgbClr val="FFFF00">
                <a:alpha val="33333"/>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Comment 7"/>
          <p:cNvSpPr>
            <a:spLocks noRot="1" noChangeAspect="1" noEditPoints="1" noChangeArrowheads="1" noChangeShapeType="1" noTextEdit="1"/>
          </p:cNvSpPr>
          <p:nvPr/>
        </p:nvSpPr>
        <p:spPr bwMode="auto">
          <a:xfrm>
            <a:off x="2422525" y="4246563"/>
            <a:ext cx="2449513" cy="30162"/>
          </a:xfrm>
          <a:custGeom>
            <a:avLst/>
            <a:gdLst>
              <a:gd name="T0" fmla="*/ 0 w 6803"/>
              <a:gd name="T1" fmla="*/ 1457119206 h 86"/>
              <a:gd name="T2" fmla="*/ 64174864 w 6803"/>
              <a:gd name="T3" fmla="*/ 1461055347 h 86"/>
              <a:gd name="T4" fmla="*/ 399568392 w 6803"/>
              <a:gd name="T5" fmla="*/ 1460194327 h 86"/>
              <a:gd name="T6" fmla="*/ 553717401 w 6803"/>
              <a:gd name="T7" fmla="*/ 1456873350 h 86"/>
              <a:gd name="T8" fmla="*/ 580165156 w 6803"/>
              <a:gd name="T9" fmla="*/ 1455274063 h 86"/>
              <a:gd name="T10" fmla="*/ 695290466 w 6803"/>
              <a:gd name="T11" fmla="*/ 1454782001 h 86"/>
              <a:gd name="T12" fmla="*/ 754538580 w 6803"/>
              <a:gd name="T13" fmla="*/ 1454659249 h 86"/>
              <a:gd name="T14" fmla="*/ 880683998 w 6803"/>
              <a:gd name="T15" fmla="*/ 1453920981 h 86"/>
              <a:gd name="T16" fmla="*/ 877702311 w 6803"/>
              <a:gd name="T17" fmla="*/ 1453798229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3" h="86" extrusionOk="0">
                <a:moveTo>
                  <a:pt x="0" y="51"/>
                </a:moveTo>
                <a:cubicBezTo>
                  <a:pt x="165" y="71"/>
                  <a:pt x="328" y="80"/>
                  <a:pt x="495" y="83"/>
                </a:cubicBezTo>
                <a:cubicBezTo>
                  <a:pt x="1358" y="99"/>
                  <a:pt x="2219" y="57"/>
                  <a:pt x="3082" y="76"/>
                </a:cubicBezTo>
                <a:cubicBezTo>
                  <a:pt x="3481" y="85"/>
                  <a:pt x="3873" y="69"/>
                  <a:pt x="4271" y="49"/>
                </a:cubicBezTo>
                <a:cubicBezTo>
                  <a:pt x="4340" y="45"/>
                  <a:pt x="4408" y="41"/>
                  <a:pt x="4475" y="36"/>
                </a:cubicBezTo>
                <a:cubicBezTo>
                  <a:pt x="4772" y="16"/>
                  <a:pt x="5066" y="30"/>
                  <a:pt x="5363" y="32"/>
                </a:cubicBezTo>
                <a:cubicBezTo>
                  <a:pt x="5515" y="33"/>
                  <a:pt x="5669" y="38"/>
                  <a:pt x="5820" y="31"/>
                </a:cubicBezTo>
                <a:cubicBezTo>
                  <a:pt x="6139" y="15"/>
                  <a:pt x="6510" y="-20"/>
                  <a:pt x="6793" y="25"/>
                </a:cubicBezTo>
                <a:cubicBezTo>
                  <a:pt x="6785" y="25"/>
                  <a:pt x="6778" y="24"/>
                  <a:pt x="6770" y="24"/>
                </a:cubicBezTo>
              </a:path>
            </a:pathLst>
          </a:custGeom>
          <a:noFill/>
          <a:ln w="228600" cap="sq">
            <a:solidFill>
              <a:srgbClr val="FFFF00">
                <a:alpha val="33333"/>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2" name="Comment 8"/>
          <p:cNvSpPr>
            <a:spLocks noRot="1" noChangeAspect="1" noEditPoints="1" noChangeArrowheads="1" noChangeShapeType="1" noTextEdit="1"/>
          </p:cNvSpPr>
          <p:nvPr/>
        </p:nvSpPr>
        <p:spPr bwMode="auto">
          <a:xfrm>
            <a:off x="2449513" y="4803775"/>
            <a:ext cx="1890712" cy="25400"/>
          </a:xfrm>
          <a:custGeom>
            <a:avLst/>
            <a:gdLst>
              <a:gd name="T0" fmla="*/ 1682752 w 5255"/>
              <a:gd name="T1" fmla="*/ 1763525266 h 70"/>
              <a:gd name="T2" fmla="*/ 0 w 5255"/>
              <a:gd name="T3" fmla="*/ 1764051771 h 70"/>
              <a:gd name="T4" fmla="*/ 22136262 w 5255"/>
              <a:gd name="T5" fmla="*/ 1762734963 h 70"/>
              <a:gd name="T6" fmla="*/ 138512374 w 5255"/>
              <a:gd name="T7" fmla="*/ 1759575203 h 70"/>
              <a:gd name="T8" fmla="*/ 334113096 w 5255"/>
              <a:gd name="T9" fmla="*/ 1757205020 h 70"/>
              <a:gd name="T10" fmla="*/ 448935982 w 5255"/>
              <a:gd name="T11" fmla="*/ 1758653546 h 70"/>
              <a:gd name="T12" fmla="*/ 521687558 w 5255"/>
              <a:gd name="T13" fmla="*/ 1757336737 h 70"/>
              <a:gd name="T14" fmla="*/ 629261335 w 5255"/>
              <a:gd name="T15" fmla="*/ 1765631651 h 70"/>
              <a:gd name="T16" fmla="*/ 674698508 w 5255"/>
              <a:gd name="T17" fmla="*/ 1765631651 h 70"/>
              <a:gd name="T18" fmla="*/ 678582114 w 5255"/>
              <a:gd name="T19" fmla="*/ 1766026803 h 70"/>
              <a:gd name="T20" fmla="*/ 676769836 w 5255"/>
              <a:gd name="T21" fmla="*/ 1765895086 h 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55" h="70" extrusionOk="0">
                <a:moveTo>
                  <a:pt x="13" y="50"/>
                </a:moveTo>
                <a:cubicBezTo>
                  <a:pt x="9" y="51"/>
                  <a:pt x="4" y="53"/>
                  <a:pt x="0" y="54"/>
                </a:cubicBezTo>
                <a:cubicBezTo>
                  <a:pt x="55" y="52"/>
                  <a:pt x="114" y="51"/>
                  <a:pt x="171" y="44"/>
                </a:cubicBezTo>
                <a:cubicBezTo>
                  <a:pt x="470" y="8"/>
                  <a:pt x="768" y="27"/>
                  <a:pt x="1070" y="20"/>
                </a:cubicBezTo>
                <a:cubicBezTo>
                  <a:pt x="1574" y="8"/>
                  <a:pt x="2077" y="6"/>
                  <a:pt x="2581" y="2"/>
                </a:cubicBezTo>
                <a:cubicBezTo>
                  <a:pt x="2876" y="0"/>
                  <a:pt x="3173" y="7"/>
                  <a:pt x="3468" y="13"/>
                </a:cubicBezTo>
                <a:cubicBezTo>
                  <a:pt x="3655" y="17"/>
                  <a:pt x="3843" y="-6"/>
                  <a:pt x="4030" y="3"/>
                </a:cubicBezTo>
                <a:cubicBezTo>
                  <a:pt x="4307" y="17"/>
                  <a:pt x="4584" y="65"/>
                  <a:pt x="4861" y="66"/>
                </a:cubicBezTo>
                <a:cubicBezTo>
                  <a:pt x="4978" y="67"/>
                  <a:pt x="5095" y="64"/>
                  <a:pt x="5212" y="66"/>
                </a:cubicBezTo>
                <a:cubicBezTo>
                  <a:pt x="5230" y="66"/>
                  <a:pt x="5224" y="69"/>
                  <a:pt x="5242" y="69"/>
                </a:cubicBezTo>
                <a:cubicBezTo>
                  <a:pt x="5237" y="69"/>
                  <a:pt x="5233" y="68"/>
                  <a:pt x="5228" y="68"/>
                </a:cubicBezTo>
              </a:path>
            </a:pathLst>
          </a:custGeom>
          <a:noFill/>
          <a:ln w="228600" cap="sq">
            <a:solidFill>
              <a:srgbClr val="FFFF00">
                <a:alpha val="33333"/>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95609148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Introduction to OOP</a:t>
            </a:r>
          </a:p>
        </p:txBody>
      </p:sp>
      <p:sp>
        <p:nvSpPr>
          <p:cNvPr id="5" name="Footer Placeholder 2"/>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t>Dr. S. GANNOUNI &amp; Dr.  A. TOUIR</a:t>
            </a:r>
          </a:p>
        </p:txBody>
      </p:sp>
      <p:sp>
        <p:nvSpPr>
          <p:cNvPr id="6" name="Slide Number Placeholder 3"/>
          <p:cNvSpPr>
            <a:spLocks noGrp="1"/>
          </p:cNvSpPr>
          <p:nvPr>
            <p:ph type="sldNum" sz="quarter" idx="4294967295"/>
          </p:nvPr>
        </p:nvSpPr>
        <p:spPr>
          <a:xfrm>
            <a:off x="1066800" y="6248400"/>
            <a:ext cx="19050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r>
              <a:rPr lang="en-US" altLang="en-US" sz="1000">
                <a:latin typeface="Comic Sans MS" panose="030F0702030302020204" pitchFamily="66" charset="0"/>
              </a:rPr>
              <a:t>Page </a:t>
            </a:r>
            <a:fld id="{E137DB4B-6C33-4028-BC78-7943361F33AA}" type="slidenum">
              <a:rPr lang="en-US" altLang="en-US" sz="1000">
                <a:latin typeface="Comic Sans MS" panose="030F0702030302020204" pitchFamily="66" charset="0"/>
              </a:rPr>
              <a:pPr/>
              <a:t>11</a:t>
            </a:fld>
            <a:endParaRPr lang="en-US" altLang="en-US" sz="1000">
              <a:latin typeface="Comic Sans MS" panose="030F0702030302020204" pitchFamily="66" charset="0"/>
            </a:endParaRPr>
          </a:p>
        </p:txBody>
      </p:sp>
      <p:sp>
        <p:nvSpPr>
          <p:cNvPr id="176130" name="Text Box 2"/>
          <p:cNvSpPr txBox="1">
            <a:spLocks noChangeArrowheads="1"/>
          </p:cNvSpPr>
          <p:nvPr/>
        </p:nvSpPr>
        <p:spPr bwMode="auto">
          <a:xfrm>
            <a:off x="762000" y="1335088"/>
            <a:ext cx="8229600" cy="5035550"/>
          </a:xfrm>
          <a:prstGeom prst="rect">
            <a:avLst/>
          </a:prstGeom>
          <a:solidFill>
            <a:schemeClr val="tx1"/>
          </a:solid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1pPr>
            <a:lvl2pPr marL="742950" indent="-28575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2pPr>
            <a:lvl3pPr marL="1143000" indent="-2286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3pPr>
            <a:lvl4pPr marL="1600200" indent="-2286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4pPr>
            <a:lvl5pPr marL="2057400" indent="-228600" defTabSz="863600" eaLnBrk="0" hangingPunct="0">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5pPr>
            <a:lvl6pPr marL="25146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6pPr>
            <a:lvl7pPr marL="29718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7pPr>
            <a:lvl8pPr marL="34290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8pPr>
            <a:lvl9pPr marL="3886200" indent="-228600" defTabSz="863600" eaLnBrk="0" fontAlgn="base" hangingPunct="0">
              <a:spcBef>
                <a:spcPct val="0"/>
              </a:spcBef>
              <a:spcAft>
                <a:spcPct val="0"/>
              </a:spcAft>
              <a:tabLst>
                <a:tab pos="342900" algn="l"/>
                <a:tab pos="685800" algn="l"/>
                <a:tab pos="1143000" algn="l"/>
              </a:tabLst>
              <a:defRPr sz="2400">
                <a:solidFill>
                  <a:schemeClr val="tx1"/>
                </a:solidFill>
                <a:latin typeface="Tahoma" panose="020B0604030504040204" pitchFamily="34" charset="0"/>
                <a:ea typeface="MS PGothic" panose="020B0600070205080204" pitchFamily="34" charset="-128"/>
              </a:defRPr>
            </a:lvl9pPr>
          </a:lstStyle>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import section: Empty</a:t>
            </a:r>
          </a:p>
          <a:p>
            <a:pPr eaLnBrk="1" hangingPunct="1"/>
            <a:r>
              <a:rPr kumimoji="1" lang="en-US" altLang="en-US" sz="1800" b="1" dirty="0">
                <a:solidFill>
                  <a:srgbClr val="0000FF"/>
                </a:solidFill>
                <a:latin typeface="Courier New" panose="02070309020205020404" pitchFamily="49" charset="0"/>
                <a:cs typeface="Courier New" panose="02070309020205020404" pitchFamily="49" charset="0"/>
              </a:rPr>
              <a:t>public class </a:t>
            </a:r>
            <a:r>
              <a:rPr kumimoji="1" lang="en-US" altLang="en-US" sz="1800" b="1" dirty="0" err="1">
                <a:solidFill>
                  <a:srgbClr val="000000"/>
                </a:solidFill>
                <a:latin typeface="Courier New" panose="02070309020205020404" pitchFamily="49" charset="0"/>
                <a:cs typeface="Courier New" panose="02070309020205020404" pitchFamily="49" charset="0"/>
              </a:rPr>
              <a:t>MySalamProgram</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a:solidFill>
                  <a:srgbClr val="000000"/>
                </a:solidFill>
                <a:latin typeface="Courier New" panose="02070309020205020404" pitchFamily="49" charset="0"/>
                <a:cs typeface="Courier New" panose="02070309020205020404" pitchFamily="49" charset="0"/>
              </a:rPr>
              <a:t> </a:t>
            </a: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8000"/>
                </a:solidFill>
                <a:latin typeface="Courier New" panose="02070309020205020404" pitchFamily="49" charset="0"/>
                <a:cs typeface="Courier New" panose="02070309020205020404" pitchFamily="49" charset="0"/>
              </a:rPr>
              <a:t>// main method</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00FF"/>
                </a:solidFill>
                <a:latin typeface="Courier New" panose="02070309020205020404" pitchFamily="49" charset="0"/>
                <a:cs typeface="Courier New" panose="02070309020205020404" pitchFamily="49" charset="0"/>
              </a:rPr>
              <a:t>    public static void</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00FF"/>
                </a:solidFill>
                <a:latin typeface="Courier New" panose="02070309020205020404" pitchFamily="49" charset="0"/>
                <a:cs typeface="Courier New" panose="02070309020205020404" pitchFamily="49" charset="0"/>
              </a:rPr>
              <a:t>main( String</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err="1">
                <a:solidFill>
                  <a:srgbClr val="000000"/>
                </a:solidFill>
                <a:latin typeface="Courier New" panose="02070309020205020404" pitchFamily="49" charset="0"/>
                <a:cs typeface="Courier New" panose="02070309020205020404" pitchFamily="49" charset="0"/>
              </a:rPr>
              <a:t>args</a:t>
            </a:r>
            <a:r>
              <a:rPr kumimoji="1" lang="en-US" altLang="en-US" sz="1800" b="1" dirty="0">
                <a:solidFill>
                  <a:srgbClr val="0000FF"/>
                </a:solidFill>
                <a:latin typeface="Courier New" panose="02070309020205020404" pitchFamily="49" charset="0"/>
                <a:cs typeface="Courier New" panose="02070309020205020404" pitchFamily="49" charset="0"/>
              </a:rPr>
              <a:t>[] ){</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Declaration section: Empty </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Input section: Empty</a:t>
            </a:r>
          </a:p>
          <a:p>
            <a:pPr eaLnBrk="1" hangingPunct="1"/>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Processing section: Empty </a:t>
            </a:r>
          </a:p>
          <a:p>
            <a:pPr eaLnBrk="1" hangingPunct="1"/>
            <a:endParaRPr kumimoji="1" lang="en-US" altLang="en-US" sz="1800" b="1" dirty="0">
              <a:solidFill>
                <a:srgbClr val="008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 Output section</a:t>
            </a:r>
          </a:p>
          <a:p>
            <a:pPr eaLnBrk="1" hangingPunct="1"/>
            <a:r>
              <a:rPr kumimoji="1" lang="en-US" altLang="en-US" sz="1800" b="1" dirty="0">
                <a:solidFill>
                  <a:srgbClr val="008000"/>
                </a:solidFill>
                <a:latin typeface="Courier New" panose="02070309020205020404" pitchFamily="49" charset="0"/>
                <a:cs typeface="Courier New" panose="02070309020205020404" pitchFamily="49" charset="0"/>
              </a:rPr>
              <a:t>				</a:t>
            </a:r>
            <a:r>
              <a:rPr kumimoji="1" lang="en-US" altLang="en-US" sz="1800" b="1" dirty="0" err="1">
                <a:solidFill>
                  <a:srgbClr val="0000FF"/>
                </a:solidFill>
                <a:latin typeface="Courier New" panose="02070309020205020404" pitchFamily="49" charset="0"/>
                <a:cs typeface="Courier New" panose="02070309020205020404" pitchFamily="49" charset="0"/>
              </a:rPr>
              <a:t>System.out.println</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ja-JP" altLang="en-US" sz="1800" b="1" dirty="0">
                <a:solidFill>
                  <a:srgbClr val="0000FF"/>
                </a:solidFill>
                <a:latin typeface="Courier New" panose="02070309020205020404" pitchFamily="49" charset="0"/>
                <a:cs typeface="Courier New" panose="02070309020205020404" pitchFamily="49" charset="0"/>
              </a:rPr>
              <a:t>“</a:t>
            </a:r>
            <a:r>
              <a:rPr kumimoji="1" lang="en-US" altLang="ja-JP" sz="1800" b="1" dirty="0">
                <a:solidFill>
                  <a:srgbClr val="0000FF"/>
                </a:solidFill>
                <a:latin typeface="Courier New" panose="02070309020205020404" pitchFamily="49" charset="0"/>
                <a:cs typeface="Courier New" panose="02070309020205020404" pitchFamily="49" charset="0"/>
              </a:rPr>
              <a:t>… </a:t>
            </a:r>
            <a:r>
              <a:rPr kumimoji="1" lang="en-US" altLang="ja-JP" sz="1800" b="1" dirty="0" err="1">
                <a:solidFill>
                  <a:schemeClr val="bg2"/>
                </a:solidFill>
                <a:latin typeface="Courier New" panose="02070309020205020404" pitchFamily="49" charset="0"/>
                <a:cs typeface="Courier New" panose="02070309020205020404" pitchFamily="49" charset="0"/>
              </a:rPr>
              <a:t>Assalamo</a:t>
            </a:r>
            <a:r>
              <a:rPr kumimoji="1" lang="en-US" altLang="ja-JP" sz="1800" b="1" dirty="0">
                <a:solidFill>
                  <a:schemeClr val="bg2"/>
                </a:solidFill>
                <a:latin typeface="Courier New" panose="02070309020205020404" pitchFamily="49" charset="0"/>
                <a:cs typeface="Courier New" panose="02070309020205020404" pitchFamily="49" charset="0"/>
              </a:rPr>
              <a:t> </a:t>
            </a:r>
            <a:r>
              <a:rPr kumimoji="1" lang="en-US" altLang="ja-JP" sz="1800" b="1" dirty="0" err="1">
                <a:solidFill>
                  <a:schemeClr val="bg2"/>
                </a:solidFill>
                <a:latin typeface="Courier New" panose="02070309020205020404" pitchFamily="49" charset="0"/>
                <a:cs typeface="Courier New" panose="02070309020205020404" pitchFamily="49" charset="0"/>
              </a:rPr>
              <a:t>Alaikom</a:t>
            </a:r>
            <a:r>
              <a:rPr kumimoji="1" lang="en-US" altLang="ja-JP" sz="1800" b="1" dirty="0">
                <a:solidFill>
                  <a:schemeClr val="bg2"/>
                </a:solidFill>
                <a:latin typeface="Courier New" panose="02070309020205020404" pitchFamily="49" charset="0"/>
                <a:cs typeface="Courier New" panose="02070309020205020404" pitchFamily="49" charset="0"/>
              </a:rPr>
              <a:t> …</a:t>
            </a:r>
            <a:r>
              <a:rPr kumimoji="1" lang="ja-JP" altLang="en-US" sz="1800" b="1" dirty="0">
                <a:solidFill>
                  <a:srgbClr val="0000FF"/>
                </a:solidFill>
                <a:latin typeface="Courier New" panose="02070309020205020404" pitchFamily="49" charset="0"/>
                <a:cs typeface="Courier New" panose="02070309020205020404" pitchFamily="49" charset="0"/>
              </a:rPr>
              <a:t>”</a:t>
            </a:r>
            <a:r>
              <a:rPr kumimoji="1" lang="en-US" altLang="ja-JP" sz="1800" b="1" dirty="0">
                <a:solidFill>
                  <a:srgbClr val="0000FF"/>
                </a:solidFill>
                <a:latin typeface="Courier New" panose="02070309020205020404" pitchFamily="49" charset="0"/>
                <a:cs typeface="Courier New" panose="02070309020205020404" pitchFamily="49" charset="0"/>
              </a:rPr>
              <a:t>);</a:t>
            </a: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8000"/>
                </a:solidFill>
                <a:latin typeface="Courier New" panose="02070309020205020404" pitchFamily="49" charset="0"/>
                <a:cs typeface="Courier New" panose="02070309020205020404" pitchFamily="49" charset="0"/>
              </a:rPr>
              <a:t>// end main</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5F5F5F"/>
                </a:solidFill>
                <a:latin typeface="Courier New" panose="02070309020205020404" pitchFamily="49" charset="0"/>
                <a:cs typeface="Courier New" panose="02070309020205020404" pitchFamily="49" charset="0"/>
              </a:rPr>
              <a:t>    </a:t>
            </a:r>
            <a:endParaRPr kumimoji="1" lang="en-US" altLang="en-US" sz="1800" b="1" dirty="0">
              <a:solidFill>
                <a:srgbClr val="000000"/>
              </a:solidFill>
              <a:latin typeface="Courier New" panose="02070309020205020404" pitchFamily="49" charset="0"/>
              <a:cs typeface="Courier New" panose="02070309020205020404" pitchFamily="49" charset="0"/>
            </a:endParaRPr>
          </a:p>
          <a:p>
            <a:pPr eaLnBrk="1" hangingPunct="1"/>
            <a:r>
              <a:rPr kumimoji="1" lang="en-US" altLang="en-US" sz="1800" b="1" dirty="0">
                <a:solidFill>
                  <a:srgbClr val="0000FF"/>
                </a:solidFill>
                <a:latin typeface="Courier New" panose="02070309020205020404" pitchFamily="49" charset="0"/>
                <a:cs typeface="Courier New" panose="02070309020205020404" pitchFamily="49" charset="0"/>
              </a:rPr>
              <a:t>}</a:t>
            </a:r>
            <a:r>
              <a:rPr kumimoji="1" lang="en-US" altLang="en-US" sz="1800" b="1" dirty="0">
                <a:solidFill>
                  <a:srgbClr val="000000"/>
                </a:solidFill>
                <a:latin typeface="Courier New" panose="02070309020205020404" pitchFamily="49" charset="0"/>
                <a:cs typeface="Courier New" panose="02070309020205020404" pitchFamily="49" charset="0"/>
              </a:rPr>
              <a:t> </a:t>
            </a:r>
            <a:r>
              <a:rPr kumimoji="1" lang="en-US" altLang="en-US" sz="1800" b="1" dirty="0">
                <a:solidFill>
                  <a:srgbClr val="008000"/>
                </a:solidFill>
                <a:latin typeface="Courier New" panose="02070309020205020404" pitchFamily="49" charset="0"/>
                <a:cs typeface="Courier New" panose="02070309020205020404" pitchFamily="49" charset="0"/>
              </a:rPr>
              <a:t>// end class</a:t>
            </a:r>
            <a:endParaRPr kumimoji="1" lang="en-US" altLang="ja-JP" sz="1800" b="1" dirty="0">
              <a:solidFill>
                <a:srgbClr val="008000"/>
              </a:solidFill>
              <a:latin typeface="Courier New" panose="02070309020205020404" pitchFamily="49" charset="0"/>
              <a:cs typeface="Courier New" panose="02070309020205020404" pitchFamily="49" charset="0"/>
            </a:endParaRPr>
          </a:p>
        </p:txBody>
      </p:sp>
      <p:sp>
        <p:nvSpPr>
          <p:cNvPr id="176131" name="Rectangle 3"/>
          <p:cNvSpPr>
            <a:spLocks noChangeArrowheads="1"/>
          </p:cNvSpPr>
          <p:nvPr/>
        </p:nvSpPr>
        <p:spPr bwMode="auto">
          <a:xfrm>
            <a:off x="609600" y="-152400"/>
            <a:ext cx="7285038" cy="85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b"/>
          <a:lstStyle/>
          <a:p>
            <a:pPr algn="ctr">
              <a:defRPr/>
            </a:pPr>
            <a:r>
              <a:rPr lang="en-US" sz="4000">
                <a:solidFill>
                  <a:schemeClr val="tx2"/>
                </a:solidFill>
                <a:latin typeface="Tahoma" charset="0"/>
                <a:ea typeface="ＭＳ Ｐゴシック" charset="0"/>
                <a:cs typeface="ＭＳ Ｐゴシック" charset="0"/>
              </a:rPr>
              <a:t>Salam Program</a:t>
            </a:r>
          </a:p>
        </p:txBody>
      </p:sp>
    </p:spTree>
    <p:extLst>
      <p:ext uri="{BB962C8B-B14F-4D97-AF65-F5344CB8AC3E}">
        <p14:creationId xmlns:p14="http://schemas.microsoft.com/office/powerpoint/2010/main" val="368406684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33008B-D97C-BA41-91F2-37B1DB6FDFF8}" type="slidenum">
              <a:rPr lang="en-US"/>
              <a:pPr/>
              <a:t>12</a:t>
            </a:fld>
            <a:endParaRPr lang="en-US"/>
          </a:p>
        </p:txBody>
      </p:sp>
      <p:sp>
        <p:nvSpPr>
          <p:cNvPr id="83970" name="Rectangle 2"/>
          <p:cNvSpPr>
            <a:spLocks noGrp="1" noChangeArrowheads="1"/>
          </p:cNvSpPr>
          <p:nvPr>
            <p:ph type="title"/>
          </p:nvPr>
        </p:nvSpPr>
        <p:spPr>
          <a:xfrm>
            <a:off x="685800" y="228600"/>
            <a:ext cx="7772400" cy="685800"/>
          </a:xfrm>
          <a:noFill/>
          <a:ln/>
        </p:spPr>
        <p:txBody>
          <a:bodyPr/>
          <a:lstStyle/>
          <a:p>
            <a:r>
              <a:rPr lang="en-US"/>
              <a:t>Identifiers</a:t>
            </a:r>
          </a:p>
        </p:txBody>
      </p:sp>
      <p:sp>
        <p:nvSpPr>
          <p:cNvPr id="83971" name="Rectangle 3"/>
          <p:cNvSpPr>
            <a:spLocks noGrp="1" noChangeArrowheads="1"/>
          </p:cNvSpPr>
          <p:nvPr>
            <p:ph type="body" idx="1"/>
          </p:nvPr>
        </p:nvSpPr>
        <p:spPr>
          <a:xfrm>
            <a:off x="228600" y="1143000"/>
            <a:ext cx="8686800" cy="4876800"/>
          </a:xfrm>
          <a:noFill/>
          <a:ln/>
        </p:spPr>
        <p:txBody>
          <a:bodyPr/>
          <a:lstStyle/>
          <a:p>
            <a:r>
              <a:rPr lang="en-US" sz="2800"/>
              <a:t>An identifier is a sequence of characters that consist of letters, digits, underscores (_), and dollar signs ($). </a:t>
            </a:r>
          </a:p>
          <a:p>
            <a:r>
              <a:rPr lang="en-US" sz="2800"/>
              <a:t>An identifier must start with a letter, an underscore (_), or a dollar sign ($). It cannot start with a digit. </a:t>
            </a:r>
          </a:p>
          <a:p>
            <a:pPr lvl="1"/>
            <a:r>
              <a:rPr lang="en-US" sz="2400"/>
              <a:t>An identifier cannot be a reserved word. (See Appendix A, </a:t>
            </a:r>
            <a:r>
              <a:rPr lang="ja-JP" altLang="en-US" sz="2400">
                <a:latin typeface="Arial"/>
              </a:rPr>
              <a:t>“</a:t>
            </a:r>
            <a:r>
              <a:rPr lang="en-US" sz="2400"/>
              <a:t>Java Keywords,</a:t>
            </a:r>
            <a:r>
              <a:rPr lang="ja-JP" altLang="en-US" sz="2400">
                <a:latin typeface="Arial"/>
              </a:rPr>
              <a:t>”</a:t>
            </a:r>
            <a:r>
              <a:rPr lang="en-US" sz="2400"/>
              <a:t> for a list of reserved words).</a:t>
            </a:r>
          </a:p>
          <a:p>
            <a:r>
              <a:rPr lang="en-US" sz="2800"/>
              <a:t>An identifier cannot be</a:t>
            </a:r>
            <a:r>
              <a:rPr lang="en-US"/>
              <a:t> </a:t>
            </a:r>
            <a:r>
              <a:rPr lang="en-US" sz="2600">
                <a:latin typeface="Courier New" charset="0"/>
              </a:rPr>
              <a:t>true</a:t>
            </a:r>
            <a:r>
              <a:rPr lang="en-US" sz="2800"/>
              <a:t>, </a:t>
            </a:r>
            <a:r>
              <a:rPr lang="en-US" sz="2600">
                <a:latin typeface="Courier New" charset="0"/>
              </a:rPr>
              <a:t>false</a:t>
            </a:r>
            <a:r>
              <a:rPr lang="en-US" sz="2800"/>
              <a:t>, or</a:t>
            </a:r>
            <a:br>
              <a:rPr lang="en-US" sz="2800"/>
            </a:br>
            <a:r>
              <a:rPr lang="en-US" sz="2600">
                <a:latin typeface="Courier New" charset="0"/>
              </a:rPr>
              <a:t>null</a:t>
            </a:r>
            <a:r>
              <a:rPr lang="en-US" sz="2800"/>
              <a:t>.</a:t>
            </a:r>
          </a:p>
          <a:p>
            <a:r>
              <a:rPr lang="en-US" sz="2800"/>
              <a:t>An identifier can be of any length.</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Introduction to OOP</a:t>
            </a:r>
          </a:p>
        </p:txBody>
      </p:sp>
      <p:sp>
        <p:nvSpPr>
          <p:cNvPr id="5" name="Footer Placeholder 4"/>
          <p:cNvSpPr>
            <a:spLocks noGrp="1"/>
          </p:cNvSpPr>
          <p:nvPr>
            <p:ph type="ftr" sz="quarter" idx="11"/>
          </p:nvPr>
        </p:nvSpPr>
        <p:spPr/>
        <p:txBody>
          <a:bodyPr/>
          <a:lstStyle/>
          <a:p>
            <a:r>
              <a:rPr lang="en-US" altLang="en-US"/>
              <a:t>Dr. S. GANNOUNI &amp; Dr. A. TOUIR</a:t>
            </a:r>
          </a:p>
        </p:txBody>
      </p:sp>
      <p:sp>
        <p:nvSpPr>
          <p:cNvPr id="6"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CF80EF79-12D4-43F4-9923-24C7A5264731}" type="slidenum">
              <a:rPr lang="en-US" altLang="en-US"/>
              <a:pPr/>
              <a:t>13</a:t>
            </a:fld>
            <a:endParaRPr lang="en-US" altLang="en-US"/>
          </a:p>
        </p:txBody>
      </p:sp>
      <p:sp>
        <p:nvSpPr>
          <p:cNvPr id="104450" name="Rectangle 2"/>
          <p:cNvSpPr>
            <a:spLocks noGrp="1" noChangeArrowheads="1"/>
          </p:cNvSpPr>
          <p:nvPr>
            <p:ph type="title"/>
          </p:nvPr>
        </p:nvSpPr>
        <p:spPr>
          <a:xfrm>
            <a:off x="76200" y="381000"/>
            <a:ext cx="8229600" cy="68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Identifiers are Case-Sensitive</a:t>
            </a:r>
          </a:p>
        </p:txBody>
      </p:sp>
      <p:sp>
        <p:nvSpPr>
          <p:cNvPr id="104451" name="Text Box 3"/>
          <p:cNvSpPr txBox="1">
            <a:spLocks noChangeArrowheads="1"/>
          </p:cNvSpPr>
          <p:nvPr/>
        </p:nvSpPr>
        <p:spPr bwMode="auto">
          <a:xfrm>
            <a:off x="474663" y="1920875"/>
            <a:ext cx="8135937"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defRPr sz="2400">
                <a:solidFill>
                  <a:schemeClr val="tx1"/>
                </a:solidFill>
                <a:latin typeface="Tahoma" panose="020B0604030504040204" pitchFamily="34" charset="0"/>
                <a:cs typeface="Arial" panose="020B0604020202020204" pitchFamily="34" charset="0"/>
              </a:defRPr>
            </a:lvl1pPr>
            <a:lvl2pPr marL="630238">
              <a:defRPr sz="2400">
                <a:solidFill>
                  <a:schemeClr val="tx1"/>
                </a:solidFill>
                <a:latin typeface="Tahoma" panose="020B0604030504040204" pitchFamily="34" charset="0"/>
                <a:cs typeface="Arial" panose="020B0604020202020204" pitchFamily="34" charset="0"/>
              </a:defRPr>
            </a:lvl2pPr>
            <a:lvl3pPr>
              <a:defRPr sz="2400">
                <a:solidFill>
                  <a:schemeClr val="tx1"/>
                </a:solidFill>
                <a:latin typeface="Tahoma" panose="020B0604030504040204" pitchFamily="34" charset="0"/>
                <a:cs typeface="Arial" panose="020B0604020202020204" pitchFamily="34" charset="0"/>
              </a:defRPr>
            </a:lvl3pPr>
            <a:lvl4pPr>
              <a:defRPr sz="2400">
                <a:solidFill>
                  <a:schemeClr val="tx1"/>
                </a:solidFill>
                <a:latin typeface="Tahoma" panose="020B0604030504040204" pitchFamily="34" charset="0"/>
                <a:cs typeface="Arial" panose="020B0604020202020204" pitchFamily="34" charset="0"/>
              </a:defRPr>
            </a:lvl4pPr>
            <a:lvl5pPr>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spcBef>
                <a:spcPct val="50000"/>
              </a:spcBef>
              <a:buFontTx/>
              <a:buChar char="•"/>
            </a:pPr>
            <a:r>
              <a:rPr lang="en-US" altLang="en-US" sz="2800">
                <a:latin typeface="Comic Sans MS" panose="030F0702030302020204" pitchFamily="66" charset="0"/>
              </a:rPr>
              <a:t>Identifiers in Java are case-sensitive. Thus, the identifiers myNumber and mynumber, are seen as two different identifiers by the compiler. </a:t>
            </a:r>
          </a:p>
        </p:txBody>
      </p:sp>
    </p:spTree>
    <p:extLst>
      <p:ext uri="{BB962C8B-B14F-4D97-AF65-F5344CB8AC3E}">
        <p14:creationId xmlns:p14="http://schemas.microsoft.com/office/powerpoint/2010/main" val="378361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checkerboard(across)">
                                      <p:cBhvr>
                                        <p:cTn id="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altLang="en-US"/>
              <a:t>Introduction to OOP</a:t>
            </a:r>
          </a:p>
        </p:txBody>
      </p:sp>
      <p:sp>
        <p:nvSpPr>
          <p:cNvPr id="17" name="Footer Placeholder 4"/>
          <p:cNvSpPr>
            <a:spLocks noGrp="1"/>
          </p:cNvSpPr>
          <p:nvPr>
            <p:ph type="ftr" sz="quarter" idx="11"/>
          </p:nvPr>
        </p:nvSpPr>
        <p:spPr/>
        <p:txBody>
          <a:bodyPr/>
          <a:lstStyle/>
          <a:p>
            <a:r>
              <a:rPr lang="en-US" altLang="en-US"/>
              <a:t>Dr. S. GANNOUNI &amp; Dr. A. TOUIR</a:t>
            </a:r>
          </a:p>
        </p:txBody>
      </p:sp>
      <p:sp>
        <p:nvSpPr>
          <p:cNvPr id="18"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0FFDDA37-C9AE-4A71-91F6-4F0DBEC6808E}" type="slidenum">
              <a:rPr lang="en-US" altLang="en-US"/>
              <a:pPr/>
              <a:t>14</a:t>
            </a:fld>
            <a:endParaRPr lang="en-US" altLang="en-US"/>
          </a:p>
        </p:txBody>
      </p:sp>
      <p:sp>
        <p:nvSpPr>
          <p:cNvPr id="100354" name="Rectangle 2"/>
          <p:cNvSpPr>
            <a:spLocks noGrp="1" noChangeArrowheads="1"/>
          </p:cNvSpPr>
          <p:nvPr>
            <p:ph type="title"/>
          </p:nvPr>
        </p:nvSpPr>
        <p:spPr>
          <a:xfrm>
            <a:off x="609600" y="304800"/>
            <a:ext cx="7772400" cy="490538"/>
          </a:xfrm>
        </p:spPr>
        <p:txBody>
          <a:bodyPr/>
          <a:lstStyle/>
          <a:p>
            <a:r>
              <a:rPr lang="en-US" altLang="en-US" sz="4000">
                <a:solidFill>
                  <a:srgbClr val="CC3300"/>
                </a:solidFill>
                <a:ea typeface="MS PGothic" panose="020B0600070205080204" pitchFamily="34" charset="-128"/>
              </a:rPr>
              <a:t>Programs and Data</a:t>
            </a:r>
          </a:p>
        </p:txBody>
      </p:sp>
      <p:sp>
        <p:nvSpPr>
          <p:cNvPr id="100355" name="Rectangle 3" descr="Rectangle: Click to edit Master text styles&#10;Second level&#10;Third level&#10;Fourth level&#10;Fifth level"/>
          <p:cNvSpPr>
            <a:spLocks noGrp="1" noChangeArrowheads="1"/>
          </p:cNvSpPr>
          <p:nvPr>
            <p:ph type="body" idx="1"/>
          </p:nvPr>
        </p:nvSpPr>
        <p:spPr>
          <a:xfrm>
            <a:off x="762000" y="3276600"/>
            <a:ext cx="8382000" cy="2895600"/>
          </a:xfrm>
        </p:spPr>
        <p:txBody>
          <a:bodyPr/>
          <a:lstStyle/>
          <a:p>
            <a:pPr>
              <a:lnSpc>
                <a:spcPct val="90000"/>
              </a:lnSpc>
            </a:pPr>
            <a:r>
              <a:rPr lang="en-US" altLang="en-US" sz="2400"/>
              <a:t>Most programs require the temporary storage of data. The data to be processed is stored in a temporary storage in the computer's memory:  </a:t>
            </a:r>
            <a:r>
              <a:rPr lang="en-US" altLang="en-US" sz="2400">
                <a:solidFill>
                  <a:schemeClr val="tx2"/>
                </a:solidFill>
              </a:rPr>
              <a:t>space memory</a:t>
            </a:r>
            <a:r>
              <a:rPr lang="en-US" altLang="en-US" sz="2400"/>
              <a:t>. </a:t>
            </a:r>
          </a:p>
          <a:p>
            <a:pPr lvl="4">
              <a:lnSpc>
                <a:spcPct val="90000"/>
              </a:lnSpc>
            </a:pPr>
            <a:endParaRPr lang="en-US" altLang="en-US" sz="1600"/>
          </a:p>
          <a:p>
            <a:pPr>
              <a:lnSpc>
                <a:spcPct val="90000"/>
              </a:lnSpc>
            </a:pPr>
            <a:r>
              <a:rPr lang="en-US" altLang="en-US" sz="2400"/>
              <a:t>A space memory has three characteristics</a:t>
            </a:r>
          </a:p>
          <a:p>
            <a:pPr lvl="2">
              <a:lnSpc>
                <a:spcPct val="90000"/>
              </a:lnSpc>
            </a:pPr>
            <a:r>
              <a:rPr lang="en-US" altLang="en-US" sz="1800" b="1">
                <a:solidFill>
                  <a:schemeClr val="tx2"/>
                </a:solidFill>
              </a:rPr>
              <a:t>Identifier</a:t>
            </a:r>
          </a:p>
          <a:p>
            <a:pPr lvl="2">
              <a:lnSpc>
                <a:spcPct val="90000"/>
              </a:lnSpc>
            </a:pPr>
            <a:r>
              <a:rPr lang="en-US" altLang="en-US" sz="1800" b="1">
                <a:solidFill>
                  <a:schemeClr val="tx2"/>
                </a:solidFill>
              </a:rPr>
              <a:t>Data Type</a:t>
            </a:r>
          </a:p>
          <a:p>
            <a:pPr lvl="2">
              <a:lnSpc>
                <a:spcPct val="90000"/>
              </a:lnSpc>
            </a:pPr>
            <a:r>
              <a:rPr lang="en-US" altLang="en-US" sz="1800" b="1">
                <a:solidFill>
                  <a:schemeClr val="tx2"/>
                </a:solidFill>
              </a:rPr>
              <a:t>State</a:t>
            </a:r>
          </a:p>
        </p:txBody>
      </p:sp>
      <p:grpSp>
        <p:nvGrpSpPr>
          <p:cNvPr id="19" name="Group 4"/>
          <p:cNvGrpSpPr>
            <a:grpSpLocks/>
          </p:cNvGrpSpPr>
          <p:nvPr/>
        </p:nvGrpSpPr>
        <p:grpSpPr bwMode="auto">
          <a:xfrm>
            <a:off x="828675" y="1058863"/>
            <a:ext cx="7553325" cy="2065337"/>
            <a:chOff x="244" y="1718"/>
            <a:chExt cx="5288" cy="1446"/>
          </a:xfrm>
        </p:grpSpPr>
        <p:sp>
          <p:nvSpPr>
            <p:cNvPr id="20" name="Oval 5"/>
            <p:cNvSpPr>
              <a:spLocks noChangeArrowheads="1"/>
            </p:cNvSpPr>
            <p:nvPr/>
          </p:nvSpPr>
          <p:spPr bwMode="auto">
            <a:xfrm>
              <a:off x="2260" y="1732"/>
              <a:ext cx="1192" cy="1432"/>
            </a:xfrm>
            <a:prstGeom prst="ellipse">
              <a:avLst/>
            </a:prstGeom>
            <a:solidFill>
              <a:srgbClr val="C0FEF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6"/>
            <p:cNvSpPr>
              <a:spLocks noChangeArrowheads="1"/>
            </p:cNvSpPr>
            <p:nvPr/>
          </p:nvSpPr>
          <p:spPr bwMode="auto">
            <a:xfrm>
              <a:off x="244" y="2116"/>
              <a:ext cx="1192" cy="47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7"/>
            <p:cNvSpPr>
              <a:spLocks noChangeArrowheads="1"/>
            </p:cNvSpPr>
            <p:nvPr/>
          </p:nvSpPr>
          <p:spPr bwMode="auto">
            <a:xfrm>
              <a:off x="326" y="2246"/>
              <a:ext cx="112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chemeClr val="tx2">
                      <a:lumMod val="10000"/>
                    </a:schemeClr>
                  </a:solidFill>
                  <a:latin typeface="Arial" panose="020B0604020202020204" pitchFamily="34" charset="0"/>
                </a:rPr>
                <a:t>Keyboard</a:t>
              </a:r>
            </a:p>
          </p:txBody>
        </p:sp>
        <p:sp>
          <p:nvSpPr>
            <p:cNvPr id="23" name="Rectangle 8"/>
            <p:cNvSpPr>
              <a:spLocks noChangeArrowheads="1"/>
            </p:cNvSpPr>
            <p:nvPr/>
          </p:nvSpPr>
          <p:spPr bwMode="auto">
            <a:xfrm>
              <a:off x="4324" y="2068"/>
              <a:ext cx="1096" cy="904"/>
            </a:xfrm>
            <a:prstGeom prst="rect">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9"/>
            <p:cNvSpPr>
              <a:spLocks noChangeArrowheads="1"/>
            </p:cNvSpPr>
            <p:nvPr/>
          </p:nvSpPr>
          <p:spPr bwMode="auto">
            <a:xfrm>
              <a:off x="4454" y="2246"/>
              <a:ext cx="84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chemeClr val="tx2">
                      <a:lumMod val="10000"/>
                    </a:schemeClr>
                  </a:solidFill>
                  <a:latin typeface="Arial" panose="020B0604020202020204" pitchFamily="34" charset="0"/>
                </a:rPr>
                <a:t>Screen</a:t>
              </a:r>
            </a:p>
          </p:txBody>
        </p:sp>
        <p:sp>
          <p:nvSpPr>
            <p:cNvPr id="25" name="Rectangle 10"/>
            <p:cNvSpPr>
              <a:spLocks noChangeArrowheads="1"/>
            </p:cNvSpPr>
            <p:nvPr/>
          </p:nvSpPr>
          <p:spPr bwMode="auto">
            <a:xfrm>
              <a:off x="2190" y="2210"/>
              <a:ext cx="1289"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400" b="1" i="1" dirty="0">
                  <a:solidFill>
                    <a:schemeClr val="tx2">
                      <a:lumMod val="10000"/>
                    </a:schemeClr>
                  </a:solidFill>
                  <a:latin typeface="Arial" panose="020B0604020202020204" pitchFamily="34" charset="0"/>
                </a:rPr>
                <a:t>Processing</a:t>
              </a:r>
            </a:p>
          </p:txBody>
        </p:sp>
        <p:sp>
          <p:nvSpPr>
            <p:cNvPr id="26" name="Rectangle 11"/>
            <p:cNvSpPr>
              <a:spLocks noChangeArrowheads="1"/>
            </p:cNvSpPr>
            <p:nvPr/>
          </p:nvSpPr>
          <p:spPr bwMode="auto">
            <a:xfrm>
              <a:off x="326" y="1766"/>
              <a:ext cx="114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i="1">
                  <a:latin typeface="Arial" panose="020B0604020202020204" pitchFamily="34" charset="0"/>
                </a:rPr>
                <a:t>input data</a:t>
              </a:r>
            </a:p>
          </p:txBody>
        </p:sp>
        <p:sp>
          <p:nvSpPr>
            <p:cNvPr id="27" name="Rectangle 12"/>
            <p:cNvSpPr>
              <a:spLocks noChangeArrowheads="1"/>
            </p:cNvSpPr>
            <p:nvPr/>
          </p:nvSpPr>
          <p:spPr bwMode="auto">
            <a:xfrm>
              <a:off x="4245" y="1718"/>
              <a:ext cx="128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400" b="1" i="1">
                  <a:latin typeface="Arial" panose="020B0604020202020204" pitchFamily="34" charset="0"/>
                </a:rPr>
                <a:t>output data</a:t>
              </a:r>
            </a:p>
          </p:txBody>
        </p:sp>
        <p:grpSp>
          <p:nvGrpSpPr>
            <p:cNvPr id="28" name="Group 13"/>
            <p:cNvGrpSpPr>
              <a:grpSpLocks/>
            </p:cNvGrpSpPr>
            <p:nvPr/>
          </p:nvGrpSpPr>
          <p:grpSpPr bwMode="auto">
            <a:xfrm>
              <a:off x="1569" y="2171"/>
              <a:ext cx="2604" cy="408"/>
              <a:chOff x="1569" y="2171"/>
              <a:chExt cx="2604" cy="408"/>
            </a:xfrm>
          </p:grpSpPr>
          <p:sp>
            <p:nvSpPr>
              <p:cNvPr id="29" name="AutoShape 14"/>
              <p:cNvSpPr>
                <a:spLocks noChangeArrowheads="1"/>
              </p:cNvSpPr>
              <p:nvPr/>
            </p:nvSpPr>
            <p:spPr bwMode="auto">
              <a:xfrm>
                <a:off x="3585" y="2171"/>
                <a:ext cx="588" cy="408"/>
              </a:xfrm>
              <a:prstGeom prst="rightArrow">
                <a:avLst>
                  <a:gd name="adj1" fmla="val 50000"/>
                  <a:gd name="adj2" fmla="val 72079"/>
                </a:avLst>
              </a:prstGeom>
              <a:solidFill>
                <a:srgbClr val="CC9900"/>
              </a:solidFill>
              <a:ln w="12700">
                <a:solidFill>
                  <a:schemeClr val="tx1"/>
                </a:solid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30" name="AutoShape 15"/>
              <p:cNvSpPr>
                <a:spLocks noChangeArrowheads="1"/>
              </p:cNvSpPr>
              <p:nvPr/>
            </p:nvSpPr>
            <p:spPr bwMode="auto">
              <a:xfrm>
                <a:off x="1569" y="2171"/>
                <a:ext cx="588" cy="408"/>
              </a:xfrm>
              <a:prstGeom prst="rightArrow">
                <a:avLst>
                  <a:gd name="adj1" fmla="val 50000"/>
                  <a:gd name="adj2" fmla="val 72079"/>
                </a:avLst>
              </a:prstGeom>
              <a:solidFill>
                <a:srgbClr val="CC9900"/>
              </a:solidFill>
              <a:ln w="12700">
                <a:solidFill>
                  <a:schemeClr val="tx1"/>
                </a:solidFill>
                <a:miter lim="800000"/>
                <a:headEnd/>
                <a:tailEnd/>
              </a:ln>
              <a:effectLst>
                <a:outerShdw dist="53882" dir="2700000" algn="ctr" rotWithShape="0">
                  <a:schemeClr val="bg2">
                    <a:alpha val="50000"/>
                  </a:schemeClr>
                </a:outerShdw>
              </a:effectLst>
            </p:spPr>
            <p:txBody>
              <a:bodyPr wrap="none" anchor="ctr"/>
              <a:lstStyle/>
              <a:p>
                <a:endParaRPr lang="en-US"/>
              </a:p>
            </p:txBody>
          </p:sp>
        </p:grpSp>
      </p:grpSp>
    </p:spTree>
    <p:extLst>
      <p:ext uri="{BB962C8B-B14F-4D97-AF65-F5344CB8AC3E}">
        <p14:creationId xmlns:p14="http://schemas.microsoft.com/office/powerpoint/2010/main" val="1071661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Introduction to OOP</a:t>
            </a:r>
          </a:p>
        </p:txBody>
      </p:sp>
      <p:sp>
        <p:nvSpPr>
          <p:cNvPr id="5" name="Footer Placeholder 4"/>
          <p:cNvSpPr>
            <a:spLocks noGrp="1"/>
          </p:cNvSpPr>
          <p:nvPr>
            <p:ph type="ftr" sz="quarter" idx="11"/>
          </p:nvPr>
        </p:nvSpPr>
        <p:spPr/>
        <p:txBody>
          <a:bodyPr/>
          <a:lstStyle/>
          <a:p>
            <a:r>
              <a:rPr lang="en-US" altLang="en-US"/>
              <a:t>Dr. S. GANNOUNI &amp; Dr. A. TOUIR</a:t>
            </a:r>
          </a:p>
        </p:txBody>
      </p:sp>
      <p:sp>
        <p:nvSpPr>
          <p:cNvPr id="6"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C6C43077-A1B4-43FA-8751-1A5E845856C1}" type="slidenum">
              <a:rPr lang="en-US" altLang="en-US"/>
              <a:pPr/>
              <a:t>15</a:t>
            </a:fld>
            <a:endParaRPr lang="en-US" altLang="en-US"/>
          </a:p>
        </p:txBody>
      </p:sp>
      <p:sp>
        <p:nvSpPr>
          <p:cNvPr id="101378" name="Rectangle 2"/>
          <p:cNvSpPr>
            <a:spLocks noGrp="1" noChangeArrowheads="1"/>
          </p:cNvSpPr>
          <p:nvPr>
            <p:ph type="title"/>
          </p:nvPr>
        </p:nvSpPr>
        <p:spPr>
          <a:xfrm>
            <a:off x="152400" y="152400"/>
            <a:ext cx="7848600" cy="68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z="4000">
                <a:solidFill>
                  <a:srgbClr val="CC3300"/>
                </a:solidFill>
                <a:ea typeface="MS PGothic" panose="020B0600070205080204" pitchFamily="34" charset="-128"/>
              </a:rPr>
              <a:t>State of the Space Memory</a:t>
            </a:r>
          </a:p>
        </p:txBody>
      </p:sp>
      <p:sp>
        <p:nvSpPr>
          <p:cNvPr id="101379" name="Rectangle 3" descr="Rectangle: Click to edit Master text styles&#10;Second level&#10;Third level&#10;Fourth level&#10;Fifth level"/>
          <p:cNvSpPr>
            <a:spLocks noGrp="1" noChangeArrowheads="1"/>
          </p:cNvSpPr>
          <p:nvPr>
            <p:ph type="body" idx="1"/>
          </p:nvPr>
        </p:nvSpPr>
        <p:spPr>
          <a:xfrm>
            <a:off x="762000" y="1524000"/>
            <a:ext cx="8534400" cy="4572000"/>
          </a:xfrm>
          <a:noFill/>
          <a:extLst>
            <a:ext uri="{909E8E84-426E-40DD-AFC4-6F175D3DCCD1}">
              <a14:hiddenFill xmlns:a14="http://schemas.microsoft.com/office/drawing/2010/main">
                <a:solidFill>
                  <a:schemeClr val="bg1"/>
                </a:solidFill>
              </a14:hiddenFill>
            </a:ext>
          </a:extLst>
        </p:spPr>
        <p:txBody>
          <a:bodyPr/>
          <a:lstStyle/>
          <a:p>
            <a:r>
              <a:rPr lang="en-US" altLang="en-US"/>
              <a:t>The </a:t>
            </a:r>
            <a:r>
              <a:rPr lang="en-US" altLang="en-US">
                <a:solidFill>
                  <a:srgbClr val="990033"/>
                </a:solidFill>
              </a:rPr>
              <a:t>state</a:t>
            </a:r>
            <a:r>
              <a:rPr lang="en-US" altLang="en-US"/>
              <a:t> of the space memory</a:t>
            </a:r>
            <a:r>
              <a:rPr lang="en-US" altLang="en-US">
                <a:solidFill>
                  <a:srgbClr val="990033"/>
                </a:solidFill>
              </a:rPr>
              <a:t> </a:t>
            </a:r>
            <a:r>
              <a:rPr lang="en-US" altLang="en-US"/>
              <a:t>is the current value (data) stored in the space memory.</a:t>
            </a:r>
          </a:p>
          <a:p>
            <a:endParaRPr lang="en-US" altLang="en-US"/>
          </a:p>
          <a:p>
            <a:r>
              <a:rPr lang="en-US" altLang="en-US"/>
              <a:t>The </a:t>
            </a:r>
            <a:r>
              <a:rPr lang="en-US" altLang="en-US">
                <a:solidFill>
                  <a:srgbClr val="990033"/>
                </a:solidFill>
              </a:rPr>
              <a:t>state</a:t>
            </a:r>
            <a:r>
              <a:rPr lang="en-US" altLang="en-US"/>
              <a:t> of the space memory:</a:t>
            </a:r>
          </a:p>
          <a:p>
            <a:pPr lvl="2"/>
            <a:r>
              <a:rPr lang="en-US" altLang="en-US"/>
              <a:t> </a:t>
            </a:r>
            <a:r>
              <a:rPr lang="en-US" altLang="en-US">
                <a:solidFill>
                  <a:schemeClr val="tx2"/>
                </a:solidFill>
              </a:rPr>
              <a:t>May be changed</a:t>
            </a:r>
            <a:r>
              <a:rPr lang="en-US" altLang="en-US"/>
              <a:t>. </a:t>
            </a:r>
          </a:p>
          <a:p>
            <a:pPr lvl="3"/>
            <a:r>
              <a:rPr lang="en-US" altLang="en-US"/>
              <a:t>In this case the space memory is called </a:t>
            </a:r>
            <a:r>
              <a:rPr lang="en-US" altLang="en-US">
                <a:solidFill>
                  <a:schemeClr val="tx2"/>
                </a:solidFill>
              </a:rPr>
              <a:t>variable</a:t>
            </a:r>
            <a:r>
              <a:rPr lang="en-US" altLang="en-US"/>
              <a:t>.</a:t>
            </a:r>
          </a:p>
          <a:p>
            <a:pPr lvl="2"/>
            <a:r>
              <a:rPr lang="en-US" altLang="en-US">
                <a:solidFill>
                  <a:schemeClr val="tx2"/>
                </a:solidFill>
              </a:rPr>
              <a:t>Cannot be changed</a:t>
            </a:r>
            <a:r>
              <a:rPr lang="en-US" altLang="en-US"/>
              <a:t>.</a:t>
            </a:r>
          </a:p>
          <a:p>
            <a:pPr lvl="3"/>
            <a:r>
              <a:rPr lang="en-US" altLang="en-US"/>
              <a:t>In this case the space memory is called </a:t>
            </a:r>
            <a:r>
              <a:rPr lang="en-US" altLang="en-US">
                <a:solidFill>
                  <a:schemeClr val="tx2"/>
                </a:solidFill>
              </a:rPr>
              <a:t>constant</a:t>
            </a:r>
            <a:r>
              <a:rPr lang="en-US" altLang="en-US"/>
              <a:t>. </a:t>
            </a:r>
          </a:p>
        </p:txBody>
      </p:sp>
    </p:spTree>
    <p:extLst>
      <p:ext uri="{BB962C8B-B14F-4D97-AF65-F5344CB8AC3E}">
        <p14:creationId xmlns:p14="http://schemas.microsoft.com/office/powerpoint/2010/main" val="2213639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Introduction to OOP</a:t>
            </a:r>
          </a:p>
        </p:txBody>
      </p:sp>
      <p:sp>
        <p:nvSpPr>
          <p:cNvPr id="6" name="Footer Placeholder 4"/>
          <p:cNvSpPr>
            <a:spLocks noGrp="1"/>
          </p:cNvSpPr>
          <p:nvPr>
            <p:ph type="ftr" sz="quarter" idx="11"/>
          </p:nvPr>
        </p:nvSpPr>
        <p:spPr/>
        <p:txBody>
          <a:bodyPr/>
          <a:lstStyle/>
          <a:p>
            <a:r>
              <a:rPr lang="en-US" altLang="en-US"/>
              <a:t>Dr. S. GANNOUNI &amp; Dr. A. TOUIR</a:t>
            </a:r>
          </a:p>
        </p:txBody>
      </p:sp>
      <p:sp>
        <p:nvSpPr>
          <p:cNvPr id="7"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DBFDA37F-37BA-4FA1-B7B0-D64E08B2E34B}" type="slidenum">
              <a:rPr lang="en-US" altLang="en-US"/>
              <a:pPr/>
              <a:t>16</a:t>
            </a:fld>
            <a:endParaRPr lang="en-US" altLang="en-US"/>
          </a:p>
        </p:txBody>
      </p:sp>
      <p:sp>
        <p:nvSpPr>
          <p:cNvPr id="113666" name="Rectangle 2"/>
          <p:cNvSpPr>
            <a:spLocks noGrp="1" noChangeArrowheads="1"/>
          </p:cNvSpPr>
          <p:nvPr>
            <p:ph type="title"/>
          </p:nvPr>
        </p:nvSpPr>
        <p:spPr>
          <a:xfrm>
            <a:off x="685800" y="0"/>
            <a:ext cx="68707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Data Type</a:t>
            </a:r>
          </a:p>
        </p:txBody>
      </p:sp>
      <p:sp>
        <p:nvSpPr>
          <p:cNvPr id="113667" name="Text Box 3"/>
          <p:cNvSpPr txBox="1">
            <a:spLocks noChangeArrowheads="1"/>
          </p:cNvSpPr>
          <p:nvPr/>
        </p:nvSpPr>
        <p:spPr bwMode="auto">
          <a:xfrm>
            <a:off x="762000" y="1676400"/>
            <a:ext cx="77724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a:latin typeface="Comic Sans MS" panose="030F0702030302020204" pitchFamily="66" charset="0"/>
              </a:rPr>
              <a:t>The </a:t>
            </a:r>
            <a:r>
              <a:rPr lang="en-US" altLang="en-US" sz="2800">
                <a:solidFill>
                  <a:schemeClr val="tx2"/>
                </a:solidFill>
                <a:latin typeface="Comic Sans MS" panose="030F0702030302020204" pitchFamily="66" charset="0"/>
              </a:rPr>
              <a:t>data type</a:t>
            </a:r>
            <a:r>
              <a:rPr lang="en-US" altLang="en-US" sz="2800">
                <a:latin typeface="Comic Sans MS" panose="030F0702030302020204" pitchFamily="66" charset="0"/>
              </a:rPr>
              <a:t> defines what kinds of values a space memory is allowed to store.</a:t>
            </a:r>
          </a:p>
          <a:p>
            <a:pPr>
              <a:spcBef>
                <a:spcPct val="50000"/>
              </a:spcBef>
              <a:buFontTx/>
              <a:buChar char="•"/>
            </a:pPr>
            <a:r>
              <a:rPr lang="en-US" altLang="en-US" sz="2800">
                <a:latin typeface="Comic Sans MS" panose="030F0702030302020204" pitchFamily="66" charset="0"/>
              </a:rPr>
              <a:t>All values stored in the same space memory should be of the same data type.</a:t>
            </a:r>
          </a:p>
          <a:p>
            <a:pPr>
              <a:spcBef>
                <a:spcPct val="50000"/>
              </a:spcBef>
              <a:buFontTx/>
              <a:buChar char="•"/>
            </a:pPr>
            <a:r>
              <a:rPr lang="en-US" altLang="en-US" sz="2800">
                <a:latin typeface="Comic Sans MS" panose="030F0702030302020204" pitchFamily="66" charset="0"/>
              </a:rPr>
              <a:t>All constants and variables used in a Java program must be defined prior to their use in the program.</a:t>
            </a:r>
            <a:r>
              <a:rPr lang="en-US" altLang="en-US" sz="2800">
                <a:solidFill>
                  <a:schemeClr val="tx2"/>
                </a:solidFill>
                <a:latin typeface="Arial" panose="020B0604020202020204" pitchFamily="34" charset="0"/>
                <a:cs typeface="Times New Roman" panose="02020603050405020304" pitchFamily="18" charset="0"/>
              </a:rPr>
              <a:t> </a:t>
            </a:r>
          </a:p>
        </p:txBody>
      </p:sp>
      <p:sp>
        <p:nvSpPr>
          <p:cNvPr id="113668" name="Rectangle 4"/>
          <p:cNvSpPr>
            <a:spLocks noChangeArrowheads="1"/>
          </p:cNvSpPr>
          <p:nvPr/>
        </p:nvSpPr>
        <p:spPr bwMode="auto">
          <a:xfrm>
            <a:off x="2171700"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2380817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Introduction to OOP</a:t>
            </a:r>
          </a:p>
        </p:txBody>
      </p:sp>
      <p:sp>
        <p:nvSpPr>
          <p:cNvPr id="6" name="Footer Placeholder 4"/>
          <p:cNvSpPr>
            <a:spLocks noGrp="1"/>
          </p:cNvSpPr>
          <p:nvPr>
            <p:ph type="ftr" sz="quarter" idx="11"/>
          </p:nvPr>
        </p:nvSpPr>
        <p:spPr/>
        <p:txBody>
          <a:bodyPr/>
          <a:lstStyle/>
          <a:p>
            <a:r>
              <a:rPr lang="en-US" altLang="en-US"/>
              <a:t>Dr. S. GANNOUNI &amp; Dr. A. TOUIR</a:t>
            </a:r>
          </a:p>
        </p:txBody>
      </p:sp>
      <p:sp>
        <p:nvSpPr>
          <p:cNvPr id="7"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05C31E9D-3732-4E3F-BC29-2A0B5305A0D5}" type="slidenum">
              <a:rPr lang="en-US" altLang="en-US"/>
              <a:pPr/>
              <a:t>17</a:t>
            </a:fld>
            <a:endParaRPr lang="en-US" altLang="en-US"/>
          </a:p>
        </p:txBody>
      </p:sp>
      <p:sp>
        <p:nvSpPr>
          <p:cNvPr id="126978" name="Rectangle 2"/>
          <p:cNvSpPr>
            <a:spLocks noGrp="1" noChangeArrowheads="1"/>
          </p:cNvSpPr>
          <p:nvPr>
            <p:ph type="title"/>
          </p:nvPr>
        </p:nvSpPr>
        <p:spPr>
          <a:xfrm>
            <a:off x="685800" y="0"/>
            <a:ext cx="68707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Java built-in Data Types</a:t>
            </a:r>
          </a:p>
        </p:txBody>
      </p:sp>
      <p:sp>
        <p:nvSpPr>
          <p:cNvPr id="126980" name="Rectangle 4"/>
          <p:cNvSpPr>
            <a:spLocks noChangeArrowheads="1"/>
          </p:cNvSpPr>
          <p:nvPr/>
        </p:nvSpPr>
        <p:spPr bwMode="auto">
          <a:xfrm>
            <a:off x="2171700"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26981" name="Object 5"/>
          <p:cNvGraphicFramePr>
            <a:graphicFrameLocks noChangeAspect="1"/>
          </p:cNvGraphicFramePr>
          <p:nvPr/>
        </p:nvGraphicFramePr>
        <p:xfrm>
          <a:off x="815975" y="1546225"/>
          <a:ext cx="7870825" cy="4321175"/>
        </p:xfrm>
        <a:graphic>
          <a:graphicData uri="http://schemas.openxmlformats.org/presentationml/2006/ole">
            <mc:AlternateContent xmlns:mc="http://schemas.openxmlformats.org/markup-compatibility/2006">
              <mc:Choice xmlns:v="urn:schemas-microsoft-com:vml" Requires="v">
                <p:oleObj spid="_x0000_s253974" name="Microsoft Draw Drawing" r:id="rId3" imgW="7409880" imgH="3633120" progId="MSDraw.Drawing.8.2">
                  <p:embed/>
                </p:oleObj>
              </mc:Choice>
              <mc:Fallback>
                <p:oleObj name="Microsoft Draw Drawing" r:id="rId3" imgW="7409880" imgH="3633120" progId="MSDraw.Drawing.8.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546225"/>
                        <a:ext cx="7870825"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4391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2"/>
          <p:cNvSpPr>
            <a:spLocks noGrp="1"/>
          </p:cNvSpPr>
          <p:nvPr>
            <p:ph type="dt" sz="half" idx="10"/>
          </p:nvPr>
        </p:nvSpPr>
        <p:spPr/>
        <p:txBody>
          <a:bodyPr/>
          <a:lstStyle/>
          <a:p>
            <a:r>
              <a:rPr lang="en-US" altLang="en-US"/>
              <a:t>Introduction to OOP</a:t>
            </a:r>
          </a:p>
        </p:txBody>
      </p:sp>
      <p:sp>
        <p:nvSpPr>
          <p:cNvPr id="56" name="Footer Placeholder 3"/>
          <p:cNvSpPr>
            <a:spLocks noGrp="1"/>
          </p:cNvSpPr>
          <p:nvPr>
            <p:ph type="ftr" sz="quarter" idx="11"/>
          </p:nvPr>
        </p:nvSpPr>
        <p:spPr/>
        <p:txBody>
          <a:bodyPr/>
          <a:lstStyle/>
          <a:p>
            <a:r>
              <a:rPr lang="en-US" altLang="en-US"/>
              <a:t>Dr. S. GANNOUNI &amp; Dr. A. TOUIR</a:t>
            </a:r>
          </a:p>
        </p:txBody>
      </p:sp>
      <p:sp>
        <p:nvSpPr>
          <p:cNvPr id="57" name="Slide Number Placeholder 4"/>
          <p:cNvSpPr>
            <a:spLocks noGrp="1"/>
          </p:cNvSpPr>
          <p:nvPr>
            <p:ph type="sldNum" sz="quarter" idx="4294967295"/>
          </p:nvPr>
        </p:nvSpPr>
        <p:spPr>
          <a:xfrm>
            <a:off x="1066800" y="6248400"/>
            <a:ext cx="1905000" cy="457200"/>
          </a:xfrm>
          <a:prstGeom prst="rect">
            <a:avLst/>
          </a:prstGeom>
        </p:spPr>
        <p:txBody>
          <a:bodyPr/>
          <a:lstStyle/>
          <a:p>
            <a:r>
              <a:rPr lang="en-US" altLang="en-US"/>
              <a:t>Page </a:t>
            </a:r>
            <a:fld id="{F94E794B-83DD-484D-B52E-C60371930380}" type="slidenum">
              <a:rPr lang="en-US" altLang="en-US"/>
              <a:pPr/>
              <a:t>18</a:t>
            </a:fld>
            <a:endParaRPr lang="en-US" altLang="en-US"/>
          </a:p>
        </p:txBody>
      </p:sp>
      <p:sp>
        <p:nvSpPr>
          <p:cNvPr id="114690" name="Rectangle 2"/>
          <p:cNvSpPr>
            <a:spLocks noGrp="1" noChangeArrowheads="1"/>
          </p:cNvSpPr>
          <p:nvPr>
            <p:ph type="title"/>
          </p:nvPr>
        </p:nvSpPr>
        <p:spPr>
          <a:xfrm>
            <a:off x="990600" y="0"/>
            <a:ext cx="73914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Primitive Data Types</a:t>
            </a:r>
          </a:p>
        </p:txBody>
      </p:sp>
      <p:graphicFrame>
        <p:nvGraphicFramePr>
          <p:cNvPr id="114760" name="Group 72"/>
          <p:cNvGraphicFramePr>
            <a:graphicFrameLocks noGrp="1"/>
          </p:cNvGraphicFramePr>
          <p:nvPr/>
        </p:nvGraphicFramePr>
        <p:xfrm>
          <a:off x="392113" y="815975"/>
          <a:ext cx="8523287" cy="5483226"/>
        </p:xfrm>
        <a:graphic>
          <a:graphicData uri="http://schemas.openxmlformats.org/drawingml/2006/table">
            <a:tbl>
              <a:tblPr/>
              <a:tblGrid>
                <a:gridCol w="1028700"/>
                <a:gridCol w="1066800"/>
                <a:gridCol w="3421062"/>
                <a:gridCol w="3006725"/>
              </a:tblGrid>
              <a:tr h="398463">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FFFFFF"/>
                          </a:solidFill>
                          <a:effectLst/>
                          <a:latin typeface="Tahoma" panose="020B0604030504040204" pitchFamily="34" charset="0"/>
                          <a:cs typeface="Arial" panose="020B0604020202020204" pitchFamily="34" charset="0"/>
                        </a:rPr>
                        <a:t>Type</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anchor="ctr" horzOverflow="overflow">
                    <a:lnL cap="flat">
                      <a:noFill/>
                    </a:lnL>
                    <a:lnR w="0" cap="flat" cmpd="sng" algn="ctr">
                      <a:solidFill>
                        <a:srgbClr val="CCCC99"/>
                      </a:solidFill>
                      <a:prstDash val="solid"/>
                      <a:round/>
                      <a:headEnd type="none" w="med" len="med"/>
                      <a:tailEnd type="none" w="med" len="med"/>
                    </a:lnR>
                    <a:lnT cap="flat">
                      <a:noFill/>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FFFFFF"/>
                          </a:solidFill>
                          <a:effectLst/>
                          <a:latin typeface="Tahoma" panose="020B0604030504040204" pitchFamily="34" charset="0"/>
                          <a:cs typeface="Arial" panose="020B0604020202020204" pitchFamily="34" charset="0"/>
                        </a:rPr>
                        <a:t>Size (bits)</a:t>
                      </a:r>
                    </a:p>
                  </a:txBody>
                  <a:tcPr anchor="ct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cap="flat">
                      <a:noFill/>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FFFFFF"/>
                          </a:solidFill>
                          <a:effectLst/>
                          <a:latin typeface="Tahoma" panose="020B0604030504040204" pitchFamily="34" charset="0"/>
                          <a:cs typeface="Arial" panose="020B0604020202020204" pitchFamily="34" charset="0"/>
                        </a:rPr>
                        <a:t>Range</a:t>
                      </a:r>
                    </a:p>
                  </a:txBody>
                  <a:tcPr anchor="ct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cap="flat">
                      <a:noFill/>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FFFFFF"/>
                          </a:solidFill>
                          <a:effectLst/>
                          <a:latin typeface="Tahoma" panose="020B0604030504040204" pitchFamily="34" charset="0"/>
                          <a:cs typeface="Arial" panose="020B0604020202020204" pitchFamily="34" charset="0"/>
                        </a:rPr>
                        <a:t>Description</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anchor="ct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cap="flat">
                      <a:noFill/>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600075">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boolean</a:t>
                      </a: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endParaRPr kumimoji="0" lang="en-GB"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rPr>
                        <a:t>true, false</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 value that is either</a:t>
                      </a:r>
                    </a:p>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true or false.</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450850">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char</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16</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endParaRPr kumimoji="0" lang="en-GB"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 single 16-bit Unicode character.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457200">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byte</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8</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-128 to +127</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an integer.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457200">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short</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16</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-32768 to +32767</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an integer.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593725">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int</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32 bits</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-2,147,483,648 to</a:t>
                      </a:r>
                    </a:p>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+2,147,483,647</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an integer.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600075">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long</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64 bits</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-9,223,372,036,854,775,808</a:t>
                      </a:r>
                    </a:p>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to</a:t>
                      </a:r>
                    </a:p>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+9,223,372,036,854,775,807</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an integer.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677863">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float</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32 bits</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accurate to 8 significant digits</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 single-precision</a:t>
                      </a:r>
                    </a:p>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floating point number.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r h="715963">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0"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double</a:t>
                      </a:r>
                      <a:endParaRPr kumimoji="0" lang="en-US" altLang="en-US" sz="16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cap="flat">
                      <a:noFill/>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64 bits</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accurate to 16 significant digits</a:t>
                      </a: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SzPct val="90000"/>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defRPr sz="2400">
                          <a:solidFill>
                            <a:schemeClr val="tx1"/>
                          </a:solidFill>
                          <a:latin typeface="Tahoma" panose="020B0604030504040204" pitchFamily="34" charset="0"/>
                          <a:cs typeface="Arial" panose="020B0604020202020204" pitchFamily="34" charset="0"/>
                        </a:defRPr>
                      </a:lvl2pPr>
                      <a:lvl3pPr>
                        <a:spcBef>
                          <a:spcPct val="20000"/>
                        </a:spcBef>
                        <a:buClr>
                          <a:schemeClr val="accent1"/>
                        </a:buClr>
                        <a:defRPr sz="2000">
                          <a:solidFill>
                            <a:schemeClr val="tx1"/>
                          </a:solidFill>
                          <a:latin typeface="Tahoma" panose="020B0604030504040204" pitchFamily="34" charset="0"/>
                          <a:cs typeface="Arial" panose="020B0604020202020204" pitchFamily="34" charset="0"/>
                        </a:defRPr>
                      </a:lvl3pPr>
                      <a:lvl4pPr>
                        <a:spcBef>
                          <a:spcPct val="20000"/>
                        </a:spcBef>
                        <a:buClr>
                          <a:schemeClr val="hlink"/>
                        </a:buClr>
                        <a:defRPr>
                          <a:solidFill>
                            <a:schemeClr val="tx1"/>
                          </a:solidFill>
                          <a:latin typeface="Tahoma" panose="020B0604030504040204" pitchFamily="34" charset="0"/>
                          <a:cs typeface="Arial" panose="020B0604020202020204" pitchFamily="34" charset="0"/>
                        </a:defRPr>
                      </a:lvl4pPr>
                      <a:lvl5pPr>
                        <a:spcBef>
                          <a:spcPct val="20000"/>
                        </a:spcBef>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Stores a double-precision</a:t>
                      </a:r>
                    </a:p>
                    <a:p>
                      <a:pPr marL="0" marR="0" lvl="0" indent="0" algn="l" defTabSz="914400" rtl="0" eaLnBrk="1" fontAlgn="t" latinLnBrk="0" hangingPunct="1">
                        <a:lnSpc>
                          <a:spcPct val="100000"/>
                        </a:lnSpc>
                        <a:spcBef>
                          <a:spcPct val="0"/>
                        </a:spcBef>
                        <a:spcAft>
                          <a:spcPct val="0"/>
                        </a:spcAft>
                        <a:buClrTx/>
                        <a:buSzPct val="90000"/>
                        <a:buFontTx/>
                        <a:buNone/>
                        <a:tabLst/>
                      </a:pPr>
                      <a:r>
                        <a:rPr kumimoji="0" lang="en-US" altLang="en-US" sz="1600" b="1" i="0" u="none" strike="noStrike" cap="none" normalizeH="0" baseline="0" smtClean="0">
                          <a:ln>
                            <a:noFill/>
                          </a:ln>
                          <a:solidFill>
                            <a:srgbClr val="000000"/>
                          </a:solidFill>
                          <a:effectLst/>
                          <a:latin typeface="Tahoma" panose="020B0604030504040204" pitchFamily="34" charset="0"/>
                          <a:cs typeface="Arial" panose="020B0604020202020204" pitchFamily="34" charset="0"/>
                        </a:rPr>
                        <a:t>floating point number.</a:t>
                      </a:r>
                      <a:endParaRPr kumimoji="0" lang="en-US" altLang="en-US" sz="1600" b="1"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0" cap="flat" cmpd="sng" algn="ctr">
                      <a:solidFill>
                        <a:srgbClr val="CCCC99"/>
                      </a:solidFill>
                      <a:prstDash val="solid"/>
                      <a:round/>
                      <a:headEnd type="none" w="med" len="med"/>
                      <a:tailEnd type="none" w="med" len="med"/>
                    </a:lnL>
                    <a:lnR w="0" cap="flat" cmpd="sng" algn="ctr">
                      <a:solidFill>
                        <a:srgbClr val="CCCC99"/>
                      </a:solidFill>
                      <a:prstDash val="solid"/>
                      <a:round/>
                      <a:headEnd type="none" w="med" len="med"/>
                      <a:tailEnd type="none" w="med" len="med"/>
                    </a:lnR>
                    <a:lnT w="0" cap="flat" cmpd="sng" algn="ctr">
                      <a:solidFill>
                        <a:srgbClr val="CCCC99"/>
                      </a:solidFill>
                      <a:prstDash val="solid"/>
                      <a:round/>
                      <a:headEnd type="none" w="med" len="med"/>
                      <a:tailEnd type="none" w="med" len="med"/>
                    </a:lnT>
                    <a:lnB w="0" cap="flat" cmpd="sng" algn="ctr">
                      <a:solidFill>
                        <a:srgbClr val="CCCC99"/>
                      </a:solidFill>
                      <a:prstDash val="solid"/>
                      <a:round/>
                      <a:headEnd type="none" w="med" len="med"/>
                      <a:tailEnd type="none" w="med" len="med"/>
                    </a:lnB>
                    <a:lnTlToBr>
                      <a:noFill/>
                    </a:lnTlToBr>
                    <a:lnBlToTr>
                      <a:noFill/>
                    </a:lnBlToTr>
                    <a:solidFill>
                      <a:srgbClr val="99CCFF"/>
                    </a:solidFill>
                  </a:tcPr>
                </a:tc>
              </a:tr>
            </a:tbl>
          </a:graphicData>
        </a:graphic>
      </p:graphicFrame>
    </p:spTree>
    <p:custDataLst>
      <p:tags r:id="rId1"/>
    </p:custDataLst>
    <p:extLst>
      <p:ext uri="{BB962C8B-B14F-4D97-AF65-F5344CB8AC3E}">
        <p14:creationId xmlns:p14="http://schemas.microsoft.com/office/powerpoint/2010/main" val="9782337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Introduction to OOP</a:t>
            </a:r>
          </a:p>
        </p:txBody>
      </p:sp>
      <p:sp>
        <p:nvSpPr>
          <p:cNvPr id="5" name="Footer Placeholder 4"/>
          <p:cNvSpPr>
            <a:spLocks noGrp="1"/>
          </p:cNvSpPr>
          <p:nvPr>
            <p:ph type="ftr" sz="quarter" idx="11"/>
          </p:nvPr>
        </p:nvSpPr>
        <p:spPr/>
        <p:txBody>
          <a:bodyPr/>
          <a:lstStyle/>
          <a:p>
            <a:r>
              <a:rPr lang="en-US" altLang="en-US"/>
              <a:t>Dr. S. GANNOUNI &amp; Dr. A. TOUIR</a:t>
            </a:r>
          </a:p>
        </p:txBody>
      </p:sp>
      <p:sp>
        <p:nvSpPr>
          <p:cNvPr id="6"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C049B951-5EB1-4CD4-8E4A-E8B29F424FEC}" type="slidenum">
              <a:rPr lang="en-US" altLang="en-US"/>
              <a:pPr/>
              <a:t>19</a:t>
            </a:fld>
            <a:endParaRPr lang="en-US" altLang="en-US"/>
          </a:p>
        </p:txBody>
      </p:sp>
      <p:sp>
        <p:nvSpPr>
          <p:cNvPr id="130052" name="Rectangle 4"/>
          <p:cNvSpPr>
            <a:spLocks noChangeArrowheads="1"/>
          </p:cNvSpPr>
          <p:nvPr/>
        </p:nvSpPr>
        <p:spPr bwMode="auto">
          <a:xfrm>
            <a:off x="838200" y="0"/>
            <a:ext cx="6870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gn="ctr">
              <a:defRPr sz="4400">
                <a:solidFill>
                  <a:schemeClr val="tx2"/>
                </a:solidFill>
                <a:latin typeface="Tahoma" panose="020B0604030504040204" pitchFamily="34" charset="0"/>
                <a:cs typeface="Arial" panose="020B0604020202020204" pitchFamily="34" charset="0"/>
              </a:defRPr>
            </a:lvl1pPr>
            <a:lvl2pPr algn="ctr">
              <a:defRPr sz="4400">
                <a:solidFill>
                  <a:schemeClr val="tx2"/>
                </a:solidFill>
                <a:latin typeface="Tahoma" panose="020B0604030504040204" pitchFamily="34" charset="0"/>
                <a:cs typeface="Arial" panose="020B0604020202020204" pitchFamily="34" charset="0"/>
              </a:defRPr>
            </a:lvl2pPr>
            <a:lvl3pPr algn="ctr">
              <a:defRPr sz="4400">
                <a:solidFill>
                  <a:schemeClr val="tx2"/>
                </a:solidFill>
                <a:latin typeface="Tahoma" panose="020B0604030504040204" pitchFamily="34" charset="0"/>
                <a:cs typeface="Arial" panose="020B0604020202020204" pitchFamily="34" charset="0"/>
              </a:defRPr>
            </a:lvl3pPr>
            <a:lvl4pPr algn="ctr">
              <a:defRPr sz="4400">
                <a:solidFill>
                  <a:schemeClr val="tx2"/>
                </a:solidFill>
                <a:latin typeface="Tahoma" panose="020B0604030504040204" pitchFamily="34" charset="0"/>
                <a:cs typeface="Arial" panose="020B0604020202020204" pitchFamily="34" charset="0"/>
              </a:defRPr>
            </a:lvl4pPr>
            <a:lvl5pPr algn="ctr">
              <a:defRPr sz="4400">
                <a:solidFill>
                  <a:schemeClr val="tx2"/>
                </a:solidFill>
                <a:latin typeface="Tahoma" panose="020B060403050404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a:lstStyle>
          <a:p>
            <a:r>
              <a:rPr lang="en-US" altLang="en-US" sz="4000">
                <a:solidFill>
                  <a:srgbClr val="CC3300"/>
                </a:solidFill>
                <a:ea typeface="MS PGothic" panose="020B0600070205080204" pitchFamily="34" charset="-128"/>
              </a:rPr>
              <a:t>Variable/Constant Declaration</a:t>
            </a:r>
          </a:p>
        </p:txBody>
      </p:sp>
      <p:sp>
        <p:nvSpPr>
          <p:cNvPr id="130050" name="Rectangle 2" descr="Rectangle: Click to edit Master text styles&#10;Second level&#10;Third level&#10;Fourth level&#10;Fifth level"/>
          <p:cNvSpPr>
            <a:spLocks noGrp="1" noChangeArrowheads="1"/>
          </p:cNvSpPr>
          <p:nvPr>
            <p:ph type="body" idx="1"/>
          </p:nvPr>
        </p:nvSpPr>
        <p:spPr>
          <a:xfrm>
            <a:off x="762000" y="1828800"/>
            <a:ext cx="8001000" cy="4114800"/>
          </a:xfrm>
        </p:spPr>
        <p:txBody>
          <a:bodyPr/>
          <a:lstStyle/>
          <a:p>
            <a:r>
              <a:rPr lang="en-US" altLang="en-US" sz="2800"/>
              <a:t>When the declaration is made, memory space is allocated to store the values of the declared variable or constant.</a:t>
            </a:r>
          </a:p>
          <a:p>
            <a:r>
              <a:rPr lang="en-US" altLang="en-US" sz="2800"/>
              <a:t>The declaration of a variable means allocating a space memory which state (value) may change.</a:t>
            </a:r>
          </a:p>
          <a:p>
            <a:r>
              <a:rPr lang="en-US" altLang="en-US" sz="2800"/>
              <a:t> The declaration of a constant means allocating a space memory which state (value) cannot change.</a:t>
            </a:r>
          </a:p>
        </p:txBody>
      </p:sp>
    </p:spTree>
    <p:custDataLst>
      <p:tags r:id="rId1"/>
    </p:custDataLst>
    <p:extLst>
      <p:ext uri="{BB962C8B-B14F-4D97-AF65-F5344CB8AC3E}">
        <p14:creationId xmlns:p14="http://schemas.microsoft.com/office/powerpoint/2010/main" val="279539763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0EDA6B1-36B8-604C-B0F8-6306F763FCC3}" type="slidenum">
              <a:rPr lang="en-US"/>
              <a:pPr/>
              <a:t>2</a:t>
            </a:fld>
            <a:endParaRPr lang="en-US"/>
          </a:p>
        </p:txBody>
      </p:sp>
      <p:sp>
        <p:nvSpPr>
          <p:cNvPr id="257026" name="Rectangle 2"/>
          <p:cNvSpPr>
            <a:spLocks noGrp="1" noChangeArrowheads="1"/>
          </p:cNvSpPr>
          <p:nvPr>
            <p:ph type="title"/>
          </p:nvPr>
        </p:nvSpPr>
        <p:spPr>
          <a:xfrm>
            <a:off x="152400" y="228600"/>
            <a:ext cx="8763000" cy="1066800"/>
          </a:xfrm>
          <a:noFill/>
          <a:ln/>
        </p:spPr>
        <p:txBody>
          <a:bodyPr/>
          <a:lstStyle/>
          <a:p>
            <a:r>
              <a:rPr lang="en-US"/>
              <a:t>Motivations</a:t>
            </a:r>
          </a:p>
        </p:txBody>
      </p:sp>
      <p:sp>
        <p:nvSpPr>
          <p:cNvPr id="257027" name="Rectangle 3"/>
          <p:cNvSpPr>
            <a:spLocks noGrp="1" noChangeArrowheads="1"/>
          </p:cNvSpPr>
          <p:nvPr>
            <p:ph type="body" idx="1"/>
          </p:nvPr>
        </p:nvSpPr>
        <p:spPr>
          <a:xfrm>
            <a:off x="304800" y="1371600"/>
            <a:ext cx="8610600" cy="4114800"/>
          </a:xfrm>
          <a:noFill/>
          <a:ln/>
        </p:spPr>
        <p:txBody>
          <a:bodyPr/>
          <a:lstStyle/>
          <a:p>
            <a:pPr marL="0" indent="0">
              <a:buFont typeface="Monotype Sorts" charset="0"/>
              <a:buNone/>
            </a:pPr>
            <a:r>
              <a:rPr lang="en-US"/>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altLang="en-US"/>
              <a:t>Introduction to OOP</a:t>
            </a:r>
          </a:p>
        </p:txBody>
      </p:sp>
      <p:sp>
        <p:nvSpPr>
          <p:cNvPr id="17" name="Footer Placeholder 4"/>
          <p:cNvSpPr>
            <a:spLocks noGrp="1"/>
          </p:cNvSpPr>
          <p:nvPr>
            <p:ph type="ftr" sz="quarter" idx="11"/>
          </p:nvPr>
        </p:nvSpPr>
        <p:spPr/>
        <p:txBody>
          <a:bodyPr/>
          <a:lstStyle/>
          <a:p>
            <a:r>
              <a:rPr lang="en-US" altLang="en-US"/>
              <a:t>Dr. S. GANNOUNI &amp; Dr. A. TOUIR</a:t>
            </a:r>
          </a:p>
        </p:txBody>
      </p:sp>
      <p:sp>
        <p:nvSpPr>
          <p:cNvPr id="18"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BC671EF8-4EB7-4079-9974-DE01F5F869B9}" type="slidenum">
              <a:rPr lang="en-US" altLang="en-US"/>
              <a:pPr/>
              <a:t>20</a:t>
            </a:fld>
            <a:endParaRPr lang="en-US" altLang="en-US"/>
          </a:p>
        </p:txBody>
      </p:sp>
      <p:sp>
        <p:nvSpPr>
          <p:cNvPr id="116738" name="Rectangle 2"/>
          <p:cNvSpPr>
            <a:spLocks noGrp="1" noChangeArrowheads="1"/>
          </p:cNvSpPr>
          <p:nvPr>
            <p:ph type="title"/>
          </p:nvPr>
        </p:nvSpPr>
        <p:spPr>
          <a:xfrm>
            <a:off x="609600" y="304800"/>
            <a:ext cx="77724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Constant Declaration</a:t>
            </a:r>
          </a:p>
        </p:txBody>
      </p:sp>
      <p:sp>
        <p:nvSpPr>
          <p:cNvPr id="116739" name="Rectangle 3" descr="Rectangle: Click to edit Master text styles&#10;Second level&#10;Third level&#10;Fourth level&#10;Fifth level"/>
          <p:cNvSpPr>
            <a:spLocks noGrp="1" noChangeArrowheads="1"/>
          </p:cNvSpPr>
          <p:nvPr>
            <p:ph type="body" idx="1"/>
          </p:nvPr>
        </p:nvSpPr>
        <p:spPr>
          <a:xfrm>
            <a:off x="417513" y="1193800"/>
            <a:ext cx="8955087" cy="4826000"/>
          </a:xfrm>
        </p:spPr>
        <p:txBody>
          <a:bodyPr/>
          <a:lstStyle/>
          <a:p>
            <a:pPr>
              <a:lnSpc>
                <a:spcPct val="80000"/>
              </a:lnSpc>
              <a:buFontTx/>
              <a:buNone/>
            </a:pPr>
            <a:endParaRPr lang="en-US" altLang="en-US" sz="2800" dirty="0"/>
          </a:p>
          <a:p>
            <a:pPr>
              <a:lnSpc>
                <a:spcPct val="80000"/>
              </a:lnSpc>
              <a:buFontTx/>
              <a:buNone/>
            </a:pPr>
            <a:r>
              <a:rPr lang="en-US" altLang="en-US" sz="2000" b="1" dirty="0">
                <a:solidFill>
                  <a:srgbClr val="333399"/>
                </a:solidFill>
                <a:latin typeface="Courier New" panose="02070309020205020404" pitchFamily="49" charset="0"/>
              </a:rPr>
              <a:t>	</a:t>
            </a:r>
            <a:r>
              <a:rPr lang="en-US" altLang="en-US" sz="2000" b="1" dirty="0">
                <a:solidFill>
                  <a:srgbClr val="FF0000"/>
                </a:solidFill>
                <a:latin typeface="Courier New" panose="02070309020205020404" pitchFamily="49" charset="0"/>
              </a:rPr>
              <a:t>final</a:t>
            </a:r>
            <a:r>
              <a:rPr lang="en-US" altLang="en-US" sz="2000" b="1" dirty="0">
                <a:solidFill>
                  <a:schemeClr val="tx2"/>
                </a:solidFill>
                <a:latin typeface="Courier New" panose="02070309020205020404" pitchFamily="49" charset="0"/>
              </a:rPr>
              <a:t> </a:t>
            </a:r>
            <a:r>
              <a:rPr lang="en-US" altLang="en-US" sz="2000" b="1" dirty="0" err="1">
                <a:solidFill>
                  <a:schemeClr val="tx2"/>
                </a:solidFill>
                <a:latin typeface="Courier New" panose="02070309020205020404" pitchFamily="49" charset="0"/>
              </a:rPr>
              <a:t>dataType</a:t>
            </a:r>
            <a:r>
              <a:rPr lang="en-US" altLang="en-US" sz="2000" b="1" dirty="0">
                <a:solidFill>
                  <a:schemeClr val="tx2"/>
                </a:solidFill>
                <a:latin typeface="Courier New" panose="02070309020205020404" pitchFamily="49" charset="0"/>
              </a:rPr>
              <a:t> </a:t>
            </a:r>
            <a:r>
              <a:rPr lang="en-US" altLang="en-US" sz="2000" b="1" dirty="0" err="1">
                <a:solidFill>
                  <a:schemeClr val="tx2"/>
                </a:solidFill>
                <a:latin typeface="Courier New" panose="02070309020205020404" pitchFamily="49" charset="0"/>
              </a:rPr>
              <a:t>constIdentifier</a:t>
            </a:r>
            <a:r>
              <a:rPr lang="en-US" altLang="en-US" sz="2000" b="1" dirty="0">
                <a:solidFill>
                  <a:schemeClr val="tx2"/>
                </a:solidFill>
                <a:latin typeface="Courier New" panose="02070309020205020404" pitchFamily="49" charset="0"/>
              </a:rPr>
              <a:t> </a:t>
            </a:r>
            <a:r>
              <a:rPr lang="en-US" altLang="en-US" sz="2000" b="1" i="1" dirty="0">
                <a:solidFill>
                  <a:schemeClr val="tx2"/>
                </a:solidFill>
                <a:latin typeface="Courier New" panose="02070309020205020404" pitchFamily="49" charset="0"/>
              </a:rPr>
              <a:t>=</a:t>
            </a:r>
            <a:r>
              <a:rPr lang="en-US" altLang="en-US" sz="2000" b="1" dirty="0">
                <a:solidFill>
                  <a:schemeClr val="tx2"/>
                </a:solidFill>
                <a:latin typeface="Courier New" panose="02070309020205020404" pitchFamily="49" charset="0"/>
              </a:rPr>
              <a:t> literal | expression;</a:t>
            </a:r>
            <a:r>
              <a:rPr lang="en-US" altLang="en-US" sz="2000" dirty="0">
                <a:latin typeface="Courier New" panose="02070309020205020404" pitchFamily="49" charset="0"/>
              </a:rPr>
              <a:t/>
            </a:r>
            <a:br>
              <a:rPr lang="en-US" altLang="en-US" sz="2000" dirty="0">
                <a:latin typeface="Courier New" panose="02070309020205020404" pitchFamily="49" charset="0"/>
              </a:rPr>
            </a:br>
            <a:r>
              <a:rPr lang="en-US" altLang="en-US" sz="2400" dirty="0">
                <a:solidFill>
                  <a:srgbClr val="7F7F7F"/>
                </a:solidFill>
                <a:latin typeface="Courier New" panose="02070309020205020404" pitchFamily="49" charset="0"/>
              </a:rPr>
              <a:t>	</a:t>
            </a:r>
            <a:r>
              <a:rPr lang="en-US" altLang="en-US" sz="100" dirty="0">
                <a:solidFill>
                  <a:srgbClr val="7F7F7F"/>
                </a:solidFill>
                <a:latin typeface="Courier New" panose="02070309020205020404" pitchFamily="49" charset="0"/>
              </a:rPr>
              <a:t>				</a:t>
            </a:r>
          </a:p>
          <a:p>
            <a:pPr>
              <a:lnSpc>
                <a:spcPct val="80000"/>
              </a:lnSpc>
              <a:buFontTx/>
              <a:buNone/>
            </a:pPr>
            <a:r>
              <a:rPr lang="en-US" altLang="en-US" sz="2000" b="1" dirty="0">
                <a:solidFill>
                  <a:srgbClr val="333399"/>
                </a:solidFill>
                <a:latin typeface="Courier New" panose="02070309020205020404" pitchFamily="49" charset="0"/>
              </a:rPr>
              <a:t>		</a:t>
            </a:r>
            <a:r>
              <a:rPr lang="en-US" altLang="en-US" sz="2000" b="1" dirty="0">
                <a:latin typeface="Courier New" panose="02070309020205020404" pitchFamily="49" charset="0"/>
              </a:rPr>
              <a:t>final</a:t>
            </a:r>
            <a:r>
              <a:rPr lang="en-US" altLang="en-US" sz="2000" dirty="0">
                <a:latin typeface="Courier New" panose="02070309020205020404" pitchFamily="49" charset="0"/>
              </a:rPr>
              <a:t> double PI               = 3.14159;</a:t>
            </a:r>
            <a:br>
              <a:rPr lang="en-US" altLang="en-US" sz="2000" dirty="0">
                <a:latin typeface="Courier New" panose="02070309020205020404" pitchFamily="49" charset="0"/>
              </a:rPr>
            </a:br>
            <a:r>
              <a:rPr lang="en-US" altLang="en-US" sz="2000" dirty="0">
                <a:solidFill>
                  <a:srgbClr val="7F7F7F"/>
                </a:solidFill>
                <a:latin typeface="Courier New" panose="02070309020205020404" pitchFamily="49" charset="0"/>
              </a:rPr>
              <a:t>	</a:t>
            </a:r>
            <a:r>
              <a:rPr lang="en-US" altLang="en-US" sz="2000" b="1" dirty="0">
                <a:latin typeface="Courier New" panose="02070309020205020404" pitchFamily="49" charset="0"/>
              </a:rPr>
              <a:t>final</a:t>
            </a:r>
            <a:r>
              <a:rPr lang="en-US" altLang="en-US" sz="2000" dirty="0">
                <a:latin typeface="Courier New" panose="02070309020205020404" pitchFamily="49" charset="0"/>
              </a:rPr>
              <a:t> </a:t>
            </a:r>
            <a:r>
              <a:rPr lang="en-US" altLang="en-US" sz="2000" dirty="0" err="1">
                <a:latin typeface="Courier New" panose="02070309020205020404" pitchFamily="49" charset="0"/>
              </a:rPr>
              <a:t>int</a:t>
            </a:r>
            <a:r>
              <a:rPr lang="en-US" altLang="en-US" sz="2000" dirty="0">
                <a:latin typeface="Courier New" panose="02070309020205020404" pitchFamily="49" charset="0"/>
              </a:rPr>
              <a:t>    MONTH_IN_YEAR    = 12;</a:t>
            </a:r>
            <a:br>
              <a:rPr lang="en-US" altLang="en-US" sz="2000" dirty="0">
                <a:latin typeface="Courier New" panose="02070309020205020404" pitchFamily="49" charset="0"/>
              </a:rPr>
            </a:br>
            <a:r>
              <a:rPr lang="en-US" altLang="en-US" sz="2000" dirty="0">
                <a:solidFill>
                  <a:srgbClr val="7F7F7F"/>
                </a:solidFill>
                <a:latin typeface="Courier New" panose="02070309020205020404" pitchFamily="49" charset="0"/>
              </a:rPr>
              <a:t>	</a:t>
            </a:r>
            <a:r>
              <a:rPr lang="en-US" altLang="en-US" sz="2000" b="1" dirty="0">
                <a:latin typeface="Courier New" panose="02070309020205020404" pitchFamily="49" charset="0"/>
              </a:rPr>
              <a:t>final</a:t>
            </a:r>
            <a:r>
              <a:rPr lang="en-US" altLang="en-US" sz="2000" dirty="0">
                <a:latin typeface="Courier New" panose="02070309020205020404" pitchFamily="49" charset="0"/>
              </a:rPr>
              <a:t> short  FARADAY_CONSTANT = 23060;</a:t>
            </a:r>
          </a:p>
          <a:p>
            <a:pPr>
              <a:lnSpc>
                <a:spcPct val="80000"/>
              </a:lnSpc>
              <a:buFontTx/>
              <a:buNone/>
            </a:pPr>
            <a:endParaRPr lang="en-US" altLang="en-US" sz="2000" dirty="0">
              <a:latin typeface="Courier New" panose="02070309020205020404" pitchFamily="49" charset="0"/>
            </a:endParaRPr>
          </a:p>
          <a:p>
            <a:pPr>
              <a:lnSpc>
                <a:spcPct val="80000"/>
              </a:lnSpc>
              <a:buFontTx/>
              <a:buNone/>
            </a:pPr>
            <a:endParaRPr lang="en-US" altLang="en-US" sz="2000" dirty="0">
              <a:latin typeface="Courier New" panose="02070309020205020404" pitchFamily="49" charset="0"/>
            </a:endParaRPr>
          </a:p>
          <a:p>
            <a:pPr>
              <a:lnSpc>
                <a:spcPct val="80000"/>
              </a:lnSpc>
              <a:buFontTx/>
              <a:buNone/>
            </a:pPr>
            <a:endParaRPr lang="en-US" altLang="en-US" sz="2000" dirty="0">
              <a:latin typeface="Courier New" panose="02070309020205020404" pitchFamily="49" charset="0"/>
            </a:endParaRPr>
          </a:p>
          <a:p>
            <a:pPr>
              <a:lnSpc>
                <a:spcPct val="80000"/>
              </a:lnSpc>
              <a:buFontTx/>
              <a:buNone/>
            </a:pPr>
            <a:endParaRPr lang="en-US" altLang="en-US" sz="2000" dirty="0">
              <a:latin typeface="Courier New" panose="02070309020205020404" pitchFamily="49" charset="0"/>
            </a:endParaRPr>
          </a:p>
          <a:p>
            <a:pPr>
              <a:lnSpc>
                <a:spcPct val="80000"/>
              </a:lnSpc>
              <a:buFontTx/>
              <a:buNone/>
            </a:pPr>
            <a:endParaRPr lang="en-US" altLang="en-US" sz="2000" dirty="0">
              <a:latin typeface="Courier New" panose="02070309020205020404" pitchFamily="49" charset="0"/>
            </a:endParaRPr>
          </a:p>
          <a:p>
            <a:pPr>
              <a:lnSpc>
                <a:spcPct val="80000"/>
              </a:lnSpc>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final</a:t>
            </a:r>
            <a:r>
              <a:rPr lang="en-US" altLang="en-US" sz="2000" dirty="0">
                <a:latin typeface="Courier New" panose="02070309020205020404" pitchFamily="49" charset="0"/>
              </a:rPr>
              <a:t> </a:t>
            </a:r>
            <a:r>
              <a:rPr lang="en-US" altLang="en-US" sz="2000" dirty="0" err="1">
                <a:latin typeface="Courier New" panose="02070309020205020404" pitchFamily="49" charset="0"/>
              </a:rPr>
              <a:t>int</a:t>
            </a:r>
            <a:r>
              <a:rPr lang="en-US" altLang="en-US" sz="2000" dirty="0">
                <a:latin typeface="Courier New" panose="02070309020205020404" pitchFamily="49" charset="0"/>
              </a:rPr>
              <a:t> MAX               = 1024;</a:t>
            </a:r>
          </a:p>
          <a:p>
            <a:pPr>
              <a:lnSpc>
                <a:spcPct val="80000"/>
              </a:lnSpc>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final</a:t>
            </a:r>
            <a:r>
              <a:rPr lang="en-US" altLang="en-US" sz="2000" dirty="0">
                <a:latin typeface="Courier New" panose="02070309020205020404" pitchFamily="49" charset="0"/>
              </a:rPr>
              <a:t> </a:t>
            </a:r>
            <a:r>
              <a:rPr lang="en-US" altLang="en-US" sz="2000" dirty="0" err="1">
                <a:latin typeface="Courier New" panose="02070309020205020404" pitchFamily="49" charset="0"/>
              </a:rPr>
              <a:t>int</a:t>
            </a:r>
            <a:r>
              <a:rPr lang="en-US" altLang="en-US" sz="2000" dirty="0">
                <a:latin typeface="Courier New" panose="02070309020205020404" pitchFamily="49" charset="0"/>
              </a:rPr>
              <a:t> MIN               = 128;</a:t>
            </a:r>
          </a:p>
          <a:p>
            <a:pPr>
              <a:lnSpc>
                <a:spcPct val="80000"/>
              </a:lnSpc>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final</a:t>
            </a:r>
            <a:r>
              <a:rPr lang="en-US" altLang="en-US" sz="2000" dirty="0">
                <a:latin typeface="Courier New" panose="02070309020205020404" pitchFamily="49" charset="0"/>
              </a:rPr>
              <a:t> </a:t>
            </a:r>
            <a:r>
              <a:rPr lang="en-US" altLang="en-US" sz="2000" dirty="0" err="1">
                <a:latin typeface="Courier New" panose="02070309020205020404" pitchFamily="49" charset="0"/>
              </a:rPr>
              <a:t>int</a:t>
            </a:r>
            <a:r>
              <a:rPr lang="en-US" altLang="en-US" sz="2000" dirty="0">
                <a:latin typeface="Courier New" panose="02070309020205020404" pitchFamily="49" charset="0"/>
              </a:rPr>
              <a:t> AVG               = (MAX + MIN) / 2;</a:t>
            </a:r>
            <a:br>
              <a:rPr lang="en-US" altLang="en-US" sz="2000" dirty="0">
                <a:latin typeface="Courier New" panose="02070309020205020404" pitchFamily="49" charset="0"/>
              </a:rPr>
            </a:br>
            <a:endParaRPr lang="en-US" altLang="en-US" sz="2000" dirty="0">
              <a:latin typeface="Courier New" panose="02070309020205020404" pitchFamily="49" charset="0"/>
            </a:endParaRPr>
          </a:p>
        </p:txBody>
      </p:sp>
      <p:grpSp>
        <p:nvGrpSpPr>
          <p:cNvPr id="116748" name="Group 12"/>
          <p:cNvGrpSpPr>
            <a:grpSpLocks/>
          </p:cNvGrpSpPr>
          <p:nvPr/>
        </p:nvGrpSpPr>
        <p:grpSpPr bwMode="auto">
          <a:xfrm>
            <a:off x="3482975" y="2978150"/>
            <a:ext cx="1927225" cy="1277938"/>
            <a:chOff x="2194" y="1968"/>
            <a:chExt cx="1214" cy="805"/>
          </a:xfrm>
        </p:grpSpPr>
        <p:sp>
          <p:nvSpPr>
            <p:cNvPr id="116740" name="AutoShape 4"/>
            <p:cNvSpPr>
              <a:spLocks noChangeArrowheads="1"/>
            </p:cNvSpPr>
            <p:nvPr/>
          </p:nvSpPr>
          <p:spPr bwMode="auto">
            <a:xfrm>
              <a:off x="2194" y="2323"/>
              <a:ext cx="1214" cy="4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r>
                <a:rPr lang="en-US" altLang="ja-JP" sz="1400">
                  <a:solidFill>
                    <a:srgbClr val="000000"/>
                  </a:solidFill>
                  <a:latin typeface="Arial" panose="020B0604020202020204" pitchFamily="34" charset="0"/>
                  <a:ea typeface="MS PGothic" panose="020B0600070205080204" pitchFamily="34" charset="-128"/>
                </a:rPr>
                <a:t>These are constants, also called </a:t>
              </a:r>
              <a:r>
                <a:rPr lang="en-US" altLang="ja-JP" sz="1400" i="1">
                  <a:solidFill>
                    <a:srgbClr val="C1051B"/>
                  </a:solidFill>
                  <a:ea typeface="MS PGothic" panose="020B0600070205080204" pitchFamily="34" charset="-128"/>
                </a:rPr>
                <a:t>named constant</a:t>
              </a:r>
              <a:r>
                <a:rPr lang="en-US" altLang="ja-JP" sz="1400">
                  <a:solidFill>
                    <a:srgbClr val="000000"/>
                  </a:solidFill>
                  <a:latin typeface="Arial" panose="020B0604020202020204" pitchFamily="34" charset="0"/>
                  <a:ea typeface="MS PGothic" panose="020B0600070205080204" pitchFamily="34" charset="-128"/>
                </a:rPr>
                <a:t>.</a:t>
              </a:r>
            </a:p>
          </p:txBody>
        </p:sp>
        <p:sp>
          <p:nvSpPr>
            <p:cNvPr id="116741" name="Line 5"/>
            <p:cNvSpPr>
              <a:spLocks noChangeShapeType="1"/>
            </p:cNvSpPr>
            <p:nvPr/>
          </p:nvSpPr>
          <p:spPr bwMode="auto">
            <a:xfrm>
              <a:off x="2795" y="1968"/>
              <a:ext cx="0" cy="354"/>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6747" name="Group 11"/>
          <p:cNvGrpSpPr>
            <a:grpSpLocks/>
          </p:cNvGrpSpPr>
          <p:nvPr/>
        </p:nvGrpSpPr>
        <p:grpSpPr bwMode="auto">
          <a:xfrm>
            <a:off x="838200" y="2978150"/>
            <a:ext cx="1927225" cy="1277938"/>
            <a:chOff x="528" y="1968"/>
            <a:chExt cx="1214" cy="805"/>
          </a:xfrm>
        </p:grpSpPr>
        <p:sp>
          <p:nvSpPr>
            <p:cNvPr id="116742" name="AutoShape 6"/>
            <p:cNvSpPr>
              <a:spLocks noChangeArrowheads="1"/>
            </p:cNvSpPr>
            <p:nvPr/>
          </p:nvSpPr>
          <p:spPr bwMode="auto">
            <a:xfrm>
              <a:off x="528" y="2323"/>
              <a:ext cx="1214" cy="4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r>
                <a:rPr lang="en-US" altLang="ja-JP" sz="1400">
                  <a:solidFill>
                    <a:srgbClr val="000000"/>
                  </a:solidFill>
                  <a:latin typeface="Arial" panose="020B0604020202020204" pitchFamily="34" charset="0"/>
                  <a:ea typeface="MS PGothic" panose="020B0600070205080204" pitchFamily="34" charset="-128"/>
                </a:rPr>
                <a:t>The reserved word </a:t>
              </a:r>
              <a:r>
                <a:rPr lang="en-US" altLang="ja-JP" sz="1400" b="1">
                  <a:solidFill>
                    <a:srgbClr val="000000"/>
                  </a:solidFill>
                  <a:latin typeface="Arial" panose="020B0604020202020204" pitchFamily="34" charset="0"/>
                  <a:ea typeface="MS PGothic" panose="020B0600070205080204" pitchFamily="34" charset="-128"/>
                </a:rPr>
                <a:t>final</a:t>
              </a:r>
              <a:r>
                <a:rPr lang="en-US" altLang="ja-JP" sz="1400">
                  <a:solidFill>
                    <a:srgbClr val="000000"/>
                  </a:solidFill>
                  <a:latin typeface="Arial" panose="020B0604020202020204" pitchFamily="34" charset="0"/>
                  <a:ea typeface="MS PGothic" panose="020B0600070205080204" pitchFamily="34" charset="-128"/>
                </a:rPr>
                <a:t> is used to declare constants.</a:t>
              </a:r>
            </a:p>
          </p:txBody>
        </p:sp>
        <p:sp>
          <p:nvSpPr>
            <p:cNvPr id="116743" name="Line 7"/>
            <p:cNvSpPr>
              <a:spLocks noChangeShapeType="1"/>
            </p:cNvSpPr>
            <p:nvPr/>
          </p:nvSpPr>
          <p:spPr bwMode="auto">
            <a:xfrm>
              <a:off x="1121" y="1968"/>
              <a:ext cx="0" cy="354"/>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6744" name="Group 8"/>
          <p:cNvGrpSpPr>
            <a:grpSpLocks/>
          </p:cNvGrpSpPr>
          <p:nvPr/>
        </p:nvGrpSpPr>
        <p:grpSpPr bwMode="auto">
          <a:xfrm>
            <a:off x="5791200" y="2971800"/>
            <a:ext cx="1927225" cy="1290638"/>
            <a:chOff x="3734" y="2640"/>
            <a:chExt cx="1214" cy="813"/>
          </a:xfrm>
        </p:grpSpPr>
        <p:sp>
          <p:nvSpPr>
            <p:cNvPr id="116745" name="AutoShape 9"/>
            <p:cNvSpPr>
              <a:spLocks noChangeArrowheads="1"/>
            </p:cNvSpPr>
            <p:nvPr/>
          </p:nvSpPr>
          <p:spPr bwMode="auto">
            <a:xfrm>
              <a:off x="3734" y="3003"/>
              <a:ext cx="1214" cy="4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r>
                <a:rPr lang="en-US" altLang="ja-JP" sz="1400">
                  <a:solidFill>
                    <a:srgbClr val="000000"/>
                  </a:solidFill>
                  <a:latin typeface="Arial" panose="020B0604020202020204" pitchFamily="34" charset="0"/>
                  <a:ea typeface="MS PGothic" panose="020B0600070205080204" pitchFamily="34" charset="-128"/>
                </a:rPr>
                <a:t>These are called </a:t>
              </a:r>
              <a:r>
                <a:rPr lang="en-US" altLang="ja-JP" sz="1400" i="1">
                  <a:solidFill>
                    <a:srgbClr val="C1051B"/>
                  </a:solidFill>
                  <a:ea typeface="MS PGothic" panose="020B0600070205080204" pitchFamily="34" charset="-128"/>
                </a:rPr>
                <a:t>literals.</a:t>
              </a:r>
              <a:endParaRPr lang="en-US" altLang="ja-JP" sz="1400">
                <a:solidFill>
                  <a:srgbClr val="000000"/>
                </a:solidFill>
                <a:latin typeface="Arial" panose="020B0604020202020204" pitchFamily="34" charset="0"/>
                <a:ea typeface="MS PGothic" panose="020B0600070205080204" pitchFamily="34" charset="-128"/>
              </a:endParaRPr>
            </a:p>
          </p:txBody>
        </p:sp>
        <p:sp>
          <p:nvSpPr>
            <p:cNvPr id="116746" name="Line 10"/>
            <p:cNvSpPr>
              <a:spLocks noChangeShapeType="1"/>
            </p:cNvSpPr>
            <p:nvPr/>
          </p:nvSpPr>
          <p:spPr bwMode="auto">
            <a:xfrm>
              <a:off x="4319" y="2640"/>
              <a:ext cx="0" cy="354"/>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6752" name="Group 16"/>
          <p:cNvGrpSpPr>
            <a:grpSpLocks/>
          </p:cNvGrpSpPr>
          <p:nvPr/>
        </p:nvGrpSpPr>
        <p:grpSpPr bwMode="auto">
          <a:xfrm>
            <a:off x="5943600" y="5410200"/>
            <a:ext cx="1927225" cy="914400"/>
            <a:chOff x="3744" y="3408"/>
            <a:chExt cx="1214" cy="576"/>
          </a:xfrm>
        </p:grpSpPr>
        <p:sp>
          <p:nvSpPr>
            <p:cNvPr id="116750" name="AutoShape 14"/>
            <p:cNvSpPr>
              <a:spLocks noChangeArrowheads="1"/>
            </p:cNvSpPr>
            <p:nvPr/>
          </p:nvSpPr>
          <p:spPr bwMode="auto">
            <a:xfrm>
              <a:off x="3744" y="3534"/>
              <a:ext cx="1214" cy="4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r>
                <a:rPr lang="en-US" altLang="ja-JP" sz="1400">
                  <a:solidFill>
                    <a:srgbClr val="000000"/>
                  </a:solidFill>
                  <a:latin typeface="Arial" panose="020B0604020202020204" pitchFamily="34" charset="0"/>
                  <a:ea typeface="MS PGothic" panose="020B0600070205080204" pitchFamily="34" charset="-128"/>
                </a:rPr>
                <a:t>This is called </a:t>
              </a:r>
              <a:r>
                <a:rPr lang="en-US" altLang="ja-JP" sz="1400" i="1">
                  <a:solidFill>
                    <a:srgbClr val="C1051B"/>
                  </a:solidFill>
                  <a:ea typeface="MS PGothic" panose="020B0600070205080204" pitchFamily="34" charset="-128"/>
                </a:rPr>
                <a:t>expression.</a:t>
              </a:r>
              <a:endParaRPr lang="en-US" altLang="ja-JP" sz="1400">
                <a:solidFill>
                  <a:srgbClr val="000000"/>
                </a:solidFill>
                <a:latin typeface="Arial" panose="020B0604020202020204" pitchFamily="34" charset="0"/>
                <a:ea typeface="MS PGothic" panose="020B0600070205080204" pitchFamily="34" charset="-128"/>
              </a:endParaRPr>
            </a:p>
          </p:txBody>
        </p:sp>
        <p:sp>
          <p:nvSpPr>
            <p:cNvPr id="116751" name="Line 15"/>
            <p:cNvSpPr>
              <a:spLocks noChangeShapeType="1"/>
            </p:cNvSpPr>
            <p:nvPr/>
          </p:nvSpPr>
          <p:spPr bwMode="auto">
            <a:xfrm>
              <a:off x="4320" y="3408"/>
              <a:ext cx="9" cy="11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ustDataLst>
      <p:tags r:id="rId1"/>
    </p:custDataLst>
    <p:extLst>
      <p:ext uri="{BB962C8B-B14F-4D97-AF65-F5344CB8AC3E}">
        <p14:creationId xmlns:p14="http://schemas.microsoft.com/office/powerpoint/2010/main" val="34906282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09600" y="304800"/>
            <a:ext cx="77724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Variable Declaration</a:t>
            </a:r>
          </a:p>
        </p:txBody>
      </p:sp>
      <p:sp>
        <p:nvSpPr>
          <p:cNvPr id="132112" name="Rectangle 16" descr="Rectangle: Click to edit Master text styles&#10;Second level&#10;Third level&#10;Fourth level&#10;Fifth level"/>
          <p:cNvSpPr>
            <a:spLocks noGrp="1" noChangeArrowheads="1"/>
          </p:cNvSpPr>
          <p:nvPr>
            <p:ph type="body" idx="1"/>
          </p:nvPr>
        </p:nvSpPr>
        <p:spPr>
          <a:xfrm>
            <a:off x="762000" y="1447800"/>
            <a:ext cx="7772400" cy="4114800"/>
          </a:xfrm>
        </p:spPr>
        <p:txBody>
          <a:bodyPr/>
          <a:lstStyle/>
          <a:p>
            <a:pPr>
              <a:lnSpc>
                <a:spcPct val="90000"/>
              </a:lnSpc>
            </a:pPr>
            <a:r>
              <a:rPr lang="en-US" altLang="en-US" sz="2800" dirty="0"/>
              <a:t>A variable may be declared:</a:t>
            </a:r>
          </a:p>
          <a:p>
            <a:pPr lvl="1">
              <a:lnSpc>
                <a:spcPct val="90000"/>
              </a:lnSpc>
            </a:pPr>
            <a:r>
              <a:rPr lang="en-US" altLang="en-US" sz="2400" dirty="0"/>
              <a:t>With initial value.</a:t>
            </a:r>
          </a:p>
          <a:p>
            <a:pPr lvl="1">
              <a:lnSpc>
                <a:spcPct val="90000"/>
              </a:lnSpc>
            </a:pPr>
            <a:r>
              <a:rPr lang="en-US" altLang="en-US" sz="2400" dirty="0"/>
              <a:t>Without initial value.</a:t>
            </a:r>
          </a:p>
          <a:p>
            <a:pPr lvl="4">
              <a:lnSpc>
                <a:spcPct val="90000"/>
              </a:lnSpc>
            </a:pPr>
            <a:endParaRPr lang="en-US" altLang="en-US" sz="1800" dirty="0"/>
          </a:p>
          <a:p>
            <a:pPr>
              <a:lnSpc>
                <a:spcPct val="90000"/>
              </a:lnSpc>
            </a:pPr>
            <a:r>
              <a:rPr lang="en-US" altLang="en-US" sz="2800" dirty="0"/>
              <a:t>Variable declaration with initial value;</a:t>
            </a:r>
          </a:p>
          <a:p>
            <a:pPr lvl="1">
              <a:lnSpc>
                <a:spcPct val="90000"/>
              </a:lnSpc>
              <a:buFontTx/>
              <a:buNone/>
            </a:pPr>
            <a:r>
              <a:rPr lang="en-US" altLang="en-US" sz="1600" b="1" dirty="0" err="1">
                <a:solidFill>
                  <a:schemeClr val="tx2"/>
                </a:solidFill>
                <a:latin typeface="Courier New" panose="02070309020205020404" pitchFamily="49" charset="0"/>
              </a:rPr>
              <a:t>dataType</a:t>
            </a:r>
            <a:r>
              <a:rPr lang="en-US" altLang="en-US" sz="1600" b="1" dirty="0">
                <a:solidFill>
                  <a:schemeClr val="tx2"/>
                </a:solidFill>
                <a:latin typeface="Courier New" panose="02070309020205020404" pitchFamily="49" charset="0"/>
              </a:rPr>
              <a:t> </a:t>
            </a:r>
            <a:r>
              <a:rPr lang="en-US" altLang="en-US" sz="1600" b="1" dirty="0" err="1">
                <a:solidFill>
                  <a:schemeClr val="tx2"/>
                </a:solidFill>
                <a:latin typeface="Courier New" panose="02070309020205020404" pitchFamily="49" charset="0"/>
              </a:rPr>
              <a:t>variableIdentifier</a:t>
            </a:r>
            <a:r>
              <a:rPr lang="en-US" altLang="en-US" sz="1600" b="1" dirty="0">
                <a:solidFill>
                  <a:schemeClr val="tx2"/>
                </a:solidFill>
                <a:latin typeface="Courier New" panose="02070309020205020404" pitchFamily="49" charset="0"/>
              </a:rPr>
              <a:t> </a:t>
            </a:r>
            <a:r>
              <a:rPr lang="en-US" altLang="en-US" sz="1600" b="1" i="1" dirty="0">
                <a:solidFill>
                  <a:schemeClr val="tx2"/>
                </a:solidFill>
                <a:latin typeface="Courier New" panose="02070309020205020404" pitchFamily="49" charset="0"/>
              </a:rPr>
              <a:t>=</a:t>
            </a:r>
            <a:r>
              <a:rPr lang="en-US" altLang="en-US" sz="1600" b="1" dirty="0">
                <a:solidFill>
                  <a:schemeClr val="tx2"/>
                </a:solidFill>
                <a:latin typeface="Courier New" panose="02070309020205020404" pitchFamily="49" charset="0"/>
              </a:rPr>
              <a:t> literal | expression;</a:t>
            </a:r>
          </a:p>
          <a:p>
            <a:pPr lvl="1">
              <a:lnSpc>
                <a:spcPct val="90000"/>
              </a:lnSpc>
              <a:buFontTx/>
              <a:buNone/>
            </a:pPr>
            <a:r>
              <a:rPr lang="en-US" altLang="en-US" sz="2000" b="1" dirty="0">
                <a:solidFill>
                  <a:srgbClr val="333399"/>
                </a:solidFill>
                <a:latin typeface="Courier New" panose="02070309020205020404" pitchFamily="49" charset="0"/>
              </a:rPr>
              <a:t>	</a:t>
            </a:r>
            <a:r>
              <a:rPr lang="en-US" altLang="en-US" sz="2000" dirty="0">
                <a:latin typeface="Courier New" panose="02070309020205020404" pitchFamily="49" charset="0"/>
              </a:rPr>
              <a:t>double </a:t>
            </a:r>
            <a:r>
              <a:rPr lang="en-US" altLang="en-US" sz="2000" dirty="0" err="1">
                <a:latin typeface="Courier New" panose="02070309020205020404" pitchFamily="49" charset="0"/>
              </a:rPr>
              <a:t>avg</a:t>
            </a:r>
            <a:r>
              <a:rPr lang="en-US" altLang="en-US" sz="2000" dirty="0">
                <a:latin typeface="Courier New" panose="02070309020205020404" pitchFamily="49" charset="0"/>
              </a:rPr>
              <a:t>             = 0.0;</a:t>
            </a:r>
            <a:br>
              <a:rPr lang="en-US" altLang="en-US" sz="2000" dirty="0">
                <a:latin typeface="Courier New" panose="02070309020205020404" pitchFamily="49" charset="0"/>
              </a:rPr>
            </a:b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err="1">
                <a:latin typeface="Courier New" panose="02070309020205020404" pitchFamily="49" charset="0"/>
              </a:rPr>
              <a:t>i</a:t>
            </a:r>
            <a:r>
              <a:rPr lang="en-US" altLang="en-US" sz="2000" dirty="0">
                <a:latin typeface="Courier New" panose="02070309020205020404" pitchFamily="49" charset="0"/>
              </a:rPr>
              <a:t>		    = 1;</a:t>
            </a:r>
          </a:p>
          <a:p>
            <a:pPr lvl="1">
              <a:lnSpc>
                <a:spcPct val="90000"/>
              </a:lnSpc>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int</a:t>
            </a:r>
            <a:r>
              <a:rPr lang="en-US" altLang="en-US" sz="2000" dirty="0">
                <a:latin typeface="Courier New" panose="02070309020205020404" pitchFamily="49" charset="0"/>
              </a:rPr>
              <a:t> 	x =5, y = 7, z = (</a:t>
            </a:r>
            <a:r>
              <a:rPr lang="en-US" altLang="en-US" sz="2000" dirty="0" err="1">
                <a:latin typeface="Courier New" panose="02070309020205020404" pitchFamily="49" charset="0"/>
              </a:rPr>
              <a:t>x+y</a:t>
            </a:r>
            <a:r>
              <a:rPr lang="en-US" altLang="en-US" sz="2000" dirty="0">
                <a:latin typeface="Courier New" panose="02070309020205020404" pitchFamily="49" charset="0"/>
              </a:rPr>
              <a:t>)*3;</a:t>
            </a:r>
            <a:endParaRPr lang="en-US" altLang="en-US" sz="1800" dirty="0"/>
          </a:p>
          <a:p>
            <a:pPr lvl="4">
              <a:lnSpc>
                <a:spcPct val="90000"/>
              </a:lnSpc>
            </a:pPr>
            <a:endParaRPr lang="en-US" altLang="en-US" sz="1800" dirty="0"/>
          </a:p>
          <a:p>
            <a:pPr>
              <a:lnSpc>
                <a:spcPct val="90000"/>
              </a:lnSpc>
            </a:pPr>
            <a:r>
              <a:rPr lang="en-US" altLang="en-US" sz="2800" dirty="0"/>
              <a:t>Variable declaration without initial value;</a:t>
            </a:r>
          </a:p>
          <a:p>
            <a:pPr>
              <a:lnSpc>
                <a:spcPct val="90000"/>
              </a:lnSpc>
              <a:buSzTx/>
              <a:buFontTx/>
              <a:buNone/>
            </a:pPr>
            <a:r>
              <a:rPr lang="en-US" altLang="en-US" sz="1600" b="1" dirty="0">
                <a:solidFill>
                  <a:schemeClr val="tx2"/>
                </a:solidFill>
                <a:latin typeface="Courier New" panose="02070309020205020404" pitchFamily="49" charset="0"/>
              </a:rPr>
              <a:t>	</a:t>
            </a:r>
            <a:r>
              <a:rPr lang="en-US" altLang="en-US" sz="1600" b="1" dirty="0" err="1">
                <a:solidFill>
                  <a:schemeClr val="tx2"/>
                </a:solidFill>
                <a:latin typeface="Courier New" panose="02070309020205020404" pitchFamily="49" charset="0"/>
              </a:rPr>
              <a:t>dataType</a:t>
            </a:r>
            <a:r>
              <a:rPr lang="en-US" altLang="en-US" sz="1600" b="1" dirty="0">
                <a:solidFill>
                  <a:schemeClr val="tx2"/>
                </a:solidFill>
                <a:latin typeface="Courier New" panose="02070309020205020404" pitchFamily="49" charset="0"/>
              </a:rPr>
              <a:t> </a:t>
            </a:r>
            <a:r>
              <a:rPr lang="en-US" altLang="en-US" sz="1600" b="1" dirty="0" err="1">
                <a:solidFill>
                  <a:schemeClr val="tx2"/>
                </a:solidFill>
                <a:latin typeface="Courier New" panose="02070309020205020404" pitchFamily="49" charset="0"/>
              </a:rPr>
              <a:t>variableIdentifier</a:t>
            </a:r>
            <a:r>
              <a:rPr lang="en-US" altLang="en-US" sz="1600" b="1" dirty="0">
                <a:solidFill>
                  <a:schemeClr val="tx2"/>
                </a:solidFill>
                <a:latin typeface="Courier New" panose="02070309020205020404" pitchFamily="49" charset="0"/>
              </a:rPr>
              <a:t>;</a:t>
            </a:r>
          </a:p>
          <a:p>
            <a:pPr lvl="1">
              <a:lnSpc>
                <a:spcPct val="90000"/>
              </a:lnSpc>
              <a:buFontTx/>
              <a:buNone/>
            </a:pPr>
            <a:r>
              <a:rPr lang="en-US" altLang="en-US" sz="2000" dirty="0">
                <a:latin typeface="Courier New" panose="02070309020205020404" pitchFamily="49" charset="0"/>
              </a:rPr>
              <a:t>	double </a:t>
            </a:r>
            <a:r>
              <a:rPr lang="en-US" altLang="en-US" sz="2000" dirty="0" err="1">
                <a:latin typeface="Courier New" panose="02070309020205020404" pitchFamily="49" charset="0"/>
              </a:rPr>
              <a:t>avg</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p>
          <a:p>
            <a:pPr>
              <a:lnSpc>
                <a:spcPct val="90000"/>
              </a:lnSpc>
              <a:buSzTx/>
              <a:buFontTx/>
              <a:buNone/>
            </a:pPr>
            <a:endParaRPr lang="en-US" altLang="en-US" sz="1600" b="1" dirty="0">
              <a:solidFill>
                <a:schemeClr val="tx2"/>
              </a:solidFill>
              <a:latin typeface="Courier New" panose="02070309020205020404" pitchFamily="49" charset="0"/>
            </a:endParaRPr>
          </a:p>
        </p:txBody>
      </p:sp>
    </p:spTree>
    <p:custDataLst>
      <p:tags r:id="rId1"/>
    </p:custDataLst>
    <p:extLst>
      <p:ext uri="{BB962C8B-B14F-4D97-AF65-F5344CB8AC3E}">
        <p14:creationId xmlns:p14="http://schemas.microsoft.com/office/powerpoint/2010/main" val="339541829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ltLang="en-US"/>
              <a:t>Introduction to OOP</a:t>
            </a:r>
          </a:p>
        </p:txBody>
      </p:sp>
      <p:sp>
        <p:nvSpPr>
          <p:cNvPr id="11" name="Footer Placeholder 4"/>
          <p:cNvSpPr>
            <a:spLocks noGrp="1"/>
          </p:cNvSpPr>
          <p:nvPr>
            <p:ph type="ftr" sz="quarter" idx="11"/>
          </p:nvPr>
        </p:nvSpPr>
        <p:spPr/>
        <p:txBody>
          <a:bodyPr/>
          <a:lstStyle/>
          <a:p>
            <a:r>
              <a:rPr lang="en-US" altLang="en-US"/>
              <a:t>Dr. S. GANNOUNI &amp; Dr.  A. TOUIR</a:t>
            </a:r>
          </a:p>
          <a:p>
            <a:endParaRPr lang="en-US" altLang="en-US"/>
          </a:p>
        </p:txBody>
      </p:sp>
      <p:sp>
        <p:nvSpPr>
          <p:cNvPr id="12"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4A154DCE-8BC3-49FC-9556-81B3F11BB3E6}" type="slidenum">
              <a:rPr lang="en-US" altLang="en-US"/>
              <a:pPr/>
              <a:t>22</a:t>
            </a:fld>
            <a:endParaRPr lang="en-US" altLang="en-US"/>
          </a:p>
        </p:txBody>
      </p:sp>
      <p:sp>
        <p:nvSpPr>
          <p:cNvPr id="118786" name="Rectangle 2"/>
          <p:cNvSpPr>
            <a:spLocks noGrp="1" noChangeArrowheads="1"/>
          </p:cNvSpPr>
          <p:nvPr>
            <p:ph type="title"/>
          </p:nvPr>
        </p:nvSpPr>
        <p:spPr>
          <a:xfrm>
            <a:off x="533400" y="0"/>
            <a:ext cx="73914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Basic Assignment Operator</a:t>
            </a:r>
          </a:p>
        </p:txBody>
      </p:sp>
      <p:sp>
        <p:nvSpPr>
          <p:cNvPr id="118787" name="Rectangle 3" descr="Rectangle: Click to edit Master text styles&#10;Second level&#10;Third level&#10;Fourth level&#10;Fifth level"/>
          <p:cNvSpPr>
            <a:spLocks noGrp="1" noChangeArrowheads="1"/>
          </p:cNvSpPr>
          <p:nvPr>
            <p:ph type="body" idx="1"/>
          </p:nvPr>
        </p:nvSpPr>
        <p:spPr>
          <a:xfrm>
            <a:off x="762000" y="1600200"/>
            <a:ext cx="8305800" cy="4648200"/>
          </a:xfrm>
          <a:noFill/>
          <a:extLst>
            <a:ext uri="{909E8E84-426E-40DD-AFC4-6F175D3DCCD1}">
              <a14:hiddenFill xmlns:a14="http://schemas.microsoft.com/office/drawing/2010/main">
                <a:solidFill>
                  <a:srgbClr val="FFFFCC"/>
                </a:solidFill>
              </a14:hiddenFill>
            </a:ext>
          </a:extLst>
        </p:spPr>
        <p:txBody>
          <a:bodyPr/>
          <a:lstStyle/>
          <a:p>
            <a:pPr>
              <a:lnSpc>
                <a:spcPct val="90000"/>
              </a:lnSpc>
            </a:pPr>
            <a:r>
              <a:rPr lang="en-US" altLang="en-US" sz="2400"/>
              <a:t>We assign a value to a variable using the basic </a:t>
            </a:r>
            <a:r>
              <a:rPr lang="en-US" altLang="ja-JP" sz="2400" i="1">
                <a:solidFill>
                  <a:srgbClr val="C1051B"/>
                </a:solidFill>
                <a:ea typeface="MS PGothic" panose="020B0600070205080204" pitchFamily="34" charset="-128"/>
              </a:rPr>
              <a:t>assignment operator (=)</a:t>
            </a:r>
            <a:r>
              <a:rPr lang="en-US" altLang="ja-JP" sz="2400">
                <a:ea typeface="MS PGothic" panose="020B0600070205080204" pitchFamily="34" charset="-128"/>
              </a:rPr>
              <a:t>.</a:t>
            </a:r>
          </a:p>
          <a:p>
            <a:pPr>
              <a:lnSpc>
                <a:spcPct val="90000"/>
              </a:lnSpc>
            </a:pPr>
            <a:r>
              <a:rPr lang="en-US" altLang="en-US" sz="2400"/>
              <a:t>Assignment operator stores a value in memory.</a:t>
            </a:r>
            <a:endParaRPr lang="en-US" altLang="ja-JP" sz="2400">
              <a:ea typeface="MS PGothic" panose="020B0600070205080204" pitchFamily="34" charset="-128"/>
            </a:endParaRPr>
          </a:p>
          <a:p>
            <a:pPr>
              <a:lnSpc>
                <a:spcPct val="90000"/>
              </a:lnSpc>
            </a:pPr>
            <a:r>
              <a:rPr lang="en-US" altLang="ja-JP" sz="2400">
                <a:ea typeface="MS PGothic" panose="020B0600070205080204" pitchFamily="34" charset="-128"/>
              </a:rPr>
              <a:t>The syntax is</a:t>
            </a:r>
          </a:p>
          <a:p>
            <a:pPr>
              <a:lnSpc>
                <a:spcPct val="90000"/>
              </a:lnSpc>
              <a:buFontTx/>
              <a:buNone/>
            </a:pPr>
            <a:r>
              <a:rPr lang="en-US" altLang="en-US" sz="2400">
                <a:solidFill>
                  <a:srgbClr val="7F7F7F"/>
                </a:solidFill>
              </a:rPr>
              <a:t>			</a:t>
            </a:r>
            <a:r>
              <a:rPr lang="en-US" altLang="en-US" sz="2400"/>
              <a:t> </a:t>
            </a:r>
            <a:r>
              <a:rPr lang="en-US" altLang="en-US" sz="2000">
                <a:latin typeface="Courier New" panose="02070309020205020404" pitchFamily="49" charset="0"/>
              </a:rPr>
              <a:t>leftSide </a:t>
            </a:r>
            <a:r>
              <a:rPr lang="en-US" altLang="en-US" sz="2400">
                <a:solidFill>
                  <a:srgbClr val="C1051B"/>
                </a:solidFill>
                <a:ea typeface="MS PGothic" panose="020B0600070205080204" pitchFamily="34" charset="-128"/>
              </a:rPr>
              <a:t>=</a:t>
            </a:r>
            <a:r>
              <a:rPr lang="en-US" altLang="en-US" sz="2000">
                <a:latin typeface="Courier New" panose="02070309020205020404" pitchFamily="49" charset="0"/>
              </a:rPr>
              <a:t> rightSide ;</a:t>
            </a:r>
          </a:p>
          <a:p>
            <a:pPr>
              <a:lnSpc>
                <a:spcPct val="90000"/>
              </a:lnSpc>
              <a:buFontTx/>
              <a:buNone/>
            </a:pPr>
            <a:endParaRPr lang="en-US" altLang="en-US" sz="2000">
              <a:latin typeface="Courier New" panose="02070309020205020404" pitchFamily="49" charset="0"/>
            </a:endParaRPr>
          </a:p>
          <a:p>
            <a:pPr>
              <a:lnSpc>
                <a:spcPct val="90000"/>
              </a:lnSpc>
              <a:buFontTx/>
              <a:buNone/>
            </a:pPr>
            <a:endParaRPr lang="en-US" altLang="en-US" sz="2000">
              <a:latin typeface="Courier New" panose="02070309020205020404" pitchFamily="49" charset="0"/>
            </a:endParaRPr>
          </a:p>
          <a:p>
            <a:pPr>
              <a:lnSpc>
                <a:spcPct val="90000"/>
              </a:lnSpc>
              <a:buFontTx/>
              <a:buNone/>
            </a:pPr>
            <a:endParaRPr lang="en-US" altLang="en-US" sz="2000">
              <a:latin typeface="Courier New" panose="02070309020205020404" pitchFamily="49" charset="0"/>
            </a:endParaRPr>
          </a:p>
          <a:p>
            <a:pPr>
              <a:lnSpc>
                <a:spcPct val="90000"/>
              </a:lnSpc>
              <a:buFontTx/>
              <a:buNone/>
            </a:pPr>
            <a:r>
              <a:rPr lang="en-US" altLang="ja-JP" sz="2400">
                <a:ea typeface="MS PGothic" panose="020B0600070205080204" pitchFamily="34" charset="-128"/>
              </a:rPr>
              <a:t>Examples:</a:t>
            </a:r>
          </a:p>
          <a:p>
            <a:pPr>
              <a:lnSpc>
                <a:spcPct val="90000"/>
              </a:lnSpc>
              <a:buFontTx/>
              <a:buNone/>
            </a:pPr>
            <a:r>
              <a:rPr lang="en-US" altLang="en-US" sz="2000">
                <a:latin typeface="Courier New" panose="02070309020205020404" pitchFamily="49" charset="0"/>
              </a:rPr>
              <a:t>		i = 1;</a:t>
            </a:r>
          </a:p>
          <a:p>
            <a:pPr>
              <a:lnSpc>
                <a:spcPct val="90000"/>
              </a:lnSpc>
              <a:buFontTx/>
              <a:buNone/>
            </a:pPr>
            <a:r>
              <a:rPr lang="en-US" altLang="en-US" sz="2000">
                <a:latin typeface="Courier New" panose="02070309020205020404" pitchFamily="49" charset="0"/>
              </a:rPr>
              <a:t>		start = i;</a:t>
            </a:r>
          </a:p>
          <a:p>
            <a:pPr>
              <a:lnSpc>
                <a:spcPct val="90000"/>
              </a:lnSpc>
              <a:buFontTx/>
              <a:buNone/>
            </a:pPr>
            <a:r>
              <a:rPr lang="en-US" altLang="en-US" sz="2000">
                <a:latin typeface="Courier New" panose="02070309020205020404" pitchFamily="49" charset="0"/>
              </a:rPr>
              <a:t>		sum = firstNumber + secondNumber;</a:t>
            </a:r>
            <a:br>
              <a:rPr lang="en-US" altLang="en-US" sz="2000">
                <a:latin typeface="Courier New" panose="02070309020205020404" pitchFamily="49" charset="0"/>
              </a:rPr>
            </a:br>
            <a:r>
              <a:rPr lang="en-US" altLang="en-US" sz="2000">
                <a:solidFill>
                  <a:srgbClr val="7F7F7F"/>
                </a:solidFill>
                <a:latin typeface="Courier New" panose="02070309020205020404" pitchFamily="49" charset="0"/>
              </a:rPr>
              <a:t>	</a:t>
            </a:r>
            <a:r>
              <a:rPr lang="en-US" altLang="en-US" sz="2000">
                <a:latin typeface="Courier New" panose="02070309020205020404" pitchFamily="49" charset="0"/>
              </a:rPr>
              <a:t>avg = (one + two + three) / 3;</a:t>
            </a:r>
          </a:p>
          <a:p>
            <a:pPr>
              <a:lnSpc>
                <a:spcPct val="90000"/>
              </a:lnSpc>
              <a:buFontTx/>
              <a:buNone/>
            </a:pPr>
            <a:endParaRPr lang="en-US" altLang="en-US" sz="2400"/>
          </a:p>
          <a:p>
            <a:pPr>
              <a:lnSpc>
                <a:spcPct val="90000"/>
              </a:lnSpc>
              <a:buFontTx/>
              <a:buNone/>
            </a:pPr>
            <a:endParaRPr lang="en-US" altLang="en-US" sz="2400">
              <a:latin typeface="Courier New" panose="02070309020205020404" pitchFamily="49" charset="0"/>
            </a:endParaRPr>
          </a:p>
        </p:txBody>
      </p:sp>
      <p:grpSp>
        <p:nvGrpSpPr>
          <p:cNvPr id="118788" name="Group 4"/>
          <p:cNvGrpSpPr>
            <a:grpSpLocks/>
          </p:cNvGrpSpPr>
          <p:nvPr/>
        </p:nvGrpSpPr>
        <p:grpSpPr bwMode="auto">
          <a:xfrm>
            <a:off x="2362200" y="3586163"/>
            <a:ext cx="1927225" cy="1290637"/>
            <a:chOff x="3734" y="2640"/>
            <a:chExt cx="1214" cy="813"/>
          </a:xfrm>
        </p:grpSpPr>
        <p:sp>
          <p:nvSpPr>
            <p:cNvPr id="118789" name="AutoShape 5"/>
            <p:cNvSpPr>
              <a:spLocks noChangeArrowheads="1"/>
            </p:cNvSpPr>
            <p:nvPr/>
          </p:nvSpPr>
          <p:spPr bwMode="auto">
            <a:xfrm>
              <a:off x="3734" y="3003"/>
              <a:ext cx="1214" cy="4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r>
                <a:rPr lang="en-US" altLang="ja-JP" sz="1400">
                  <a:solidFill>
                    <a:srgbClr val="000000"/>
                  </a:solidFill>
                  <a:latin typeface="Arial" panose="020B0604020202020204" pitchFamily="34" charset="0"/>
                  <a:ea typeface="MS PGothic" panose="020B0600070205080204" pitchFamily="34" charset="-128"/>
                </a:rPr>
                <a:t>Allways it is a </a:t>
              </a:r>
              <a:r>
                <a:rPr lang="en-US" altLang="ja-JP" sz="1400" i="1">
                  <a:solidFill>
                    <a:srgbClr val="C1051B"/>
                  </a:solidFill>
                  <a:ea typeface="MS PGothic" panose="020B0600070205080204" pitchFamily="34" charset="-128"/>
                </a:rPr>
                <a:t>variable identifier.</a:t>
              </a:r>
              <a:endParaRPr lang="en-US" altLang="ja-JP" sz="1400">
                <a:solidFill>
                  <a:srgbClr val="000000"/>
                </a:solidFill>
                <a:latin typeface="Arial" panose="020B0604020202020204" pitchFamily="34" charset="0"/>
                <a:ea typeface="MS PGothic" panose="020B0600070205080204" pitchFamily="34" charset="-128"/>
              </a:endParaRPr>
            </a:p>
          </p:txBody>
        </p:sp>
        <p:sp>
          <p:nvSpPr>
            <p:cNvPr id="118790" name="Line 6"/>
            <p:cNvSpPr>
              <a:spLocks noChangeShapeType="1"/>
            </p:cNvSpPr>
            <p:nvPr/>
          </p:nvSpPr>
          <p:spPr bwMode="auto">
            <a:xfrm>
              <a:off x="4319" y="2640"/>
              <a:ext cx="0" cy="354"/>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8791" name="Group 7"/>
          <p:cNvGrpSpPr>
            <a:grpSpLocks/>
          </p:cNvGrpSpPr>
          <p:nvPr/>
        </p:nvGrpSpPr>
        <p:grpSpPr bwMode="auto">
          <a:xfrm>
            <a:off x="4419600" y="3586163"/>
            <a:ext cx="1927225" cy="1290637"/>
            <a:chOff x="3734" y="2640"/>
            <a:chExt cx="1214" cy="813"/>
          </a:xfrm>
        </p:grpSpPr>
        <p:sp>
          <p:nvSpPr>
            <p:cNvPr id="118792" name="AutoShape 8"/>
            <p:cNvSpPr>
              <a:spLocks noChangeArrowheads="1"/>
            </p:cNvSpPr>
            <p:nvPr/>
          </p:nvSpPr>
          <p:spPr bwMode="auto">
            <a:xfrm>
              <a:off x="3734" y="3003"/>
              <a:ext cx="1214" cy="45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r>
                <a:rPr lang="en-US" altLang="ja-JP" sz="1400">
                  <a:solidFill>
                    <a:srgbClr val="000000"/>
                  </a:solidFill>
                  <a:latin typeface="Arial" panose="020B0604020202020204" pitchFamily="34" charset="0"/>
                  <a:ea typeface="MS PGothic" panose="020B0600070205080204" pitchFamily="34" charset="-128"/>
                </a:rPr>
                <a:t>It is either a </a:t>
              </a:r>
              <a:r>
                <a:rPr lang="en-US" altLang="ja-JP" sz="1400" i="1">
                  <a:solidFill>
                    <a:srgbClr val="C1051B"/>
                  </a:solidFill>
                  <a:ea typeface="MS PGothic" panose="020B0600070205080204" pitchFamily="34" charset="-128"/>
                </a:rPr>
                <a:t>literal </a:t>
              </a:r>
              <a:r>
                <a:rPr lang="en-US" altLang="ja-JP" sz="1400">
                  <a:solidFill>
                    <a:srgbClr val="000000"/>
                  </a:solidFill>
                  <a:latin typeface="Arial" panose="020B0604020202020204" pitchFamily="34" charset="0"/>
                  <a:ea typeface="MS PGothic" panose="020B0600070205080204" pitchFamily="34" charset="-128"/>
                </a:rPr>
                <a:t>|</a:t>
              </a:r>
              <a:r>
                <a:rPr lang="en-US" altLang="ja-JP" sz="1400" i="1">
                  <a:solidFill>
                    <a:srgbClr val="C1051B"/>
                  </a:solidFill>
                  <a:ea typeface="MS PGothic" panose="020B0600070205080204" pitchFamily="34" charset="-128"/>
                </a:rPr>
                <a:t> </a:t>
              </a:r>
              <a:r>
                <a:rPr lang="en-US" altLang="ja-JP" sz="1400">
                  <a:solidFill>
                    <a:srgbClr val="000000"/>
                  </a:solidFill>
                  <a:latin typeface="Arial" panose="020B0604020202020204" pitchFamily="34" charset="0"/>
                  <a:ea typeface="MS PGothic" panose="020B0600070205080204" pitchFamily="34" charset="-128"/>
                </a:rPr>
                <a:t>a</a:t>
              </a:r>
              <a:r>
                <a:rPr lang="en-US" altLang="ja-JP" sz="1400" i="1">
                  <a:solidFill>
                    <a:srgbClr val="C1051B"/>
                  </a:solidFill>
                  <a:ea typeface="MS PGothic" panose="020B0600070205080204" pitchFamily="34" charset="-128"/>
                </a:rPr>
                <a:t> variable identifier </a:t>
              </a:r>
              <a:r>
                <a:rPr lang="en-US" altLang="ja-JP" sz="1400">
                  <a:solidFill>
                    <a:srgbClr val="000000"/>
                  </a:solidFill>
                  <a:latin typeface="Arial" panose="020B0604020202020204" pitchFamily="34" charset="0"/>
                  <a:ea typeface="MS PGothic" panose="020B0600070205080204" pitchFamily="34" charset="-128"/>
                </a:rPr>
                <a:t>|</a:t>
              </a:r>
              <a:r>
                <a:rPr lang="en-US" altLang="ja-JP" sz="1400" i="1">
                  <a:solidFill>
                    <a:srgbClr val="C1051B"/>
                  </a:solidFill>
                  <a:ea typeface="MS PGothic" panose="020B0600070205080204" pitchFamily="34" charset="-128"/>
                </a:rPr>
                <a:t> </a:t>
              </a:r>
              <a:r>
                <a:rPr lang="en-US" altLang="ja-JP" sz="1400">
                  <a:solidFill>
                    <a:srgbClr val="000000"/>
                  </a:solidFill>
                  <a:latin typeface="Arial" panose="020B0604020202020204" pitchFamily="34" charset="0"/>
                  <a:ea typeface="MS PGothic" panose="020B0600070205080204" pitchFamily="34" charset="-128"/>
                </a:rPr>
                <a:t>an</a:t>
              </a:r>
              <a:r>
                <a:rPr lang="en-US" altLang="ja-JP" sz="1400">
                  <a:solidFill>
                    <a:srgbClr val="C1051B"/>
                  </a:solidFill>
                  <a:ea typeface="MS PGothic" panose="020B0600070205080204" pitchFamily="34" charset="-128"/>
                </a:rPr>
                <a:t> </a:t>
              </a:r>
              <a:r>
                <a:rPr lang="en-US" altLang="ja-JP" sz="1400" i="1">
                  <a:solidFill>
                    <a:srgbClr val="C1051B"/>
                  </a:solidFill>
                  <a:ea typeface="MS PGothic" panose="020B0600070205080204" pitchFamily="34" charset="-128"/>
                </a:rPr>
                <a:t>expression.</a:t>
              </a:r>
              <a:endParaRPr lang="en-US" altLang="ja-JP" sz="1400">
                <a:solidFill>
                  <a:srgbClr val="000000"/>
                </a:solidFill>
                <a:latin typeface="Arial" panose="020B0604020202020204" pitchFamily="34" charset="0"/>
                <a:ea typeface="MS PGothic" panose="020B0600070205080204" pitchFamily="34" charset="-128"/>
              </a:endParaRPr>
            </a:p>
          </p:txBody>
        </p:sp>
        <p:sp>
          <p:nvSpPr>
            <p:cNvPr id="118793" name="Line 9"/>
            <p:cNvSpPr>
              <a:spLocks noChangeShapeType="1"/>
            </p:cNvSpPr>
            <p:nvPr/>
          </p:nvSpPr>
          <p:spPr bwMode="auto">
            <a:xfrm>
              <a:off x="4319" y="2640"/>
              <a:ext cx="0" cy="354"/>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ustDataLst>
      <p:tags r:id="rId1"/>
    </p:custDataLst>
    <p:extLst>
      <p:ext uri="{BB962C8B-B14F-4D97-AF65-F5344CB8AC3E}">
        <p14:creationId xmlns:p14="http://schemas.microsoft.com/office/powerpoint/2010/main" val="26852845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Introduction to OOP</a:t>
            </a:r>
          </a:p>
        </p:txBody>
      </p:sp>
      <p:sp>
        <p:nvSpPr>
          <p:cNvPr id="5" name="Footer Placeholder 4"/>
          <p:cNvSpPr>
            <a:spLocks noGrp="1"/>
          </p:cNvSpPr>
          <p:nvPr>
            <p:ph type="ftr" sz="quarter" idx="11"/>
          </p:nvPr>
        </p:nvSpPr>
        <p:spPr/>
        <p:txBody>
          <a:bodyPr/>
          <a:lstStyle/>
          <a:p>
            <a:r>
              <a:rPr lang="en-US" altLang="en-US"/>
              <a:t>Dr. S. GANNOUNI &amp; Dr.  A. TOUIR</a:t>
            </a:r>
          </a:p>
          <a:p>
            <a:endParaRPr lang="en-US" altLang="en-US"/>
          </a:p>
        </p:txBody>
      </p:sp>
      <p:sp>
        <p:nvSpPr>
          <p:cNvPr id="6"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21A40C7D-D716-4521-9A95-810A353A5E34}" type="slidenum">
              <a:rPr lang="en-US" altLang="en-US"/>
              <a:pPr/>
              <a:t>23</a:t>
            </a:fld>
            <a:endParaRPr lang="en-US" altLang="en-US"/>
          </a:p>
        </p:txBody>
      </p:sp>
      <p:sp>
        <p:nvSpPr>
          <p:cNvPr id="160770" name="Rectangle 2"/>
          <p:cNvSpPr>
            <a:spLocks noGrp="1" noChangeArrowheads="1"/>
          </p:cNvSpPr>
          <p:nvPr>
            <p:ph type="title"/>
          </p:nvPr>
        </p:nvSpPr>
        <p:spPr/>
        <p:txBody>
          <a:bodyPr/>
          <a:lstStyle/>
          <a:p>
            <a:r>
              <a:rPr lang="en-US" altLang="en-US">
                <a:solidFill>
                  <a:srgbClr val="CC3300"/>
                </a:solidFill>
                <a:ea typeface="MS PGothic" panose="020B0600070205080204" pitchFamily="34" charset="-128"/>
              </a:rPr>
              <a:t>The Right Side of the Assignment Operator</a:t>
            </a:r>
          </a:p>
        </p:txBody>
      </p:sp>
      <p:sp>
        <p:nvSpPr>
          <p:cNvPr id="160771" name="Rectangle 3" descr="Rectangle: Click to edit Master text styles&#10;Second level&#10;Third level&#10;Fourth level&#10;Fifth level"/>
          <p:cNvSpPr>
            <a:spLocks noGrp="1" noChangeArrowheads="1"/>
          </p:cNvSpPr>
          <p:nvPr>
            <p:ph type="body" idx="1"/>
          </p:nvPr>
        </p:nvSpPr>
        <p:spPr/>
        <p:txBody>
          <a:bodyPr/>
          <a:lstStyle/>
          <a:p>
            <a:r>
              <a:rPr lang="en-US" altLang="en-US"/>
              <a:t>The Java assignment operator assigns the value on the </a:t>
            </a:r>
            <a:r>
              <a:rPr lang="en-US" altLang="en-US">
                <a:solidFill>
                  <a:schemeClr val="tx2"/>
                </a:solidFill>
              </a:rPr>
              <a:t>right </a:t>
            </a:r>
            <a:r>
              <a:rPr lang="en-US" altLang="en-US"/>
              <a:t>side of the operator to the variable appearing on the </a:t>
            </a:r>
            <a:r>
              <a:rPr lang="en-US" altLang="en-US">
                <a:solidFill>
                  <a:schemeClr val="tx2"/>
                </a:solidFill>
              </a:rPr>
              <a:t>left</a:t>
            </a:r>
            <a:r>
              <a:rPr lang="en-US" altLang="en-US"/>
              <a:t> side of the operator.</a:t>
            </a:r>
          </a:p>
          <a:p>
            <a:r>
              <a:rPr lang="en-US" altLang="en-US"/>
              <a:t>The right side may be either:</a:t>
            </a:r>
          </a:p>
          <a:p>
            <a:pPr lvl="2"/>
            <a:r>
              <a:rPr lang="en-US" altLang="en-US">
                <a:solidFill>
                  <a:schemeClr val="tx2"/>
                </a:solidFill>
              </a:rPr>
              <a:t>Literal</a:t>
            </a:r>
            <a:r>
              <a:rPr lang="en-US" altLang="en-US"/>
              <a:t>: ex. </a:t>
            </a:r>
            <a:r>
              <a:rPr lang="en-US" altLang="en-US" sz="2000">
                <a:latin typeface="Courier New" panose="02070309020205020404" pitchFamily="49" charset="0"/>
              </a:rPr>
              <a:t>i = 1;</a:t>
            </a:r>
            <a:endParaRPr lang="en-US" altLang="en-US"/>
          </a:p>
          <a:p>
            <a:pPr lvl="2"/>
            <a:r>
              <a:rPr lang="en-US" altLang="en-US">
                <a:solidFill>
                  <a:schemeClr val="tx2"/>
                </a:solidFill>
              </a:rPr>
              <a:t>Variable identifier</a:t>
            </a:r>
            <a:r>
              <a:rPr lang="en-US" altLang="en-US"/>
              <a:t>: ex. </a:t>
            </a:r>
            <a:r>
              <a:rPr lang="en-US" altLang="en-US" sz="2000">
                <a:latin typeface="Courier New" panose="02070309020205020404" pitchFamily="49" charset="0"/>
              </a:rPr>
              <a:t>start = i;</a:t>
            </a:r>
            <a:endParaRPr lang="en-US" altLang="en-US"/>
          </a:p>
          <a:p>
            <a:pPr lvl="2"/>
            <a:r>
              <a:rPr lang="en-US" altLang="en-US">
                <a:solidFill>
                  <a:schemeClr val="tx2"/>
                </a:solidFill>
              </a:rPr>
              <a:t>Expression</a:t>
            </a:r>
            <a:r>
              <a:rPr lang="en-US" altLang="en-US"/>
              <a:t>: ex. </a:t>
            </a:r>
            <a:r>
              <a:rPr lang="en-US" altLang="en-US" sz="2000">
                <a:latin typeface="Courier New" panose="02070309020205020404" pitchFamily="49" charset="0"/>
              </a:rPr>
              <a:t>sum = first + second;</a:t>
            </a:r>
            <a:endParaRPr lang="en-US" altLang="en-US"/>
          </a:p>
          <a:p>
            <a:pPr lvl="2"/>
            <a:endParaRPr lang="en-US" altLang="en-US"/>
          </a:p>
        </p:txBody>
      </p:sp>
    </p:spTree>
    <p:extLst>
      <p:ext uri="{BB962C8B-B14F-4D97-AF65-F5344CB8AC3E}">
        <p14:creationId xmlns:p14="http://schemas.microsoft.com/office/powerpoint/2010/main" val="3737771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half" idx="10"/>
          </p:nvPr>
        </p:nvSpPr>
        <p:spPr/>
        <p:txBody>
          <a:bodyPr/>
          <a:lstStyle/>
          <a:p>
            <a:r>
              <a:rPr lang="en-US" altLang="en-US"/>
              <a:t>Introduction to OOP</a:t>
            </a:r>
          </a:p>
        </p:txBody>
      </p:sp>
      <p:sp>
        <p:nvSpPr>
          <p:cNvPr id="39" name="Footer Placeholder 4"/>
          <p:cNvSpPr>
            <a:spLocks noGrp="1"/>
          </p:cNvSpPr>
          <p:nvPr>
            <p:ph type="ftr" sz="quarter" idx="11"/>
          </p:nvPr>
        </p:nvSpPr>
        <p:spPr/>
        <p:txBody>
          <a:bodyPr/>
          <a:lstStyle/>
          <a:p>
            <a:r>
              <a:rPr lang="en-US" altLang="en-US"/>
              <a:t>Dr. S. GANNOUNI &amp; Dr.  A. TOUIR</a:t>
            </a:r>
          </a:p>
          <a:p>
            <a:endParaRPr lang="en-US" altLang="en-US"/>
          </a:p>
        </p:txBody>
      </p:sp>
      <p:sp>
        <p:nvSpPr>
          <p:cNvPr id="40"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1F8DBDED-7918-4998-AD9B-7B233BC01BE3}" type="slidenum">
              <a:rPr lang="en-US" altLang="en-US"/>
              <a:pPr/>
              <a:t>24</a:t>
            </a:fld>
            <a:endParaRPr lang="en-US" altLang="en-US"/>
          </a:p>
        </p:txBody>
      </p:sp>
      <p:sp>
        <p:nvSpPr>
          <p:cNvPr id="161794" name="Rectangle 2"/>
          <p:cNvSpPr>
            <a:spLocks noGrp="1" noChangeArrowheads="1"/>
          </p:cNvSpPr>
          <p:nvPr>
            <p:ph type="title"/>
          </p:nvPr>
        </p:nvSpPr>
        <p:spPr>
          <a:xfrm>
            <a:off x="609600" y="228600"/>
            <a:ext cx="7772400" cy="838200"/>
          </a:xfrm>
        </p:spPr>
        <p:txBody>
          <a:bodyPr/>
          <a:lstStyle/>
          <a:p>
            <a:r>
              <a:rPr lang="en-US" altLang="en-US">
                <a:solidFill>
                  <a:srgbClr val="CC3300"/>
                </a:solidFill>
                <a:ea typeface="MS PGothic" panose="020B0600070205080204" pitchFamily="34" charset="-128"/>
              </a:rPr>
              <a:t>Assigning Literals</a:t>
            </a:r>
          </a:p>
        </p:txBody>
      </p:sp>
      <p:sp>
        <p:nvSpPr>
          <p:cNvPr id="161795" name="Rectangle 3" descr="Rectangle: Click to edit Master text styles&#10;Second level&#10;Third level&#10;Fourth level&#10;Fifth level"/>
          <p:cNvSpPr>
            <a:spLocks noGrp="1" noChangeArrowheads="1"/>
          </p:cNvSpPr>
          <p:nvPr>
            <p:ph type="body" idx="1"/>
          </p:nvPr>
        </p:nvSpPr>
        <p:spPr>
          <a:xfrm>
            <a:off x="762000" y="1447800"/>
            <a:ext cx="7772400" cy="4114800"/>
          </a:xfrm>
        </p:spPr>
        <p:txBody>
          <a:bodyPr/>
          <a:lstStyle/>
          <a:p>
            <a:r>
              <a:rPr lang="en-US" altLang="en-US"/>
              <a:t>In this case, the literal is stored in the space memory allocated for the variable at the left side.</a:t>
            </a:r>
            <a:endParaRPr lang="en-US" altLang="ja-JP">
              <a:ea typeface="MS PGothic" panose="020B0600070205080204" pitchFamily="34" charset="-128"/>
            </a:endParaRPr>
          </a:p>
        </p:txBody>
      </p:sp>
      <p:grpSp>
        <p:nvGrpSpPr>
          <p:cNvPr id="161812" name="Group 20"/>
          <p:cNvGrpSpPr>
            <a:grpSpLocks/>
          </p:cNvGrpSpPr>
          <p:nvPr/>
        </p:nvGrpSpPr>
        <p:grpSpPr bwMode="auto">
          <a:xfrm>
            <a:off x="228600" y="3352800"/>
            <a:ext cx="4210050" cy="1676400"/>
            <a:chOff x="264" y="1824"/>
            <a:chExt cx="2652" cy="1056"/>
          </a:xfrm>
        </p:grpSpPr>
        <p:sp>
          <p:nvSpPr>
            <p:cNvPr id="161813" name="Rectangle 21"/>
            <p:cNvSpPr>
              <a:spLocks noChangeArrowheads="1"/>
            </p:cNvSpPr>
            <p:nvPr/>
          </p:nvSpPr>
          <p:spPr bwMode="auto">
            <a:xfrm>
              <a:off x="264" y="1824"/>
              <a:ext cx="2604" cy="1056"/>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grpSp>
          <p:nvGrpSpPr>
            <p:cNvPr id="161814" name="Group 22"/>
            <p:cNvGrpSpPr>
              <a:grpSpLocks/>
            </p:cNvGrpSpPr>
            <p:nvPr/>
          </p:nvGrpSpPr>
          <p:grpSpPr bwMode="auto">
            <a:xfrm>
              <a:off x="336" y="2142"/>
              <a:ext cx="2580" cy="543"/>
              <a:chOff x="391" y="991"/>
              <a:chExt cx="2580" cy="543"/>
            </a:xfrm>
          </p:grpSpPr>
          <p:sp>
            <p:nvSpPr>
              <p:cNvPr id="161815" name="Text Box 23"/>
              <p:cNvSpPr txBox="1">
                <a:spLocks noChangeArrowheads="1"/>
              </p:cNvSpPr>
              <p:nvPr/>
            </p:nvSpPr>
            <p:spPr bwMode="auto">
              <a:xfrm>
                <a:off x="391" y="991"/>
                <a:ext cx="25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000000"/>
                    </a:solidFill>
                    <a:latin typeface="Courier New" panose="02070309020205020404" pitchFamily="49" charset="0"/>
                    <a:ea typeface="MS PGothic" panose="020B0600070205080204" pitchFamily="34" charset="-128"/>
                  </a:rPr>
                  <a:t>int firstNumber=1, secondNumber;</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1816" name="Text Box 24"/>
              <p:cNvSpPr txBox="1">
                <a:spLocks noChangeArrowheads="1"/>
              </p:cNvSpPr>
              <p:nvPr/>
            </p:nvSpPr>
            <p:spPr bwMode="auto">
              <a:xfrm>
                <a:off x="391" y="1168"/>
                <a:ext cx="157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000000"/>
                    </a:solidFill>
                    <a:latin typeface="Courier New" panose="02070309020205020404" pitchFamily="49" charset="0"/>
                    <a:ea typeface="MS PGothic" panose="020B0600070205080204" pitchFamily="34" charset="-128"/>
                  </a:rPr>
                  <a:t>firstNumber  = 234;</a:t>
                </a:r>
              </a:p>
              <a:p>
                <a:r>
                  <a:rPr lang="en-US" altLang="ja-JP" sz="1600">
                    <a:solidFill>
                      <a:srgbClr val="000000"/>
                    </a:solidFill>
                    <a:latin typeface="Courier New" panose="02070309020205020404" pitchFamily="49" charset="0"/>
                    <a:ea typeface="MS PGothic" panose="020B0600070205080204" pitchFamily="34" charset="-128"/>
                  </a:rPr>
                  <a:t>secondNumber = 87;</a:t>
                </a:r>
              </a:p>
            </p:txBody>
          </p:sp>
        </p:grpSp>
        <p:grpSp>
          <p:nvGrpSpPr>
            <p:cNvPr id="161817" name="Group 25"/>
            <p:cNvGrpSpPr>
              <a:grpSpLocks/>
            </p:cNvGrpSpPr>
            <p:nvPr/>
          </p:nvGrpSpPr>
          <p:grpSpPr bwMode="auto">
            <a:xfrm>
              <a:off x="294" y="1871"/>
              <a:ext cx="590" cy="483"/>
              <a:chOff x="294" y="1871"/>
              <a:chExt cx="590" cy="483"/>
            </a:xfrm>
          </p:grpSpPr>
          <p:sp>
            <p:nvSpPr>
              <p:cNvPr id="161818" name="Oval 26"/>
              <p:cNvSpPr>
                <a:spLocks noChangeArrowheads="1"/>
              </p:cNvSpPr>
              <p:nvPr/>
            </p:nvSpPr>
            <p:spPr bwMode="auto">
              <a:xfrm>
                <a:off x="294" y="1871"/>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A</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1819" name="Line 27"/>
              <p:cNvSpPr>
                <a:spLocks noChangeShapeType="1"/>
              </p:cNvSpPr>
              <p:nvPr/>
            </p:nvSpPr>
            <p:spPr bwMode="auto">
              <a:xfrm>
                <a:off x="559" y="2030"/>
                <a:ext cx="325" cy="146"/>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61820" name="Text Box 28"/>
              <p:cNvSpPr txBox="1">
                <a:spLocks noChangeArrowheads="1"/>
              </p:cNvSpPr>
              <p:nvPr/>
            </p:nvSpPr>
            <p:spPr bwMode="auto">
              <a:xfrm>
                <a:off x="402" y="214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grpSp>
          <p:nvGrpSpPr>
            <p:cNvPr id="161821" name="Group 29"/>
            <p:cNvGrpSpPr>
              <a:grpSpLocks/>
            </p:cNvGrpSpPr>
            <p:nvPr/>
          </p:nvGrpSpPr>
          <p:grpSpPr bwMode="auto">
            <a:xfrm>
              <a:off x="401" y="2313"/>
              <a:ext cx="2319" cy="520"/>
              <a:chOff x="401" y="2313"/>
              <a:chExt cx="2319" cy="520"/>
            </a:xfrm>
          </p:grpSpPr>
          <p:sp>
            <p:nvSpPr>
              <p:cNvPr id="161822" name="Line 30"/>
              <p:cNvSpPr>
                <a:spLocks noChangeShapeType="1"/>
              </p:cNvSpPr>
              <p:nvPr/>
            </p:nvSpPr>
            <p:spPr bwMode="auto">
              <a:xfrm flipV="1">
                <a:off x="1956" y="2368"/>
                <a:ext cx="1" cy="261"/>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nvGrpSpPr>
              <p:cNvPr id="161823" name="Group 31"/>
              <p:cNvGrpSpPr>
                <a:grpSpLocks/>
              </p:cNvGrpSpPr>
              <p:nvPr/>
            </p:nvGrpSpPr>
            <p:grpSpPr bwMode="auto">
              <a:xfrm>
                <a:off x="401" y="2313"/>
                <a:ext cx="2319" cy="520"/>
                <a:chOff x="401" y="2313"/>
                <a:chExt cx="2319" cy="520"/>
              </a:xfrm>
            </p:grpSpPr>
            <p:sp>
              <p:nvSpPr>
                <p:cNvPr id="161824" name="Line 32"/>
                <p:cNvSpPr>
                  <a:spLocks noChangeShapeType="1"/>
                </p:cNvSpPr>
                <p:nvPr/>
              </p:nvSpPr>
              <p:spPr bwMode="auto">
                <a:xfrm flipH="1">
                  <a:off x="1977" y="2505"/>
                  <a:ext cx="463" cy="3"/>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61825" name="Oval 33"/>
                <p:cNvSpPr>
                  <a:spLocks noChangeArrowheads="1"/>
                </p:cNvSpPr>
                <p:nvPr/>
              </p:nvSpPr>
              <p:spPr bwMode="auto">
                <a:xfrm>
                  <a:off x="2445" y="240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B</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1826" name="Text Box 34"/>
                <p:cNvSpPr txBox="1">
                  <a:spLocks noChangeArrowheads="1"/>
                </p:cNvSpPr>
                <p:nvPr/>
              </p:nvSpPr>
              <p:spPr bwMode="auto">
                <a:xfrm>
                  <a:off x="401" y="2313"/>
                  <a:ext cx="11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ja-JP"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a:p>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a:p>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grpSp>
      </p:grpSp>
      <p:sp>
        <p:nvSpPr>
          <p:cNvPr id="161828" name="Rectangle 36"/>
          <p:cNvSpPr>
            <a:spLocks noChangeArrowheads="1"/>
          </p:cNvSpPr>
          <p:nvPr/>
        </p:nvSpPr>
        <p:spPr bwMode="auto">
          <a:xfrm>
            <a:off x="4572000" y="2438400"/>
            <a:ext cx="4194175" cy="3505200"/>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sp>
        <p:nvSpPr>
          <p:cNvPr id="161829" name="Rectangle 37"/>
          <p:cNvSpPr>
            <a:spLocks noChangeArrowheads="1"/>
          </p:cNvSpPr>
          <p:nvPr/>
        </p:nvSpPr>
        <p:spPr bwMode="auto">
          <a:xfrm>
            <a:off x="5354638" y="3124200"/>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firstNumber</a:t>
            </a:r>
            <a:endParaRPr lang="en-US" altLang="ja-JP" sz="2400" dirty="0">
              <a:solidFill>
                <a:schemeClr val="bg2"/>
              </a:solidFill>
              <a:latin typeface="Times New Roman" panose="02020603050405020304" pitchFamily="18" charset="0"/>
              <a:ea typeface="MS PGothic" panose="020B0600070205080204" pitchFamily="34" charset="-128"/>
            </a:endParaRPr>
          </a:p>
        </p:txBody>
      </p:sp>
      <p:sp>
        <p:nvSpPr>
          <p:cNvPr id="161830" name="Rectangle 38"/>
          <p:cNvSpPr>
            <a:spLocks noChangeArrowheads="1"/>
          </p:cNvSpPr>
          <p:nvPr/>
        </p:nvSpPr>
        <p:spPr bwMode="auto">
          <a:xfrm>
            <a:off x="7248525" y="3206750"/>
            <a:ext cx="938213" cy="31591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1</a:t>
            </a:r>
          </a:p>
        </p:txBody>
      </p:sp>
      <p:grpSp>
        <p:nvGrpSpPr>
          <p:cNvPr id="161831" name="Group 39"/>
          <p:cNvGrpSpPr>
            <a:grpSpLocks/>
          </p:cNvGrpSpPr>
          <p:nvPr/>
        </p:nvGrpSpPr>
        <p:grpSpPr bwMode="auto">
          <a:xfrm>
            <a:off x="4999038" y="3581400"/>
            <a:ext cx="3189287" cy="457200"/>
            <a:chOff x="3269" y="1680"/>
            <a:chExt cx="2009" cy="288"/>
          </a:xfrm>
        </p:grpSpPr>
        <p:sp>
          <p:nvSpPr>
            <p:cNvPr id="161832" name="Rectangle 40"/>
            <p:cNvSpPr>
              <a:spLocks noChangeArrowheads="1"/>
            </p:cNvSpPr>
            <p:nvPr/>
          </p:nvSpPr>
          <p:spPr bwMode="auto">
            <a:xfrm>
              <a:off x="3269" y="1680"/>
              <a:ext cx="12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secondNumber</a:t>
              </a:r>
              <a:endParaRPr lang="en-US" altLang="ja-JP" sz="2400" dirty="0">
                <a:solidFill>
                  <a:schemeClr val="bg2"/>
                </a:solidFill>
                <a:latin typeface="Times New Roman" panose="02020603050405020304" pitchFamily="18" charset="0"/>
                <a:ea typeface="MS PGothic" panose="020B0600070205080204" pitchFamily="34" charset="-128"/>
              </a:endParaRPr>
            </a:p>
          </p:txBody>
        </p:sp>
        <p:sp>
          <p:nvSpPr>
            <p:cNvPr id="161833" name="Rectangle 41"/>
            <p:cNvSpPr>
              <a:spLocks noChangeArrowheads="1"/>
            </p:cNvSpPr>
            <p:nvPr/>
          </p:nvSpPr>
          <p:spPr bwMode="auto">
            <a:xfrm>
              <a:off x="4687" y="1722"/>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a:t>
              </a:r>
            </a:p>
          </p:txBody>
        </p:sp>
      </p:grpSp>
      <p:sp>
        <p:nvSpPr>
          <p:cNvPr id="161834" name="AutoShape 42"/>
          <p:cNvSpPr>
            <a:spLocks noChangeArrowheads="1"/>
          </p:cNvSpPr>
          <p:nvPr/>
        </p:nvSpPr>
        <p:spPr bwMode="auto">
          <a:xfrm>
            <a:off x="4829175" y="2503488"/>
            <a:ext cx="2184400" cy="6207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600" b="1">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A. </a:t>
            </a:r>
            <a:r>
              <a:rPr lang="en-US" altLang="ja-JP" sz="1400">
                <a:solidFill>
                  <a:srgbClr val="000000"/>
                </a:solidFill>
                <a:latin typeface="Arial" panose="020B0604020202020204" pitchFamily="34" charset="0"/>
                <a:ea typeface="MS PGothic" panose="020B0600070205080204" pitchFamily="34" charset="-128"/>
              </a:rPr>
              <a:t>Variables are  	allocated in memory.</a:t>
            </a:r>
          </a:p>
        </p:txBody>
      </p:sp>
      <p:sp>
        <p:nvSpPr>
          <p:cNvPr id="161837" name="AutoShape 45"/>
          <p:cNvSpPr>
            <a:spLocks noChangeArrowheads="1"/>
          </p:cNvSpPr>
          <p:nvPr/>
        </p:nvSpPr>
        <p:spPr bwMode="auto">
          <a:xfrm>
            <a:off x="4914900" y="4267200"/>
            <a:ext cx="2184400" cy="63976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800" b="1">
                <a:solidFill>
                  <a:srgbClr val="C1051B"/>
                </a:solidFill>
                <a:effectLst>
                  <a:outerShdw blurRad="38100" dist="38100" dir="2700000" algn="tl">
                    <a:srgbClr val="000000"/>
                  </a:outerShdw>
                </a:effectLst>
                <a:latin typeface="Comic Sans MS" panose="030F0702030302020204" pitchFamily="66" charset="0"/>
                <a:ea typeface="MS PGothic" panose="020B0600070205080204" pitchFamily="34" charset="-128"/>
              </a:rPr>
              <a:t>B. </a:t>
            </a:r>
            <a:r>
              <a:rPr lang="en-US" altLang="ja-JP" sz="1400">
                <a:solidFill>
                  <a:srgbClr val="000000"/>
                </a:solidFill>
                <a:latin typeface="Arial" panose="020B0604020202020204" pitchFamily="34" charset="0"/>
                <a:ea typeface="MS PGothic" panose="020B0600070205080204" pitchFamily="34" charset="-128"/>
              </a:rPr>
              <a:t>Literals are assigned to variables.</a:t>
            </a:r>
          </a:p>
        </p:txBody>
      </p:sp>
      <p:grpSp>
        <p:nvGrpSpPr>
          <p:cNvPr id="161844" name="Group 52"/>
          <p:cNvGrpSpPr>
            <a:grpSpLocks/>
          </p:cNvGrpSpPr>
          <p:nvPr/>
        </p:nvGrpSpPr>
        <p:grpSpPr bwMode="auto">
          <a:xfrm>
            <a:off x="5084763" y="4953000"/>
            <a:ext cx="3335337" cy="889000"/>
            <a:chOff x="3203" y="3376"/>
            <a:chExt cx="2101" cy="560"/>
          </a:xfrm>
        </p:grpSpPr>
        <p:sp>
          <p:nvSpPr>
            <p:cNvPr id="161835" name="Rectangle 43"/>
            <p:cNvSpPr>
              <a:spLocks noChangeArrowheads="1"/>
            </p:cNvSpPr>
            <p:nvPr/>
          </p:nvSpPr>
          <p:spPr bwMode="auto">
            <a:xfrm>
              <a:off x="3427" y="3376"/>
              <a:ext cx="10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firstNumber</a:t>
              </a:r>
              <a:endParaRPr lang="en-US" altLang="ja-JP" sz="2400" dirty="0">
                <a:solidFill>
                  <a:schemeClr val="bg2"/>
                </a:solidFill>
                <a:latin typeface="Times New Roman" panose="02020603050405020304" pitchFamily="18" charset="0"/>
                <a:ea typeface="MS PGothic" panose="020B0600070205080204" pitchFamily="34" charset="-128"/>
              </a:endParaRPr>
            </a:p>
          </p:txBody>
        </p:sp>
        <p:sp>
          <p:nvSpPr>
            <p:cNvPr id="161836" name="Rectangle 44"/>
            <p:cNvSpPr>
              <a:spLocks noChangeArrowheads="1"/>
            </p:cNvSpPr>
            <p:nvPr/>
          </p:nvSpPr>
          <p:spPr bwMode="auto">
            <a:xfrm>
              <a:off x="4620" y="3430"/>
              <a:ext cx="591" cy="20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161838" name="Text Box 46"/>
            <p:cNvSpPr txBox="1">
              <a:spLocks noChangeArrowheads="1"/>
            </p:cNvSpPr>
            <p:nvPr/>
          </p:nvSpPr>
          <p:spPr bwMode="auto">
            <a:xfrm>
              <a:off x="4632" y="3408"/>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Comic Sans MS" panose="030F0702030302020204" pitchFamily="66" charset="0"/>
                </a:rPr>
                <a:t>234</a:t>
              </a:r>
            </a:p>
          </p:txBody>
        </p:sp>
        <p:grpSp>
          <p:nvGrpSpPr>
            <p:cNvPr id="161839" name="Group 47"/>
            <p:cNvGrpSpPr>
              <a:grpSpLocks/>
            </p:cNvGrpSpPr>
            <p:nvPr/>
          </p:nvGrpSpPr>
          <p:grpSpPr bwMode="auto">
            <a:xfrm>
              <a:off x="3203" y="3647"/>
              <a:ext cx="2009" cy="289"/>
              <a:chOff x="3323" y="3071"/>
              <a:chExt cx="2009" cy="289"/>
            </a:xfrm>
          </p:grpSpPr>
          <p:sp>
            <p:nvSpPr>
              <p:cNvPr id="161840" name="Rectangle 48"/>
              <p:cNvSpPr>
                <a:spLocks noChangeArrowheads="1"/>
              </p:cNvSpPr>
              <p:nvPr/>
            </p:nvSpPr>
            <p:spPr bwMode="auto">
              <a:xfrm>
                <a:off x="3323" y="3071"/>
                <a:ext cx="127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secondNumber</a:t>
                </a:r>
                <a:endParaRPr lang="en-US" altLang="ja-JP" sz="2400" dirty="0">
                  <a:solidFill>
                    <a:schemeClr val="bg2"/>
                  </a:solidFill>
                  <a:latin typeface="Times New Roman" panose="02020603050405020304" pitchFamily="18" charset="0"/>
                  <a:ea typeface="MS PGothic" panose="020B0600070205080204" pitchFamily="34" charset="-128"/>
                </a:endParaRPr>
              </a:p>
            </p:txBody>
          </p:sp>
          <p:grpSp>
            <p:nvGrpSpPr>
              <p:cNvPr id="161841" name="Group 49"/>
              <p:cNvGrpSpPr>
                <a:grpSpLocks/>
              </p:cNvGrpSpPr>
              <p:nvPr/>
            </p:nvGrpSpPr>
            <p:grpSpPr bwMode="auto">
              <a:xfrm>
                <a:off x="4741" y="3105"/>
                <a:ext cx="591" cy="231"/>
                <a:chOff x="4741" y="3264"/>
                <a:chExt cx="591" cy="231"/>
              </a:xfrm>
            </p:grpSpPr>
            <p:sp>
              <p:nvSpPr>
                <p:cNvPr id="161842" name="Rectangle 50"/>
                <p:cNvSpPr>
                  <a:spLocks noChangeArrowheads="1"/>
                </p:cNvSpPr>
                <p:nvPr/>
              </p:nvSpPr>
              <p:spPr bwMode="auto">
                <a:xfrm>
                  <a:off x="4741" y="3276"/>
                  <a:ext cx="591" cy="206"/>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161843" name="Text Box 51"/>
                <p:cNvSpPr txBox="1">
                  <a:spLocks noChangeArrowheads="1"/>
                </p:cNvSpPr>
                <p:nvPr/>
              </p:nvSpPr>
              <p:spPr bwMode="auto">
                <a:xfrm>
                  <a:off x="4899" y="3264"/>
                  <a:ext cx="2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87</a:t>
                  </a:r>
                </a:p>
              </p:txBody>
            </p:sp>
          </p:grpSp>
        </p:grpSp>
      </p:grpSp>
      <p:sp>
        <p:nvSpPr>
          <p:cNvPr id="161845" name="Text Box 53"/>
          <p:cNvSpPr txBox="1">
            <a:spLocks noChangeArrowheads="1"/>
          </p:cNvSpPr>
          <p:nvPr/>
        </p:nvSpPr>
        <p:spPr bwMode="auto">
          <a:xfrm>
            <a:off x="1889125" y="5257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Code</a:t>
            </a:r>
            <a:endParaRPr lang="en-US" altLang="ja-JP" sz="2400">
              <a:solidFill>
                <a:srgbClr val="15151D"/>
              </a:solidFill>
              <a:latin typeface="Times New Roman" panose="02020603050405020304" pitchFamily="18" charset="0"/>
              <a:ea typeface="MS PGothic" panose="020B0600070205080204" pitchFamily="34" charset="-128"/>
            </a:endParaRPr>
          </a:p>
        </p:txBody>
      </p:sp>
      <p:sp>
        <p:nvSpPr>
          <p:cNvPr id="161846" name="Text Box 54"/>
          <p:cNvSpPr txBox="1">
            <a:spLocks noChangeArrowheads="1"/>
          </p:cNvSpPr>
          <p:nvPr/>
        </p:nvSpPr>
        <p:spPr bwMode="auto">
          <a:xfrm>
            <a:off x="5562600" y="5943600"/>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State of Memory</a:t>
            </a:r>
            <a:endParaRPr lang="en-US" altLang="ja-JP" sz="240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077165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altLang="en-US"/>
              <a:t>Introduction to OOP</a:t>
            </a:r>
          </a:p>
        </p:txBody>
      </p:sp>
      <p:sp>
        <p:nvSpPr>
          <p:cNvPr id="38" name="Footer Placeholder 4"/>
          <p:cNvSpPr>
            <a:spLocks noGrp="1"/>
          </p:cNvSpPr>
          <p:nvPr>
            <p:ph type="ftr" sz="quarter" idx="11"/>
          </p:nvPr>
        </p:nvSpPr>
        <p:spPr/>
        <p:txBody>
          <a:bodyPr/>
          <a:lstStyle/>
          <a:p>
            <a:r>
              <a:rPr lang="en-US" altLang="en-US"/>
              <a:t>Dr. S. GANNOUNI &amp; Dr.  A. TOUIR</a:t>
            </a:r>
          </a:p>
          <a:p>
            <a:endParaRPr lang="en-US" altLang="en-US"/>
          </a:p>
        </p:txBody>
      </p:sp>
      <p:sp>
        <p:nvSpPr>
          <p:cNvPr id="39"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EF9EBA75-18C2-4F12-8E01-33816908A13A}" type="slidenum">
              <a:rPr lang="en-US" altLang="en-US"/>
              <a:pPr/>
              <a:t>25</a:t>
            </a:fld>
            <a:endParaRPr lang="en-US" altLang="en-US"/>
          </a:p>
        </p:txBody>
      </p:sp>
      <p:sp>
        <p:nvSpPr>
          <p:cNvPr id="165890" name="Rectangle 2"/>
          <p:cNvSpPr>
            <a:spLocks noGrp="1" noChangeArrowheads="1"/>
          </p:cNvSpPr>
          <p:nvPr>
            <p:ph type="title"/>
          </p:nvPr>
        </p:nvSpPr>
        <p:spPr>
          <a:xfrm>
            <a:off x="609600" y="76200"/>
            <a:ext cx="7772400" cy="838200"/>
          </a:xfrm>
        </p:spPr>
        <p:txBody>
          <a:bodyPr/>
          <a:lstStyle/>
          <a:p>
            <a:r>
              <a:rPr lang="en-US" altLang="en-US">
                <a:solidFill>
                  <a:srgbClr val="CC3300"/>
                </a:solidFill>
                <a:ea typeface="MS PGothic" panose="020B0600070205080204" pitchFamily="34" charset="-128"/>
              </a:rPr>
              <a:t>Assigning Variables</a:t>
            </a:r>
          </a:p>
        </p:txBody>
      </p:sp>
      <p:sp>
        <p:nvSpPr>
          <p:cNvPr id="165891" name="Rectangle 3" descr="Rectangle: Click to edit Master text styles&#10;Second level&#10;Third level&#10;Fourth level&#10;Fifth level"/>
          <p:cNvSpPr>
            <a:spLocks noGrp="1" noChangeArrowheads="1"/>
          </p:cNvSpPr>
          <p:nvPr>
            <p:ph type="body" idx="1"/>
          </p:nvPr>
        </p:nvSpPr>
        <p:spPr>
          <a:xfrm>
            <a:off x="838200" y="914400"/>
            <a:ext cx="7772400" cy="4114800"/>
          </a:xfrm>
        </p:spPr>
        <p:txBody>
          <a:bodyPr/>
          <a:lstStyle/>
          <a:p>
            <a:r>
              <a:rPr lang="en-US" altLang="en-US"/>
              <a:t>In this case, the value of the variable at the right side is stored in the space memory allocated for the variable at the left side.</a:t>
            </a:r>
            <a:endParaRPr lang="en-US" altLang="ja-JP">
              <a:ea typeface="MS PGothic" panose="020B0600070205080204" pitchFamily="34" charset="-128"/>
            </a:endParaRPr>
          </a:p>
        </p:txBody>
      </p:sp>
      <p:grpSp>
        <p:nvGrpSpPr>
          <p:cNvPr id="165892" name="Group 4"/>
          <p:cNvGrpSpPr>
            <a:grpSpLocks/>
          </p:cNvGrpSpPr>
          <p:nvPr/>
        </p:nvGrpSpPr>
        <p:grpSpPr bwMode="auto">
          <a:xfrm>
            <a:off x="228600" y="3352800"/>
            <a:ext cx="4133850" cy="1676400"/>
            <a:chOff x="264" y="1824"/>
            <a:chExt cx="2604" cy="1056"/>
          </a:xfrm>
        </p:grpSpPr>
        <p:sp>
          <p:nvSpPr>
            <p:cNvPr id="165893" name="Rectangle 5"/>
            <p:cNvSpPr>
              <a:spLocks noChangeArrowheads="1"/>
            </p:cNvSpPr>
            <p:nvPr/>
          </p:nvSpPr>
          <p:spPr bwMode="auto">
            <a:xfrm>
              <a:off x="264" y="1824"/>
              <a:ext cx="2604" cy="1056"/>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grpSp>
          <p:nvGrpSpPr>
            <p:cNvPr id="165894" name="Group 6"/>
            <p:cNvGrpSpPr>
              <a:grpSpLocks/>
            </p:cNvGrpSpPr>
            <p:nvPr/>
          </p:nvGrpSpPr>
          <p:grpSpPr bwMode="auto">
            <a:xfrm>
              <a:off x="336" y="2142"/>
              <a:ext cx="1733" cy="543"/>
              <a:chOff x="391" y="991"/>
              <a:chExt cx="1733" cy="543"/>
            </a:xfrm>
          </p:grpSpPr>
          <p:sp>
            <p:nvSpPr>
              <p:cNvPr id="165895" name="Text Box 7"/>
              <p:cNvSpPr txBox="1">
                <a:spLocks noChangeArrowheads="1"/>
              </p:cNvSpPr>
              <p:nvPr/>
            </p:nvSpPr>
            <p:spPr bwMode="auto">
              <a:xfrm>
                <a:off x="391" y="991"/>
                <a:ext cx="17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000000"/>
                    </a:solidFill>
                    <a:latin typeface="Courier New" panose="02070309020205020404" pitchFamily="49" charset="0"/>
                    <a:ea typeface="MS PGothic" panose="020B0600070205080204" pitchFamily="34" charset="-128"/>
                  </a:rPr>
                  <a:t>int firstNumber=1, i;</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5896" name="Text Box 8"/>
              <p:cNvSpPr txBox="1">
                <a:spLocks noChangeArrowheads="1"/>
              </p:cNvSpPr>
              <p:nvPr/>
            </p:nvSpPr>
            <p:spPr bwMode="auto">
              <a:xfrm>
                <a:off x="391" y="1168"/>
                <a:ext cx="157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000000"/>
                    </a:solidFill>
                    <a:latin typeface="Courier New" panose="02070309020205020404" pitchFamily="49" charset="0"/>
                    <a:ea typeface="MS PGothic" panose="020B0600070205080204" pitchFamily="34" charset="-128"/>
                  </a:rPr>
                  <a:t>firstNumber  = 234;</a:t>
                </a:r>
              </a:p>
              <a:p>
                <a:r>
                  <a:rPr lang="en-US" altLang="ja-JP" sz="1600">
                    <a:solidFill>
                      <a:srgbClr val="000000"/>
                    </a:solidFill>
                    <a:latin typeface="Courier New" panose="02070309020205020404" pitchFamily="49" charset="0"/>
                    <a:ea typeface="MS PGothic" panose="020B0600070205080204" pitchFamily="34" charset="-128"/>
                  </a:rPr>
                  <a:t>i = firstNumber;</a:t>
                </a:r>
              </a:p>
            </p:txBody>
          </p:sp>
        </p:grpSp>
        <p:grpSp>
          <p:nvGrpSpPr>
            <p:cNvPr id="165897" name="Group 9"/>
            <p:cNvGrpSpPr>
              <a:grpSpLocks/>
            </p:cNvGrpSpPr>
            <p:nvPr/>
          </p:nvGrpSpPr>
          <p:grpSpPr bwMode="auto">
            <a:xfrm>
              <a:off x="294" y="1871"/>
              <a:ext cx="590" cy="483"/>
              <a:chOff x="294" y="1871"/>
              <a:chExt cx="590" cy="483"/>
            </a:xfrm>
          </p:grpSpPr>
          <p:sp>
            <p:nvSpPr>
              <p:cNvPr id="165898" name="Oval 10"/>
              <p:cNvSpPr>
                <a:spLocks noChangeArrowheads="1"/>
              </p:cNvSpPr>
              <p:nvPr/>
            </p:nvSpPr>
            <p:spPr bwMode="auto">
              <a:xfrm>
                <a:off x="294" y="1871"/>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A</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5899" name="Line 11"/>
              <p:cNvSpPr>
                <a:spLocks noChangeShapeType="1"/>
              </p:cNvSpPr>
              <p:nvPr/>
            </p:nvSpPr>
            <p:spPr bwMode="auto">
              <a:xfrm>
                <a:off x="559" y="2030"/>
                <a:ext cx="325" cy="146"/>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65900" name="Text Box 12"/>
              <p:cNvSpPr txBox="1">
                <a:spLocks noChangeArrowheads="1"/>
              </p:cNvSpPr>
              <p:nvPr/>
            </p:nvSpPr>
            <p:spPr bwMode="auto">
              <a:xfrm>
                <a:off x="402" y="214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grpSp>
          <p:nvGrpSpPr>
            <p:cNvPr id="165901" name="Group 13"/>
            <p:cNvGrpSpPr>
              <a:grpSpLocks/>
            </p:cNvGrpSpPr>
            <p:nvPr/>
          </p:nvGrpSpPr>
          <p:grpSpPr bwMode="auto">
            <a:xfrm>
              <a:off x="401" y="2313"/>
              <a:ext cx="2319" cy="520"/>
              <a:chOff x="401" y="2313"/>
              <a:chExt cx="2319" cy="520"/>
            </a:xfrm>
          </p:grpSpPr>
          <p:sp>
            <p:nvSpPr>
              <p:cNvPr id="165902" name="Line 14"/>
              <p:cNvSpPr>
                <a:spLocks noChangeShapeType="1"/>
              </p:cNvSpPr>
              <p:nvPr/>
            </p:nvSpPr>
            <p:spPr bwMode="auto">
              <a:xfrm flipV="1">
                <a:off x="1956" y="2368"/>
                <a:ext cx="1" cy="261"/>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nvGrpSpPr>
              <p:cNvPr id="165903" name="Group 15"/>
              <p:cNvGrpSpPr>
                <a:grpSpLocks/>
              </p:cNvGrpSpPr>
              <p:nvPr/>
            </p:nvGrpSpPr>
            <p:grpSpPr bwMode="auto">
              <a:xfrm>
                <a:off x="401" y="2313"/>
                <a:ext cx="2319" cy="520"/>
                <a:chOff x="401" y="2313"/>
                <a:chExt cx="2319" cy="520"/>
              </a:xfrm>
            </p:grpSpPr>
            <p:sp>
              <p:nvSpPr>
                <p:cNvPr id="165904" name="Line 16"/>
                <p:cNvSpPr>
                  <a:spLocks noChangeShapeType="1"/>
                </p:cNvSpPr>
                <p:nvPr/>
              </p:nvSpPr>
              <p:spPr bwMode="auto">
                <a:xfrm flipH="1">
                  <a:off x="1977" y="2505"/>
                  <a:ext cx="463" cy="3"/>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65905" name="Oval 17"/>
                <p:cNvSpPr>
                  <a:spLocks noChangeArrowheads="1"/>
                </p:cNvSpPr>
                <p:nvPr/>
              </p:nvSpPr>
              <p:spPr bwMode="auto">
                <a:xfrm>
                  <a:off x="2445" y="240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B</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5906" name="Text Box 18"/>
                <p:cNvSpPr txBox="1">
                  <a:spLocks noChangeArrowheads="1"/>
                </p:cNvSpPr>
                <p:nvPr/>
              </p:nvSpPr>
              <p:spPr bwMode="auto">
                <a:xfrm>
                  <a:off x="401" y="2313"/>
                  <a:ext cx="11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ja-JP"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a:p>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a:p>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grpSp>
      </p:grpSp>
      <p:sp>
        <p:nvSpPr>
          <p:cNvPr id="165907" name="Rectangle 19"/>
          <p:cNvSpPr>
            <a:spLocks noChangeArrowheads="1"/>
          </p:cNvSpPr>
          <p:nvPr/>
        </p:nvSpPr>
        <p:spPr bwMode="auto">
          <a:xfrm>
            <a:off x="4572000" y="2438400"/>
            <a:ext cx="4194175" cy="3505200"/>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sp>
        <p:nvSpPr>
          <p:cNvPr id="165908" name="Rectangle 20"/>
          <p:cNvSpPr>
            <a:spLocks noChangeArrowheads="1"/>
          </p:cNvSpPr>
          <p:nvPr/>
        </p:nvSpPr>
        <p:spPr bwMode="auto">
          <a:xfrm>
            <a:off x="5354638" y="3124200"/>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firstNumber</a:t>
            </a:r>
            <a:endParaRPr lang="en-US" altLang="ja-JP" sz="2400" dirty="0">
              <a:solidFill>
                <a:schemeClr val="bg2"/>
              </a:solidFill>
              <a:latin typeface="Times New Roman" panose="02020603050405020304" pitchFamily="18" charset="0"/>
              <a:ea typeface="MS PGothic" panose="020B0600070205080204" pitchFamily="34" charset="-128"/>
            </a:endParaRPr>
          </a:p>
        </p:txBody>
      </p:sp>
      <p:sp>
        <p:nvSpPr>
          <p:cNvPr id="165909" name="Rectangle 21"/>
          <p:cNvSpPr>
            <a:spLocks noChangeArrowheads="1"/>
          </p:cNvSpPr>
          <p:nvPr/>
        </p:nvSpPr>
        <p:spPr bwMode="auto">
          <a:xfrm>
            <a:off x="7248525" y="3206750"/>
            <a:ext cx="938213" cy="31591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1</a:t>
            </a:r>
          </a:p>
        </p:txBody>
      </p:sp>
      <p:sp>
        <p:nvSpPr>
          <p:cNvPr id="165911" name="Rectangle 23"/>
          <p:cNvSpPr>
            <a:spLocks noChangeArrowheads="1"/>
          </p:cNvSpPr>
          <p:nvPr/>
        </p:nvSpPr>
        <p:spPr bwMode="auto">
          <a:xfrm>
            <a:off x="6742113" y="3581400"/>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i</a:t>
            </a:r>
            <a:endParaRPr lang="en-US" altLang="ja-JP" sz="2400" dirty="0">
              <a:solidFill>
                <a:schemeClr val="bg2"/>
              </a:solidFill>
              <a:latin typeface="Times New Roman" panose="02020603050405020304" pitchFamily="18" charset="0"/>
              <a:ea typeface="MS PGothic" panose="020B0600070205080204" pitchFamily="34" charset="-128"/>
            </a:endParaRPr>
          </a:p>
        </p:txBody>
      </p:sp>
      <p:sp>
        <p:nvSpPr>
          <p:cNvPr id="165912" name="Rectangle 24"/>
          <p:cNvSpPr>
            <a:spLocks noChangeArrowheads="1"/>
          </p:cNvSpPr>
          <p:nvPr/>
        </p:nvSpPr>
        <p:spPr bwMode="auto">
          <a:xfrm>
            <a:off x="7250113" y="3648075"/>
            <a:ext cx="938212" cy="31591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a:t>
            </a:r>
          </a:p>
        </p:txBody>
      </p:sp>
      <p:sp>
        <p:nvSpPr>
          <p:cNvPr id="165913" name="AutoShape 25"/>
          <p:cNvSpPr>
            <a:spLocks noChangeArrowheads="1"/>
          </p:cNvSpPr>
          <p:nvPr/>
        </p:nvSpPr>
        <p:spPr bwMode="auto">
          <a:xfrm>
            <a:off x="4829175" y="2503488"/>
            <a:ext cx="2184400" cy="6207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600" b="1">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A. </a:t>
            </a:r>
            <a:r>
              <a:rPr lang="en-US" altLang="ja-JP" sz="1400">
                <a:solidFill>
                  <a:srgbClr val="000000"/>
                </a:solidFill>
                <a:latin typeface="Arial" panose="020B0604020202020204" pitchFamily="34" charset="0"/>
                <a:ea typeface="MS PGothic" panose="020B0600070205080204" pitchFamily="34" charset="-128"/>
              </a:rPr>
              <a:t>Variables are  	allocated in memory.</a:t>
            </a:r>
          </a:p>
        </p:txBody>
      </p:sp>
      <p:sp>
        <p:nvSpPr>
          <p:cNvPr id="165914" name="AutoShape 26"/>
          <p:cNvSpPr>
            <a:spLocks noChangeArrowheads="1"/>
          </p:cNvSpPr>
          <p:nvPr/>
        </p:nvSpPr>
        <p:spPr bwMode="auto">
          <a:xfrm>
            <a:off x="4914900" y="4267200"/>
            <a:ext cx="2184400" cy="63976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800" b="1">
                <a:solidFill>
                  <a:srgbClr val="C1051B"/>
                </a:solidFill>
                <a:effectLst>
                  <a:outerShdw blurRad="38100" dist="38100" dir="2700000" algn="tl">
                    <a:srgbClr val="000000"/>
                  </a:outerShdw>
                </a:effectLst>
                <a:latin typeface="Comic Sans MS" panose="030F0702030302020204" pitchFamily="66" charset="0"/>
                <a:ea typeface="MS PGothic" panose="020B0600070205080204" pitchFamily="34" charset="-128"/>
              </a:rPr>
              <a:t>B. </a:t>
            </a:r>
            <a:r>
              <a:rPr lang="en-US" altLang="ja-JP" sz="1400">
                <a:solidFill>
                  <a:srgbClr val="000000"/>
                </a:solidFill>
                <a:latin typeface="Arial" panose="020B0604020202020204" pitchFamily="34" charset="0"/>
                <a:ea typeface="MS PGothic" panose="020B0600070205080204" pitchFamily="34" charset="-128"/>
              </a:rPr>
              <a:t>values are assigned to variables.</a:t>
            </a:r>
          </a:p>
        </p:txBody>
      </p:sp>
      <p:grpSp>
        <p:nvGrpSpPr>
          <p:cNvPr id="165915" name="Group 27"/>
          <p:cNvGrpSpPr>
            <a:grpSpLocks/>
          </p:cNvGrpSpPr>
          <p:nvPr/>
        </p:nvGrpSpPr>
        <p:grpSpPr bwMode="auto">
          <a:xfrm>
            <a:off x="5084763" y="4953000"/>
            <a:ext cx="3335337" cy="889000"/>
            <a:chOff x="3203" y="3376"/>
            <a:chExt cx="2101" cy="560"/>
          </a:xfrm>
        </p:grpSpPr>
        <p:sp>
          <p:nvSpPr>
            <p:cNvPr id="165916" name="Rectangle 28"/>
            <p:cNvSpPr>
              <a:spLocks noChangeArrowheads="1"/>
            </p:cNvSpPr>
            <p:nvPr/>
          </p:nvSpPr>
          <p:spPr bwMode="auto">
            <a:xfrm>
              <a:off x="3427" y="3376"/>
              <a:ext cx="10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err="1">
                  <a:solidFill>
                    <a:schemeClr val="bg2"/>
                  </a:solidFill>
                  <a:latin typeface="Times New Roman" panose="02020603050405020304" pitchFamily="18" charset="0"/>
                  <a:ea typeface="MS PGothic" panose="020B0600070205080204" pitchFamily="34" charset="-128"/>
                </a:rPr>
                <a:t>firstNumber</a:t>
              </a:r>
              <a:endParaRPr lang="en-US" altLang="ja-JP" sz="2400" dirty="0">
                <a:solidFill>
                  <a:schemeClr val="bg2"/>
                </a:solidFill>
                <a:latin typeface="Times New Roman" panose="02020603050405020304" pitchFamily="18" charset="0"/>
                <a:ea typeface="MS PGothic" panose="020B0600070205080204" pitchFamily="34" charset="-128"/>
              </a:endParaRPr>
            </a:p>
          </p:txBody>
        </p:sp>
        <p:sp>
          <p:nvSpPr>
            <p:cNvPr id="165917" name="Rectangle 29"/>
            <p:cNvSpPr>
              <a:spLocks noChangeArrowheads="1"/>
            </p:cNvSpPr>
            <p:nvPr/>
          </p:nvSpPr>
          <p:spPr bwMode="auto">
            <a:xfrm>
              <a:off x="4620" y="3430"/>
              <a:ext cx="591" cy="205"/>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165918" name="Text Box 30"/>
            <p:cNvSpPr txBox="1">
              <a:spLocks noChangeArrowheads="1"/>
            </p:cNvSpPr>
            <p:nvPr/>
          </p:nvSpPr>
          <p:spPr bwMode="auto">
            <a:xfrm>
              <a:off x="4632" y="3408"/>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Comic Sans MS" panose="030F0702030302020204" pitchFamily="66" charset="0"/>
                </a:rPr>
                <a:t>234</a:t>
              </a:r>
            </a:p>
          </p:txBody>
        </p:sp>
        <p:grpSp>
          <p:nvGrpSpPr>
            <p:cNvPr id="165919" name="Group 31"/>
            <p:cNvGrpSpPr>
              <a:grpSpLocks/>
            </p:cNvGrpSpPr>
            <p:nvPr/>
          </p:nvGrpSpPr>
          <p:grpSpPr bwMode="auto">
            <a:xfrm>
              <a:off x="3203" y="3647"/>
              <a:ext cx="2009" cy="289"/>
              <a:chOff x="3323" y="3071"/>
              <a:chExt cx="2009" cy="289"/>
            </a:xfrm>
          </p:grpSpPr>
          <p:sp>
            <p:nvSpPr>
              <p:cNvPr id="165920" name="Rectangle 32"/>
              <p:cNvSpPr>
                <a:spLocks noChangeArrowheads="1"/>
              </p:cNvSpPr>
              <p:nvPr/>
            </p:nvSpPr>
            <p:spPr bwMode="auto">
              <a:xfrm>
                <a:off x="3323" y="3071"/>
                <a:ext cx="127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ja-JP" sz="2400" dirty="0" err="1">
                    <a:solidFill>
                      <a:schemeClr val="bg2"/>
                    </a:solidFill>
                    <a:latin typeface="Times New Roman" panose="02020603050405020304" pitchFamily="18" charset="0"/>
                    <a:ea typeface="MS PGothic" panose="020B0600070205080204" pitchFamily="34" charset="-128"/>
                  </a:rPr>
                  <a:t>i</a:t>
                </a:r>
                <a:endParaRPr lang="en-US" altLang="ja-JP" sz="2400" dirty="0">
                  <a:solidFill>
                    <a:schemeClr val="bg2"/>
                  </a:solidFill>
                  <a:latin typeface="Times New Roman" panose="02020603050405020304" pitchFamily="18" charset="0"/>
                  <a:ea typeface="MS PGothic" panose="020B0600070205080204" pitchFamily="34" charset="-128"/>
                </a:endParaRPr>
              </a:p>
            </p:txBody>
          </p:sp>
          <p:grpSp>
            <p:nvGrpSpPr>
              <p:cNvPr id="165921" name="Group 33"/>
              <p:cNvGrpSpPr>
                <a:grpSpLocks/>
              </p:cNvGrpSpPr>
              <p:nvPr/>
            </p:nvGrpSpPr>
            <p:grpSpPr bwMode="auto">
              <a:xfrm>
                <a:off x="4741" y="3105"/>
                <a:ext cx="591" cy="231"/>
                <a:chOff x="4741" y="3264"/>
                <a:chExt cx="591" cy="231"/>
              </a:xfrm>
            </p:grpSpPr>
            <p:sp>
              <p:nvSpPr>
                <p:cNvPr id="165922" name="Rectangle 34"/>
                <p:cNvSpPr>
                  <a:spLocks noChangeArrowheads="1"/>
                </p:cNvSpPr>
                <p:nvPr/>
              </p:nvSpPr>
              <p:spPr bwMode="auto">
                <a:xfrm>
                  <a:off x="4741" y="3276"/>
                  <a:ext cx="591" cy="206"/>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165923" name="Text Box 35"/>
                <p:cNvSpPr txBox="1">
                  <a:spLocks noChangeArrowheads="1"/>
                </p:cNvSpPr>
                <p:nvPr/>
              </p:nvSpPr>
              <p:spPr bwMode="auto">
                <a:xfrm>
                  <a:off x="4899" y="3264"/>
                  <a:ext cx="3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234</a:t>
                  </a:r>
                </a:p>
              </p:txBody>
            </p:sp>
          </p:grpSp>
        </p:grpSp>
      </p:grpSp>
      <p:sp>
        <p:nvSpPr>
          <p:cNvPr id="165924" name="Text Box 36"/>
          <p:cNvSpPr txBox="1">
            <a:spLocks noChangeArrowheads="1"/>
          </p:cNvSpPr>
          <p:nvPr/>
        </p:nvSpPr>
        <p:spPr bwMode="auto">
          <a:xfrm>
            <a:off x="1889125" y="5257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Code</a:t>
            </a:r>
            <a:endParaRPr lang="en-US" altLang="ja-JP" sz="2400">
              <a:solidFill>
                <a:srgbClr val="15151D"/>
              </a:solidFill>
              <a:latin typeface="Times New Roman" panose="02020603050405020304" pitchFamily="18" charset="0"/>
              <a:ea typeface="MS PGothic" panose="020B0600070205080204" pitchFamily="34" charset="-128"/>
            </a:endParaRPr>
          </a:p>
        </p:txBody>
      </p:sp>
      <p:sp>
        <p:nvSpPr>
          <p:cNvPr id="165925" name="Text Box 37"/>
          <p:cNvSpPr txBox="1">
            <a:spLocks noChangeArrowheads="1"/>
          </p:cNvSpPr>
          <p:nvPr/>
        </p:nvSpPr>
        <p:spPr bwMode="auto">
          <a:xfrm>
            <a:off x="5562600" y="5943600"/>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State of Memory</a:t>
            </a:r>
            <a:endParaRPr lang="en-US" altLang="ja-JP" sz="240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485714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altLang="en-US"/>
              <a:t>Introduction to OOP</a:t>
            </a:r>
          </a:p>
        </p:txBody>
      </p:sp>
      <p:sp>
        <p:nvSpPr>
          <p:cNvPr id="40" name="Footer Placeholder 4"/>
          <p:cNvSpPr>
            <a:spLocks noGrp="1"/>
          </p:cNvSpPr>
          <p:nvPr>
            <p:ph type="ftr" sz="quarter" idx="11"/>
          </p:nvPr>
        </p:nvSpPr>
        <p:spPr/>
        <p:txBody>
          <a:bodyPr/>
          <a:lstStyle/>
          <a:p>
            <a:r>
              <a:rPr lang="en-US" altLang="en-US"/>
              <a:t>Dr. S. GANNOUNI &amp; Dr.  A. TOUIR</a:t>
            </a:r>
          </a:p>
          <a:p>
            <a:endParaRPr lang="en-US" altLang="en-US"/>
          </a:p>
        </p:txBody>
      </p:sp>
      <p:sp>
        <p:nvSpPr>
          <p:cNvPr id="41"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1DC42AA2-EECB-4552-8589-F0D3DB9BBB0F}" type="slidenum">
              <a:rPr lang="en-US" altLang="en-US"/>
              <a:pPr/>
              <a:t>26</a:t>
            </a:fld>
            <a:endParaRPr lang="en-US" altLang="en-US"/>
          </a:p>
        </p:txBody>
      </p:sp>
      <p:sp>
        <p:nvSpPr>
          <p:cNvPr id="164866" name="Rectangle 2"/>
          <p:cNvSpPr>
            <a:spLocks noGrp="1" noChangeArrowheads="1"/>
          </p:cNvSpPr>
          <p:nvPr>
            <p:ph type="title"/>
          </p:nvPr>
        </p:nvSpPr>
        <p:spPr>
          <a:xfrm>
            <a:off x="609600" y="-76200"/>
            <a:ext cx="7772400" cy="838200"/>
          </a:xfrm>
        </p:spPr>
        <p:txBody>
          <a:bodyPr/>
          <a:lstStyle/>
          <a:p>
            <a:r>
              <a:rPr lang="en-US" altLang="en-US">
                <a:solidFill>
                  <a:srgbClr val="CC3300"/>
                </a:solidFill>
                <a:ea typeface="MS PGothic" panose="020B0600070205080204" pitchFamily="34" charset="-128"/>
              </a:rPr>
              <a:t>Assigning Expressions</a:t>
            </a:r>
          </a:p>
        </p:txBody>
      </p:sp>
      <p:sp>
        <p:nvSpPr>
          <p:cNvPr id="164867" name="Rectangle 3" descr="Rectangle: Click to edit Master text styles&#10;Second level&#10;Third level&#10;Fourth level&#10;Fifth level"/>
          <p:cNvSpPr>
            <a:spLocks noGrp="1" noChangeArrowheads="1"/>
          </p:cNvSpPr>
          <p:nvPr>
            <p:ph type="body" idx="1"/>
          </p:nvPr>
        </p:nvSpPr>
        <p:spPr>
          <a:xfrm>
            <a:off x="533400" y="838200"/>
            <a:ext cx="8610600" cy="4114800"/>
          </a:xfrm>
        </p:spPr>
        <p:txBody>
          <a:bodyPr/>
          <a:lstStyle/>
          <a:p>
            <a:r>
              <a:rPr lang="en-US" altLang="en-US"/>
              <a:t>In this case, the result of the evaluation of the expression is stored in the space memory allocated for variable at the left side.</a:t>
            </a:r>
            <a:endParaRPr lang="en-US" altLang="ja-JP">
              <a:ea typeface="MS PGothic" panose="020B0600070205080204" pitchFamily="34" charset="-128"/>
            </a:endParaRPr>
          </a:p>
        </p:txBody>
      </p:sp>
      <p:sp>
        <p:nvSpPr>
          <p:cNvPr id="164869" name="Rectangle 5"/>
          <p:cNvSpPr>
            <a:spLocks noChangeArrowheads="1"/>
          </p:cNvSpPr>
          <p:nvPr/>
        </p:nvSpPr>
        <p:spPr bwMode="auto">
          <a:xfrm>
            <a:off x="228600" y="3352800"/>
            <a:ext cx="4133850" cy="1676400"/>
          </a:xfrm>
          <a:prstGeom prst="rect">
            <a:avLst/>
          </a:prstGeom>
          <a:solidFill>
            <a:srgbClr val="EFFBFF"/>
          </a:solidFill>
          <a:ln w="9525">
            <a:solidFill>
              <a:srgbClr val="EAF0FE"/>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sp>
        <p:nvSpPr>
          <p:cNvPr id="164871" name="Text Box 7"/>
          <p:cNvSpPr txBox="1">
            <a:spLocks noChangeArrowheads="1"/>
          </p:cNvSpPr>
          <p:nvPr/>
        </p:nvSpPr>
        <p:spPr bwMode="auto">
          <a:xfrm>
            <a:off x="342900" y="3854450"/>
            <a:ext cx="299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000000"/>
                </a:solidFill>
                <a:latin typeface="Courier New" panose="02070309020205020404" pitchFamily="49" charset="0"/>
                <a:ea typeface="MS PGothic" panose="020B0600070205080204" pitchFamily="34" charset="-128"/>
              </a:rPr>
              <a:t>int first, second, sum;</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4872" name="Text Box 8"/>
          <p:cNvSpPr txBox="1">
            <a:spLocks noChangeArrowheads="1"/>
          </p:cNvSpPr>
          <p:nvPr/>
        </p:nvSpPr>
        <p:spPr bwMode="auto">
          <a:xfrm>
            <a:off x="342900" y="4138613"/>
            <a:ext cx="26289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000000"/>
                </a:solidFill>
                <a:latin typeface="Courier New" panose="02070309020205020404" pitchFamily="49" charset="0"/>
                <a:ea typeface="MS PGothic" panose="020B0600070205080204" pitchFamily="34" charset="-128"/>
              </a:rPr>
              <a:t>first  = 234;</a:t>
            </a:r>
          </a:p>
          <a:p>
            <a:r>
              <a:rPr lang="en-US" altLang="ja-JP" sz="1600">
                <a:solidFill>
                  <a:srgbClr val="000000"/>
                </a:solidFill>
                <a:latin typeface="Courier New" panose="02070309020205020404" pitchFamily="49" charset="0"/>
                <a:ea typeface="MS PGothic" panose="020B0600070205080204" pitchFamily="34" charset="-128"/>
              </a:rPr>
              <a:t>second = 87;</a:t>
            </a:r>
          </a:p>
          <a:p>
            <a:r>
              <a:rPr lang="en-US" altLang="ja-JP" sz="1600">
                <a:solidFill>
                  <a:srgbClr val="000000"/>
                </a:solidFill>
                <a:latin typeface="Courier New" panose="02070309020205020404" pitchFamily="49" charset="0"/>
                <a:ea typeface="MS PGothic" panose="020B0600070205080204" pitchFamily="34" charset="-128"/>
              </a:rPr>
              <a:t>Sum = first + second</a:t>
            </a:r>
          </a:p>
        </p:txBody>
      </p:sp>
      <p:grpSp>
        <p:nvGrpSpPr>
          <p:cNvPr id="164873" name="Group 9"/>
          <p:cNvGrpSpPr>
            <a:grpSpLocks/>
          </p:cNvGrpSpPr>
          <p:nvPr/>
        </p:nvGrpSpPr>
        <p:grpSpPr bwMode="auto">
          <a:xfrm>
            <a:off x="276225" y="3424238"/>
            <a:ext cx="936625" cy="766762"/>
            <a:chOff x="294" y="1871"/>
            <a:chExt cx="590" cy="483"/>
          </a:xfrm>
        </p:grpSpPr>
        <p:sp>
          <p:nvSpPr>
            <p:cNvPr id="164874" name="Oval 10"/>
            <p:cNvSpPr>
              <a:spLocks noChangeArrowheads="1"/>
            </p:cNvSpPr>
            <p:nvPr/>
          </p:nvSpPr>
          <p:spPr bwMode="auto">
            <a:xfrm>
              <a:off x="294" y="1871"/>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A</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4875" name="Line 11"/>
            <p:cNvSpPr>
              <a:spLocks noChangeShapeType="1"/>
            </p:cNvSpPr>
            <p:nvPr/>
          </p:nvSpPr>
          <p:spPr bwMode="auto">
            <a:xfrm>
              <a:off x="559" y="2030"/>
              <a:ext cx="325" cy="14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64876" name="Text Box 12"/>
            <p:cNvSpPr txBox="1">
              <a:spLocks noChangeArrowheads="1"/>
            </p:cNvSpPr>
            <p:nvPr/>
          </p:nvSpPr>
          <p:spPr bwMode="auto">
            <a:xfrm>
              <a:off x="402" y="214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sp>
        <p:nvSpPr>
          <p:cNvPr id="164878" name="Line 14"/>
          <p:cNvSpPr>
            <a:spLocks noChangeShapeType="1"/>
          </p:cNvSpPr>
          <p:nvPr/>
        </p:nvSpPr>
        <p:spPr bwMode="auto">
          <a:xfrm flipV="1">
            <a:off x="2913063" y="4216400"/>
            <a:ext cx="3175" cy="66040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nvGrpSpPr>
          <p:cNvPr id="164879" name="Group 15"/>
          <p:cNvGrpSpPr>
            <a:grpSpLocks/>
          </p:cNvGrpSpPr>
          <p:nvPr/>
        </p:nvGrpSpPr>
        <p:grpSpPr bwMode="auto">
          <a:xfrm>
            <a:off x="446088" y="4129088"/>
            <a:ext cx="3681412" cy="825500"/>
            <a:chOff x="401" y="2313"/>
            <a:chExt cx="2319" cy="520"/>
          </a:xfrm>
        </p:grpSpPr>
        <p:sp>
          <p:nvSpPr>
            <p:cNvPr id="164880" name="Line 16"/>
            <p:cNvSpPr>
              <a:spLocks noChangeShapeType="1"/>
            </p:cNvSpPr>
            <p:nvPr/>
          </p:nvSpPr>
          <p:spPr bwMode="auto">
            <a:xfrm flipH="1">
              <a:off x="1977" y="2505"/>
              <a:ext cx="463" cy="3"/>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64881" name="Oval 17"/>
            <p:cNvSpPr>
              <a:spLocks noChangeArrowheads="1"/>
            </p:cNvSpPr>
            <p:nvPr/>
          </p:nvSpPr>
          <p:spPr bwMode="auto">
            <a:xfrm>
              <a:off x="2445" y="2402"/>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B</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64882" name="Text Box 18"/>
            <p:cNvSpPr txBox="1">
              <a:spLocks noChangeArrowheads="1"/>
            </p:cNvSpPr>
            <p:nvPr/>
          </p:nvSpPr>
          <p:spPr bwMode="auto">
            <a:xfrm>
              <a:off x="401" y="2313"/>
              <a:ext cx="11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ja-JP"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a:p>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a:p>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sp>
        <p:nvSpPr>
          <p:cNvPr id="164883" name="Rectangle 19"/>
          <p:cNvSpPr>
            <a:spLocks noChangeArrowheads="1"/>
          </p:cNvSpPr>
          <p:nvPr/>
        </p:nvSpPr>
        <p:spPr bwMode="auto">
          <a:xfrm>
            <a:off x="4572000" y="2438400"/>
            <a:ext cx="4194175" cy="3505200"/>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sp>
        <p:nvSpPr>
          <p:cNvPr id="164889" name="AutoShape 25"/>
          <p:cNvSpPr>
            <a:spLocks noChangeArrowheads="1"/>
          </p:cNvSpPr>
          <p:nvPr/>
        </p:nvSpPr>
        <p:spPr bwMode="auto">
          <a:xfrm>
            <a:off x="4829175" y="2503488"/>
            <a:ext cx="2184400" cy="6207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600" b="1">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A. </a:t>
            </a:r>
            <a:r>
              <a:rPr lang="en-US" altLang="ja-JP" sz="1400">
                <a:solidFill>
                  <a:srgbClr val="000000"/>
                </a:solidFill>
                <a:latin typeface="Arial" panose="020B0604020202020204" pitchFamily="34" charset="0"/>
                <a:ea typeface="MS PGothic" panose="020B0600070205080204" pitchFamily="34" charset="-128"/>
              </a:rPr>
              <a:t>Variables are  	allocated in memory.</a:t>
            </a:r>
          </a:p>
        </p:txBody>
      </p:sp>
      <p:sp>
        <p:nvSpPr>
          <p:cNvPr id="164890" name="AutoShape 26"/>
          <p:cNvSpPr>
            <a:spLocks noChangeArrowheads="1"/>
          </p:cNvSpPr>
          <p:nvPr/>
        </p:nvSpPr>
        <p:spPr bwMode="auto">
          <a:xfrm>
            <a:off x="4914900" y="4267200"/>
            <a:ext cx="2184400" cy="63976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800" b="1">
                <a:solidFill>
                  <a:srgbClr val="C1051B"/>
                </a:solidFill>
                <a:effectLst>
                  <a:outerShdw blurRad="38100" dist="38100" dir="2700000" algn="tl">
                    <a:srgbClr val="000000"/>
                  </a:outerShdw>
                </a:effectLst>
                <a:latin typeface="Comic Sans MS" panose="030F0702030302020204" pitchFamily="66" charset="0"/>
                <a:ea typeface="MS PGothic" panose="020B0600070205080204" pitchFamily="34" charset="-128"/>
              </a:rPr>
              <a:t>B. </a:t>
            </a:r>
            <a:r>
              <a:rPr lang="en-US" altLang="ja-JP" sz="1400">
                <a:solidFill>
                  <a:srgbClr val="000000"/>
                </a:solidFill>
                <a:latin typeface="Arial" panose="020B0604020202020204" pitchFamily="34" charset="0"/>
                <a:ea typeface="MS PGothic" panose="020B0600070205080204" pitchFamily="34" charset="-128"/>
              </a:rPr>
              <a:t>Values are assigned to variables.</a:t>
            </a:r>
          </a:p>
        </p:txBody>
      </p:sp>
      <p:sp>
        <p:nvSpPr>
          <p:cNvPr id="164900" name="Text Box 36"/>
          <p:cNvSpPr txBox="1">
            <a:spLocks noChangeArrowheads="1"/>
          </p:cNvSpPr>
          <p:nvPr/>
        </p:nvSpPr>
        <p:spPr bwMode="auto">
          <a:xfrm>
            <a:off x="1889125" y="5257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Code</a:t>
            </a:r>
            <a:endParaRPr lang="en-US" altLang="ja-JP" sz="2400">
              <a:solidFill>
                <a:srgbClr val="15151D"/>
              </a:solidFill>
              <a:latin typeface="Times New Roman" panose="02020603050405020304" pitchFamily="18" charset="0"/>
              <a:ea typeface="MS PGothic" panose="020B0600070205080204" pitchFamily="34" charset="-128"/>
            </a:endParaRPr>
          </a:p>
        </p:txBody>
      </p:sp>
      <p:sp>
        <p:nvSpPr>
          <p:cNvPr id="164901" name="Text Box 37"/>
          <p:cNvSpPr txBox="1">
            <a:spLocks noChangeArrowheads="1"/>
          </p:cNvSpPr>
          <p:nvPr/>
        </p:nvSpPr>
        <p:spPr bwMode="auto">
          <a:xfrm>
            <a:off x="5562600" y="5943600"/>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State of Memory</a:t>
            </a:r>
            <a:endParaRPr lang="en-US" altLang="ja-JP" sz="2400">
              <a:latin typeface="Times New Roman" panose="02020603050405020304" pitchFamily="18" charset="0"/>
              <a:ea typeface="MS PGothic" panose="020B0600070205080204" pitchFamily="34" charset="-128"/>
            </a:endParaRPr>
          </a:p>
        </p:txBody>
      </p:sp>
      <p:grpSp>
        <p:nvGrpSpPr>
          <p:cNvPr id="164911" name="Group 47"/>
          <p:cNvGrpSpPr>
            <a:grpSpLocks/>
          </p:cNvGrpSpPr>
          <p:nvPr/>
        </p:nvGrpSpPr>
        <p:grpSpPr bwMode="auto">
          <a:xfrm>
            <a:off x="4794250" y="3200400"/>
            <a:ext cx="3816350" cy="990600"/>
            <a:chOff x="3020" y="2016"/>
            <a:chExt cx="2404" cy="624"/>
          </a:xfrm>
        </p:grpSpPr>
        <p:grpSp>
          <p:nvGrpSpPr>
            <p:cNvPr id="164909" name="Group 45"/>
            <p:cNvGrpSpPr>
              <a:grpSpLocks/>
            </p:cNvGrpSpPr>
            <p:nvPr/>
          </p:nvGrpSpPr>
          <p:grpSpPr bwMode="auto">
            <a:xfrm>
              <a:off x="3057" y="2016"/>
              <a:ext cx="975" cy="288"/>
              <a:chOff x="3024" y="2016"/>
              <a:chExt cx="975" cy="288"/>
            </a:xfrm>
          </p:grpSpPr>
          <p:sp>
            <p:nvSpPr>
              <p:cNvPr id="164884" name="Rectangle 20"/>
              <p:cNvSpPr>
                <a:spLocks noChangeArrowheads="1"/>
              </p:cNvSpPr>
              <p:nvPr/>
            </p:nvSpPr>
            <p:spPr bwMode="auto">
              <a:xfrm>
                <a:off x="3024" y="2016"/>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ja-JP" sz="2400" dirty="0">
                    <a:solidFill>
                      <a:schemeClr val="bg2"/>
                    </a:solidFill>
                    <a:latin typeface="Times New Roman" panose="02020603050405020304" pitchFamily="18" charset="0"/>
                    <a:ea typeface="MS PGothic" panose="020B0600070205080204" pitchFamily="34" charset="-128"/>
                  </a:rPr>
                  <a:t>first</a:t>
                </a:r>
              </a:p>
            </p:txBody>
          </p:sp>
          <p:sp>
            <p:nvSpPr>
              <p:cNvPr id="164885" name="Rectangle 21"/>
              <p:cNvSpPr>
                <a:spLocks noChangeArrowheads="1"/>
              </p:cNvSpPr>
              <p:nvPr/>
            </p:nvSpPr>
            <p:spPr bwMode="auto">
              <a:xfrm>
                <a:off x="3408" y="2061"/>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1</a:t>
                </a:r>
              </a:p>
            </p:txBody>
          </p:sp>
        </p:grpSp>
        <p:grpSp>
          <p:nvGrpSpPr>
            <p:cNvPr id="164904" name="Group 40"/>
            <p:cNvGrpSpPr>
              <a:grpSpLocks/>
            </p:cNvGrpSpPr>
            <p:nvPr/>
          </p:nvGrpSpPr>
          <p:grpSpPr bwMode="auto">
            <a:xfrm>
              <a:off x="4199" y="2016"/>
              <a:ext cx="1225" cy="288"/>
              <a:chOff x="4247" y="2160"/>
              <a:chExt cx="1225" cy="288"/>
            </a:xfrm>
          </p:grpSpPr>
          <p:sp>
            <p:nvSpPr>
              <p:cNvPr id="164887" name="Rectangle 23"/>
              <p:cNvSpPr>
                <a:spLocks noChangeArrowheads="1"/>
              </p:cNvSpPr>
              <p:nvPr/>
            </p:nvSpPr>
            <p:spPr bwMode="auto">
              <a:xfrm>
                <a:off x="4247" y="2160"/>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ja-JP" sz="2400" dirty="0">
                    <a:solidFill>
                      <a:schemeClr val="bg2"/>
                    </a:solidFill>
                    <a:latin typeface="Times New Roman" panose="02020603050405020304" pitchFamily="18" charset="0"/>
                    <a:ea typeface="MS PGothic" panose="020B0600070205080204" pitchFamily="34" charset="-128"/>
                  </a:rPr>
                  <a:t>second</a:t>
                </a:r>
              </a:p>
            </p:txBody>
          </p:sp>
          <p:sp>
            <p:nvSpPr>
              <p:cNvPr id="164888" name="Rectangle 24"/>
              <p:cNvSpPr>
                <a:spLocks noChangeArrowheads="1"/>
              </p:cNvSpPr>
              <p:nvPr/>
            </p:nvSpPr>
            <p:spPr bwMode="auto">
              <a:xfrm>
                <a:off x="4881" y="2202"/>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a:t>
                </a:r>
              </a:p>
            </p:txBody>
          </p:sp>
        </p:grpSp>
        <p:grpSp>
          <p:nvGrpSpPr>
            <p:cNvPr id="164910" name="Group 46"/>
            <p:cNvGrpSpPr>
              <a:grpSpLocks/>
            </p:cNvGrpSpPr>
            <p:nvPr/>
          </p:nvGrpSpPr>
          <p:grpSpPr bwMode="auto">
            <a:xfrm>
              <a:off x="3020" y="2352"/>
              <a:ext cx="1012" cy="288"/>
              <a:chOff x="3020" y="2352"/>
              <a:chExt cx="1012" cy="288"/>
            </a:xfrm>
          </p:grpSpPr>
          <p:sp>
            <p:nvSpPr>
              <p:cNvPr id="164906" name="Rectangle 42"/>
              <p:cNvSpPr>
                <a:spLocks noChangeArrowheads="1"/>
              </p:cNvSpPr>
              <p:nvPr/>
            </p:nvSpPr>
            <p:spPr bwMode="auto">
              <a:xfrm>
                <a:off x="3020" y="2352"/>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ja-JP" sz="2400" dirty="0">
                    <a:solidFill>
                      <a:schemeClr val="bg2"/>
                    </a:solidFill>
                    <a:latin typeface="Times New Roman" panose="02020603050405020304" pitchFamily="18" charset="0"/>
                    <a:ea typeface="MS PGothic" panose="020B0600070205080204" pitchFamily="34" charset="-128"/>
                  </a:rPr>
                  <a:t>sum</a:t>
                </a:r>
              </a:p>
            </p:txBody>
          </p:sp>
          <p:sp>
            <p:nvSpPr>
              <p:cNvPr id="164907" name="Rectangle 43"/>
              <p:cNvSpPr>
                <a:spLocks noChangeArrowheads="1"/>
              </p:cNvSpPr>
              <p:nvPr/>
            </p:nvSpPr>
            <p:spPr bwMode="auto">
              <a:xfrm>
                <a:off x="3441" y="2394"/>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a:t>
                </a:r>
              </a:p>
            </p:txBody>
          </p:sp>
        </p:grpSp>
      </p:grpSp>
      <p:sp>
        <p:nvSpPr>
          <p:cNvPr id="164914" name="Rectangle 50"/>
          <p:cNvSpPr>
            <a:spLocks noChangeArrowheads="1"/>
          </p:cNvSpPr>
          <p:nvPr/>
        </p:nvSpPr>
        <p:spPr bwMode="auto">
          <a:xfrm>
            <a:off x="4852988" y="49530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ja-JP" sz="2400" dirty="0">
                <a:solidFill>
                  <a:schemeClr val="bg2"/>
                </a:solidFill>
                <a:latin typeface="Times New Roman" panose="02020603050405020304" pitchFamily="18" charset="0"/>
                <a:ea typeface="MS PGothic" panose="020B0600070205080204" pitchFamily="34" charset="-128"/>
              </a:rPr>
              <a:t>first</a:t>
            </a:r>
          </a:p>
        </p:txBody>
      </p:sp>
      <p:sp>
        <p:nvSpPr>
          <p:cNvPr id="164915" name="Rectangle 51"/>
          <p:cNvSpPr>
            <a:spLocks noChangeArrowheads="1"/>
          </p:cNvSpPr>
          <p:nvPr/>
        </p:nvSpPr>
        <p:spPr bwMode="auto">
          <a:xfrm>
            <a:off x="5462588" y="5024438"/>
            <a:ext cx="938212" cy="315912"/>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234</a:t>
            </a:r>
          </a:p>
        </p:txBody>
      </p:sp>
      <p:grpSp>
        <p:nvGrpSpPr>
          <p:cNvPr id="164916" name="Group 52"/>
          <p:cNvGrpSpPr>
            <a:grpSpLocks/>
          </p:cNvGrpSpPr>
          <p:nvPr/>
        </p:nvGrpSpPr>
        <p:grpSpPr bwMode="auto">
          <a:xfrm>
            <a:off x="6665913" y="4953000"/>
            <a:ext cx="1944687" cy="457200"/>
            <a:chOff x="4247" y="2160"/>
            <a:chExt cx="1225" cy="288"/>
          </a:xfrm>
        </p:grpSpPr>
        <p:sp>
          <p:nvSpPr>
            <p:cNvPr id="164917" name="Rectangle 53"/>
            <p:cNvSpPr>
              <a:spLocks noChangeArrowheads="1"/>
            </p:cNvSpPr>
            <p:nvPr/>
          </p:nvSpPr>
          <p:spPr bwMode="auto">
            <a:xfrm>
              <a:off x="4247" y="2160"/>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ja-JP" sz="2400" dirty="0">
                  <a:solidFill>
                    <a:schemeClr val="bg2"/>
                  </a:solidFill>
                  <a:latin typeface="Times New Roman" panose="02020603050405020304" pitchFamily="18" charset="0"/>
                  <a:ea typeface="MS PGothic" panose="020B0600070205080204" pitchFamily="34" charset="-128"/>
                </a:rPr>
                <a:t>second</a:t>
              </a:r>
            </a:p>
          </p:txBody>
        </p:sp>
        <p:sp>
          <p:nvSpPr>
            <p:cNvPr id="164918" name="Rectangle 54"/>
            <p:cNvSpPr>
              <a:spLocks noChangeArrowheads="1"/>
            </p:cNvSpPr>
            <p:nvPr/>
          </p:nvSpPr>
          <p:spPr bwMode="auto">
            <a:xfrm>
              <a:off x="4881" y="2202"/>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87</a:t>
              </a:r>
            </a:p>
          </p:txBody>
        </p:sp>
      </p:grpSp>
      <p:grpSp>
        <p:nvGrpSpPr>
          <p:cNvPr id="164919" name="Group 55"/>
          <p:cNvGrpSpPr>
            <a:grpSpLocks/>
          </p:cNvGrpSpPr>
          <p:nvPr/>
        </p:nvGrpSpPr>
        <p:grpSpPr bwMode="auto">
          <a:xfrm>
            <a:off x="4794250" y="5486400"/>
            <a:ext cx="1606550" cy="457200"/>
            <a:chOff x="3020" y="2352"/>
            <a:chExt cx="1012" cy="288"/>
          </a:xfrm>
        </p:grpSpPr>
        <p:sp>
          <p:nvSpPr>
            <p:cNvPr id="164920" name="Rectangle 56"/>
            <p:cNvSpPr>
              <a:spLocks noChangeArrowheads="1"/>
            </p:cNvSpPr>
            <p:nvPr/>
          </p:nvSpPr>
          <p:spPr bwMode="auto">
            <a:xfrm>
              <a:off x="3020" y="2352"/>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ja-JP" sz="2400" dirty="0">
                  <a:solidFill>
                    <a:schemeClr val="bg2"/>
                  </a:solidFill>
                  <a:latin typeface="Times New Roman" panose="02020603050405020304" pitchFamily="18" charset="0"/>
                  <a:ea typeface="MS PGothic" panose="020B0600070205080204" pitchFamily="34" charset="-128"/>
                </a:rPr>
                <a:t>sum</a:t>
              </a:r>
            </a:p>
          </p:txBody>
        </p:sp>
        <p:sp>
          <p:nvSpPr>
            <p:cNvPr id="164921" name="Rectangle 57"/>
            <p:cNvSpPr>
              <a:spLocks noChangeArrowheads="1"/>
            </p:cNvSpPr>
            <p:nvPr/>
          </p:nvSpPr>
          <p:spPr bwMode="auto">
            <a:xfrm>
              <a:off x="3441" y="2394"/>
              <a:ext cx="591" cy="199"/>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321</a:t>
              </a:r>
            </a:p>
          </p:txBody>
        </p:sp>
      </p:grpSp>
    </p:spTree>
    <p:extLst>
      <p:ext uri="{BB962C8B-B14F-4D97-AF65-F5344CB8AC3E}">
        <p14:creationId xmlns:p14="http://schemas.microsoft.com/office/powerpoint/2010/main" val="35936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dissolve">
                                      <p:cBhvr>
                                        <p:cTn id="7" dur="500"/>
                                        <p:tgtEl>
                                          <p:spTgt spid="164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10"/>
          </p:nvPr>
        </p:nvSpPr>
        <p:spPr/>
        <p:txBody>
          <a:bodyPr/>
          <a:lstStyle/>
          <a:p>
            <a:r>
              <a:rPr lang="en-US" altLang="en-US"/>
              <a:t>Introduction to OOP</a:t>
            </a:r>
          </a:p>
        </p:txBody>
      </p:sp>
      <p:sp>
        <p:nvSpPr>
          <p:cNvPr id="33" name="Footer Placeholder 3"/>
          <p:cNvSpPr>
            <a:spLocks noGrp="1"/>
          </p:cNvSpPr>
          <p:nvPr>
            <p:ph type="ftr" sz="quarter" idx="11"/>
          </p:nvPr>
        </p:nvSpPr>
        <p:spPr/>
        <p:txBody>
          <a:bodyPr/>
          <a:lstStyle/>
          <a:p>
            <a:r>
              <a:rPr lang="en-US" altLang="en-US"/>
              <a:t>Dr. S. GANNOUNI &amp; Dr.  A. TOUIR</a:t>
            </a:r>
          </a:p>
          <a:p>
            <a:endParaRPr lang="en-US" altLang="en-US"/>
          </a:p>
        </p:txBody>
      </p:sp>
      <p:sp>
        <p:nvSpPr>
          <p:cNvPr id="34" name="Slide Number Placeholder 4"/>
          <p:cNvSpPr>
            <a:spLocks noGrp="1"/>
          </p:cNvSpPr>
          <p:nvPr>
            <p:ph type="sldNum" sz="quarter" idx="4294967295"/>
          </p:nvPr>
        </p:nvSpPr>
        <p:spPr>
          <a:xfrm>
            <a:off x="1066800" y="6248400"/>
            <a:ext cx="1905000" cy="457200"/>
          </a:xfrm>
          <a:prstGeom prst="rect">
            <a:avLst/>
          </a:prstGeom>
        </p:spPr>
        <p:txBody>
          <a:bodyPr/>
          <a:lstStyle/>
          <a:p>
            <a:r>
              <a:rPr lang="en-US" altLang="en-US"/>
              <a:t>Page </a:t>
            </a:r>
            <a:fld id="{FC4B0710-760C-4F37-8391-2E665B3F4DB7}" type="slidenum">
              <a:rPr lang="en-US" altLang="en-US"/>
              <a:pPr/>
              <a:t>27</a:t>
            </a:fld>
            <a:endParaRPr lang="en-US" altLang="en-US"/>
          </a:p>
        </p:txBody>
      </p:sp>
      <p:sp>
        <p:nvSpPr>
          <p:cNvPr id="157698" name="Rectangle 2"/>
          <p:cNvSpPr>
            <a:spLocks noGrp="1" noChangeArrowheads="1"/>
          </p:cNvSpPr>
          <p:nvPr>
            <p:ph type="title"/>
          </p:nvPr>
        </p:nvSpPr>
        <p:spPr>
          <a:xfrm>
            <a:off x="228600" y="228600"/>
            <a:ext cx="8064500" cy="565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Updating Data</a:t>
            </a:r>
          </a:p>
        </p:txBody>
      </p:sp>
      <p:sp>
        <p:nvSpPr>
          <p:cNvPr id="157699" name="Rectangle 3"/>
          <p:cNvSpPr>
            <a:spLocks noChangeArrowheads="1"/>
          </p:cNvSpPr>
          <p:nvPr/>
        </p:nvSpPr>
        <p:spPr bwMode="auto">
          <a:xfrm>
            <a:off x="4762500" y="1216025"/>
            <a:ext cx="4194175" cy="4322763"/>
          </a:xfrm>
          <a:prstGeom prst="rect">
            <a:avLst/>
          </a:prstGeom>
          <a:solidFill>
            <a:srgbClr val="FDFEE2"/>
          </a:solidFill>
          <a:ln w="9525">
            <a:solidFill>
              <a:srgbClr val="DDDDDD"/>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sp>
        <p:nvSpPr>
          <p:cNvPr id="157700" name="Rectangle 4"/>
          <p:cNvSpPr>
            <a:spLocks noChangeArrowheads="1"/>
          </p:cNvSpPr>
          <p:nvPr/>
        </p:nvSpPr>
        <p:spPr bwMode="auto">
          <a:xfrm>
            <a:off x="419100" y="1192213"/>
            <a:ext cx="4133850" cy="4335462"/>
          </a:xfrm>
          <a:prstGeom prst="rect">
            <a:avLst/>
          </a:prstGeom>
          <a:solidFill>
            <a:schemeClr val="accent5">
              <a:lumMod val="40000"/>
              <a:lumOff val="60000"/>
            </a:schemeClr>
          </a:solidFill>
          <a:ln w="9525">
            <a:solidFill>
              <a:srgbClr val="EAF0FE"/>
            </a:solidFill>
            <a:miter lim="800000"/>
            <a:headEnd/>
            <a:tailEnd/>
          </a:ln>
          <a:effectLst>
            <a:outerShdw dist="117088" dir="2963922" algn="ctr" rotWithShape="0">
              <a:schemeClr val="tx1"/>
            </a:outerShdw>
          </a:effectLst>
        </p:spPr>
        <p:txBody>
          <a:bodyPr wrap="none" anchor="ctr"/>
          <a:lstStyle/>
          <a:p>
            <a:pPr algn="ctr"/>
            <a:endParaRPr lang="ja-JP" altLang="en-US" sz="2400">
              <a:solidFill>
                <a:srgbClr val="DDDDDD"/>
              </a:solidFill>
              <a:latin typeface="Times New Roman" panose="02020603050405020304" pitchFamily="18" charset="0"/>
              <a:ea typeface="MS PGothic" panose="020B0600070205080204" pitchFamily="34" charset="-128"/>
            </a:endParaRPr>
          </a:p>
        </p:txBody>
      </p:sp>
      <p:sp>
        <p:nvSpPr>
          <p:cNvPr id="157701" name="Text Box 5"/>
          <p:cNvSpPr txBox="1">
            <a:spLocks noChangeArrowheads="1"/>
          </p:cNvSpPr>
          <p:nvPr/>
        </p:nvSpPr>
        <p:spPr bwMode="auto">
          <a:xfrm>
            <a:off x="1889125" y="5654675"/>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Code</a:t>
            </a:r>
            <a:endParaRPr lang="en-US" altLang="ja-JP" sz="2400">
              <a:solidFill>
                <a:srgbClr val="15151D"/>
              </a:solidFill>
              <a:latin typeface="Times New Roman" panose="02020603050405020304" pitchFamily="18" charset="0"/>
              <a:ea typeface="MS PGothic" panose="020B0600070205080204" pitchFamily="34" charset="-128"/>
            </a:endParaRPr>
          </a:p>
        </p:txBody>
      </p:sp>
      <p:sp>
        <p:nvSpPr>
          <p:cNvPr id="157702" name="Text Box 6"/>
          <p:cNvSpPr txBox="1">
            <a:spLocks noChangeArrowheads="1"/>
          </p:cNvSpPr>
          <p:nvPr/>
        </p:nvSpPr>
        <p:spPr bwMode="auto">
          <a:xfrm>
            <a:off x="5676900" y="5640388"/>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b="1">
                <a:solidFill>
                  <a:srgbClr val="15151D"/>
                </a:solidFill>
                <a:ea typeface="MS PGothic" panose="020B0600070205080204" pitchFamily="34" charset="-128"/>
              </a:rPr>
              <a:t>State of Memory</a:t>
            </a:r>
            <a:endParaRPr lang="en-US" altLang="ja-JP" sz="2400">
              <a:latin typeface="Times New Roman" panose="02020603050405020304" pitchFamily="18" charset="0"/>
              <a:ea typeface="MS PGothic" panose="020B0600070205080204" pitchFamily="34" charset="-128"/>
            </a:endParaRPr>
          </a:p>
        </p:txBody>
      </p:sp>
      <p:sp>
        <p:nvSpPr>
          <p:cNvPr id="157703" name="Rectangle 7"/>
          <p:cNvSpPr>
            <a:spLocks noChangeArrowheads="1"/>
          </p:cNvSpPr>
          <p:nvPr/>
        </p:nvSpPr>
        <p:spPr bwMode="auto">
          <a:xfrm>
            <a:off x="5608638" y="15240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solidFill>
                  <a:schemeClr val="bg2"/>
                </a:solidFill>
                <a:latin typeface="Times New Roman" panose="02020603050405020304" pitchFamily="18" charset="0"/>
                <a:ea typeface="MS PGothic" panose="020B0600070205080204" pitchFamily="34" charset="-128"/>
              </a:rPr>
              <a:t>number</a:t>
            </a:r>
          </a:p>
        </p:txBody>
      </p:sp>
      <p:sp>
        <p:nvSpPr>
          <p:cNvPr id="157704" name="Rectangle 8"/>
          <p:cNvSpPr>
            <a:spLocks noChangeArrowheads="1"/>
          </p:cNvSpPr>
          <p:nvPr/>
        </p:nvSpPr>
        <p:spPr bwMode="auto">
          <a:xfrm>
            <a:off x="7058025" y="1631950"/>
            <a:ext cx="938213" cy="31591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algn="ctr"/>
            <a:r>
              <a:rPr lang="en-US" altLang="en-US" sz="1600">
                <a:latin typeface="Comic Sans MS" panose="030F0702030302020204" pitchFamily="66" charset="0"/>
              </a:rPr>
              <a:t>???</a:t>
            </a:r>
          </a:p>
        </p:txBody>
      </p:sp>
      <p:sp>
        <p:nvSpPr>
          <p:cNvPr id="157705" name="AutoShape 9"/>
          <p:cNvSpPr>
            <a:spLocks noChangeArrowheads="1"/>
          </p:cNvSpPr>
          <p:nvPr/>
        </p:nvSpPr>
        <p:spPr bwMode="auto">
          <a:xfrm>
            <a:off x="4800600" y="838200"/>
            <a:ext cx="1790700" cy="6588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600" b="1">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A. </a:t>
            </a:r>
            <a:r>
              <a:rPr lang="en-US" altLang="ja-JP" sz="1400">
                <a:solidFill>
                  <a:srgbClr val="000000"/>
                </a:solidFill>
                <a:latin typeface="Arial" panose="020B0604020202020204" pitchFamily="34" charset="0"/>
                <a:ea typeface="MS PGothic" panose="020B0600070205080204" pitchFamily="34" charset="-128"/>
              </a:rPr>
              <a:t>The variable   	is allocated in 	memory.</a:t>
            </a:r>
          </a:p>
        </p:txBody>
      </p:sp>
      <p:sp>
        <p:nvSpPr>
          <p:cNvPr id="157706" name="AutoShape 10"/>
          <p:cNvSpPr>
            <a:spLocks noChangeArrowheads="1"/>
          </p:cNvSpPr>
          <p:nvPr/>
        </p:nvSpPr>
        <p:spPr bwMode="auto">
          <a:xfrm>
            <a:off x="4876800" y="2286000"/>
            <a:ext cx="1778000" cy="6588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600" b="1">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B. </a:t>
            </a:r>
            <a:r>
              <a:rPr lang="en-US" altLang="ja-JP" sz="1400">
                <a:solidFill>
                  <a:srgbClr val="000000"/>
                </a:solidFill>
                <a:latin typeface="Arial" panose="020B0604020202020204" pitchFamily="34" charset="0"/>
                <a:ea typeface="MS PGothic" panose="020B0600070205080204" pitchFamily="34" charset="-128"/>
              </a:rPr>
              <a:t>The value </a:t>
            </a:r>
            <a:r>
              <a:rPr lang="en-US" altLang="ja-JP" sz="1400">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237</a:t>
            </a:r>
            <a:r>
              <a:rPr lang="en-US" altLang="ja-JP" sz="1400">
                <a:solidFill>
                  <a:srgbClr val="000000"/>
                </a:solidFill>
                <a:latin typeface="Arial" panose="020B0604020202020204" pitchFamily="34" charset="0"/>
                <a:ea typeface="MS PGothic" panose="020B0600070205080204" pitchFamily="34" charset="-128"/>
              </a:rPr>
              <a:t> 	is assigned to 	</a:t>
            </a:r>
            <a:r>
              <a:rPr lang="en-US" altLang="ja-JP" sz="1400">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number</a:t>
            </a:r>
            <a:r>
              <a:rPr lang="en-US" altLang="ja-JP" sz="1400">
                <a:solidFill>
                  <a:srgbClr val="000000"/>
                </a:solidFill>
                <a:latin typeface="Arial" panose="020B0604020202020204" pitchFamily="34" charset="0"/>
                <a:ea typeface="MS PGothic" panose="020B0600070205080204" pitchFamily="34" charset="-128"/>
              </a:rPr>
              <a:t>.</a:t>
            </a:r>
          </a:p>
        </p:txBody>
      </p:sp>
      <p:sp>
        <p:nvSpPr>
          <p:cNvPr id="157707" name="Text Box 11"/>
          <p:cNvSpPr txBox="1">
            <a:spLocks noChangeArrowheads="1"/>
          </p:cNvSpPr>
          <p:nvPr/>
        </p:nvSpPr>
        <p:spPr bwMode="auto">
          <a:xfrm>
            <a:off x="768350" y="3295650"/>
            <a:ext cx="1773238"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ja-JP" sz="1600" dirty="0" err="1">
                <a:solidFill>
                  <a:schemeClr val="bg2"/>
                </a:solidFill>
                <a:effectLst>
                  <a:outerShdw blurRad="38100" dist="38100" dir="2700000" algn="tl">
                    <a:srgbClr val="C0C0C0"/>
                  </a:outerShdw>
                </a:effectLst>
                <a:latin typeface="Courier New" panose="02070309020205020404" pitchFamily="49" charset="0"/>
                <a:ea typeface="MS PGothic" panose="020B0600070205080204" pitchFamily="34" charset="-128"/>
              </a:rPr>
              <a:t>int</a:t>
            </a:r>
            <a:r>
              <a:rPr lang="en-US" altLang="ja-JP" sz="1600" dirty="0">
                <a:solidFill>
                  <a:schemeClr val="bg2"/>
                </a:solidFill>
                <a:effectLst>
                  <a:outerShdw blurRad="38100" dist="38100" dir="2700000" algn="tl">
                    <a:srgbClr val="C0C0C0"/>
                  </a:outerShdw>
                </a:effectLst>
                <a:latin typeface="Courier New" panose="02070309020205020404" pitchFamily="49" charset="0"/>
                <a:ea typeface="MS PGothic" panose="020B0600070205080204" pitchFamily="34" charset="-128"/>
              </a:rPr>
              <a:t> number;</a:t>
            </a:r>
          </a:p>
          <a:p>
            <a:pPr>
              <a:lnSpc>
                <a:spcPct val="150000"/>
              </a:lnSpc>
            </a:pPr>
            <a:r>
              <a:rPr lang="en-US" altLang="ja-JP" sz="1600" dirty="0">
                <a:solidFill>
                  <a:schemeClr val="bg2"/>
                </a:solidFill>
                <a:effectLst>
                  <a:outerShdw blurRad="38100" dist="38100" dir="2700000" algn="tl">
                    <a:srgbClr val="C0C0C0"/>
                  </a:outerShdw>
                </a:effectLst>
                <a:latin typeface="Courier New" panose="02070309020205020404" pitchFamily="49" charset="0"/>
                <a:ea typeface="MS PGothic" panose="020B0600070205080204" pitchFamily="34" charset="-128"/>
              </a:rPr>
              <a:t>number = 237;</a:t>
            </a:r>
          </a:p>
          <a:p>
            <a:pPr>
              <a:lnSpc>
                <a:spcPct val="150000"/>
              </a:lnSpc>
            </a:pPr>
            <a:endParaRPr lang="en-US" altLang="en-US" sz="1600" dirty="0">
              <a:solidFill>
                <a:schemeClr val="bg2"/>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nvGrpSpPr>
          <p:cNvPr id="157708" name="Group 12"/>
          <p:cNvGrpSpPr>
            <a:grpSpLocks/>
          </p:cNvGrpSpPr>
          <p:nvPr/>
        </p:nvGrpSpPr>
        <p:grpSpPr bwMode="auto">
          <a:xfrm>
            <a:off x="771525" y="3379788"/>
            <a:ext cx="2660650" cy="347662"/>
            <a:chOff x="486" y="2129"/>
            <a:chExt cx="1676" cy="219"/>
          </a:xfrm>
        </p:grpSpPr>
        <p:grpSp>
          <p:nvGrpSpPr>
            <p:cNvPr id="157709" name="Group 13"/>
            <p:cNvGrpSpPr>
              <a:grpSpLocks/>
            </p:cNvGrpSpPr>
            <p:nvPr/>
          </p:nvGrpSpPr>
          <p:grpSpPr bwMode="auto">
            <a:xfrm>
              <a:off x="1484" y="2129"/>
              <a:ext cx="678" cy="219"/>
              <a:chOff x="1484" y="2129"/>
              <a:chExt cx="678" cy="219"/>
            </a:xfrm>
          </p:grpSpPr>
          <p:sp>
            <p:nvSpPr>
              <p:cNvPr id="157710" name="Oval 14"/>
              <p:cNvSpPr>
                <a:spLocks noChangeArrowheads="1"/>
              </p:cNvSpPr>
              <p:nvPr/>
            </p:nvSpPr>
            <p:spPr bwMode="auto">
              <a:xfrm>
                <a:off x="1887" y="2129"/>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A</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57711" name="Line 15"/>
              <p:cNvSpPr>
                <a:spLocks noChangeShapeType="1"/>
              </p:cNvSpPr>
              <p:nvPr/>
            </p:nvSpPr>
            <p:spPr bwMode="auto">
              <a:xfrm flipH="1" flipV="1">
                <a:off x="1484" y="2239"/>
                <a:ext cx="404" cy="1"/>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sp>
          <p:nvSpPr>
            <p:cNvPr id="157712" name="Text Box 16"/>
            <p:cNvSpPr txBox="1">
              <a:spLocks noChangeArrowheads="1"/>
            </p:cNvSpPr>
            <p:nvPr/>
          </p:nvSpPr>
          <p:spPr bwMode="auto">
            <a:xfrm>
              <a:off x="486" y="2134"/>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grpSp>
        <p:nvGrpSpPr>
          <p:cNvPr id="157713" name="Group 17"/>
          <p:cNvGrpSpPr>
            <a:grpSpLocks/>
          </p:cNvGrpSpPr>
          <p:nvPr/>
        </p:nvGrpSpPr>
        <p:grpSpPr bwMode="auto">
          <a:xfrm>
            <a:off x="769938" y="3735388"/>
            <a:ext cx="3081337" cy="352425"/>
            <a:chOff x="485" y="2353"/>
            <a:chExt cx="1941" cy="222"/>
          </a:xfrm>
        </p:grpSpPr>
        <p:sp>
          <p:nvSpPr>
            <p:cNvPr id="157714" name="Line 18"/>
            <p:cNvSpPr>
              <a:spLocks noChangeShapeType="1"/>
            </p:cNvSpPr>
            <p:nvPr/>
          </p:nvSpPr>
          <p:spPr bwMode="auto">
            <a:xfrm flipH="1" flipV="1">
              <a:off x="1593" y="2468"/>
              <a:ext cx="565" cy="3"/>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7715" name="Oval 19"/>
            <p:cNvSpPr>
              <a:spLocks noChangeArrowheads="1"/>
            </p:cNvSpPr>
            <p:nvPr/>
          </p:nvSpPr>
          <p:spPr bwMode="auto">
            <a:xfrm>
              <a:off x="2151" y="2353"/>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B</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57716" name="Text Box 20"/>
            <p:cNvSpPr txBox="1">
              <a:spLocks noChangeArrowheads="1"/>
            </p:cNvSpPr>
            <p:nvPr/>
          </p:nvSpPr>
          <p:spPr bwMode="auto">
            <a:xfrm>
              <a:off x="485" y="236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grpSp>
        <p:nvGrpSpPr>
          <p:cNvPr id="157717" name="Group 21"/>
          <p:cNvGrpSpPr>
            <a:grpSpLocks/>
          </p:cNvGrpSpPr>
          <p:nvPr/>
        </p:nvGrpSpPr>
        <p:grpSpPr bwMode="auto">
          <a:xfrm>
            <a:off x="771525" y="4089400"/>
            <a:ext cx="3529013" cy="366713"/>
            <a:chOff x="486" y="2576"/>
            <a:chExt cx="2223" cy="231"/>
          </a:xfrm>
        </p:grpSpPr>
        <p:sp>
          <p:nvSpPr>
            <p:cNvPr id="157718" name="Line 22"/>
            <p:cNvSpPr>
              <a:spLocks noChangeShapeType="1"/>
            </p:cNvSpPr>
            <p:nvPr/>
          </p:nvSpPr>
          <p:spPr bwMode="auto">
            <a:xfrm flipH="1" flipV="1">
              <a:off x="1693" y="2700"/>
              <a:ext cx="742" cy="3"/>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7719" name="Oval 23"/>
            <p:cNvSpPr>
              <a:spLocks noChangeArrowheads="1"/>
            </p:cNvSpPr>
            <p:nvPr/>
          </p:nvSpPr>
          <p:spPr bwMode="auto">
            <a:xfrm>
              <a:off x="2434" y="2576"/>
              <a:ext cx="275" cy="219"/>
            </a:xfrm>
            <a:prstGeom prst="ellipse">
              <a:avLst/>
            </a:prstGeom>
            <a:solidFill>
              <a:schemeClr val="bg1"/>
            </a:solidFill>
            <a:ln w="9525">
              <a:solidFill>
                <a:schemeClr val="tx1"/>
              </a:solidFill>
              <a:miter lim="800000"/>
              <a:headEnd/>
              <a:tailEnd/>
            </a:ln>
            <a:effectLst>
              <a:outerShdw dist="45791" dir="2021404" algn="ctr" rotWithShape="0">
                <a:schemeClr val="bg2"/>
              </a:outerShdw>
            </a:effectLst>
          </p:spPr>
          <p:txBody>
            <a:bodyPr wrap="none" anchor="ctr"/>
            <a:lstStyle/>
            <a:p>
              <a:pPr algn="ctr"/>
              <a:r>
                <a:rPr lang="en-US" altLang="ja-JP" sz="2400" b="1">
                  <a:solidFill>
                    <a:srgbClr val="C1051B"/>
                  </a:solidFill>
                  <a:latin typeface="Arial" panose="020B0604020202020204" pitchFamily="34" charset="0"/>
                  <a:ea typeface="MS PGothic" panose="020B0600070205080204" pitchFamily="34" charset="-128"/>
                </a:rPr>
                <a:t>C</a:t>
              </a:r>
              <a:endParaRPr lang="en-US" altLang="ja-JP" sz="2400">
                <a:solidFill>
                  <a:srgbClr val="000000"/>
                </a:solidFill>
                <a:latin typeface="Times New Roman" panose="02020603050405020304" pitchFamily="18" charset="0"/>
                <a:ea typeface="MS PGothic" panose="020B0600070205080204" pitchFamily="34" charset="-128"/>
              </a:endParaRPr>
            </a:p>
          </p:txBody>
        </p:sp>
        <p:sp>
          <p:nvSpPr>
            <p:cNvPr id="157720" name="Text Box 24"/>
            <p:cNvSpPr txBox="1">
              <a:spLocks noChangeArrowheads="1"/>
            </p:cNvSpPr>
            <p:nvPr/>
          </p:nvSpPr>
          <p:spPr bwMode="auto">
            <a:xfrm>
              <a:off x="486" y="2595"/>
              <a:ext cx="10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rPr>
                <a:t>number = 35;</a:t>
              </a:r>
              <a:endParaRPr lang="en-US" altLang="en-US" sz="1600">
                <a:solidFill>
                  <a:srgbClr val="C1051B"/>
                </a:solidFill>
                <a:effectLst>
                  <a:outerShdw blurRad="38100" dist="38100" dir="2700000" algn="tl">
                    <a:srgbClr val="C0C0C0"/>
                  </a:outerShdw>
                </a:effectLst>
                <a:latin typeface="Courier New" panose="02070309020205020404" pitchFamily="49" charset="0"/>
                <a:ea typeface="MS PGothic" panose="020B0600070205080204" pitchFamily="34" charset="-128"/>
              </a:endParaRPr>
            </a:p>
          </p:txBody>
        </p:sp>
      </p:grpSp>
      <p:sp>
        <p:nvSpPr>
          <p:cNvPr id="157721" name="AutoShape 25"/>
          <p:cNvSpPr>
            <a:spLocks noChangeArrowheads="1"/>
          </p:cNvSpPr>
          <p:nvPr/>
        </p:nvSpPr>
        <p:spPr bwMode="auto">
          <a:xfrm>
            <a:off x="4953000" y="3886200"/>
            <a:ext cx="1854200" cy="6588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lvl1pPr>
              <a:tabLst>
                <a:tab pos="228600" algn="l"/>
              </a:tabLst>
              <a:defRPr sz="2400">
                <a:solidFill>
                  <a:schemeClr val="tx1"/>
                </a:solidFill>
                <a:latin typeface="Tahoma" panose="020B0604030504040204" pitchFamily="34" charset="0"/>
                <a:cs typeface="Arial" panose="020B0604020202020204" pitchFamily="34" charset="0"/>
              </a:defRPr>
            </a:lvl1pPr>
            <a:lvl2pPr>
              <a:tabLst>
                <a:tab pos="228600" algn="l"/>
              </a:tabLst>
              <a:defRPr sz="2400">
                <a:solidFill>
                  <a:schemeClr val="tx1"/>
                </a:solidFill>
                <a:latin typeface="Tahoma" panose="020B0604030504040204" pitchFamily="34" charset="0"/>
                <a:cs typeface="Arial" panose="020B0604020202020204" pitchFamily="34" charset="0"/>
              </a:defRPr>
            </a:lvl2pPr>
            <a:lvl3pPr>
              <a:tabLst>
                <a:tab pos="228600" algn="l"/>
              </a:tabLst>
              <a:defRPr sz="2400">
                <a:solidFill>
                  <a:schemeClr val="tx1"/>
                </a:solidFill>
                <a:latin typeface="Tahoma" panose="020B0604030504040204" pitchFamily="34" charset="0"/>
                <a:cs typeface="Arial" panose="020B0604020202020204" pitchFamily="34" charset="0"/>
              </a:defRPr>
            </a:lvl3pPr>
            <a:lvl4pPr>
              <a:tabLst>
                <a:tab pos="228600" algn="l"/>
              </a:tabLst>
              <a:defRPr sz="2400">
                <a:solidFill>
                  <a:schemeClr val="tx1"/>
                </a:solidFill>
                <a:latin typeface="Tahoma" panose="020B0604030504040204" pitchFamily="34" charset="0"/>
                <a:cs typeface="Arial" panose="020B0604020202020204" pitchFamily="34" charset="0"/>
              </a:defRPr>
            </a:lvl4pPr>
            <a:lvl5pPr>
              <a:tabLst>
                <a:tab pos="228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228600" algn="l"/>
              </a:tabLst>
              <a:defRPr sz="2400">
                <a:solidFill>
                  <a:schemeClr val="tx1"/>
                </a:solidFill>
                <a:latin typeface="Tahoma" panose="020B0604030504040204" pitchFamily="34" charset="0"/>
                <a:cs typeface="Arial" panose="020B0604020202020204" pitchFamily="34" charset="0"/>
              </a:defRPr>
            </a:lvl9pPr>
          </a:lstStyle>
          <a:p>
            <a:r>
              <a:rPr lang="en-US" altLang="ja-JP" sz="1600" b="1">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C. </a:t>
            </a:r>
            <a:r>
              <a:rPr lang="en-US" altLang="ja-JP" sz="1400">
                <a:solidFill>
                  <a:srgbClr val="000000"/>
                </a:solidFill>
                <a:latin typeface="Arial" panose="020B0604020202020204" pitchFamily="34" charset="0"/>
                <a:ea typeface="MS PGothic" panose="020B0600070205080204" pitchFamily="34" charset="-128"/>
              </a:rPr>
              <a:t>The value </a:t>
            </a:r>
            <a:r>
              <a:rPr lang="en-US" altLang="ja-JP" sz="1400">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35</a:t>
            </a:r>
            <a:r>
              <a:rPr lang="en-US" altLang="ja-JP" sz="1400">
                <a:solidFill>
                  <a:srgbClr val="000000"/>
                </a:solidFill>
                <a:latin typeface="Arial" panose="020B0604020202020204" pitchFamily="34" charset="0"/>
                <a:ea typeface="MS PGothic" panose="020B0600070205080204" pitchFamily="34" charset="-128"/>
              </a:rPr>
              <a:t> 	overwrites the previous value </a:t>
            </a:r>
            <a:r>
              <a:rPr lang="en-US" altLang="ja-JP" sz="1400">
                <a:solidFill>
                  <a:srgbClr val="C1051B"/>
                </a:solidFill>
                <a:effectLst>
                  <a:outerShdw blurRad="38100" dist="38100" dir="2700000" algn="tl">
                    <a:srgbClr val="000000"/>
                  </a:outerShdw>
                </a:effectLst>
                <a:latin typeface="Arial" panose="020B0604020202020204" pitchFamily="34" charset="0"/>
                <a:ea typeface="MS PGothic" panose="020B0600070205080204" pitchFamily="34" charset="-128"/>
              </a:rPr>
              <a:t>237.</a:t>
            </a:r>
            <a:endParaRPr lang="en-US" altLang="ja-JP" sz="1400">
              <a:solidFill>
                <a:srgbClr val="000000"/>
              </a:solidFill>
              <a:latin typeface="Arial" panose="020B0604020202020204" pitchFamily="34" charset="0"/>
              <a:ea typeface="MS PGothic" panose="020B0600070205080204" pitchFamily="34" charset="-128"/>
            </a:endParaRPr>
          </a:p>
        </p:txBody>
      </p:sp>
      <p:sp>
        <p:nvSpPr>
          <p:cNvPr id="157722" name="Rectangle 26"/>
          <p:cNvSpPr>
            <a:spLocks noChangeArrowheads="1"/>
          </p:cNvSpPr>
          <p:nvPr/>
        </p:nvSpPr>
        <p:spPr bwMode="auto">
          <a:xfrm>
            <a:off x="5761038" y="31242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solidFill>
                  <a:schemeClr val="bg2"/>
                </a:solidFill>
                <a:latin typeface="Times New Roman" panose="02020603050405020304" pitchFamily="18" charset="0"/>
                <a:ea typeface="MS PGothic" panose="020B0600070205080204" pitchFamily="34" charset="-128"/>
              </a:rPr>
              <a:t>number</a:t>
            </a:r>
          </a:p>
        </p:txBody>
      </p:sp>
      <p:sp>
        <p:nvSpPr>
          <p:cNvPr id="157723" name="Rectangle 27"/>
          <p:cNvSpPr>
            <a:spLocks noChangeArrowheads="1"/>
          </p:cNvSpPr>
          <p:nvPr/>
        </p:nvSpPr>
        <p:spPr bwMode="auto">
          <a:xfrm>
            <a:off x="7210425" y="3232150"/>
            <a:ext cx="938213" cy="31591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157724" name="Text Box 28"/>
          <p:cNvSpPr txBox="1">
            <a:spLocks noChangeArrowheads="1"/>
          </p:cNvSpPr>
          <p:nvPr/>
        </p:nvSpPr>
        <p:spPr bwMode="auto">
          <a:xfrm>
            <a:off x="7391400" y="3200400"/>
            <a:ext cx="550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b="1">
                <a:solidFill>
                  <a:srgbClr val="000000"/>
                </a:solidFill>
                <a:latin typeface="Courier New" panose="02070309020205020404" pitchFamily="49" charset="0"/>
                <a:ea typeface="MS PGothic" panose="020B0600070205080204" pitchFamily="34" charset="-128"/>
              </a:rPr>
              <a:t>237</a:t>
            </a:r>
            <a:endParaRPr lang="en-US" altLang="en-US" sz="1600" b="1">
              <a:solidFill>
                <a:srgbClr val="000000"/>
              </a:solidFill>
              <a:latin typeface="Courier New" panose="02070309020205020404" pitchFamily="49" charset="0"/>
              <a:ea typeface="MS PGothic" panose="020B0600070205080204" pitchFamily="34" charset="-128"/>
            </a:endParaRPr>
          </a:p>
        </p:txBody>
      </p:sp>
      <p:sp>
        <p:nvSpPr>
          <p:cNvPr id="157725" name="Rectangle 29"/>
          <p:cNvSpPr>
            <a:spLocks noChangeArrowheads="1"/>
          </p:cNvSpPr>
          <p:nvPr/>
        </p:nvSpPr>
        <p:spPr bwMode="auto">
          <a:xfrm>
            <a:off x="5913438" y="47244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dirty="0">
                <a:solidFill>
                  <a:schemeClr val="bg2"/>
                </a:solidFill>
                <a:latin typeface="Times New Roman" panose="02020603050405020304" pitchFamily="18" charset="0"/>
                <a:ea typeface="MS PGothic" panose="020B0600070205080204" pitchFamily="34" charset="-128"/>
              </a:rPr>
              <a:t>number</a:t>
            </a:r>
          </a:p>
        </p:txBody>
      </p:sp>
      <p:sp>
        <p:nvSpPr>
          <p:cNvPr id="157726" name="Rectangle 30"/>
          <p:cNvSpPr>
            <a:spLocks noChangeArrowheads="1"/>
          </p:cNvSpPr>
          <p:nvPr/>
        </p:nvSpPr>
        <p:spPr bwMode="auto">
          <a:xfrm>
            <a:off x="7362825" y="4832350"/>
            <a:ext cx="938213" cy="315913"/>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endParaRPr lang="en-US"/>
          </a:p>
        </p:txBody>
      </p:sp>
      <p:sp>
        <p:nvSpPr>
          <p:cNvPr id="157727" name="Text Box 31"/>
          <p:cNvSpPr txBox="1">
            <a:spLocks noChangeArrowheads="1"/>
          </p:cNvSpPr>
          <p:nvPr/>
        </p:nvSpPr>
        <p:spPr bwMode="auto">
          <a:xfrm>
            <a:off x="7543800" y="4800600"/>
            <a:ext cx="428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b="1">
                <a:solidFill>
                  <a:srgbClr val="000000"/>
                </a:solidFill>
                <a:latin typeface="Courier New" panose="02070309020205020404" pitchFamily="49" charset="0"/>
                <a:ea typeface="MS PGothic" panose="020B0600070205080204" pitchFamily="34" charset="-128"/>
              </a:rPr>
              <a:t>35</a:t>
            </a:r>
            <a:endParaRPr lang="en-US" altLang="en-US" sz="1600" b="1">
              <a:solidFill>
                <a:srgbClr val="000000"/>
              </a:solidFill>
              <a:latin typeface="Courier New" panose="02070309020205020404" pitchFamily="49" charset="0"/>
              <a:ea typeface="MS PGothic" panose="020B0600070205080204" pitchFamily="34" charset="-128"/>
            </a:endParaRPr>
          </a:p>
        </p:txBody>
      </p:sp>
    </p:spTree>
    <p:custDataLst>
      <p:tags r:id="rId1"/>
    </p:custDataLst>
    <p:extLst>
      <p:ext uri="{BB962C8B-B14F-4D97-AF65-F5344CB8AC3E}">
        <p14:creationId xmlns:p14="http://schemas.microsoft.com/office/powerpoint/2010/main" val="29775732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770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7704"/>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57705"/>
                                        </p:tgtEl>
                                        <p:attrNameLst>
                                          <p:attrName>style.visibility</p:attrName>
                                        </p:attrNameLst>
                                      </p:cBhvr>
                                      <p:to>
                                        <p:strVal val="visible"/>
                                      </p:to>
                                    </p:set>
                                    <p:anim calcmode="lin" valueType="num">
                                      <p:cBhvr additive="base">
                                        <p:cTn id="13" dur="500" fill="hold"/>
                                        <p:tgtEl>
                                          <p:spTgt spid="157705"/>
                                        </p:tgtEl>
                                        <p:attrNameLst>
                                          <p:attrName>ppt_x</p:attrName>
                                        </p:attrNameLst>
                                      </p:cBhvr>
                                      <p:tavLst>
                                        <p:tav tm="0">
                                          <p:val>
                                            <p:strVal val="0-#ppt_w/2"/>
                                          </p:val>
                                        </p:tav>
                                        <p:tav tm="100000">
                                          <p:val>
                                            <p:strVal val="#ppt_x"/>
                                          </p:val>
                                        </p:tav>
                                      </p:tavLst>
                                    </p:anim>
                                    <p:anim calcmode="lin" valueType="num">
                                      <p:cBhvr additive="base">
                                        <p:cTn id="14" dur="500" fill="hold"/>
                                        <p:tgtEl>
                                          <p:spTgt spid="157705"/>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57706"/>
                                        </p:tgtEl>
                                        <p:attrNameLst>
                                          <p:attrName>style.visibility</p:attrName>
                                        </p:attrNameLst>
                                      </p:cBhvr>
                                      <p:to>
                                        <p:strVal val="visible"/>
                                      </p:to>
                                    </p:set>
                                    <p:anim calcmode="lin" valueType="num">
                                      <p:cBhvr additive="base">
                                        <p:cTn id="18" dur="500" fill="hold"/>
                                        <p:tgtEl>
                                          <p:spTgt spid="157706"/>
                                        </p:tgtEl>
                                        <p:attrNameLst>
                                          <p:attrName>ppt_x</p:attrName>
                                        </p:attrNameLst>
                                      </p:cBhvr>
                                      <p:tavLst>
                                        <p:tav tm="0">
                                          <p:val>
                                            <p:strVal val="0-#ppt_w/2"/>
                                          </p:val>
                                        </p:tav>
                                        <p:tav tm="100000">
                                          <p:val>
                                            <p:strVal val="#ppt_x"/>
                                          </p:val>
                                        </p:tav>
                                      </p:tavLst>
                                    </p:anim>
                                    <p:anim calcmode="lin" valueType="num">
                                      <p:cBhvr additive="base">
                                        <p:cTn id="19" dur="500" fill="hold"/>
                                        <p:tgtEl>
                                          <p:spTgt spid="15770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57722"/>
                                        </p:tgtEl>
                                        <p:attrNameLst>
                                          <p:attrName>style.visibility</p:attrName>
                                        </p:attrNameLst>
                                      </p:cBhvr>
                                      <p:to>
                                        <p:strVal val="visible"/>
                                      </p:to>
                                    </p:se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57723"/>
                                        </p:tgtEl>
                                        <p:attrNameLst>
                                          <p:attrName>style.visibility</p:attrName>
                                        </p:attrNameLst>
                                      </p:cBhvr>
                                      <p:to>
                                        <p:strVal val="visible"/>
                                      </p:to>
                                    </p:set>
                                  </p:childTnLst>
                                </p:cTn>
                              </p:par>
                            </p:childTnLst>
                          </p:cTn>
                        </p:par>
                        <p:par>
                          <p:cTn id="26" fill="hold" nodeType="afterGroup">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57725"/>
                                        </p:tgtEl>
                                        <p:attrNameLst>
                                          <p:attrName>style.visibility</p:attrName>
                                        </p:attrNameLst>
                                      </p:cBhvr>
                                      <p:to>
                                        <p:strVal val="visible"/>
                                      </p:to>
                                    </p:set>
                                  </p:childTnLst>
                                </p:cTn>
                              </p:par>
                            </p:childTnLst>
                          </p:cTn>
                        </p:par>
                        <p:par>
                          <p:cTn id="29" fill="hold" nodeType="afterGroup">
                            <p:stCondLst>
                              <p:cond delay="3500"/>
                            </p:stCondLst>
                            <p:childTnLst>
                              <p:par>
                                <p:cTn id="30" presetID="1" presetClass="entr" presetSubtype="0" fill="hold" grpId="0" nodeType="afterEffect">
                                  <p:stCondLst>
                                    <p:cond delay="0"/>
                                  </p:stCondLst>
                                  <p:childTnLst>
                                    <p:set>
                                      <p:cBhvr>
                                        <p:cTn id="31" dur="1" fill="hold">
                                          <p:stCondLst>
                                            <p:cond delay="499"/>
                                          </p:stCondLst>
                                        </p:cTn>
                                        <p:tgtEl>
                                          <p:spTgt spid="157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3" grpId="0" autoUpdateAnimBg="0"/>
      <p:bldP spid="157704" grpId="0" animBg="1"/>
      <p:bldP spid="157705" grpId="0" animBg="1" autoUpdateAnimBg="0"/>
      <p:bldP spid="157706" grpId="0" animBg="1" autoUpdateAnimBg="0"/>
      <p:bldP spid="157722" grpId="0" autoUpdateAnimBg="0"/>
      <p:bldP spid="157723" grpId="0" animBg="1"/>
      <p:bldP spid="157725" grpId="0" autoUpdateAnimBg="0"/>
      <p:bldP spid="1577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dirty="0"/>
              <a:t>Page </a:t>
            </a:r>
            <a:fld id="{0FD39796-3D87-48FE-8D96-2C6770E513DF}" type="slidenum">
              <a:rPr lang="en-US" altLang="en-US"/>
              <a:pPr/>
              <a:t>28</a:t>
            </a:fld>
            <a:endParaRPr lang="en-US" altLang="en-US" dirty="0"/>
          </a:p>
        </p:txBody>
      </p:sp>
      <p:sp>
        <p:nvSpPr>
          <p:cNvPr id="169986" name="Rectangle 2"/>
          <p:cNvSpPr>
            <a:spLocks noGrp="1" noChangeArrowheads="1"/>
          </p:cNvSpPr>
          <p:nvPr>
            <p:ph type="title"/>
          </p:nvPr>
        </p:nvSpPr>
        <p:spPr>
          <a:xfrm>
            <a:off x="609600" y="304800"/>
            <a:ext cx="77724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a typeface="MS PGothic" panose="020B0600070205080204" pitchFamily="34" charset="-128"/>
              </a:rPr>
              <a:t>Standard Output Window</a:t>
            </a:r>
          </a:p>
        </p:txBody>
      </p:sp>
      <p:sp>
        <p:nvSpPr>
          <p:cNvPr id="169987" name="Rectangle 3" descr="Rectangle: Click to edit Master text styles&#10;Second level&#10;Third level&#10;Fourth level&#10;Fifth level"/>
          <p:cNvSpPr>
            <a:spLocks noGrp="1" noChangeArrowheads="1"/>
          </p:cNvSpPr>
          <p:nvPr>
            <p:ph type="body" idx="1"/>
          </p:nvPr>
        </p:nvSpPr>
        <p:spPr>
          <a:xfrm>
            <a:off x="762000" y="1447800"/>
            <a:ext cx="8153400" cy="1676400"/>
          </a:xfrm>
        </p:spPr>
        <p:txBody>
          <a:bodyPr/>
          <a:lstStyle/>
          <a:p>
            <a:r>
              <a:rPr lang="en-US" altLang="en-US"/>
              <a:t>Using </a:t>
            </a:r>
            <a:r>
              <a:rPr lang="en-US" altLang="en-US" b="1">
                <a:solidFill>
                  <a:srgbClr val="CC3300"/>
                </a:solidFill>
              </a:rPr>
              <a:t>System.out</a:t>
            </a:r>
            <a:r>
              <a:rPr lang="en-US" altLang="en-US" b="1"/>
              <a:t>,</a:t>
            </a:r>
            <a:r>
              <a:rPr lang="en-US" altLang="en-US"/>
              <a:t> we can output multiple lines of text to the standard output window.</a:t>
            </a:r>
          </a:p>
        </p:txBody>
      </p:sp>
      <p:pic>
        <p:nvPicPr>
          <p:cNvPr id="169988" name="Picture 4" descr="wu18847_03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979738"/>
            <a:ext cx="4572000" cy="22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9" name="Rectangle 5"/>
          <p:cNvSpPr>
            <a:spLocks noChangeArrowheads="1"/>
          </p:cNvSpPr>
          <p:nvPr/>
        </p:nvSpPr>
        <p:spPr bwMode="auto">
          <a:xfrm>
            <a:off x="1371600" y="5181600"/>
            <a:ext cx="73152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ahoma" panose="020B0604030504040204" pitchFamily="34" charset="0"/>
                <a:cs typeface="Arial" panose="020B0604020202020204" pitchFamily="34" charset="0"/>
              </a:defRPr>
            </a:lvl1pPr>
            <a:lvl2pPr marL="742950" indent="-285750">
              <a:defRPr sz="2400">
                <a:solidFill>
                  <a:schemeClr val="tx1"/>
                </a:solidFill>
                <a:latin typeface="Tahoma" panose="020B0604030504040204" pitchFamily="34" charset="0"/>
                <a:cs typeface="Arial" panose="020B0604020202020204" pitchFamily="34" charset="0"/>
              </a:defRPr>
            </a:lvl2pPr>
            <a:lvl3pPr marL="1143000" indent="-228600">
              <a:defRPr sz="2400">
                <a:solidFill>
                  <a:schemeClr val="tx1"/>
                </a:solidFill>
                <a:latin typeface="Tahoma" panose="020B0604030504040204" pitchFamily="34" charset="0"/>
                <a:cs typeface="Arial" panose="020B0604020202020204" pitchFamily="34" charset="0"/>
              </a:defRPr>
            </a:lvl3pPr>
            <a:lvl4pPr marL="1600200" indent="-228600">
              <a:defRPr sz="2400">
                <a:solidFill>
                  <a:schemeClr val="tx1"/>
                </a:solidFill>
                <a:latin typeface="Tahoma" panose="020B0604030504040204" pitchFamily="34" charset="0"/>
                <a:cs typeface="Arial" panose="020B0604020202020204" pitchFamily="34" charset="0"/>
              </a:defRPr>
            </a:lvl4pPr>
            <a:lvl5pPr marL="2057400" indent="-228600">
              <a:defRPr sz="2400">
                <a:solidFill>
                  <a:schemeClr val="tx1"/>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spcBef>
                <a:spcPct val="20000"/>
              </a:spcBef>
              <a:buFontTx/>
              <a:buChar char="•"/>
            </a:pPr>
            <a:r>
              <a:rPr lang="en-US" altLang="en-US" sz="2800" dirty="0">
                <a:latin typeface="Arial" panose="020B0604020202020204" pitchFamily="34" charset="0"/>
              </a:rPr>
              <a:t>The exact style of standard output window depends on the Java tool you use.</a:t>
            </a:r>
          </a:p>
        </p:txBody>
      </p:sp>
    </p:spTree>
    <p:custDataLst>
      <p:tags r:id="rId1"/>
    </p:custDataLst>
    <p:extLst>
      <p:ext uri="{BB962C8B-B14F-4D97-AF65-F5344CB8AC3E}">
        <p14:creationId xmlns:p14="http://schemas.microsoft.com/office/powerpoint/2010/main" val="19528188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ltLang="en-US"/>
              <a:t>Introduction to OOP</a:t>
            </a:r>
          </a:p>
        </p:txBody>
      </p:sp>
      <p:sp>
        <p:nvSpPr>
          <p:cNvPr id="9" name="Footer Placeholder 4"/>
          <p:cNvSpPr>
            <a:spLocks noGrp="1"/>
          </p:cNvSpPr>
          <p:nvPr>
            <p:ph type="ftr" sz="quarter" idx="11"/>
          </p:nvPr>
        </p:nvSpPr>
        <p:spPr/>
        <p:txBody>
          <a:bodyPr/>
          <a:lstStyle/>
          <a:p>
            <a:r>
              <a:rPr lang="en-US" altLang="en-US"/>
              <a:t>Dr. S. GANNOUNI &amp; Dr.  A. TOUIR</a:t>
            </a:r>
          </a:p>
        </p:txBody>
      </p:sp>
      <p:sp>
        <p:nvSpPr>
          <p:cNvPr id="10"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1D7E13C7-04B4-468D-90DF-FF0790484062}" type="slidenum">
              <a:rPr lang="en-US" altLang="en-US"/>
              <a:pPr/>
              <a:t>29</a:t>
            </a:fld>
            <a:endParaRPr lang="en-US" altLang="en-US"/>
          </a:p>
        </p:txBody>
      </p:sp>
      <p:sp>
        <p:nvSpPr>
          <p:cNvPr id="172034" name="Rectangle 2"/>
          <p:cNvSpPr>
            <a:spLocks noGrp="1" noChangeArrowheads="1"/>
          </p:cNvSpPr>
          <p:nvPr>
            <p:ph type="title"/>
          </p:nvPr>
        </p:nvSpPr>
        <p:spPr>
          <a:xfrm>
            <a:off x="609600" y="304800"/>
            <a:ext cx="7772400" cy="59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a typeface="MS PGothic" panose="020B0600070205080204" pitchFamily="34" charset="-128"/>
              </a:rPr>
              <a:t>The println Method</a:t>
            </a:r>
          </a:p>
        </p:txBody>
      </p:sp>
      <p:sp>
        <p:nvSpPr>
          <p:cNvPr id="172035" name="Rectangle 3" descr="Rectangle: Click to edit Master text styles&#10;Second level&#10;Third level&#10;Fourth level&#10;Fifth level"/>
          <p:cNvSpPr>
            <a:spLocks noGrp="1" noChangeArrowheads="1"/>
          </p:cNvSpPr>
          <p:nvPr>
            <p:ph type="body" idx="1"/>
          </p:nvPr>
        </p:nvSpPr>
        <p:spPr>
          <a:xfrm>
            <a:off x="609600" y="1023938"/>
            <a:ext cx="8534400" cy="500062"/>
          </a:xfrm>
        </p:spPr>
        <p:txBody>
          <a:bodyPr/>
          <a:lstStyle/>
          <a:p>
            <a:pPr>
              <a:lnSpc>
                <a:spcPct val="90000"/>
              </a:lnSpc>
            </a:pPr>
            <a:r>
              <a:rPr lang="en-US" altLang="en-US"/>
              <a:t>We use </a:t>
            </a:r>
            <a:r>
              <a:rPr lang="en-US" altLang="en-US" b="1">
                <a:solidFill>
                  <a:srgbClr val="CC3300"/>
                </a:solidFill>
              </a:rPr>
              <a:t>println</a:t>
            </a:r>
            <a:r>
              <a:rPr lang="en-US" altLang="en-US"/>
              <a:t> instead of </a:t>
            </a:r>
            <a:r>
              <a:rPr lang="en-US" altLang="en-US" b="1">
                <a:solidFill>
                  <a:srgbClr val="CC3300"/>
                </a:solidFill>
              </a:rPr>
              <a:t>print</a:t>
            </a:r>
            <a:r>
              <a:rPr lang="en-US" altLang="en-US"/>
              <a:t> to skip a line.</a:t>
            </a:r>
            <a:endParaRPr lang="en-US" altLang="en-US" sz="2400" b="1">
              <a:latin typeface="Courier New" panose="02070309020205020404" pitchFamily="49" charset="0"/>
            </a:endParaRPr>
          </a:p>
        </p:txBody>
      </p:sp>
      <p:grpSp>
        <p:nvGrpSpPr>
          <p:cNvPr id="172036" name="Group 4"/>
          <p:cNvGrpSpPr>
            <a:grpSpLocks/>
          </p:cNvGrpSpPr>
          <p:nvPr/>
        </p:nvGrpSpPr>
        <p:grpSpPr bwMode="auto">
          <a:xfrm>
            <a:off x="1511300" y="1905000"/>
            <a:ext cx="6489700" cy="2043113"/>
            <a:chOff x="1029" y="1429"/>
            <a:chExt cx="3605" cy="892"/>
          </a:xfrm>
        </p:grpSpPr>
        <p:sp>
          <p:nvSpPr>
            <p:cNvPr id="172037" name="Rectangle 5"/>
            <p:cNvSpPr>
              <a:spLocks noChangeArrowheads="1"/>
            </p:cNvSpPr>
            <p:nvPr/>
          </p:nvSpPr>
          <p:spPr bwMode="auto">
            <a:xfrm>
              <a:off x="1029" y="1429"/>
              <a:ext cx="3605" cy="89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72038" name="Text Box 6"/>
            <p:cNvSpPr txBox="1">
              <a:spLocks noChangeArrowheads="1"/>
            </p:cNvSpPr>
            <p:nvPr/>
          </p:nvSpPr>
          <p:spPr bwMode="auto">
            <a:xfrm>
              <a:off x="1119" y="1521"/>
              <a:ext cx="3424" cy="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371600" algn="l"/>
                </a:tabLst>
                <a:defRPr sz="2400">
                  <a:solidFill>
                    <a:schemeClr val="tx1"/>
                  </a:solidFill>
                  <a:latin typeface="Tahoma" panose="020B0604030504040204" pitchFamily="34" charset="0"/>
                  <a:cs typeface="Arial" panose="020B0604020202020204" pitchFamily="34" charset="0"/>
                </a:defRPr>
              </a:lvl1pPr>
              <a:lvl2pPr marL="114300">
                <a:tabLst>
                  <a:tab pos="1371600" algn="l"/>
                </a:tabLst>
                <a:defRPr sz="2400">
                  <a:solidFill>
                    <a:schemeClr val="tx1"/>
                  </a:solidFill>
                  <a:latin typeface="Tahoma" panose="020B0604030504040204" pitchFamily="34" charset="0"/>
                  <a:cs typeface="Arial" panose="020B0604020202020204" pitchFamily="34" charset="0"/>
                </a:defRPr>
              </a:lvl2pPr>
              <a:lvl3pPr marL="228600">
                <a:tabLst>
                  <a:tab pos="1371600" algn="l"/>
                </a:tabLst>
                <a:defRPr sz="2400">
                  <a:solidFill>
                    <a:schemeClr val="tx1"/>
                  </a:solidFill>
                  <a:latin typeface="Tahoma" panose="020B0604030504040204" pitchFamily="34" charset="0"/>
                  <a:cs typeface="Arial" panose="020B0604020202020204" pitchFamily="34" charset="0"/>
                </a:defRPr>
              </a:lvl3pPr>
              <a:lvl4pPr>
                <a:tabLst>
                  <a:tab pos="1371600" algn="l"/>
                </a:tabLst>
                <a:defRPr sz="2400">
                  <a:solidFill>
                    <a:schemeClr val="tx1"/>
                  </a:solidFill>
                  <a:latin typeface="Tahoma" panose="020B0604030504040204" pitchFamily="34" charset="0"/>
                  <a:cs typeface="Arial" panose="020B0604020202020204" pitchFamily="34" charset="0"/>
                </a:defRPr>
              </a:lvl4pPr>
              <a:lvl5pPr>
                <a:tabLst>
                  <a:tab pos="1371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1371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1371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1371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1371600" algn="l"/>
                </a:tabLst>
                <a:defRPr sz="2400">
                  <a:solidFill>
                    <a:schemeClr val="tx1"/>
                  </a:solidFill>
                  <a:latin typeface="Tahoma" panose="020B0604030504040204" pitchFamily="34" charset="0"/>
                  <a:cs typeface="Arial" panose="020B0604020202020204" pitchFamily="34" charset="0"/>
                </a:defRPr>
              </a:lvl9pPr>
            </a:lstStyle>
            <a:p>
              <a:pPr lvl="2">
                <a:spcBef>
                  <a:spcPts val="2200"/>
                </a:spcBef>
              </a:pPr>
              <a:r>
                <a:rPr lang="en-US" altLang="en-US" sz="1600">
                  <a:solidFill>
                    <a:schemeClr val="accent2"/>
                  </a:solidFill>
                  <a:latin typeface="Courier New" panose="02070309020205020404" pitchFamily="49" charset="0"/>
                  <a:ea typeface="MS PGothic" panose="020B0600070205080204" pitchFamily="34" charset="-128"/>
                </a:rPr>
                <a:t>int</a:t>
              </a:r>
              <a:r>
                <a:rPr lang="en-US" altLang="en-US" sz="1600">
                  <a:latin typeface="Courier New" panose="02070309020205020404" pitchFamily="49" charset="0"/>
                  <a:ea typeface="MS PGothic" panose="020B0600070205080204" pitchFamily="34" charset="-128"/>
                </a:rPr>
                <a:t> x = 123, y = x + x;</a:t>
              </a:r>
            </a:p>
            <a:p>
              <a:pPr lvl="2"/>
              <a:r>
                <a:rPr lang="en-US" altLang="en-US" sz="1600">
                  <a:latin typeface="Courier New" panose="02070309020205020404" pitchFamily="49" charset="0"/>
                  <a:ea typeface="MS PGothic" panose="020B0600070205080204" pitchFamily="34" charset="-128"/>
                </a:rPr>
                <a:t>System.out.println( </a:t>
              </a:r>
              <a:r>
                <a:rPr lang="en-US" altLang="en-US" sz="1600">
                  <a:solidFill>
                    <a:srgbClr val="66CCFF"/>
                  </a:solidFill>
                  <a:latin typeface="Courier New" panose="02070309020205020404" pitchFamily="49" charset="0"/>
                  <a:ea typeface="MS PGothic" panose="020B0600070205080204" pitchFamily="34" charset="-128"/>
                </a:rPr>
                <a:t>"Hello, Dr. Caffeine.“</a:t>
              </a:r>
              <a:r>
                <a:rPr lang="en-US" altLang="en-US" sz="1600">
                  <a:latin typeface="Courier New" panose="02070309020205020404" pitchFamily="49" charset="0"/>
                  <a:ea typeface="MS PGothic" panose="020B0600070205080204" pitchFamily="34" charset="-128"/>
                </a:rPr>
                <a:t> );</a:t>
              </a:r>
            </a:p>
            <a:p>
              <a:pPr lvl="2"/>
              <a:r>
                <a:rPr lang="en-US" altLang="en-US" sz="1600">
                  <a:latin typeface="Courier New" panose="02070309020205020404" pitchFamily="49" charset="0"/>
                  <a:ea typeface="MS PGothic" panose="020B0600070205080204" pitchFamily="34" charset="-128"/>
                </a:rPr>
                <a:t>System.out.print( </a:t>
              </a:r>
              <a:r>
                <a:rPr lang="en-US" altLang="en-US" sz="1600">
                  <a:solidFill>
                    <a:srgbClr val="66CCFF"/>
                  </a:solidFill>
                  <a:latin typeface="Courier New" panose="02070309020205020404" pitchFamily="49" charset="0"/>
                  <a:ea typeface="MS PGothic" panose="020B0600070205080204" pitchFamily="34" charset="-128"/>
                </a:rPr>
                <a:t>" x = “</a:t>
              </a:r>
              <a:r>
                <a:rPr lang="en-US" altLang="en-US" sz="1600">
                  <a:latin typeface="Courier New" panose="02070309020205020404" pitchFamily="49" charset="0"/>
                  <a:ea typeface="MS PGothic" panose="020B0600070205080204" pitchFamily="34" charset="-128"/>
                </a:rPr>
                <a:t> );</a:t>
              </a:r>
            </a:p>
            <a:p>
              <a:pPr lvl="2"/>
              <a:r>
                <a:rPr lang="en-US" altLang="en-US" sz="1600">
                  <a:latin typeface="Courier New" panose="02070309020205020404" pitchFamily="49" charset="0"/>
                  <a:ea typeface="MS PGothic" panose="020B0600070205080204" pitchFamily="34" charset="-128"/>
                </a:rPr>
                <a:t>System.out.println( x );</a:t>
              </a:r>
            </a:p>
            <a:p>
              <a:pPr lvl="2"/>
              <a:r>
                <a:rPr lang="en-US" altLang="en-US" sz="1600">
                  <a:latin typeface="Courier New" panose="02070309020205020404" pitchFamily="49" charset="0"/>
                  <a:ea typeface="MS PGothic" panose="020B0600070205080204" pitchFamily="34" charset="-128"/>
                </a:rPr>
                <a:t>System.out.print( </a:t>
              </a:r>
              <a:r>
                <a:rPr lang="en-US" altLang="en-US" sz="1600">
                  <a:solidFill>
                    <a:srgbClr val="66CCFF"/>
                  </a:solidFill>
                  <a:latin typeface="Courier New" panose="02070309020205020404" pitchFamily="49" charset="0"/>
                  <a:ea typeface="MS PGothic" panose="020B0600070205080204" pitchFamily="34" charset="-128"/>
                </a:rPr>
                <a:t>" x + x = “</a:t>
              </a:r>
              <a:r>
                <a:rPr lang="en-US" altLang="en-US" sz="1600">
                  <a:latin typeface="Courier New" panose="02070309020205020404" pitchFamily="49" charset="0"/>
                  <a:ea typeface="MS PGothic" panose="020B0600070205080204" pitchFamily="34" charset="-128"/>
                </a:rPr>
                <a:t> );</a:t>
              </a:r>
            </a:p>
            <a:p>
              <a:pPr lvl="2"/>
              <a:r>
                <a:rPr lang="en-US" altLang="en-US" sz="1600">
                  <a:latin typeface="Courier New" panose="02070309020205020404" pitchFamily="49" charset="0"/>
                  <a:ea typeface="MS PGothic" panose="020B0600070205080204" pitchFamily="34" charset="-128"/>
                </a:rPr>
                <a:t>System.out.println( y );</a:t>
              </a:r>
            </a:p>
            <a:p>
              <a:pPr lvl="2"/>
              <a:r>
                <a:rPr lang="en-US" altLang="en-US" sz="1600">
                  <a:latin typeface="Courier New" panose="02070309020205020404" pitchFamily="49" charset="0"/>
                  <a:ea typeface="MS PGothic" panose="020B0600070205080204" pitchFamily="34" charset="-128"/>
                </a:rPr>
                <a:t>System.out.println( </a:t>
              </a:r>
              <a:r>
                <a:rPr lang="en-US" altLang="en-US" sz="1600">
                  <a:solidFill>
                    <a:srgbClr val="66CCFF"/>
                  </a:solidFill>
                  <a:latin typeface="Courier New" panose="02070309020205020404" pitchFamily="49" charset="0"/>
                  <a:ea typeface="MS PGothic" panose="020B0600070205080204" pitchFamily="34" charset="-128"/>
                </a:rPr>
                <a:t>" THE END“</a:t>
              </a:r>
              <a:r>
                <a:rPr lang="en-US" altLang="en-US" sz="1600">
                  <a:latin typeface="Courier New" panose="02070309020205020404" pitchFamily="49" charset="0"/>
                  <a:ea typeface="MS PGothic" panose="020B0600070205080204" pitchFamily="34" charset="-128"/>
                </a:rPr>
                <a:t> );</a:t>
              </a:r>
            </a:p>
          </p:txBody>
        </p:sp>
      </p:grpSp>
      <p:pic>
        <p:nvPicPr>
          <p:cNvPr id="172039" name="Picture 7" descr="wu18847_03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4038600"/>
            <a:ext cx="4625975"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86725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A720C9A-DDA6-2F4D-9FE1-2B558BD1EA38}" type="slidenum">
              <a:rPr lang="en-US"/>
              <a:pPr/>
              <a:t>3</a:t>
            </a:fld>
            <a:endParaRPr lang="en-US"/>
          </a:p>
        </p:txBody>
      </p:sp>
      <p:sp>
        <p:nvSpPr>
          <p:cNvPr id="17410" name="Rectangle 2"/>
          <p:cNvSpPr>
            <a:spLocks noGrp="1" noChangeArrowheads="1"/>
          </p:cNvSpPr>
          <p:nvPr>
            <p:ph type="title"/>
          </p:nvPr>
        </p:nvSpPr>
        <p:spPr>
          <a:xfrm>
            <a:off x="685800" y="304800"/>
            <a:ext cx="7772400" cy="1428750"/>
          </a:xfrm>
          <a:noFill/>
          <a:ln/>
        </p:spPr>
        <p:txBody>
          <a:bodyPr/>
          <a:lstStyle/>
          <a:p>
            <a:r>
              <a:rPr lang="en-US" sz="4300"/>
              <a:t>Introducing Programming with an Example</a:t>
            </a:r>
          </a:p>
        </p:txBody>
      </p:sp>
      <p:sp>
        <p:nvSpPr>
          <p:cNvPr id="17411" name="Rectangle 3"/>
          <p:cNvSpPr>
            <a:spLocks noGrp="1" noChangeArrowheads="1"/>
          </p:cNvSpPr>
          <p:nvPr>
            <p:ph type="body" idx="1"/>
          </p:nvPr>
        </p:nvSpPr>
        <p:spPr>
          <a:xfrm>
            <a:off x="693738" y="1854200"/>
            <a:ext cx="7556500" cy="2767013"/>
          </a:xfrm>
          <a:noFill/>
          <a:ln/>
        </p:spPr>
        <p:txBody>
          <a:bodyPr/>
          <a:lstStyle/>
          <a:p>
            <a:pPr>
              <a:spcBef>
                <a:spcPct val="50000"/>
              </a:spcBef>
              <a:buFont typeface="Monotype Sorts" charset="0"/>
              <a:buNone/>
            </a:pPr>
            <a:r>
              <a:rPr lang="en-US" sz="3600"/>
              <a:t>Listing 2.1 Computing the Area of a Circle</a:t>
            </a:r>
          </a:p>
          <a:p>
            <a:pPr>
              <a:spcBef>
                <a:spcPct val="50000"/>
              </a:spcBef>
              <a:buFont typeface="Monotype Sorts" charset="0"/>
              <a:buNone/>
            </a:pPr>
            <a:r>
              <a:rPr lang="en-US" sz="3600"/>
              <a:t>  This program computes the area of the circle.</a:t>
            </a:r>
            <a:endParaRPr lang="en-US">
              <a:latin typeface="Book Antiqua" charset="0"/>
            </a:endParaRPr>
          </a:p>
        </p:txBody>
      </p:sp>
      <p:sp>
        <p:nvSpPr>
          <p:cNvPr id="17414" name="AutoShape 6">
            <a:hlinkClick r:id="" action="ppaction://noaction" highlightClick="1"/>
          </p:cNvPr>
          <p:cNvSpPr>
            <a:spLocks noChangeArrowheads="1"/>
          </p:cNvSpPr>
          <p:nvPr/>
        </p:nvSpPr>
        <p:spPr bwMode="auto">
          <a:xfrm>
            <a:off x="457200" y="4876800"/>
            <a:ext cx="1981200" cy="533400"/>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sz="2400">
                <a:solidFill>
                  <a:schemeClr val="accent1"/>
                </a:solidFill>
                <a:latin typeface="Book Antiqua" charset="0"/>
                <a:hlinkClick r:id="rId2" action="ppaction://program"/>
              </a:rPr>
              <a:t>ComputeArea</a:t>
            </a:r>
            <a:endParaRPr lang="en-US" sz="2400">
              <a:solidFill>
                <a:schemeClr val="accent1"/>
              </a:solidFill>
            </a:endParaRPr>
          </a:p>
        </p:txBody>
      </p:sp>
      <p:sp>
        <p:nvSpPr>
          <p:cNvPr id="17415" name="AutoShape 7">
            <a:hlinkClick r:id="rId3" action="ppaction://program" highlightClick="1"/>
          </p:cNvPr>
          <p:cNvSpPr>
            <a:spLocks noChangeArrowheads="1"/>
          </p:cNvSpPr>
          <p:nvPr/>
        </p:nvSpPr>
        <p:spPr bwMode="auto">
          <a:xfrm>
            <a:off x="457200" y="5715000"/>
            <a:ext cx="16002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sz="2400">
                <a:latin typeface="Book Antiqua" charset="0"/>
              </a:rPr>
              <a:t>Run</a:t>
            </a:r>
            <a:endParaRPr lang="en-US" sz="2400"/>
          </a:p>
        </p:txBody>
      </p:sp>
      <p:sp>
        <p:nvSpPr>
          <p:cNvPr id="17420" name="Rectangle 12"/>
          <p:cNvSpPr>
            <a:spLocks noChangeArrowheads="1"/>
          </p:cNvSpPr>
          <p:nvPr/>
        </p:nvSpPr>
        <p:spPr bwMode="auto">
          <a:xfrm>
            <a:off x="2613025" y="4849813"/>
            <a:ext cx="6019800" cy="990600"/>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sz="2000"/>
              <a:t>IMPORTANT NOTE: To enable the buttons, you must download the entire slide file </a:t>
            </a:r>
            <a:r>
              <a:rPr lang="en-US" sz="2000" i="1"/>
              <a:t>slide.zip</a:t>
            </a:r>
            <a:r>
              <a:rPr lang="en-US" sz="2000"/>
              <a:t> and unzip the files into a directory (e.g., c:\slide) . </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Introduction to OOP</a:t>
            </a:r>
          </a:p>
        </p:txBody>
      </p:sp>
      <p:sp>
        <p:nvSpPr>
          <p:cNvPr id="5" name="Footer Placeholder 4"/>
          <p:cNvSpPr>
            <a:spLocks noGrp="1"/>
          </p:cNvSpPr>
          <p:nvPr>
            <p:ph type="ftr" sz="quarter" idx="11"/>
          </p:nvPr>
        </p:nvSpPr>
        <p:spPr/>
        <p:txBody>
          <a:bodyPr/>
          <a:lstStyle/>
          <a:p>
            <a:r>
              <a:rPr lang="en-US" altLang="en-US"/>
              <a:t>Dr. S. GANNOUNI &amp; Dr.  A. TOUIR</a:t>
            </a:r>
          </a:p>
        </p:txBody>
      </p:sp>
      <p:sp>
        <p:nvSpPr>
          <p:cNvPr id="6"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8B0ECA8C-3F53-4E9C-AD4C-20A13FC39FFE}" type="slidenum">
              <a:rPr lang="en-US" altLang="en-US"/>
              <a:pPr/>
              <a:t>30</a:t>
            </a:fld>
            <a:endParaRPr lang="en-US" altLang="en-US"/>
          </a:p>
        </p:txBody>
      </p:sp>
      <p:sp>
        <p:nvSpPr>
          <p:cNvPr id="174082" name="Rectangle 2"/>
          <p:cNvSpPr>
            <a:spLocks noGrp="1" noChangeArrowheads="1"/>
          </p:cNvSpPr>
          <p:nvPr>
            <p:ph type="title"/>
          </p:nvPr>
        </p:nvSpPr>
        <p:spPr>
          <a:xfrm>
            <a:off x="685800" y="76200"/>
            <a:ext cx="68707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a typeface="MS PGothic" panose="020B0600070205080204" pitchFamily="34" charset="-128"/>
              </a:rPr>
              <a:t>Standard Input</a:t>
            </a:r>
          </a:p>
        </p:txBody>
      </p:sp>
      <p:sp>
        <p:nvSpPr>
          <p:cNvPr id="174083" name="Rectangle 3" descr="Rectangle: Click to edit Master text styles&#10;Second level&#10;Third level&#10;Fourth level&#10;Fifth level"/>
          <p:cNvSpPr>
            <a:spLocks noGrp="1" noChangeArrowheads="1"/>
          </p:cNvSpPr>
          <p:nvPr>
            <p:ph type="body" idx="1"/>
          </p:nvPr>
        </p:nvSpPr>
        <p:spPr>
          <a:xfrm>
            <a:off x="762000" y="1447800"/>
            <a:ext cx="8077200" cy="5257800"/>
          </a:xfrm>
          <a:noFill/>
          <a:extLst>
            <a:ext uri="{909E8E84-426E-40DD-AFC4-6F175D3DCCD1}">
              <a14:hiddenFill xmlns:a14="http://schemas.microsoft.com/office/drawing/2010/main">
                <a:solidFill>
                  <a:schemeClr val="bg1"/>
                </a:solidFill>
              </a14:hiddenFill>
            </a:ext>
          </a:extLst>
        </p:spPr>
        <p:txBody>
          <a:bodyPr/>
          <a:lstStyle/>
          <a:p>
            <a:r>
              <a:rPr lang="en-US" altLang="en-US" sz="2800" dirty="0"/>
              <a:t>To input primitive data values, we use the Scanner class.</a:t>
            </a:r>
          </a:p>
          <a:p>
            <a:r>
              <a:rPr lang="en-US" altLang="en-US" sz="2800" dirty="0"/>
              <a:t>4 steps are needed to be able to use input primitive:</a:t>
            </a:r>
          </a:p>
          <a:p>
            <a:pPr lvl="1"/>
            <a:r>
              <a:rPr lang="en-US" altLang="en-US" sz="2400" dirty="0"/>
              <a:t>Step 1</a:t>
            </a:r>
            <a:r>
              <a:rPr lang="en-US" altLang="en-US" sz="2400" dirty="0">
                <a:solidFill>
                  <a:srgbClr val="333399"/>
                </a:solidFill>
              </a:rPr>
              <a:t>:</a:t>
            </a:r>
            <a:r>
              <a:rPr lang="en-US" altLang="en-US" sz="2400" dirty="0"/>
              <a:t>  import the Scanner class:</a:t>
            </a:r>
          </a:p>
          <a:p>
            <a:pPr lvl="2"/>
            <a:r>
              <a:rPr lang="en-US" altLang="en-US" sz="1600" dirty="0">
                <a:latin typeface="Courier New" panose="02070309020205020404" pitchFamily="49" charset="0"/>
                <a:ea typeface="MS PGothic" panose="020B0600070205080204" pitchFamily="34" charset="-128"/>
              </a:rPr>
              <a:t>import </a:t>
            </a:r>
            <a:r>
              <a:rPr lang="en-US" altLang="en-US" sz="1600" dirty="0" err="1">
                <a:latin typeface="Courier New" panose="02070309020205020404" pitchFamily="49" charset="0"/>
                <a:ea typeface="MS PGothic" panose="020B0600070205080204" pitchFamily="34" charset="-128"/>
              </a:rPr>
              <a:t>Java.util.Scanner</a:t>
            </a:r>
            <a:r>
              <a:rPr lang="en-US" altLang="en-US" sz="1600" dirty="0">
                <a:latin typeface="Courier New" panose="02070309020205020404" pitchFamily="49" charset="0"/>
                <a:ea typeface="MS PGothic" panose="020B0600070205080204" pitchFamily="34" charset="-128"/>
              </a:rPr>
              <a:t>;</a:t>
            </a:r>
          </a:p>
          <a:p>
            <a:pPr lvl="1"/>
            <a:r>
              <a:rPr lang="en-US" altLang="en-US" sz="2400" dirty="0">
                <a:ea typeface="MS PGothic" panose="020B0600070205080204" pitchFamily="34" charset="-128"/>
              </a:rPr>
              <a:t>Step 2</a:t>
            </a:r>
            <a:r>
              <a:rPr lang="en-US" altLang="en-US" sz="2400" dirty="0">
                <a:solidFill>
                  <a:srgbClr val="333399"/>
                </a:solidFill>
                <a:ea typeface="MS PGothic" panose="020B0600070205080204" pitchFamily="34" charset="-128"/>
              </a:rPr>
              <a:t> :</a:t>
            </a:r>
            <a:r>
              <a:rPr lang="en-US" altLang="en-US" sz="2400" dirty="0">
                <a:ea typeface="MS PGothic" panose="020B0600070205080204" pitchFamily="34" charset="-128"/>
              </a:rPr>
              <a:t> declaring a reference variable of a</a:t>
            </a:r>
            <a:r>
              <a:rPr lang="en-US" altLang="en-US" dirty="0">
                <a:ea typeface="MS PGothic" panose="020B0600070205080204" pitchFamily="34" charset="-128"/>
              </a:rPr>
              <a:t> </a:t>
            </a:r>
            <a:r>
              <a:rPr lang="en-US" altLang="en-US" sz="2400" dirty="0">
                <a:ea typeface="MS PGothic" panose="020B0600070205080204" pitchFamily="34" charset="-128"/>
              </a:rPr>
              <a:t>Scanner</a:t>
            </a:r>
          </a:p>
          <a:p>
            <a:pPr lvl="2"/>
            <a:r>
              <a:rPr lang="en-US" altLang="en-US" sz="1600" dirty="0">
                <a:latin typeface="Courier New" panose="02070309020205020404" pitchFamily="49" charset="0"/>
                <a:ea typeface="MS PGothic" panose="020B0600070205080204" pitchFamily="34" charset="-128"/>
              </a:rPr>
              <a:t>Scanner read ;   //we named the object read</a:t>
            </a:r>
          </a:p>
          <a:p>
            <a:pPr lvl="1"/>
            <a:r>
              <a:rPr lang="en-US" altLang="en-US" sz="2400" dirty="0"/>
              <a:t>Step 3: creating an instance of the Scanner</a:t>
            </a:r>
          </a:p>
          <a:p>
            <a:pPr lvl="2"/>
            <a:r>
              <a:rPr lang="en-US" altLang="en-US" sz="1600" dirty="0">
                <a:latin typeface="Courier New" panose="02070309020205020404" pitchFamily="49" charset="0"/>
                <a:ea typeface="MS PGothic" panose="020B0600070205080204" pitchFamily="34" charset="-128"/>
              </a:rPr>
              <a:t>read = new Scanner (System.in);</a:t>
            </a:r>
          </a:p>
          <a:p>
            <a:pPr lvl="1"/>
            <a:r>
              <a:rPr lang="en-US" altLang="en-US" sz="2400" dirty="0"/>
              <a:t>Step 4: use specific methods to enter data</a:t>
            </a:r>
          </a:p>
          <a:p>
            <a:pPr lvl="2"/>
            <a:r>
              <a:rPr lang="en-US" altLang="en-US" sz="1600" dirty="0" err="1">
                <a:latin typeface="Courier New" panose="02070309020205020404" pitchFamily="49" charset="0"/>
                <a:ea typeface="MS PGothic" panose="020B0600070205080204" pitchFamily="34" charset="-128"/>
              </a:rPr>
              <a:t>int</a:t>
            </a:r>
            <a:r>
              <a:rPr lang="en-US" altLang="en-US" sz="1600" dirty="0">
                <a:latin typeface="Courier New" panose="02070309020205020404" pitchFamily="49" charset="0"/>
                <a:ea typeface="MS PGothic" panose="020B0600070205080204" pitchFamily="34" charset="-128"/>
              </a:rPr>
              <a:t> x = </a:t>
            </a:r>
            <a:r>
              <a:rPr lang="en-US" altLang="en-US" sz="1600" dirty="0" err="1">
                <a:latin typeface="Courier New" panose="02070309020205020404" pitchFamily="49" charset="0"/>
                <a:ea typeface="MS PGothic" panose="020B0600070205080204" pitchFamily="34" charset="-128"/>
              </a:rPr>
              <a:t>read.nextInt</a:t>
            </a:r>
            <a:r>
              <a:rPr lang="en-US" altLang="en-US" sz="1600" dirty="0">
                <a:latin typeface="Courier New" panose="02070309020205020404" pitchFamily="49" charset="0"/>
                <a:ea typeface="MS PGothic" panose="020B0600070205080204" pitchFamily="34" charset="-128"/>
              </a:rPr>
              <a:t>();</a:t>
            </a:r>
          </a:p>
          <a:p>
            <a:pPr lvl="2"/>
            <a:endParaRPr lang="en-US" altLang="en-US" sz="1600" dirty="0">
              <a:latin typeface="Courier New" panose="02070309020205020404" pitchFamily="49" charset="0"/>
              <a:ea typeface="MS PGothic" panose="020B0600070205080204" pitchFamily="34" charset="-128"/>
            </a:endParaRPr>
          </a:p>
          <a:p>
            <a:endParaRPr lang="en-US" altLang="en-US" sz="2000" dirty="0">
              <a:latin typeface="Courier New" panose="02070309020205020404" pitchFamily="49" charset="0"/>
              <a:ea typeface="MS PGothic" panose="020B0600070205080204" pitchFamily="34" charset="-128"/>
            </a:endParaRPr>
          </a:p>
        </p:txBody>
      </p:sp>
    </p:spTree>
    <p:custDataLst>
      <p:tags r:id="rId1"/>
    </p:custDataLst>
    <p:extLst>
      <p:ext uri="{BB962C8B-B14F-4D97-AF65-F5344CB8AC3E}">
        <p14:creationId xmlns:p14="http://schemas.microsoft.com/office/powerpoint/2010/main" val="62847125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Introduction to OOP</a:t>
            </a:r>
          </a:p>
        </p:txBody>
      </p:sp>
      <p:sp>
        <p:nvSpPr>
          <p:cNvPr id="6" name="Footer Placeholder 4"/>
          <p:cNvSpPr>
            <a:spLocks noGrp="1"/>
          </p:cNvSpPr>
          <p:nvPr>
            <p:ph type="ftr" sz="quarter" idx="11"/>
          </p:nvPr>
        </p:nvSpPr>
        <p:spPr/>
        <p:txBody>
          <a:bodyPr/>
          <a:lstStyle/>
          <a:p>
            <a:r>
              <a:rPr lang="en-US" altLang="en-US"/>
              <a:t>Dr. S. GANNOUNI &amp; Dr.  A. TOUIR</a:t>
            </a:r>
          </a:p>
        </p:txBody>
      </p:sp>
      <p:sp>
        <p:nvSpPr>
          <p:cNvPr id="7"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A7C9B4BE-9B87-4C87-98AF-30CF4E042CE6}" type="slidenum">
              <a:rPr lang="en-US" altLang="en-US"/>
              <a:pPr/>
              <a:t>31</a:t>
            </a:fld>
            <a:endParaRPr lang="en-US" altLang="en-US"/>
          </a:p>
        </p:txBody>
      </p:sp>
      <p:sp>
        <p:nvSpPr>
          <p:cNvPr id="176130" name="Rectangle 2"/>
          <p:cNvSpPr>
            <a:spLocks noGrp="1" noChangeArrowheads="1"/>
          </p:cNvSpPr>
          <p:nvPr>
            <p:ph type="title"/>
          </p:nvPr>
        </p:nvSpPr>
        <p:spPr>
          <a:xfrm>
            <a:off x="685800" y="76200"/>
            <a:ext cx="68707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a typeface="MS PGothic" panose="020B0600070205080204" pitchFamily="34" charset="-128"/>
              </a:rPr>
              <a:t>Example</a:t>
            </a:r>
          </a:p>
        </p:txBody>
      </p:sp>
      <p:sp>
        <p:nvSpPr>
          <p:cNvPr id="176131" name="Rectangle 3"/>
          <p:cNvSpPr>
            <a:spLocks noChangeArrowheads="1"/>
          </p:cNvSpPr>
          <p:nvPr/>
        </p:nvSpPr>
        <p:spPr bwMode="auto">
          <a:xfrm>
            <a:off x="304800" y="609600"/>
            <a:ext cx="8458200" cy="5638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76132" name="Text Box 4"/>
          <p:cNvSpPr txBox="1">
            <a:spLocks noChangeArrowheads="1"/>
          </p:cNvSpPr>
          <p:nvPr/>
        </p:nvSpPr>
        <p:spPr bwMode="auto">
          <a:xfrm>
            <a:off x="304800" y="609600"/>
            <a:ext cx="8610600"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744538" algn="l"/>
                <a:tab pos="1371600" algn="l"/>
              </a:tabLst>
              <a:defRPr sz="2400">
                <a:solidFill>
                  <a:schemeClr val="tx1"/>
                </a:solidFill>
                <a:latin typeface="Tahoma" panose="020B0604030504040204" pitchFamily="34" charset="0"/>
                <a:cs typeface="Arial" panose="020B0604020202020204" pitchFamily="34" charset="0"/>
              </a:defRPr>
            </a:lvl1pPr>
            <a:lvl2pPr marL="114300">
              <a:tabLst>
                <a:tab pos="744538" algn="l"/>
                <a:tab pos="1371600" algn="l"/>
              </a:tabLst>
              <a:defRPr sz="2400">
                <a:solidFill>
                  <a:schemeClr val="tx1"/>
                </a:solidFill>
                <a:latin typeface="Tahoma" panose="020B0604030504040204" pitchFamily="34" charset="0"/>
                <a:cs typeface="Arial" panose="020B0604020202020204" pitchFamily="34" charset="0"/>
              </a:defRPr>
            </a:lvl2pPr>
            <a:lvl3pPr marL="228600">
              <a:tabLst>
                <a:tab pos="744538" algn="l"/>
                <a:tab pos="1371600" algn="l"/>
              </a:tabLst>
              <a:defRPr sz="2400">
                <a:solidFill>
                  <a:schemeClr val="tx1"/>
                </a:solidFill>
                <a:latin typeface="Tahoma" panose="020B0604030504040204" pitchFamily="34" charset="0"/>
                <a:cs typeface="Arial" panose="020B0604020202020204" pitchFamily="34" charset="0"/>
              </a:defRPr>
            </a:lvl3pPr>
            <a:lvl4pPr>
              <a:tabLst>
                <a:tab pos="744538" algn="l"/>
                <a:tab pos="1371600" algn="l"/>
              </a:tabLst>
              <a:defRPr sz="2400">
                <a:solidFill>
                  <a:schemeClr val="tx1"/>
                </a:solidFill>
                <a:latin typeface="Tahoma" panose="020B0604030504040204" pitchFamily="34" charset="0"/>
                <a:cs typeface="Arial" panose="020B0604020202020204" pitchFamily="34" charset="0"/>
              </a:defRPr>
            </a:lvl4pPr>
            <a:lvl5pPr>
              <a:tabLst>
                <a:tab pos="744538" algn="l"/>
                <a:tab pos="1371600" algn="l"/>
              </a:tabLst>
              <a:defRPr sz="2400">
                <a:solidFill>
                  <a:schemeClr val="tx1"/>
                </a:solidFill>
                <a:latin typeface="Tahoma" panose="020B0604030504040204" pitchFamily="34" charset="0"/>
                <a:cs typeface="Arial" panose="020B0604020202020204" pitchFamily="34" charset="0"/>
              </a:defRPr>
            </a:lvl5pPr>
            <a:lvl6pPr fontAlgn="base">
              <a:spcBef>
                <a:spcPct val="0"/>
              </a:spcBef>
              <a:spcAft>
                <a:spcPct val="0"/>
              </a:spcAft>
              <a:tabLst>
                <a:tab pos="744538" algn="l"/>
                <a:tab pos="1371600" algn="l"/>
              </a:tabLst>
              <a:defRPr sz="2400">
                <a:solidFill>
                  <a:schemeClr val="tx1"/>
                </a:solidFill>
                <a:latin typeface="Tahoma" panose="020B0604030504040204" pitchFamily="34" charset="0"/>
                <a:cs typeface="Arial" panose="020B0604020202020204" pitchFamily="34" charset="0"/>
              </a:defRPr>
            </a:lvl6pPr>
            <a:lvl7pPr fontAlgn="base">
              <a:spcBef>
                <a:spcPct val="0"/>
              </a:spcBef>
              <a:spcAft>
                <a:spcPct val="0"/>
              </a:spcAft>
              <a:tabLst>
                <a:tab pos="744538" algn="l"/>
                <a:tab pos="1371600" algn="l"/>
              </a:tabLst>
              <a:defRPr sz="2400">
                <a:solidFill>
                  <a:schemeClr val="tx1"/>
                </a:solidFill>
                <a:latin typeface="Tahoma" panose="020B0604030504040204" pitchFamily="34" charset="0"/>
                <a:cs typeface="Arial" panose="020B0604020202020204" pitchFamily="34" charset="0"/>
              </a:defRPr>
            </a:lvl7pPr>
            <a:lvl8pPr fontAlgn="base">
              <a:spcBef>
                <a:spcPct val="0"/>
              </a:spcBef>
              <a:spcAft>
                <a:spcPct val="0"/>
              </a:spcAft>
              <a:tabLst>
                <a:tab pos="744538" algn="l"/>
                <a:tab pos="1371600" algn="l"/>
              </a:tabLst>
              <a:defRPr sz="2400">
                <a:solidFill>
                  <a:schemeClr val="tx1"/>
                </a:solidFill>
                <a:latin typeface="Tahoma" panose="020B0604030504040204" pitchFamily="34" charset="0"/>
                <a:cs typeface="Arial" panose="020B0604020202020204" pitchFamily="34" charset="0"/>
              </a:defRPr>
            </a:lvl8pPr>
            <a:lvl9pPr fontAlgn="base">
              <a:spcBef>
                <a:spcPct val="0"/>
              </a:spcBef>
              <a:spcAft>
                <a:spcPct val="0"/>
              </a:spcAft>
              <a:tabLst>
                <a:tab pos="744538" algn="l"/>
                <a:tab pos="1371600" algn="l"/>
              </a:tabLst>
              <a:defRPr sz="2400">
                <a:solidFill>
                  <a:schemeClr val="tx1"/>
                </a:solidFill>
                <a:latin typeface="Tahoma" panose="020B0604030504040204" pitchFamily="34" charset="0"/>
                <a:cs typeface="Arial" panose="020B0604020202020204" pitchFamily="34" charset="0"/>
              </a:defRPr>
            </a:lvl9pPr>
          </a:lstStyle>
          <a:p>
            <a:pPr lvl="2">
              <a:spcBef>
                <a:spcPts val="2200"/>
              </a:spcBef>
            </a:pPr>
            <a:r>
              <a:rPr lang="en-US" altLang="en-US" sz="1600">
                <a:latin typeface="Courier New" panose="02070309020205020404" pitchFamily="49" charset="0"/>
                <a:ea typeface="MS PGothic" panose="020B0600070205080204" pitchFamily="34" charset="-128"/>
              </a:rPr>
              <a:t>1 import Java.util.Scanner;</a:t>
            </a:r>
          </a:p>
          <a:p>
            <a:pPr lvl="2">
              <a:spcBef>
                <a:spcPts val="2200"/>
              </a:spcBef>
            </a:pPr>
            <a:r>
              <a:rPr lang="en-US" altLang="en-US" sz="1600">
                <a:latin typeface="Courier New" panose="02070309020205020404" pitchFamily="49" charset="0"/>
                <a:ea typeface="MS PGothic" panose="020B0600070205080204" pitchFamily="34" charset="-128"/>
              </a:rPr>
              <a:t>2 Scanner input ; // declaring the reference variable of a Scanner</a:t>
            </a:r>
          </a:p>
          <a:p>
            <a:pPr lvl="2">
              <a:spcBef>
                <a:spcPts val="2200"/>
              </a:spcBef>
            </a:pPr>
            <a:r>
              <a:rPr lang="en-US" altLang="en-US" sz="1600">
                <a:latin typeface="Courier New" panose="02070309020205020404" pitchFamily="49" charset="0"/>
                <a:ea typeface="MS PGothic" panose="020B0600070205080204" pitchFamily="34" charset="-128"/>
              </a:rPr>
              <a:t>3 int area ,length, width; // declaring variables to store entries</a:t>
            </a:r>
          </a:p>
          <a:p>
            <a:pPr lvl="2">
              <a:spcBef>
                <a:spcPts val="2200"/>
              </a:spcBef>
            </a:pPr>
            <a:r>
              <a:rPr lang="en-US" altLang="en-US" sz="1600">
                <a:latin typeface="Courier New" panose="02070309020205020404" pitchFamily="49" charset="0"/>
                <a:ea typeface="MS PGothic" panose="020B0600070205080204" pitchFamily="34" charset="-128"/>
              </a:rPr>
              <a:t>4 input = new Scanner (System.in); // creating an instance</a:t>
            </a:r>
          </a:p>
          <a:p>
            <a:pPr lvl="2">
              <a:spcBef>
                <a:spcPts val="2200"/>
              </a:spcBef>
            </a:pPr>
            <a:r>
              <a:rPr lang="en-US" altLang="en-US" sz="1600">
                <a:latin typeface="Courier New" panose="02070309020205020404" pitchFamily="49" charset="0"/>
                <a:ea typeface="MS PGothic" panose="020B0600070205080204" pitchFamily="34" charset="-128"/>
              </a:rPr>
              <a:t>5 length = input.nextInt(); //reading the length from the keyboard</a:t>
            </a:r>
          </a:p>
          <a:p>
            <a:pPr lvl="2">
              <a:spcBef>
                <a:spcPts val="2200"/>
              </a:spcBef>
            </a:pPr>
            <a:r>
              <a:rPr lang="en-US" altLang="en-US" sz="1600">
                <a:latin typeface="Courier New" panose="02070309020205020404" pitchFamily="49" charset="0"/>
                <a:ea typeface="MS PGothic" panose="020B0600070205080204" pitchFamily="34" charset="-128"/>
              </a:rPr>
              <a:t>6 width = input.nextInt(); //reading the width from the keyboard</a:t>
            </a:r>
          </a:p>
          <a:p>
            <a:pPr lvl="2">
              <a:spcBef>
                <a:spcPts val="2200"/>
              </a:spcBef>
            </a:pPr>
            <a:r>
              <a:rPr lang="en-US" altLang="en-US" sz="1600">
                <a:latin typeface="Courier New" panose="02070309020205020404" pitchFamily="49" charset="0"/>
                <a:ea typeface="MS PGothic" panose="020B0600070205080204" pitchFamily="34" charset="-128"/>
              </a:rPr>
              <a:t>7 area = length * width ;  // computing the area</a:t>
            </a:r>
          </a:p>
          <a:p>
            <a:pPr lvl="2">
              <a:spcBef>
                <a:spcPts val="2200"/>
              </a:spcBef>
            </a:pPr>
            <a:r>
              <a:rPr lang="en-US" altLang="en-US" sz="1600">
                <a:latin typeface="Courier New" panose="02070309020205020404" pitchFamily="49" charset="0"/>
                <a:ea typeface="MS PGothic" panose="020B0600070205080204" pitchFamily="34" charset="-128"/>
              </a:rPr>
              <a:t>       // displaying the result</a:t>
            </a:r>
          </a:p>
          <a:p>
            <a:pPr lvl="2">
              <a:spcBef>
                <a:spcPts val="2200"/>
              </a:spcBef>
            </a:pPr>
            <a:r>
              <a:rPr lang="en-US" altLang="en-US" sz="1600">
                <a:latin typeface="Courier New" panose="02070309020205020404" pitchFamily="49" charset="0"/>
                <a:ea typeface="MS PGothic" panose="020B0600070205080204" pitchFamily="34" charset="-128"/>
              </a:rPr>
              <a:t>8 System.out.println(“the legnth is ”+ lenght);</a:t>
            </a:r>
          </a:p>
          <a:p>
            <a:pPr lvl="2">
              <a:spcBef>
                <a:spcPts val="2200"/>
              </a:spcBef>
            </a:pPr>
            <a:r>
              <a:rPr lang="en-US" altLang="en-US" sz="1600">
                <a:latin typeface="Courier New" panose="02070309020205020404" pitchFamily="49" charset="0"/>
                <a:ea typeface="MS PGothic" panose="020B0600070205080204" pitchFamily="34" charset="-128"/>
              </a:rPr>
              <a:t>9 System.out.println(“the width is ”+ width);</a:t>
            </a:r>
          </a:p>
          <a:p>
            <a:pPr lvl="2">
              <a:spcBef>
                <a:spcPts val="2200"/>
              </a:spcBef>
            </a:pPr>
            <a:r>
              <a:rPr lang="en-US" altLang="en-US" sz="1600">
                <a:latin typeface="Courier New" panose="02070309020205020404" pitchFamily="49" charset="0"/>
                <a:ea typeface="MS PGothic" panose="020B0600070205080204" pitchFamily="34" charset="-128"/>
              </a:rPr>
              <a:t>10 System.out.println(“the area is ”+ area);</a:t>
            </a:r>
          </a:p>
        </p:txBody>
      </p:sp>
    </p:spTree>
    <p:extLst>
      <p:ext uri="{BB962C8B-B14F-4D97-AF65-F5344CB8AC3E}">
        <p14:creationId xmlns:p14="http://schemas.microsoft.com/office/powerpoint/2010/main" val="306031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76132">
                                            <p:txEl>
                                              <p:pRg st="0" end="0"/>
                                            </p:txEl>
                                          </p:spTgt>
                                        </p:tgtEl>
                                        <p:attrNameLst>
                                          <p:attrName>style.visibility</p:attrName>
                                        </p:attrNameLst>
                                      </p:cBhvr>
                                      <p:to>
                                        <p:strVal val="visible"/>
                                      </p:to>
                                    </p:set>
                                    <p:animEffect transition="in" filter="dissolve">
                                      <p:cBhvr>
                                        <p:cTn id="7" dur="500"/>
                                        <p:tgtEl>
                                          <p:spTgt spid="176132">
                                            <p:txEl>
                                              <p:pRg st="0" end="0"/>
                                            </p:txEl>
                                          </p:spTgt>
                                        </p:tgtEl>
                                      </p:cBhvr>
                                    </p:animEffect>
                                  </p:childTnLst>
                                </p:cTn>
                              </p:par>
                              <p:par>
                                <p:cTn id="8" presetID="9" presetClass="entr" presetSubtype="0" fill="hold" grpId="0" nodeType="withEffect">
                                  <p:stCondLst>
                                    <p:cond delay="1000"/>
                                  </p:stCondLst>
                                  <p:childTnLst>
                                    <p:set>
                                      <p:cBhvr>
                                        <p:cTn id="9" dur="1" fill="hold">
                                          <p:stCondLst>
                                            <p:cond delay="0"/>
                                          </p:stCondLst>
                                        </p:cTn>
                                        <p:tgtEl>
                                          <p:spTgt spid="176132">
                                            <p:txEl>
                                              <p:pRg st="1" end="1"/>
                                            </p:txEl>
                                          </p:spTgt>
                                        </p:tgtEl>
                                        <p:attrNameLst>
                                          <p:attrName>style.visibility</p:attrName>
                                        </p:attrNameLst>
                                      </p:cBhvr>
                                      <p:to>
                                        <p:strVal val="visible"/>
                                      </p:to>
                                    </p:set>
                                    <p:animEffect transition="in" filter="dissolve">
                                      <p:cBhvr>
                                        <p:cTn id="10" dur="500"/>
                                        <p:tgtEl>
                                          <p:spTgt spid="176132">
                                            <p:txEl>
                                              <p:pRg st="1" end="1"/>
                                            </p:txEl>
                                          </p:spTgt>
                                        </p:tgtEl>
                                      </p:cBhvr>
                                    </p:animEffect>
                                  </p:childTnLst>
                                </p:cTn>
                              </p:par>
                              <p:par>
                                <p:cTn id="11" presetID="9" presetClass="entr" presetSubtype="0" fill="hold" grpId="0" nodeType="withEffect">
                                  <p:stCondLst>
                                    <p:cond delay="1000"/>
                                  </p:stCondLst>
                                  <p:childTnLst>
                                    <p:set>
                                      <p:cBhvr>
                                        <p:cTn id="12" dur="1" fill="hold">
                                          <p:stCondLst>
                                            <p:cond delay="0"/>
                                          </p:stCondLst>
                                        </p:cTn>
                                        <p:tgtEl>
                                          <p:spTgt spid="176132">
                                            <p:txEl>
                                              <p:pRg st="2" end="2"/>
                                            </p:txEl>
                                          </p:spTgt>
                                        </p:tgtEl>
                                        <p:attrNameLst>
                                          <p:attrName>style.visibility</p:attrName>
                                        </p:attrNameLst>
                                      </p:cBhvr>
                                      <p:to>
                                        <p:strVal val="visible"/>
                                      </p:to>
                                    </p:set>
                                    <p:animEffect transition="in" filter="dissolve">
                                      <p:cBhvr>
                                        <p:cTn id="13" dur="500"/>
                                        <p:tgtEl>
                                          <p:spTgt spid="176132">
                                            <p:txEl>
                                              <p:pRg st="2" end="2"/>
                                            </p:txEl>
                                          </p:spTgt>
                                        </p:tgtEl>
                                      </p:cBhvr>
                                    </p:animEffect>
                                  </p:childTnLst>
                                </p:cTn>
                              </p:par>
                              <p:par>
                                <p:cTn id="14" presetID="9" presetClass="entr" presetSubtype="0" fill="hold" grpId="0" nodeType="withEffect">
                                  <p:stCondLst>
                                    <p:cond delay="1000"/>
                                  </p:stCondLst>
                                  <p:childTnLst>
                                    <p:set>
                                      <p:cBhvr>
                                        <p:cTn id="15" dur="1" fill="hold">
                                          <p:stCondLst>
                                            <p:cond delay="0"/>
                                          </p:stCondLst>
                                        </p:cTn>
                                        <p:tgtEl>
                                          <p:spTgt spid="176132">
                                            <p:txEl>
                                              <p:pRg st="3" end="3"/>
                                            </p:txEl>
                                          </p:spTgt>
                                        </p:tgtEl>
                                        <p:attrNameLst>
                                          <p:attrName>style.visibility</p:attrName>
                                        </p:attrNameLst>
                                      </p:cBhvr>
                                      <p:to>
                                        <p:strVal val="visible"/>
                                      </p:to>
                                    </p:set>
                                    <p:animEffect transition="in" filter="dissolve">
                                      <p:cBhvr>
                                        <p:cTn id="16" dur="500"/>
                                        <p:tgtEl>
                                          <p:spTgt spid="176132">
                                            <p:txEl>
                                              <p:pRg st="3" end="3"/>
                                            </p:txEl>
                                          </p:spTgt>
                                        </p:tgtEl>
                                      </p:cBhvr>
                                    </p:animEffect>
                                  </p:childTnLst>
                                </p:cTn>
                              </p:par>
                              <p:par>
                                <p:cTn id="17" presetID="9" presetClass="entr" presetSubtype="0" fill="hold" grpId="0" nodeType="withEffect">
                                  <p:stCondLst>
                                    <p:cond delay="1000"/>
                                  </p:stCondLst>
                                  <p:childTnLst>
                                    <p:set>
                                      <p:cBhvr>
                                        <p:cTn id="18" dur="1" fill="hold">
                                          <p:stCondLst>
                                            <p:cond delay="0"/>
                                          </p:stCondLst>
                                        </p:cTn>
                                        <p:tgtEl>
                                          <p:spTgt spid="176132">
                                            <p:txEl>
                                              <p:pRg st="4" end="4"/>
                                            </p:txEl>
                                          </p:spTgt>
                                        </p:tgtEl>
                                        <p:attrNameLst>
                                          <p:attrName>style.visibility</p:attrName>
                                        </p:attrNameLst>
                                      </p:cBhvr>
                                      <p:to>
                                        <p:strVal val="visible"/>
                                      </p:to>
                                    </p:set>
                                    <p:animEffect transition="in" filter="dissolve">
                                      <p:cBhvr>
                                        <p:cTn id="19" dur="500"/>
                                        <p:tgtEl>
                                          <p:spTgt spid="176132">
                                            <p:txEl>
                                              <p:pRg st="4" end="4"/>
                                            </p:txEl>
                                          </p:spTgt>
                                        </p:tgtEl>
                                      </p:cBhvr>
                                    </p:animEffect>
                                  </p:childTnLst>
                                </p:cTn>
                              </p:par>
                              <p:par>
                                <p:cTn id="20" presetID="9" presetClass="entr" presetSubtype="0" fill="hold" grpId="0" nodeType="withEffect">
                                  <p:stCondLst>
                                    <p:cond delay="1000"/>
                                  </p:stCondLst>
                                  <p:childTnLst>
                                    <p:set>
                                      <p:cBhvr>
                                        <p:cTn id="21" dur="1" fill="hold">
                                          <p:stCondLst>
                                            <p:cond delay="0"/>
                                          </p:stCondLst>
                                        </p:cTn>
                                        <p:tgtEl>
                                          <p:spTgt spid="176132">
                                            <p:txEl>
                                              <p:pRg st="5" end="5"/>
                                            </p:txEl>
                                          </p:spTgt>
                                        </p:tgtEl>
                                        <p:attrNameLst>
                                          <p:attrName>style.visibility</p:attrName>
                                        </p:attrNameLst>
                                      </p:cBhvr>
                                      <p:to>
                                        <p:strVal val="visible"/>
                                      </p:to>
                                    </p:set>
                                    <p:animEffect transition="in" filter="dissolve">
                                      <p:cBhvr>
                                        <p:cTn id="22" dur="500"/>
                                        <p:tgtEl>
                                          <p:spTgt spid="176132">
                                            <p:txEl>
                                              <p:pRg st="5" end="5"/>
                                            </p:txEl>
                                          </p:spTgt>
                                        </p:tgtEl>
                                      </p:cBhvr>
                                    </p:animEffect>
                                  </p:childTnLst>
                                </p:cTn>
                              </p:par>
                              <p:par>
                                <p:cTn id="23" presetID="9" presetClass="entr" presetSubtype="0" fill="hold" grpId="0" nodeType="withEffect">
                                  <p:stCondLst>
                                    <p:cond delay="1000"/>
                                  </p:stCondLst>
                                  <p:childTnLst>
                                    <p:set>
                                      <p:cBhvr>
                                        <p:cTn id="24" dur="1" fill="hold">
                                          <p:stCondLst>
                                            <p:cond delay="0"/>
                                          </p:stCondLst>
                                        </p:cTn>
                                        <p:tgtEl>
                                          <p:spTgt spid="176132">
                                            <p:txEl>
                                              <p:pRg st="6" end="6"/>
                                            </p:txEl>
                                          </p:spTgt>
                                        </p:tgtEl>
                                        <p:attrNameLst>
                                          <p:attrName>style.visibility</p:attrName>
                                        </p:attrNameLst>
                                      </p:cBhvr>
                                      <p:to>
                                        <p:strVal val="visible"/>
                                      </p:to>
                                    </p:set>
                                    <p:animEffect transition="in" filter="dissolve">
                                      <p:cBhvr>
                                        <p:cTn id="25" dur="500"/>
                                        <p:tgtEl>
                                          <p:spTgt spid="176132">
                                            <p:txEl>
                                              <p:pRg st="6" end="6"/>
                                            </p:txEl>
                                          </p:spTgt>
                                        </p:tgtEl>
                                      </p:cBhvr>
                                    </p:animEffect>
                                  </p:childTnLst>
                                </p:cTn>
                              </p:par>
                              <p:par>
                                <p:cTn id="26" presetID="9" presetClass="entr" presetSubtype="0" fill="hold" grpId="0" nodeType="withEffect">
                                  <p:stCondLst>
                                    <p:cond delay="1000"/>
                                  </p:stCondLst>
                                  <p:childTnLst>
                                    <p:set>
                                      <p:cBhvr>
                                        <p:cTn id="27" dur="1" fill="hold">
                                          <p:stCondLst>
                                            <p:cond delay="0"/>
                                          </p:stCondLst>
                                        </p:cTn>
                                        <p:tgtEl>
                                          <p:spTgt spid="176132">
                                            <p:txEl>
                                              <p:pRg st="7" end="7"/>
                                            </p:txEl>
                                          </p:spTgt>
                                        </p:tgtEl>
                                        <p:attrNameLst>
                                          <p:attrName>style.visibility</p:attrName>
                                        </p:attrNameLst>
                                      </p:cBhvr>
                                      <p:to>
                                        <p:strVal val="visible"/>
                                      </p:to>
                                    </p:set>
                                    <p:animEffect transition="in" filter="dissolve">
                                      <p:cBhvr>
                                        <p:cTn id="28" dur="500"/>
                                        <p:tgtEl>
                                          <p:spTgt spid="176132">
                                            <p:txEl>
                                              <p:pRg st="7" end="7"/>
                                            </p:txEl>
                                          </p:spTgt>
                                        </p:tgtEl>
                                      </p:cBhvr>
                                    </p:animEffect>
                                  </p:childTnLst>
                                </p:cTn>
                              </p:par>
                              <p:par>
                                <p:cTn id="29" presetID="9" presetClass="entr" presetSubtype="0" fill="hold" grpId="0" nodeType="withEffect">
                                  <p:stCondLst>
                                    <p:cond delay="1000"/>
                                  </p:stCondLst>
                                  <p:childTnLst>
                                    <p:set>
                                      <p:cBhvr>
                                        <p:cTn id="30" dur="1" fill="hold">
                                          <p:stCondLst>
                                            <p:cond delay="0"/>
                                          </p:stCondLst>
                                        </p:cTn>
                                        <p:tgtEl>
                                          <p:spTgt spid="176132">
                                            <p:txEl>
                                              <p:pRg st="8" end="8"/>
                                            </p:txEl>
                                          </p:spTgt>
                                        </p:tgtEl>
                                        <p:attrNameLst>
                                          <p:attrName>style.visibility</p:attrName>
                                        </p:attrNameLst>
                                      </p:cBhvr>
                                      <p:to>
                                        <p:strVal val="visible"/>
                                      </p:to>
                                    </p:set>
                                    <p:animEffect transition="in" filter="dissolve">
                                      <p:cBhvr>
                                        <p:cTn id="31" dur="500"/>
                                        <p:tgtEl>
                                          <p:spTgt spid="176132">
                                            <p:txEl>
                                              <p:pRg st="8" end="8"/>
                                            </p:txEl>
                                          </p:spTgt>
                                        </p:tgtEl>
                                      </p:cBhvr>
                                    </p:animEffect>
                                  </p:childTnLst>
                                </p:cTn>
                              </p:par>
                              <p:par>
                                <p:cTn id="32" presetID="9" presetClass="entr" presetSubtype="0" fill="hold" grpId="0" nodeType="withEffect">
                                  <p:stCondLst>
                                    <p:cond delay="1000"/>
                                  </p:stCondLst>
                                  <p:childTnLst>
                                    <p:set>
                                      <p:cBhvr>
                                        <p:cTn id="33" dur="1" fill="hold">
                                          <p:stCondLst>
                                            <p:cond delay="0"/>
                                          </p:stCondLst>
                                        </p:cTn>
                                        <p:tgtEl>
                                          <p:spTgt spid="176132">
                                            <p:txEl>
                                              <p:pRg st="9" end="9"/>
                                            </p:txEl>
                                          </p:spTgt>
                                        </p:tgtEl>
                                        <p:attrNameLst>
                                          <p:attrName>style.visibility</p:attrName>
                                        </p:attrNameLst>
                                      </p:cBhvr>
                                      <p:to>
                                        <p:strVal val="visible"/>
                                      </p:to>
                                    </p:set>
                                    <p:animEffect transition="in" filter="dissolve">
                                      <p:cBhvr>
                                        <p:cTn id="34" dur="500"/>
                                        <p:tgtEl>
                                          <p:spTgt spid="176132">
                                            <p:txEl>
                                              <p:pRg st="9" end="9"/>
                                            </p:txEl>
                                          </p:spTgt>
                                        </p:tgtEl>
                                      </p:cBhvr>
                                    </p:animEffect>
                                  </p:childTnLst>
                                </p:cTn>
                              </p:par>
                              <p:par>
                                <p:cTn id="35" presetID="9" presetClass="entr" presetSubtype="0" fill="hold" grpId="0" nodeType="withEffect">
                                  <p:stCondLst>
                                    <p:cond delay="1000"/>
                                  </p:stCondLst>
                                  <p:childTnLst>
                                    <p:set>
                                      <p:cBhvr>
                                        <p:cTn id="36" dur="1" fill="hold">
                                          <p:stCondLst>
                                            <p:cond delay="0"/>
                                          </p:stCondLst>
                                        </p:cTn>
                                        <p:tgtEl>
                                          <p:spTgt spid="176132">
                                            <p:txEl>
                                              <p:pRg st="10" end="10"/>
                                            </p:txEl>
                                          </p:spTgt>
                                        </p:tgtEl>
                                        <p:attrNameLst>
                                          <p:attrName>style.visibility</p:attrName>
                                        </p:attrNameLst>
                                      </p:cBhvr>
                                      <p:to>
                                        <p:strVal val="visible"/>
                                      </p:to>
                                    </p:set>
                                    <p:animEffect transition="in" filter="dissolve">
                                      <p:cBhvr>
                                        <p:cTn id="37" dur="500"/>
                                        <p:tgtEl>
                                          <p:spTgt spid="17613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build="p" autoUpdateAnimBg="0" advAuto="100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Introduction to OOP</a:t>
            </a:r>
          </a:p>
        </p:txBody>
      </p:sp>
      <p:sp>
        <p:nvSpPr>
          <p:cNvPr id="5" name="Footer Placeholder 4"/>
          <p:cNvSpPr>
            <a:spLocks noGrp="1"/>
          </p:cNvSpPr>
          <p:nvPr>
            <p:ph type="ftr" sz="quarter" idx="11"/>
          </p:nvPr>
        </p:nvSpPr>
        <p:spPr/>
        <p:txBody>
          <a:bodyPr/>
          <a:lstStyle/>
          <a:p>
            <a:r>
              <a:rPr lang="en-US" altLang="en-US"/>
              <a:t>Dr. S. GANNOUNI &amp; Dr.  A. TOUIR</a:t>
            </a:r>
          </a:p>
        </p:txBody>
      </p:sp>
      <p:sp>
        <p:nvSpPr>
          <p:cNvPr id="6" name="Slide Number Placeholder 5"/>
          <p:cNvSpPr>
            <a:spLocks noGrp="1"/>
          </p:cNvSpPr>
          <p:nvPr>
            <p:ph type="sldNum" sz="quarter" idx="4294967295"/>
          </p:nvPr>
        </p:nvSpPr>
        <p:spPr>
          <a:xfrm>
            <a:off x="1066800" y="6248400"/>
            <a:ext cx="1905000" cy="457200"/>
          </a:xfrm>
          <a:prstGeom prst="rect">
            <a:avLst/>
          </a:prstGeom>
        </p:spPr>
        <p:txBody>
          <a:bodyPr/>
          <a:lstStyle/>
          <a:p>
            <a:r>
              <a:rPr lang="en-US" altLang="en-US"/>
              <a:t>Page </a:t>
            </a:r>
            <a:fld id="{0E199965-B94F-4143-9D9E-4DFE59E25147}" type="slidenum">
              <a:rPr lang="en-US" altLang="en-US"/>
              <a:pPr/>
              <a:t>32</a:t>
            </a:fld>
            <a:endParaRPr lang="en-US" altLang="en-US"/>
          </a:p>
        </p:txBody>
      </p:sp>
      <p:sp>
        <p:nvSpPr>
          <p:cNvPr id="177154" name="Rectangle 2" descr="Rectangle: Click to edit Master text styles&#10;Second level&#10;Third level&#10;Fourth level&#10;Fifth level"/>
          <p:cNvSpPr>
            <a:spLocks noGrp="1" noChangeArrowheads="1"/>
          </p:cNvSpPr>
          <p:nvPr>
            <p:ph type="body" idx="1"/>
          </p:nvPr>
        </p:nvSpPr>
        <p:spPr>
          <a:xfrm>
            <a:off x="685800" y="1524000"/>
            <a:ext cx="8991600" cy="4343400"/>
          </a:xfrm>
        </p:spPr>
        <p:txBody>
          <a:bodyPr/>
          <a:lstStyle/>
          <a:p>
            <a:pPr>
              <a:lnSpc>
                <a:spcPct val="80000"/>
              </a:lnSpc>
            </a:pPr>
            <a:r>
              <a:rPr lang="en-US" altLang="en-US" sz="3600"/>
              <a:t>Method		Example</a:t>
            </a:r>
          </a:p>
          <a:p>
            <a:pPr>
              <a:lnSpc>
                <a:spcPct val="80000"/>
              </a:lnSpc>
              <a:buClr>
                <a:schemeClr val="tx1"/>
              </a:buClr>
              <a:buFontTx/>
              <a:buNone/>
            </a:pPr>
            <a:r>
              <a:rPr lang="en-US" altLang="en-US" sz="2800"/>
              <a:t>      </a:t>
            </a:r>
            <a:r>
              <a:rPr lang="en-US" altLang="en-US" sz="2000"/>
              <a:t>Scanner input = new Scanner (System.in);</a:t>
            </a:r>
            <a:endParaRPr lang="en-US" altLang="en-US" sz="2800"/>
          </a:p>
          <a:p>
            <a:pPr>
              <a:lnSpc>
                <a:spcPct val="80000"/>
              </a:lnSpc>
              <a:buFontTx/>
              <a:buNone/>
            </a:pPr>
            <a:r>
              <a:rPr lang="en-US" altLang="en-US" sz="2800"/>
              <a:t>nextByte( )		byte b = input.nextByte( );</a:t>
            </a:r>
          </a:p>
          <a:p>
            <a:pPr>
              <a:lnSpc>
                <a:spcPct val="80000"/>
              </a:lnSpc>
              <a:buFontTx/>
              <a:buNone/>
            </a:pPr>
            <a:r>
              <a:rPr lang="en-US" altLang="en-US" sz="2800"/>
              <a:t>nextDouble( )	double d = input.nextDouble( );</a:t>
            </a:r>
          </a:p>
          <a:p>
            <a:pPr>
              <a:lnSpc>
                <a:spcPct val="80000"/>
              </a:lnSpc>
              <a:buFontTx/>
              <a:buNone/>
            </a:pPr>
            <a:r>
              <a:rPr lang="en-US" altLang="en-US" sz="2800"/>
              <a:t>nextFloat( )	float f = input.nextFloat( );</a:t>
            </a:r>
          </a:p>
          <a:p>
            <a:pPr>
              <a:lnSpc>
                <a:spcPct val="80000"/>
              </a:lnSpc>
              <a:buFontTx/>
              <a:buNone/>
            </a:pPr>
            <a:r>
              <a:rPr lang="en-US" altLang="en-US" sz="2800"/>
              <a:t>nextInt( )		int i = input.nextInt( );</a:t>
            </a:r>
          </a:p>
          <a:p>
            <a:pPr>
              <a:lnSpc>
                <a:spcPct val="80000"/>
              </a:lnSpc>
              <a:buFontTx/>
              <a:buNone/>
            </a:pPr>
            <a:r>
              <a:rPr lang="en-US" altLang="en-US" sz="2800"/>
              <a:t>nextLong( )	long l = input.nextLong( );</a:t>
            </a:r>
          </a:p>
          <a:p>
            <a:pPr>
              <a:lnSpc>
                <a:spcPct val="80000"/>
              </a:lnSpc>
              <a:buFontTx/>
              <a:buNone/>
            </a:pPr>
            <a:r>
              <a:rPr lang="en-US" altLang="en-US" sz="2800"/>
              <a:t>nextShort( )	short s = input.nextShort( );</a:t>
            </a:r>
          </a:p>
          <a:p>
            <a:pPr>
              <a:lnSpc>
                <a:spcPct val="80000"/>
              </a:lnSpc>
              <a:buFontTx/>
              <a:buNone/>
            </a:pPr>
            <a:r>
              <a:rPr lang="en-US" altLang="en-US" sz="2800"/>
              <a:t>next()                String str = input.next();</a:t>
            </a:r>
          </a:p>
        </p:txBody>
      </p:sp>
      <p:sp>
        <p:nvSpPr>
          <p:cNvPr id="177155" name="Rectangle 3"/>
          <p:cNvSpPr>
            <a:spLocks noGrp="1" noChangeArrowheads="1"/>
          </p:cNvSpPr>
          <p:nvPr>
            <p:ph type="title"/>
          </p:nvPr>
        </p:nvSpPr>
        <p:spPr>
          <a:xfrm>
            <a:off x="533400" y="76200"/>
            <a:ext cx="74676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ea typeface="MS PGothic" panose="020B0600070205080204" pitchFamily="34" charset="-128"/>
              </a:rPr>
              <a:t>Common Scanner Methods</a:t>
            </a:r>
          </a:p>
        </p:txBody>
      </p:sp>
    </p:spTree>
    <p:extLst>
      <p:ext uri="{BB962C8B-B14F-4D97-AF65-F5344CB8AC3E}">
        <p14:creationId xmlns:p14="http://schemas.microsoft.com/office/powerpoint/2010/main" val="109278338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52E8347-D3E9-4D9A-84EE-9DA447B5EB0A}" type="slidenum">
              <a:rPr lang="en-US" altLang="en-US"/>
              <a:pPr/>
              <a:t>33</a:t>
            </a:fld>
            <a:endParaRPr lang="en-US" altLang="en-US"/>
          </a:p>
        </p:txBody>
      </p:sp>
      <p:sp>
        <p:nvSpPr>
          <p:cNvPr id="251906" name="Rectangle 2"/>
          <p:cNvSpPr>
            <a:spLocks noGrp="1" noChangeArrowheads="1"/>
          </p:cNvSpPr>
          <p:nvPr>
            <p:ph type="title"/>
          </p:nvPr>
        </p:nvSpPr>
        <p:spPr>
          <a:xfrm>
            <a:off x="693738" y="241300"/>
            <a:ext cx="7772400" cy="611188"/>
          </a:xfrm>
          <a:noFill/>
          <a:ln/>
        </p:spPr>
        <p:txBody>
          <a:bodyPr/>
          <a:lstStyle/>
          <a:p>
            <a:r>
              <a:rPr lang="en-US" altLang="en-US" sz="4000"/>
              <a:t>Numeric Operators</a:t>
            </a:r>
          </a:p>
        </p:txBody>
      </p:sp>
      <p:sp>
        <p:nvSpPr>
          <p:cNvPr id="251910"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63176" name="Picture" r:id="rId3" imgW="3416400" imgH="1511280" progId="Word.Picture.8">
                  <p:embed/>
                </p:oleObj>
              </mc:Choice>
              <mc:Fallback>
                <p:oleObj name="Picture" r:id="rId3" imgW="3416400" imgH="151128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7758244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C400D81-5A14-480B-85C5-347B18155CBB}" type="slidenum">
              <a:rPr lang="en-US" altLang="en-US"/>
              <a:pPr/>
              <a:t>34</a:t>
            </a:fld>
            <a:endParaRPr lang="en-US" altLang="en-US"/>
          </a:p>
        </p:txBody>
      </p:sp>
      <p:sp>
        <p:nvSpPr>
          <p:cNvPr id="97282" name="Rectangle 2"/>
          <p:cNvSpPr>
            <a:spLocks noGrp="1" noChangeArrowheads="1"/>
          </p:cNvSpPr>
          <p:nvPr>
            <p:ph type="title"/>
          </p:nvPr>
        </p:nvSpPr>
        <p:spPr>
          <a:xfrm>
            <a:off x="693738" y="241300"/>
            <a:ext cx="7772400" cy="611188"/>
          </a:xfrm>
          <a:noFill/>
          <a:ln/>
        </p:spPr>
        <p:txBody>
          <a:bodyPr/>
          <a:lstStyle/>
          <a:p>
            <a:r>
              <a:rPr lang="en-US" altLang="en-US" sz="4000"/>
              <a:t>Integer Division</a:t>
            </a:r>
          </a:p>
        </p:txBody>
      </p:sp>
      <p:sp>
        <p:nvSpPr>
          <p:cNvPr id="97283" name="Rectangle 3"/>
          <p:cNvSpPr>
            <a:spLocks noGrp="1" noChangeArrowheads="1"/>
          </p:cNvSpPr>
          <p:nvPr>
            <p:ph type="body" idx="1"/>
          </p:nvPr>
        </p:nvSpPr>
        <p:spPr>
          <a:xfrm>
            <a:off x="685800" y="1371600"/>
            <a:ext cx="7772400" cy="4114800"/>
          </a:xfrm>
          <a:noFill/>
          <a:ln/>
        </p:spPr>
        <p:txBody>
          <a:bodyPr/>
          <a:lstStyle/>
          <a:p>
            <a:pPr algn="just">
              <a:spcAft>
                <a:spcPct val="25000"/>
              </a:spcAft>
              <a:buFont typeface="Monotype Sorts" pitchFamily="2" charset="2"/>
              <a:buNone/>
            </a:pPr>
            <a:r>
              <a:rPr lang="en-US" altLang="en-US" sz="3000" dirty="0"/>
              <a:t>+, -, *, /, and %</a:t>
            </a:r>
          </a:p>
          <a:p>
            <a:pPr algn="just">
              <a:spcAft>
                <a:spcPct val="25000"/>
              </a:spcAft>
              <a:buFont typeface="Monotype Sorts" pitchFamily="2" charset="2"/>
              <a:buNone/>
            </a:pPr>
            <a:endParaRPr lang="en-US" altLang="en-US" sz="3000" dirty="0"/>
          </a:p>
          <a:p>
            <a:pPr algn="just">
              <a:spcAft>
                <a:spcPct val="25000"/>
              </a:spcAft>
              <a:buFont typeface="Monotype Sorts" pitchFamily="2" charset="2"/>
              <a:buNone/>
            </a:pPr>
            <a:r>
              <a:rPr lang="en-US" altLang="en-US" sz="3000" dirty="0"/>
              <a:t>5 / 2 yields an integer 2.</a:t>
            </a:r>
          </a:p>
          <a:p>
            <a:pPr algn="just">
              <a:spcAft>
                <a:spcPct val="25000"/>
              </a:spcAft>
              <a:buFont typeface="Monotype Sorts" pitchFamily="2" charset="2"/>
              <a:buNone/>
            </a:pPr>
            <a:r>
              <a:rPr lang="en-US" altLang="en-US" sz="3000" dirty="0"/>
              <a:t>5.0 / 2 yields a double value 2.5</a:t>
            </a:r>
          </a:p>
          <a:p>
            <a:pPr algn="just">
              <a:spcAft>
                <a:spcPct val="25000"/>
              </a:spcAft>
              <a:buFont typeface="Monotype Sorts" pitchFamily="2" charset="2"/>
              <a:buNone/>
            </a:pPr>
            <a:endParaRPr lang="en-US" altLang="en-US" sz="3000" dirty="0"/>
          </a:p>
          <a:p>
            <a:pPr algn="just">
              <a:spcAft>
                <a:spcPct val="25000"/>
              </a:spcAft>
              <a:buFont typeface="Monotype Sorts" pitchFamily="2" charset="2"/>
              <a:buNone/>
            </a:pPr>
            <a:r>
              <a:rPr lang="en-US" altLang="en-US" sz="3000" dirty="0"/>
              <a:t>5 % 2 yields 1 (the remainder of the division)</a:t>
            </a:r>
            <a:r>
              <a:rPr lang="en-US" altLang="en-US" sz="3000" dirty="0">
                <a:latin typeface="Book Antiqua" panose="02040602050305030304" pitchFamily="18" charset="0"/>
              </a:rPr>
              <a:t> </a:t>
            </a:r>
          </a:p>
        </p:txBody>
      </p:sp>
    </p:spTree>
    <p:extLst>
      <p:ext uri="{BB962C8B-B14F-4D97-AF65-F5344CB8AC3E}">
        <p14:creationId xmlns:p14="http://schemas.microsoft.com/office/powerpoint/2010/main" val="210219542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1EE89DD-D555-4C5B-A774-245DE578EF12}" type="slidenum">
              <a:rPr lang="en-US" altLang="en-US"/>
              <a:pPr/>
              <a:t>35</a:t>
            </a:fld>
            <a:endParaRPr lang="en-US" altLang="en-US"/>
          </a:p>
        </p:txBody>
      </p:sp>
      <p:sp>
        <p:nvSpPr>
          <p:cNvPr id="180226" name="Rectangle 2"/>
          <p:cNvSpPr>
            <a:spLocks noGrp="1" noChangeArrowheads="1"/>
          </p:cNvSpPr>
          <p:nvPr>
            <p:ph type="title"/>
          </p:nvPr>
        </p:nvSpPr>
        <p:spPr>
          <a:xfrm>
            <a:off x="685800" y="152400"/>
            <a:ext cx="7772400" cy="762000"/>
          </a:xfrm>
          <a:noFill/>
          <a:ln/>
        </p:spPr>
        <p:txBody>
          <a:bodyPr/>
          <a:lstStyle/>
          <a:p>
            <a:r>
              <a:rPr lang="en-US" altLang="en-US"/>
              <a:t>Remainder Operator</a:t>
            </a:r>
          </a:p>
        </p:txBody>
      </p:sp>
      <p:sp>
        <p:nvSpPr>
          <p:cNvPr id="180227" name="Rectangle 3"/>
          <p:cNvSpPr>
            <a:spLocks noGrp="1" noChangeArrowheads="1"/>
          </p:cNvSpPr>
          <p:nvPr>
            <p:ph type="body" idx="1"/>
          </p:nvPr>
        </p:nvSpPr>
        <p:spPr>
          <a:xfrm>
            <a:off x="228600" y="1085850"/>
            <a:ext cx="8686800" cy="2876550"/>
          </a:xfrm>
          <a:noFill/>
          <a:ln/>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180229" name="Rectangle 5"/>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0231" name="Rectangle 7"/>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180230"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264200" name="Picture" r:id="rId4" imgW="4762500" imgH="1091184" progId="Word.Picture.8">
                  <p:embed/>
                </p:oleObj>
              </mc:Choice>
              <mc:Fallback>
                <p:oleObj name="Picture" r:id="rId4" imgW="4762500" imgH="109118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74257112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EFDEBF5-B1FD-463C-98D5-4E26D4204D6C}" type="slidenum">
              <a:rPr lang="en-US" altLang="en-US"/>
              <a:pPr/>
              <a:t>36</a:t>
            </a:fld>
            <a:endParaRPr lang="en-US" altLang="en-US"/>
          </a:p>
        </p:txBody>
      </p:sp>
      <p:sp>
        <p:nvSpPr>
          <p:cNvPr id="247810" name="Rectangle 2"/>
          <p:cNvSpPr>
            <a:spLocks noGrp="1" noChangeArrowheads="1"/>
          </p:cNvSpPr>
          <p:nvPr>
            <p:ph type="title"/>
          </p:nvPr>
        </p:nvSpPr>
        <p:spPr>
          <a:xfrm>
            <a:off x="685800" y="152400"/>
            <a:ext cx="7772400" cy="762000"/>
          </a:xfrm>
          <a:noFill/>
          <a:ln/>
        </p:spPr>
        <p:txBody>
          <a:bodyPr/>
          <a:lstStyle/>
          <a:p>
            <a:r>
              <a:rPr lang="en-US" altLang="en-US"/>
              <a:t>Problem: Displaying Time</a:t>
            </a:r>
          </a:p>
        </p:txBody>
      </p:sp>
      <p:sp>
        <p:nvSpPr>
          <p:cNvPr id="247811" name="Rectangle 3"/>
          <p:cNvSpPr>
            <a:spLocks noGrp="1" noChangeArrowheads="1"/>
          </p:cNvSpPr>
          <p:nvPr>
            <p:ph type="body" idx="1"/>
          </p:nvPr>
        </p:nvSpPr>
        <p:spPr>
          <a:xfrm>
            <a:off x="228600" y="990600"/>
            <a:ext cx="8686800" cy="2971800"/>
          </a:xfrm>
          <a:noFill/>
          <a:ln/>
        </p:spPr>
        <p:txBody>
          <a:bodyPr/>
          <a:lstStyle/>
          <a:p>
            <a:pPr marL="0" indent="0">
              <a:spcBef>
                <a:spcPct val="0"/>
              </a:spcBef>
              <a:buFont typeface="Monotype Sorts" pitchFamily="2" charset="2"/>
              <a:buNone/>
            </a:pPr>
            <a:r>
              <a:rPr lang="en-US" altLang="en-US" sz="3600"/>
              <a:t>Write a program that obtains hours and minutes from seconds. </a:t>
            </a:r>
          </a:p>
        </p:txBody>
      </p:sp>
      <p:sp>
        <p:nvSpPr>
          <p:cNvPr id="247812"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7814" name="AutoShape 6">
            <a:hlinkClick r:id="" action="ppaction://noaction" highlightClick="1"/>
          </p:cNvPr>
          <p:cNvSpPr>
            <a:spLocks noChangeArrowheads="1"/>
          </p:cNvSpPr>
          <p:nvPr/>
        </p:nvSpPr>
        <p:spPr bwMode="auto">
          <a:xfrm>
            <a:off x="457200" y="4876800"/>
            <a:ext cx="19812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sz="2400">
                <a:solidFill>
                  <a:schemeClr val="accent1"/>
                </a:solidFill>
                <a:latin typeface="Book Antiqua" panose="02040602050305030304" pitchFamily="18" charset="0"/>
                <a:hlinkClick r:id="rId2" action="ppaction://program"/>
              </a:rPr>
              <a:t>DisplayTime</a:t>
            </a:r>
            <a:endParaRPr lang="en-US" altLang="en-US" sz="2400">
              <a:solidFill>
                <a:schemeClr val="accent1"/>
              </a:solidFill>
            </a:endParaRPr>
          </a:p>
        </p:txBody>
      </p:sp>
      <p:sp>
        <p:nvSpPr>
          <p:cNvPr id="247815" name="AutoShape 7">
            <a:hlinkClick r:id="rId3" action="ppaction://program" highlightClick="1"/>
          </p:cNvPr>
          <p:cNvSpPr>
            <a:spLocks noChangeArrowheads="1"/>
          </p:cNvSpPr>
          <p:nvPr/>
        </p:nvSpPr>
        <p:spPr bwMode="auto">
          <a:xfrm>
            <a:off x="2767013" y="4849813"/>
            <a:ext cx="16002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sz="2400">
                <a:latin typeface="Book Antiqua" panose="02040602050305030304" pitchFamily="18" charset="0"/>
              </a:rPr>
              <a:t>Run</a:t>
            </a:r>
            <a:endParaRPr lang="en-US" altLang="en-US" sz="2400"/>
          </a:p>
        </p:txBody>
      </p:sp>
    </p:spTree>
    <p:extLst>
      <p:ext uri="{BB962C8B-B14F-4D97-AF65-F5344CB8AC3E}">
        <p14:creationId xmlns:p14="http://schemas.microsoft.com/office/powerpoint/2010/main" val="107631793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48BA431-71B1-490D-8CDE-5C937183FEE3}" type="slidenum">
              <a:rPr lang="en-US" altLang="en-US"/>
              <a:pPr/>
              <a:t>37</a:t>
            </a:fld>
            <a:endParaRPr lang="en-US" altLang="en-US"/>
          </a:p>
        </p:txBody>
      </p:sp>
      <p:sp>
        <p:nvSpPr>
          <p:cNvPr id="139266" name="Rectangle 2"/>
          <p:cNvSpPr>
            <a:spLocks noGrp="1" noChangeArrowheads="1"/>
          </p:cNvSpPr>
          <p:nvPr>
            <p:ph type="title"/>
          </p:nvPr>
        </p:nvSpPr>
        <p:spPr>
          <a:xfrm>
            <a:off x="685800" y="152400"/>
            <a:ext cx="7772400" cy="762000"/>
          </a:xfrm>
          <a:noFill/>
          <a:ln/>
        </p:spPr>
        <p:txBody>
          <a:bodyPr/>
          <a:lstStyle/>
          <a:p>
            <a:r>
              <a:rPr lang="en-US" altLang="en-US"/>
              <a:t>NOTE</a:t>
            </a:r>
          </a:p>
        </p:txBody>
      </p:sp>
      <p:sp>
        <p:nvSpPr>
          <p:cNvPr id="139267" name="Rectangle 3"/>
          <p:cNvSpPr>
            <a:spLocks noGrp="1" noChangeArrowheads="1"/>
          </p:cNvSpPr>
          <p:nvPr>
            <p:ph type="body" idx="1"/>
          </p:nvPr>
        </p:nvSpPr>
        <p:spPr>
          <a:xfrm>
            <a:off x="381000" y="1143000"/>
            <a:ext cx="8610600" cy="5257800"/>
          </a:xfrm>
          <a:noFill/>
          <a:ln/>
        </p:spPr>
        <p:txBody>
          <a:bodyPr/>
          <a:lstStyle/>
          <a:p>
            <a:pPr marL="0" indent="0">
              <a:spcAft>
                <a:spcPct val="25000"/>
              </a:spcAft>
              <a:buFont typeface="Monotype Sorts" pitchFamily="2" charset="2"/>
              <a:buNone/>
            </a:pPr>
            <a:r>
              <a:rPr lang="en-US" altLang="en-US" sz="300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a:t>System.out.println(1.0 - 0.1 - 0.1 - 0.1 - 0.1 - 0.1);</a:t>
            </a:r>
          </a:p>
          <a:p>
            <a:pPr marL="0" indent="0" algn="just">
              <a:spcAft>
                <a:spcPct val="25000"/>
              </a:spcAft>
              <a:buFont typeface="Monotype Sorts" pitchFamily="2" charset="2"/>
              <a:buNone/>
            </a:pPr>
            <a:r>
              <a:rPr lang="en-US" altLang="en-US" sz="3000"/>
              <a:t>displays 0.5000000000000001, not 0.5, and </a:t>
            </a:r>
          </a:p>
          <a:p>
            <a:pPr marL="0" indent="0" algn="just">
              <a:spcAft>
                <a:spcPct val="25000"/>
              </a:spcAft>
              <a:buFont typeface="Monotype Sorts" pitchFamily="2" charset="2"/>
              <a:buNone/>
            </a:pPr>
            <a:r>
              <a:rPr lang="en-US" altLang="en-US" sz="3000"/>
              <a:t>System.out.println(1.0 - 0.9);</a:t>
            </a:r>
          </a:p>
          <a:p>
            <a:pPr marL="0" indent="0">
              <a:spcAft>
                <a:spcPct val="25000"/>
              </a:spcAft>
              <a:buFont typeface="Monotype Sorts" pitchFamily="2" charset="2"/>
              <a:buNone/>
            </a:pPr>
            <a:r>
              <a:rPr lang="en-US" altLang="en-US" sz="3000"/>
              <a:t>displays 0.09999999999999998, not 0.1. Integers are stored precisely. Therefore, calculations with integers yield a precise integer result. </a:t>
            </a:r>
          </a:p>
        </p:txBody>
      </p:sp>
    </p:spTree>
    <p:extLst>
      <p:ext uri="{BB962C8B-B14F-4D97-AF65-F5344CB8AC3E}">
        <p14:creationId xmlns:p14="http://schemas.microsoft.com/office/powerpoint/2010/main" val="16115558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90B1575-C9D4-E749-8C44-F3659A6DD9AD}" type="slidenum">
              <a:rPr lang="en-US"/>
              <a:pPr/>
              <a:t>38</a:t>
            </a:fld>
            <a:endParaRPr lang="en-US"/>
          </a:p>
        </p:txBody>
      </p:sp>
      <p:sp>
        <p:nvSpPr>
          <p:cNvPr id="25602" name="Rectangle 2"/>
          <p:cNvSpPr>
            <a:spLocks noGrp="1" noChangeArrowheads="1"/>
          </p:cNvSpPr>
          <p:nvPr>
            <p:ph type="title"/>
          </p:nvPr>
        </p:nvSpPr>
        <p:spPr>
          <a:xfrm>
            <a:off x="533400" y="0"/>
            <a:ext cx="7772400" cy="1371600"/>
          </a:xfrm>
          <a:noFill/>
          <a:ln/>
        </p:spPr>
        <p:txBody>
          <a:bodyPr/>
          <a:lstStyle/>
          <a:p>
            <a:r>
              <a:rPr lang="en-US"/>
              <a:t>Shortcut Assignment Operators</a:t>
            </a:r>
          </a:p>
        </p:txBody>
      </p:sp>
      <p:sp>
        <p:nvSpPr>
          <p:cNvPr id="25607" name="Text Box 7"/>
          <p:cNvSpPr txBox="1">
            <a:spLocks noChangeArrowheads="1"/>
          </p:cNvSpPr>
          <p:nvPr/>
        </p:nvSpPr>
        <p:spPr bwMode="auto">
          <a:xfrm>
            <a:off x="1600200" y="1371600"/>
            <a:ext cx="6096000" cy="3287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tabLst>
                <a:tab pos="1771650" algn="l"/>
                <a:tab pos="3657600" algn="l"/>
              </a:tabLst>
              <a:defRPr sz="2400">
                <a:solidFill>
                  <a:schemeClr val="tx1"/>
                </a:solidFill>
                <a:latin typeface="Times New Roman" charset="0"/>
                <a:ea typeface="ＭＳ Ｐゴシック" charset="0"/>
              </a:defRPr>
            </a:lvl1pPr>
            <a:lvl2pPr marL="3771900">
              <a:tabLst>
                <a:tab pos="1771650" algn="l"/>
                <a:tab pos="3657600" algn="l"/>
              </a:tabLst>
              <a:defRPr sz="2400">
                <a:solidFill>
                  <a:schemeClr val="tx1"/>
                </a:solidFill>
                <a:latin typeface="Times New Roman" charset="0"/>
                <a:ea typeface="ＭＳ Ｐゴシック" charset="0"/>
              </a:defRPr>
            </a:lvl2pPr>
            <a:lvl3pPr marL="3886200">
              <a:tabLst>
                <a:tab pos="1771650" algn="l"/>
                <a:tab pos="3657600" algn="l"/>
              </a:tabLst>
              <a:defRPr sz="2400">
                <a:solidFill>
                  <a:schemeClr val="tx1"/>
                </a:solidFill>
                <a:latin typeface="Times New Roman" charset="0"/>
                <a:ea typeface="ＭＳ Ｐゴシック" charset="0"/>
              </a:defRPr>
            </a:lvl3pPr>
            <a:lvl4pPr marL="4000500">
              <a:tabLst>
                <a:tab pos="1771650" algn="l"/>
                <a:tab pos="3657600" algn="l"/>
              </a:tabLst>
              <a:defRPr sz="2400">
                <a:solidFill>
                  <a:schemeClr val="tx1"/>
                </a:solidFill>
                <a:latin typeface="Times New Roman" charset="0"/>
                <a:ea typeface="ＭＳ Ｐゴシック" charset="0"/>
              </a:defRPr>
            </a:lvl4pPr>
            <a:lvl5pPr marL="4114800">
              <a:tabLst>
                <a:tab pos="1771650" algn="l"/>
                <a:tab pos="3657600" algn="l"/>
              </a:tabLst>
              <a:defRPr sz="2400">
                <a:solidFill>
                  <a:schemeClr val="tx1"/>
                </a:solidFill>
                <a:latin typeface="Times New Roman" charset="0"/>
                <a:ea typeface="ＭＳ Ｐゴシック"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charset="0"/>
                <a:ea typeface="ＭＳ Ｐゴシック"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charset="0"/>
                <a:ea typeface="ＭＳ Ｐゴシック"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charset="0"/>
                <a:ea typeface="ＭＳ Ｐゴシック"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charset="0"/>
                <a:ea typeface="ＭＳ Ｐゴシック" charset="0"/>
              </a:defRPr>
            </a:lvl9pPr>
          </a:lstStyle>
          <a:p>
            <a:pPr>
              <a:spcBef>
                <a:spcPct val="50000"/>
              </a:spcBef>
            </a:pPr>
            <a:r>
              <a:rPr lang="en-US" sz="3000" i="1"/>
              <a:t>Operator	Example	Equivalent</a:t>
            </a:r>
          </a:p>
          <a:p>
            <a:pPr>
              <a:spcBef>
                <a:spcPct val="50000"/>
              </a:spcBef>
            </a:pPr>
            <a:r>
              <a:rPr lang="en-US">
                <a:latin typeface="Courier New" charset="0"/>
              </a:rPr>
              <a:t>+=	i += 8	i = i + 8</a:t>
            </a:r>
          </a:p>
          <a:p>
            <a:pPr>
              <a:spcBef>
                <a:spcPct val="50000"/>
              </a:spcBef>
            </a:pPr>
            <a:r>
              <a:rPr lang="en-US">
                <a:latin typeface="Courier New" charset="0"/>
              </a:rPr>
              <a:t>-=	f -= 8.0	f = f - 8.0</a:t>
            </a:r>
          </a:p>
          <a:p>
            <a:pPr>
              <a:spcBef>
                <a:spcPct val="50000"/>
              </a:spcBef>
            </a:pPr>
            <a:r>
              <a:rPr lang="en-US">
                <a:latin typeface="Courier New" charset="0"/>
              </a:rPr>
              <a:t>*=	i *= 8	i = i * 8</a:t>
            </a:r>
          </a:p>
          <a:p>
            <a:pPr>
              <a:spcBef>
                <a:spcPct val="50000"/>
              </a:spcBef>
            </a:pPr>
            <a:r>
              <a:rPr lang="en-US">
                <a:latin typeface="Courier New" charset="0"/>
              </a:rPr>
              <a:t>/=	i /= 8	i = i / 8</a:t>
            </a:r>
          </a:p>
          <a:p>
            <a:pPr>
              <a:spcBef>
                <a:spcPct val="50000"/>
              </a:spcBef>
            </a:pPr>
            <a:r>
              <a:rPr lang="en-US">
                <a:latin typeface="Courier New" charset="0"/>
              </a:rPr>
              <a:t>%=	i %= 8	i = i % 8</a:t>
            </a:r>
          </a:p>
        </p:txBody>
      </p:sp>
    </p:spTree>
    <p:extLst>
      <p:ext uri="{BB962C8B-B14F-4D97-AF65-F5344CB8AC3E}">
        <p14:creationId xmlns:p14="http://schemas.microsoft.com/office/powerpoint/2010/main" val="76976823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Parentheses and Precedence</a:t>
            </a:r>
          </a:p>
        </p:txBody>
      </p:sp>
      <p:sp>
        <p:nvSpPr>
          <p:cNvPr id="50179" name="Rectangle 3"/>
          <p:cNvSpPr>
            <a:spLocks noGrp="1" noChangeArrowheads="1"/>
          </p:cNvSpPr>
          <p:nvPr>
            <p:ph idx="1"/>
          </p:nvPr>
        </p:nvSpPr>
        <p:spPr/>
        <p:txBody>
          <a:bodyPr/>
          <a:lstStyle/>
          <a:p>
            <a:pPr eaLnBrk="1" hangingPunct="1"/>
            <a:r>
              <a:rPr lang="en-US" altLang="en-US" sz="2800" dirty="0" smtClean="0"/>
              <a:t>Parentheses can communicate the order in which arithmetic operations are performed</a:t>
            </a:r>
          </a:p>
          <a:p>
            <a:pPr eaLnBrk="1" hangingPunct="1"/>
            <a:r>
              <a:rPr lang="en-US" altLang="en-US" sz="2800" dirty="0" smtClean="0"/>
              <a:t>examples:</a:t>
            </a:r>
          </a:p>
          <a:p>
            <a:pPr eaLnBrk="1" hangingPunct="1">
              <a:buFontTx/>
              <a:buNone/>
            </a:pPr>
            <a:r>
              <a:rPr lang="en-US" altLang="en-US" sz="2800" dirty="0" smtClean="0"/>
              <a:t>	</a:t>
            </a:r>
            <a:r>
              <a:rPr lang="en-US" altLang="en-US" sz="2800" b="1" dirty="0" smtClean="0">
                <a:solidFill>
                  <a:schemeClr val="accent2"/>
                </a:solidFill>
                <a:latin typeface="Courier New" panose="02070309020205020404" pitchFamily="49" charset="0"/>
              </a:rPr>
              <a:t>(cost + tax) * discount</a:t>
            </a:r>
          </a:p>
          <a:p>
            <a:pPr eaLnBrk="1" hangingPunct="1">
              <a:buFontTx/>
              <a:buNone/>
            </a:pPr>
            <a:r>
              <a:rPr lang="en-US" altLang="en-US" sz="2800" b="1" dirty="0" smtClean="0">
                <a:solidFill>
                  <a:schemeClr val="accent2"/>
                </a:solidFill>
                <a:latin typeface="Courier New" panose="02070309020205020404" pitchFamily="49" charset="0"/>
              </a:rPr>
              <a:t>	</a:t>
            </a:r>
            <a:r>
              <a:rPr lang="en-US" altLang="en-US" sz="2800" b="1" dirty="0" smtClean="0">
                <a:solidFill>
                  <a:schemeClr val="accent2"/>
                </a:solidFill>
                <a:latin typeface="Courier New" panose="02070309020205020404" pitchFamily="49" charset="0"/>
              </a:rPr>
              <a:t> cost </a:t>
            </a:r>
            <a:r>
              <a:rPr lang="en-US" altLang="en-US" sz="2800" b="1" dirty="0" smtClean="0">
                <a:solidFill>
                  <a:schemeClr val="accent2"/>
                </a:solidFill>
                <a:latin typeface="Courier New" panose="02070309020205020404" pitchFamily="49" charset="0"/>
              </a:rPr>
              <a:t>+ </a:t>
            </a:r>
            <a:r>
              <a:rPr lang="en-US" altLang="en-US" sz="2800" b="1" dirty="0" smtClean="0">
                <a:solidFill>
                  <a:schemeClr val="accent2"/>
                </a:solidFill>
                <a:latin typeface="Courier New" panose="02070309020205020404" pitchFamily="49" charset="0"/>
              </a:rPr>
              <a:t>tax </a:t>
            </a:r>
            <a:r>
              <a:rPr lang="en-US" altLang="en-US" sz="2800" b="1" dirty="0" smtClean="0">
                <a:solidFill>
                  <a:schemeClr val="accent2"/>
                </a:solidFill>
                <a:latin typeface="Courier New" panose="02070309020205020404" pitchFamily="49" charset="0"/>
              </a:rPr>
              <a:t>* </a:t>
            </a:r>
            <a:r>
              <a:rPr lang="en-US" altLang="en-US" sz="2800" b="1" dirty="0" smtClean="0">
                <a:solidFill>
                  <a:schemeClr val="accent2"/>
                </a:solidFill>
                <a:latin typeface="Courier New" panose="02070309020205020404" pitchFamily="49" charset="0"/>
              </a:rPr>
              <a:t>discount</a:t>
            </a:r>
            <a:endParaRPr lang="en-US" altLang="en-US" sz="2800" b="1" dirty="0" smtClean="0">
              <a:solidFill>
                <a:schemeClr val="accent2"/>
              </a:solidFill>
              <a:latin typeface="Courier New" panose="02070309020205020404" pitchFamily="49" charset="0"/>
            </a:endParaRPr>
          </a:p>
          <a:p>
            <a:pPr eaLnBrk="1" hangingPunct="1"/>
            <a:r>
              <a:rPr lang="en-US" altLang="en-US" sz="2800" dirty="0" smtClean="0"/>
              <a:t>Without parentheses, an expressions is evaluated according to the </a:t>
            </a:r>
            <a:r>
              <a:rPr lang="en-US" altLang="en-US" sz="2800" i="1" dirty="0" smtClean="0"/>
              <a:t>rules of precedence.</a:t>
            </a:r>
            <a:endParaRPr lang="en-US" altLang="en-US" sz="2800" dirty="0" smtClean="0"/>
          </a:p>
        </p:txBody>
      </p:sp>
    </p:spTree>
    <p:extLst>
      <p:ext uri="{BB962C8B-B14F-4D97-AF65-F5344CB8AC3E}">
        <p14:creationId xmlns:p14="http://schemas.microsoft.com/office/powerpoint/2010/main" val="3766091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09600" y="304800"/>
            <a:ext cx="7772400" cy="490538"/>
          </a:xfrm>
        </p:spPr>
        <p:txBody>
          <a:bodyPr/>
          <a:lstStyle/>
          <a:p>
            <a:r>
              <a:rPr lang="en-US" altLang="en-US" sz="4000" dirty="0" smtClean="0">
                <a:solidFill>
                  <a:srgbClr val="CC3300"/>
                </a:solidFill>
                <a:ea typeface="MS PGothic" panose="020B0600070205080204" pitchFamily="34" charset="-128"/>
              </a:rPr>
              <a:t>Plan to Program</a:t>
            </a:r>
            <a:endParaRPr lang="en-US" altLang="en-US" sz="4000" dirty="0">
              <a:solidFill>
                <a:srgbClr val="CC3300"/>
              </a:solidFill>
              <a:ea typeface="MS PGothic" panose="020B0600070205080204" pitchFamily="34" charset="-128"/>
            </a:endParaRPr>
          </a:p>
        </p:txBody>
      </p:sp>
      <p:grpSp>
        <p:nvGrpSpPr>
          <p:cNvPr id="100356" name="Group 4"/>
          <p:cNvGrpSpPr>
            <a:grpSpLocks/>
          </p:cNvGrpSpPr>
          <p:nvPr/>
        </p:nvGrpSpPr>
        <p:grpSpPr bwMode="auto">
          <a:xfrm>
            <a:off x="828675" y="1058863"/>
            <a:ext cx="7553325" cy="2065337"/>
            <a:chOff x="244" y="1718"/>
            <a:chExt cx="5288" cy="1446"/>
          </a:xfrm>
        </p:grpSpPr>
        <p:sp>
          <p:nvSpPr>
            <p:cNvPr id="100357" name="Oval 5"/>
            <p:cNvSpPr>
              <a:spLocks noChangeArrowheads="1"/>
            </p:cNvSpPr>
            <p:nvPr/>
          </p:nvSpPr>
          <p:spPr bwMode="auto">
            <a:xfrm>
              <a:off x="2260" y="1732"/>
              <a:ext cx="1192" cy="1432"/>
            </a:xfrm>
            <a:prstGeom prst="ellipse">
              <a:avLst/>
            </a:prstGeom>
            <a:solidFill>
              <a:srgbClr val="C0FEF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Rectangle 6"/>
            <p:cNvSpPr>
              <a:spLocks noChangeArrowheads="1"/>
            </p:cNvSpPr>
            <p:nvPr/>
          </p:nvSpPr>
          <p:spPr bwMode="auto">
            <a:xfrm>
              <a:off x="244" y="2116"/>
              <a:ext cx="1192" cy="47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9" name="Rectangle 7"/>
            <p:cNvSpPr>
              <a:spLocks noChangeArrowheads="1"/>
            </p:cNvSpPr>
            <p:nvPr/>
          </p:nvSpPr>
          <p:spPr bwMode="auto">
            <a:xfrm>
              <a:off x="326" y="2246"/>
              <a:ext cx="112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chemeClr val="tx2">
                      <a:lumMod val="10000"/>
                    </a:schemeClr>
                  </a:solidFill>
                  <a:latin typeface="Arial" panose="020B0604020202020204" pitchFamily="34" charset="0"/>
                </a:rPr>
                <a:t>Keyboard</a:t>
              </a:r>
            </a:p>
          </p:txBody>
        </p:sp>
        <p:sp>
          <p:nvSpPr>
            <p:cNvPr id="100360" name="Rectangle 8"/>
            <p:cNvSpPr>
              <a:spLocks noChangeArrowheads="1"/>
            </p:cNvSpPr>
            <p:nvPr/>
          </p:nvSpPr>
          <p:spPr bwMode="auto">
            <a:xfrm>
              <a:off x="4324" y="2068"/>
              <a:ext cx="1096" cy="904"/>
            </a:xfrm>
            <a:prstGeom prst="rect">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Rectangle 9"/>
            <p:cNvSpPr>
              <a:spLocks noChangeArrowheads="1"/>
            </p:cNvSpPr>
            <p:nvPr/>
          </p:nvSpPr>
          <p:spPr bwMode="auto">
            <a:xfrm>
              <a:off x="4454" y="2246"/>
              <a:ext cx="847"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chemeClr val="tx2">
                      <a:lumMod val="10000"/>
                    </a:schemeClr>
                  </a:solidFill>
                  <a:latin typeface="Arial" panose="020B0604020202020204" pitchFamily="34" charset="0"/>
                </a:rPr>
                <a:t>Screen</a:t>
              </a:r>
            </a:p>
          </p:txBody>
        </p:sp>
        <p:sp>
          <p:nvSpPr>
            <p:cNvPr id="100362" name="Rectangle 10"/>
            <p:cNvSpPr>
              <a:spLocks noChangeArrowheads="1"/>
            </p:cNvSpPr>
            <p:nvPr/>
          </p:nvSpPr>
          <p:spPr bwMode="auto">
            <a:xfrm>
              <a:off x="2190" y="2210"/>
              <a:ext cx="1289"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400" b="1" i="1" dirty="0">
                  <a:solidFill>
                    <a:schemeClr val="tx2">
                      <a:lumMod val="10000"/>
                    </a:schemeClr>
                  </a:solidFill>
                  <a:latin typeface="Arial" panose="020B0604020202020204" pitchFamily="34" charset="0"/>
                </a:rPr>
                <a:t>Processing</a:t>
              </a:r>
            </a:p>
          </p:txBody>
        </p:sp>
        <p:sp>
          <p:nvSpPr>
            <p:cNvPr id="100363" name="Rectangle 11"/>
            <p:cNvSpPr>
              <a:spLocks noChangeArrowheads="1"/>
            </p:cNvSpPr>
            <p:nvPr/>
          </p:nvSpPr>
          <p:spPr bwMode="auto">
            <a:xfrm>
              <a:off x="326" y="1766"/>
              <a:ext cx="1145"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i="1">
                  <a:latin typeface="Arial" panose="020B0604020202020204" pitchFamily="34" charset="0"/>
                </a:rPr>
                <a:t>input data</a:t>
              </a:r>
            </a:p>
          </p:txBody>
        </p:sp>
        <p:sp>
          <p:nvSpPr>
            <p:cNvPr id="100364" name="Rectangle 12"/>
            <p:cNvSpPr>
              <a:spLocks noChangeArrowheads="1"/>
            </p:cNvSpPr>
            <p:nvPr/>
          </p:nvSpPr>
          <p:spPr bwMode="auto">
            <a:xfrm>
              <a:off x="4245" y="1718"/>
              <a:ext cx="128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400" b="1" i="1">
                  <a:latin typeface="Arial" panose="020B0604020202020204" pitchFamily="34" charset="0"/>
                </a:rPr>
                <a:t>output data</a:t>
              </a:r>
            </a:p>
          </p:txBody>
        </p:sp>
        <p:grpSp>
          <p:nvGrpSpPr>
            <p:cNvPr id="100365" name="Group 13"/>
            <p:cNvGrpSpPr>
              <a:grpSpLocks/>
            </p:cNvGrpSpPr>
            <p:nvPr/>
          </p:nvGrpSpPr>
          <p:grpSpPr bwMode="auto">
            <a:xfrm>
              <a:off x="1569" y="2171"/>
              <a:ext cx="2604" cy="408"/>
              <a:chOff x="1569" y="2171"/>
              <a:chExt cx="2604" cy="408"/>
            </a:xfrm>
          </p:grpSpPr>
          <p:sp>
            <p:nvSpPr>
              <p:cNvPr id="100366" name="AutoShape 14"/>
              <p:cNvSpPr>
                <a:spLocks noChangeArrowheads="1"/>
              </p:cNvSpPr>
              <p:nvPr/>
            </p:nvSpPr>
            <p:spPr bwMode="auto">
              <a:xfrm>
                <a:off x="3585" y="2171"/>
                <a:ext cx="588" cy="408"/>
              </a:xfrm>
              <a:prstGeom prst="rightArrow">
                <a:avLst>
                  <a:gd name="adj1" fmla="val 50000"/>
                  <a:gd name="adj2" fmla="val 72079"/>
                </a:avLst>
              </a:prstGeom>
              <a:solidFill>
                <a:srgbClr val="CC9900"/>
              </a:solidFill>
              <a:ln w="12700">
                <a:solidFill>
                  <a:schemeClr val="tx1"/>
                </a:solid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100367" name="AutoShape 15"/>
              <p:cNvSpPr>
                <a:spLocks noChangeArrowheads="1"/>
              </p:cNvSpPr>
              <p:nvPr/>
            </p:nvSpPr>
            <p:spPr bwMode="auto">
              <a:xfrm>
                <a:off x="1569" y="2171"/>
                <a:ext cx="588" cy="408"/>
              </a:xfrm>
              <a:prstGeom prst="rightArrow">
                <a:avLst>
                  <a:gd name="adj1" fmla="val 50000"/>
                  <a:gd name="adj2" fmla="val 72079"/>
                </a:avLst>
              </a:prstGeom>
              <a:solidFill>
                <a:srgbClr val="CC9900"/>
              </a:solidFill>
              <a:ln w="12700">
                <a:solidFill>
                  <a:schemeClr val="tx1"/>
                </a:solidFill>
                <a:miter lim="800000"/>
                <a:headEnd/>
                <a:tailEnd/>
              </a:ln>
              <a:effectLst>
                <a:outerShdw dist="53882" dir="2700000" algn="ctr" rotWithShape="0">
                  <a:schemeClr val="bg2">
                    <a:alpha val="50000"/>
                  </a:schemeClr>
                </a:outerShdw>
              </a:effectLst>
            </p:spPr>
            <p:txBody>
              <a:bodyPr wrap="none" anchor="ctr"/>
              <a:lstStyle/>
              <a:p>
                <a:endParaRPr lang="en-US"/>
              </a:p>
            </p:txBody>
          </p:sp>
        </p:grpSp>
      </p:grpSp>
    </p:spTree>
    <p:extLst>
      <p:ext uri="{BB962C8B-B14F-4D97-AF65-F5344CB8AC3E}">
        <p14:creationId xmlns:p14="http://schemas.microsoft.com/office/powerpoint/2010/main" val="3583186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Introduction to OOP</a:t>
            </a:r>
          </a:p>
        </p:txBody>
      </p:sp>
      <p:sp>
        <p:nvSpPr>
          <p:cNvPr id="5" name="Footer Placeholder 3"/>
          <p:cNvSpPr>
            <a:spLocks noGrp="1"/>
          </p:cNvSpPr>
          <p:nvPr>
            <p:ph type="ftr" sz="quarter" idx="11"/>
          </p:nvPr>
        </p:nvSpPr>
        <p:spPr/>
        <p:txBody>
          <a:bodyPr/>
          <a:lstStyle/>
          <a:p>
            <a:r>
              <a:rPr lang="en-US" altLang="en-US"/>
              <a:t>Dr. S. GANNOUNI &amp; Dr.  A. TOUIR</a:t>
            </a:r>
          </a:p>
          <a:p>
            <a:endParaRPr lang="en-US" altLang="en-US"/>
          </a:p>
        </p:txBody>
      </p:sp>
      <p:sp>
        <p:nvSpPr>
          <p:cNvPr id="6" name="Slide Number Placeholder 4"/>
          <p:cNvSpPr>
            <a:spLocks noGrp="1"/>
          </p:cNvSpPr>
          <p:nvPr>
            <p:ph type="sldNum" sz="quarter" idx="4294967295"/>
          </p:nvPr>
        </p:nvSpPr>
        <p:spPr>
          <a:xfrm>
            <a:off x="1066800" y="6248400"/>
            <a:ext cx="1905000" cy="457200"/>
          </a:xfrm>
          <a:prstGeom prst="rect">
            <a:avLst/>
          </a:prstGeom>
        </p:spPr>
        <p:txBody>
          <a:bodyPr/>
          <a:lstStyle/>
          <a:p>
            <a:r>
              <a:rPr lang="en-US" altLang="en-US"/>
              <a:t>Page </a:t>
            </a:r>
            <a:fld id="{0083DE61-2176-4E46-8B27-5D2B1CDA5DFB}" type="slidenum">
              <a:rPr lang="en-US" altLang="en-US"/>
              <a:pPr/>
              <a:t>40</a:t>
            </a:fld>
            <a:endParaRPr lang="en-US" altLang="en-US"/>
          </a:p>
        </p:txBody>
      </p:sp>
      <p:sp>
        <p:nvSpPr>
          <p:cNvPr id="143362" name="Rectangle 2"/>
          <p:cNvSpPr>
            <a:spLocks noGrp="1" noChangeArrowheads="1"/>
          </p:cNvSpPr>
          <p:nvPr>
            <p:ph type="title"/>
          </p:nvPr>
        </p:nvSpPr>
        <p:spPr>
          <a:xfrm>
            <a:off x="533400" y="152400"/>
            <a:ext cx="77724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solidFill>
                  <a:srgbClr val="CC3300"/>
                </a:solidFill>
                <a:ea typeface="MS PGothic" panose="020B0600070205080204" pitchFamily="34" charset="-128"/>
              </a:rPr>
              <a:t>Order of Precedence</a:t>
            </a:r>
          </a:p>
        </p:txBody>
      </p:sp>
      <p:sp>
        <p:nvSpPr>
          <p:cNvPr id="143363" name="Rectangle 3" descr="Rectangle: Click to edit Master text styles&#10;Second level&#10;Third level&#10;Fourth level&#10;Fifth level"/>
          <p:cNvSpPr>
            <a:spLocks noGrp="1" noChangeArrowheads="1"/>
          </p:cNvSpPr>
          <p:nvPr>
            <p:ph type="body" idx="4294967295"/>
          </p:nvPr>
        </p:nvSpPr>
        <p:spPr>
          <a:xfrm>
            <a:off x="304800" y="1905000"/>
            <a:ext cx="8839200" cy="3048000"/>
          </a:xfrm>
        </p:spPr>
        <p:txBody>
          <a:bodyPr/>
          <a:lstStyle/>
          <a:p>
            <a:pPr lvl="1">
              <a:lnSpc>
                <a:spcPct val="90000"/>
              </a:lnSpc>
              <a:buFontTx/>
              <a:buNone/>
            </a:pPr>
            <a:r>
              <a:rPr lang="en-US" altLang="en-US" sz="3200">
                <a:sym typeface="Symbol" panose="05050102010706020507" pitchFamily="18" charset="2"/>
              </a:rPr>
              <a:t>( ) evaluated first, inside-out</a:t>
            </a:r>
          </a:p>
          <a:p>
            <a:pPr lvl="1">
              <a:lnSpc>
                <a:spcPct val="90000"/>
              </a:lnSpc>
              <a:buFontTx/>
              <a:buNone/>
            </a:pPr>
            <a:endParaRPr lang="en-US" altLang="en-US" sz="3200">
              <a:sym typeface="Symbol" panose="05050102010706020507" pitchFamily="18" charset="2"/>
            </a:endParaRPr>
          </a:p>
          <a:p>
            <a:pPr lvl="1">
              <a:lnSpc>
                <a:spcPct val="90000"/>
              </a:lnSpc>
              <a:buFontTx/>
              <a:buNone/>
            </a:pPr>
            <a:r>
              <a:rPr lang="en-US" altLang="en-US" sz="3200">
                <a:sym typeface="Symbol" panose="05050102010706020507" pitchFamily="18" charset="2"/>
              </a:rPr>
              <a:t></a:t>
            </a:r>
            <a:r>
              <a:rPr lang="en-US" altLang="en-US" sz="3200"/>
              <a:t>, /, or % evaluated second, left-to-right</a:t>
            </a:r>
          </a:p>
          <a:p>
            <a:pPr lvl="1">
              <a:lnSpc>
                <a:spcPct val="90000"/>
              </a:lnSpc>
              <a:buFontTx/>
              <a:buNone/>
            </a:pPr>
            <a:endParaRPr lang="en-US" altLang="en-US" sz="3200"/>
          </a:p>
          <a:p>
            <a:pPr lvl="1">
              <a:lnSpc>
                <a:spcPct val="90000"/>
              </a:lnSpc>
              <a:buFontTx/>
              <a:buNone/>
            </a:pPr>
            <a:r>
              <a:rPr lang="en-US" altLang="en-US" sz="3200"/>
              <a:t>+, </a:t>
            </a:r>
            <a:r>
              <a:rPr lang="en-US" altLang="en-US" sz="3200">
                <a:sym typeface="Symbol" panose="05050102010706020507" pitchFamily="18" charset="2"/>
              </a:rPr>
              <a:t></a:t>
            </a:r>
            <a:r>
              <a:rPr lang="en-US" altLang="en-US" sz="3200"/>
              <a:t> evaluated last, left-to-right</a:t>
            </a:r>
          </a:p>
        </p:txBody>
      </p:sp>
    </p:spTree>
    <p:extLst>
      <p:ext uri="{BB962C8B-B14F-4D97-AF65-F5344CB8AC3E}">
        <p14:creationId xmlns:p14="http://schemas.microsoft.com/office/powerpoint/2010/main" val="3981317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63">
                                            <p:txEl>
                                              <p:pRg st="2" end="2"/>
                                            </p:txEl>
                                          </p:spTgt>
                                        </p:tgtEl>
                                        <p:attrNameLst>
                                          <p:attrName>style.visibility</p:attrName>
                                        </p:attrNameLst>
                                      </p:cBhvr>
                                      <p:to>
                                        <p:strVal val="visible"/>
                                      </p:to>
                                    </p:set>
                                    <p:anim calcmode="lin" valueType="num">
                                      <p:cBhvr additive="base">
                                        <p:cTn id="13"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63">
                                            <p:txEl>
                                              <p:pRg st="4" end="4"/>
                                            </p:txEl>
                                          </p:spTgt>
                                        </p:tgtEl>
                                        <p:attrNameLst>
                                          <p:attrName>style.visibility</p:attrName>
                                        </p:attrNameLst>
                                      </p:cBhvr>
                                      <p:to>
                                        <p:strVal val="visible"/>
                                      </p:to>
                                    </p:set>
                                    <p:anim calcmode="lin" valueType="num">
                                      <p:cBhvr additive="base">
                                        <p:cTn id="19"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1A15310-96D8-EE44-B1B2-14F0FB3CB8D8}" type="slidenum">
              <a:rPr lang="en-US"/>
              <a:pPr/>
              <a:t>41</a:t>
            </a:fld>
            <a:endParaRPr lang="en-US"/>
          </a:p>
        </p:txBody>
      </p:sp>
      <p:sp>
        <p:nvSpPr>
          <p:cNvPr id="252930" name="Rectangle 2"/>
          <p:cNvSpPr>
            <a:spLocks noGrp="1" noChangeArrowheads="1"/>
          </p:cNvSpPr>
          <p:nvPr>
            <p:ph type="title"/>
          </p:nvPr>
        </p:nvSpPr>
        <p:spPr>
          <a:xfrm>
            <a:off x="685800" y="0"/>
            <a:ext cx="7772400" cy="1428750"/>
          </a:xfrm>
          <a:noFill/>
          <a:ln/>
        </p:spPr>
        <p:txBody>
          <a:bodyPr/>
          <a:lstStyle/>
          <a:p>
            <a:r>
              <a:rPr lang="en-US"/>
              <a:t>How to Evaluate an Expression</a:t>
            </a:r>
          </a:p>
        </p:txBody>
      </p:sp>
      <p:sp>
        <p:nvSpPr>
          <p:cNvPr id="252931" name="Rectangle 3"/>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52933" name="Text Box 5"/>
          <p:cNvSpPr txBox="1">
            <a:spLocks noChangeArrowheads="1"/>
          </p:cNvSpPr>
          <p:nvPr/>
        </p:nvSpPr>
        <p:spPr bwMode="auto">
          <a:xfrm>
            <a:off x="0" y="1123950"/>
            <a:ext cx="9144000" cy="2528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a:t>Though Java has its own way to evaluate an expression behind the scene, the result of a Java expression and its corresponding arithmetic expression are the same. Therefore, you can safely apply the arithmetic rule for evaluating a Java expression. </a:t>
            </a:r>
          </a:p>
        </p:txBody>
      </p:sp>
      <p:sp>
        <p:nvSpPr>
          <p:cNvPr id="252935" name="Rectangle 7"/>
          <p:cNvSpPr>
            <a:spLocks noChangeArrowheads="1"/>
          </p:cNvSpPr>
          <p:nvPr/>
        </p:nvSpPr>
        <p:spPr bwMode="auto">
          <a:xfrm>
            <a:off x="0" y="25225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252934" name="Object 6"/>
          <p:cNvGraphicFramePr>
            <a:graphicFrameLocks noChangeAspect="1"/>
          </p:cNvGraphicFramePr>
          <p:nvPr/>
        </p:nvGraphicFramePr>
        <p:xfrm>
          <a:off x="4187825" y="3732213"/>
          <a:ext cx="4546600" cy="2738437"/>
        </p:xfrm>
        <a:graphic>
          <a:graphicData uri="http://schemas.openxmlformats.org/presentationml/2006/ole">
            <mc:AlternateContent xmlns:mc="http://schemas.openxmlformats.org/markup-compatibility/2006">
              <mc:Choice xmlns:v="urn:schemas-microsoft-com:vml" Requires="v">
                <p:oleObj spid="_x0000_s256015" name="Picture" r:id="rId3" imgW="3383280" imgH="2033016" progId="Word.Picture.8">
                  <p:embed/>
                </p:oleObj>
              </mc:Choice>
              <mc:Fallback>
                <p:oleObj name="Picture" r:id="rId3" imgW="3383280" imgH="203301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825" y="3732213"/>
                        <a:ext cx="4546600" cy="273843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23358387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59EA2DB6-857C-4B49-B422-468B75D64990}" type="slidenum">
              <a:rPr lang="en-US"/>
              <a:pPr/>
              <a:t>42</a:t>
            </a:fld>
            <a:endParaRPr lang="en-US"/>
          </a:p>
        </p:txBody>
      </p:sp>
      <p:sp>
        <p:nvSpPr>
          <p:cNvPr id="104450" name="Rectangle 2"/>
          <p:cNvSpPr>
            <a:spLocks noGrp="1" noChangeArrowheads="1"/>
          </p:cNvSpPr>
          <p:nvPr>
            <p:ph type="title"/>
          </p:nvPr>
        </p:nvSpPr>
        <p:spPr>
          <a:xfrm>
            <a:off x="685800" y="0"/>
            <a:ext cx="7772400" cy="1428750"/>
          </a:xfrm>
          <a:noFill/>
          <a:ln/>
        </p:spPr>
        <p:txBody>
          <a:bodyPr/>
          <a:lstStyle/>
          <a:p>
            <a:r>
              <a:rPr lang="en-US"/>
              <a:t>Arithmetic Expressions</a:t>
            </a:r>
          </a:p>
        </p:txBody>
      </p:sp>
      <p:sp>
        <p:nvSpPr>
          <p:cNvPr id="104453" name="Rectangle 5"/>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104452" name="Object 4"/>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254991" name="Equation" r:id="rId3" imgW="2666880" imgH="419040" progId="Equation.3">
                  <p:embed/>
                </p:oleObj>
              </mc:Choice>
              <mc:Fallback>
                <p:oleObj name="Equation" r:id="rId3" imgW="26668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solidFill>
                        <a:schemeClr val="tx1"/>
                      </a:solidFill>
                      <a:ln w="9525">
                        <a:solidFill>
                          <a:schemeClr val="tx1"/>
                        </a:solidFill>
                        <a:miter lim="800000"/>
                        <a:headEnd/>
                        <a:tailEnd/>
                      </a:ln>
                    </p:spPr>
                  </p:pic>
                </p:oleObj>
              </mc:Fallback>
            </mc:AlternateContent>
          </a:graphicData>
        </a:graphic>
      </p:graphicFrame>
      <p:sp>
        <p:nvSpPr>
          <p:cNvPr id="104454" name="Text Box 6"/>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800">
                <a:cs typeface="Times New Roman" charset="0"/>
              </a:rPr>
              <a:t>is translated to</a:t>
            </a:r>
          </a:p>
          <a:p>
            <a:pPr>
              <a:spcBef>
                <a:spcPct val="50000"/>
              </a:spcBef>
            </a:pPr>
            <a:endParaRPr lang="en-US" sz="2800">
              <a:cs typeface="Times New Roman" charset="0"/>
            </a:endParaRPr>
          </a:p>
          <a:p>
            <a:pPr>
              <a:spcBef>
                <a:spcPct val="50000"/>
              </a:spcBef>
            </a:pPr>
            <a:r>
              <a:rPr lang="en-US" sz="2800">
                <a:cs typeface="Times New Roman" charset="0"/>
              </a:rPr>
              <a:t>(3+4*x)/5 – 10*(y-5)*(a+b+c)/x + 9*(4/x + (9+x)/y)</a:t>
            </a:r>
          </a:p>
          <a:p>
            <a:pPr>
              <a:spcBef>
                <a:spcPct val="50000"/>
              </a:spcBef>
            </a:pPr>
            <a:endParaRPr lang="en-US" sz="2800"/>
          </a:p>
        </p:txBody>
      </p:sp>
    </p:spTree>
    <p:extLst>
      <p:ext uri="{BB962C8B-B14F-4D97-AF65-F5344CB8AC3E}">
        <p14:creationId xmlns:p14="http://schemas.microsoft.com/office/powerpoint/2010/main" val="234081146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Sample Expressions</a:t>
            </a:r>
          </a:p>
        </p:txBody>
      </p:sp>
      <p:sp>
        <p:nvSpPr>
          <p:cNvPr id="54275" name="Rectangle 7"/>
          <p:cNvSpPr>
            <a:spLocks noGrp="1" noChangeArrowheads="1"/>
          </p:cNvSpPr>
          <p:nvPr>
            <p:ph idx="1"/>
          </p:nvPr>
        </p:nvSpPr>
        <p:spPr>
          <a:xfrm>
            <a:off x="457200" y="1600200"/>
            <a:ext cx="8686800" cy="4525963"/>
          </a:xfrm>
        </p:spPr>
        <p:txBody>
          <a:bodyPr/>
          <a:lstStyle/>
          <a:p>
            <a:pPr eaLnBrk="1" hangingPunct="1"/>
            <a:r>
              <a:rPr lang="en-US" altLang="en-US" sz="2800" smtClean="0"/>
              <a:t>Figure 2.3 Some Arithmetic Expressions in Java</a:t>
            </a:r>
          </a:p>
        </p:txBody>
      </p:sp>
      <p:pic>
        <p:nvPicPr>
          <p:cNvPr id="54277" name="Picture 5"/>
          <p:cNvPicPr>
            <a:picLocks noChangeAspect="1" noChangeArrowheads="1"/>
          </p:cNvPicPr>
          <p:nvPr/>
        </p:nvPicPr>
        <p:blipFill>
          <a:blip r:embed="rId2"/>
          <a:srcRect/>
          <a:stretch>
            <a:fillRect/>
          </a:stretch>
        </p:blipFill>
        <p:spPr bwMode="auto">
          <a:xfrm>
            <a:off x="1069975" y="2770188"/>
            <a:ext cx="7200900" cy="2306637"/>
          </a:xfrm>
          <a:prstGeom prst="rect">
            <a:avLst/>
          </a:prstGeom>
          <a:noFill/>
          <a:ln w="12700" cap="flat" cmpd="sng" algn="ctr">
            <a:solidFill>
              <a:schemeClr val="accent5">
                <a:lumMod val="50000"/>
              </a:schemeClr>
            </a:solidFill>
            <a:prstDash val="solid"/>
            <a:miter lim="800000"/>
            <a:headEnd/>
            <a:tailEnd/>
          </a:ln>
          <a:effectLst>
            <a:outerShdw dist="101600" dir="2700000" algn="ctr" rotWithShape="0">
              <a:schemeClr val="bg1">
                <a:lumMod val="50000"/>
              </a:schemeClr>
            </a:outerShdw>
          </a:effectLst>
        </p:spPr>
      </p:pic>
    </p:spTree>
    <p:extLst>
      <p:ext uri="{BB962C8B-B14F-4D97-AF65-F5344CB8AC3E}">
        <p14:creationId xmlns:p14="http://schemas.microsoft.com/office/powerpoint/2010/main" val="3708341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28E25ED-2348-9442-830D-1314E35009DF}" type="slidenum">
              <a:rPr lang="en-US"/>
              <a:pPr/>
              <a:t>44</a:t>
            </a:fld>
            <a:endParaRPr lang="en-US"/>
          </a:p>
        </p:txBody>
      </p:sp>
      <p:sp>
        <p:nvSpPr>
          <p:cNvPr id="248834" name="Rectangle 2"/>
          <p:cNvSpPr>
            <a:spLocks noGrp="1" noChangeArrowheads="1"/>
          </p:cNvSpPr>
          <p:nvPr>
            <p:ph type="title"/>
          </p:nvPr>
        </p:nvSpPr>
        <p:spPr>
          <a:xfrm>
            <a:off x="685800" y="152400"/>
            <a:ext cx="7772400" cy="762000"/>
          </a:xfrm>
          <a:noFill/>
          <a:ln/>
        </p:spPr>
        <p:txBody>
          <a:bodyPr/>
          <a:lstStyle/>
          <a:p>
            <a:r>
              <a:rPr lang="en-US" sz="4000"/>
              <a:t>Problem: Converting Temperatures</a:t>
            </a:r>
          </a:p>
        </p:txBody>
      </p:sp>
      <p:sp>
        <p:nvSpPr>
          <p:cNvPr id="248835" name="Rectangle 3"/>
          <p:cNvSpPr>
            <a:spLocks noGrp="1" noChangeArrowheads="1"/>
          </p:cNvSpPr>
          <p:nvPr>
            <p:ph type="body" idx="1"/>
          </p:nvPr>
        </p:nvSpPr>
        <p:spPr>
          <a:xfrm>
            <a:off x="228600" y="990600"/>
            <a:ext cx="8686800" cy="2971800"/>
          </a:xfrm>
          <a:noFill/>
          <a:ln/>
        </p:spPr>
        <p:txBody>
          <a:bodyPr/>
          <a:lstStyle/>
          <a:p>
            <a:pPr marL="0" indent="0">
              <a:spcBef>
                <a:spcPct val="0"/>
              </a:spcBef>
              <a:buFont typeface="Monotype Sorts" charset="0"/>
              <a:buNone/>
            </a:pPr>
            <a:r>
              <a:rPr lang="en-US"/>
              <a:t>Write a program that converts a Fahrenheit degree to Celsius using the formula:</a:t>
            </a:r>
          </a:p>
        </p:txBody>
      </p:sp>
      <p:sp>
        <p:nvSpPr>
          <p:cNvPr id="248836"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8837" name="AutoShape 5">
            <a:hlinkClick r:id="" action="ppaction://noaction" highlightClick="1"/>
          </p:cNvPr>
          <p:cNvSpPr>
            <a:spLocks noChangeArrowheads="1"/>
          </p:cNvSpPr>
          <p:nvPr/>
        </p:nvSpPr>
        <p:spPr bwMode="auto">
          <a:xfrm>
            <a:off x="457200" y="4887913"/>
            <a:ext cx="3346450" cy="522287"/>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sz="2400" dirty="0" err="1">
                <a:solidFill>
                  <a:schemeClr val="accent1"/>
                </a:solidFill>
                <a:latin typeface="Book Antiqua" charset="0"/>
                <a:hlinkClick r:id="rId3" action="ppaction://program"/>
              </a:rPr>
              <a:t>FahrenheitToCelsius</a:t>
            </a:r>
            <a:endParaRPr lang="en-US" sz="2400" dirty="0">
              <a:solidFill>
                <a:schemeClr val="accent1"/>
              </a:solidFill>
            </a:endParaRPr>
          </a:p>
        </p:txBody>
      </p:sp>
      <p:sp>
        <p:nvSpPr>
          <p:cNvPr id="248838" name="AutoShape 6">
            <a:hlinkClick r:id="rId4" action="ppaction://program" highlightClick="1"/>
          </p:cNvPr>
          <p:cNvSpPr>
            <a:spLocks noChangeArrowheads="1"/>
          </p:cNvSpPr>
          <p:nvPr/>
        </p:nvSpPr>
        <p:spPr bwMode="auto">
          <a:xfrm>
            <a:off x="4187825" y="4927600"/>
            <a:ext cx="16002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sz="2400">
                <a:latin typeface="Book Antiqua" charset="0"/>
              </a:rPr>
              <a:t>Run</a:t>
            </a:r>
            <a:endParaRPr lang="en-US" sz="2400"/>
          </a:p>
        </p:txBody>
      </p:sp>
      <p:sp>
        <p:nvSpPr>
          <p:cNvPr id="248840"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248839" name="Object 7"/>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257039" name="Equation" r:id="rId5" imgW="1879997" imgH="228997" progId="Equation.3">
                  <p:embed/>
                </p:oleObj>
              </mc:Choice>
              <mc:Fallback>
                <p:oleObj name="Equation" r:id="rId5" imgW="1879997" imgH="2289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3653080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D7AE54D-2F66-F44D-82ED-1BDC481250A2}" type="slidenum">
              <a:rPr lang="en-US"/>
              <a:pPr/>
              <a:t>45</a:t>
            </a:fld>
            <a:endParaRPr lang="en-US"/>
          </a:p>
        </p:txBody>
      </p:sp>
      <p:sp>
        <p:nvSpPr>
          <p:cNvPr id="24578" name="Rectangle 2"/>
          <p:cNvSpPr>
            <a:spLocks noGrp="1" noChangeArrowheads="1"/>
          </p:cNvSpPr>
          <p:nvPr>
            <p:ph type="title"/>
          </p:nvPr>
        </p:nvSpPr>
        <p:spPr>
          <a:xfrm>
            <a:off x="685800" y="0"/>
            <a:ext cx="7772400" cy="1428750"/>
          </a:xfrm>
          <a:noFill/>
          <a:ln/>
        </p:spPr>
        <p:txBody>
          <a:bodyPr/>
          <a:lstStyle/>
          <a:p>
            <a:r>
              <a:rPr lang="en-US"/>
              <a:t>Number Literals</a:t>
            </a:r>
          </a:p>
        </p:txBody>
      </p:sp>
      <p:sp>
        <p:nvSpPr>
          <p:cNvPr id="24579" name="Rectangle 3"/>
          <p:cNvSpPr>
            <a:spLocks noGrp="1" noChangeArrowheads="1"/>
          </p:cNvSpPr>
          <p:nvPr>
            <p:ph type="body" idx="1"/>
          </p:nvPr>
        </p:nvSpPr>
        <p:spPr>
          <a:xfrm>
            <a:off x="685800" y="1371600"/>
            <a:ext cx="7772400" cy="4114800"/>
          </a:xfrm>
          <a:noFill/>
          <a:ln/>
        </p:spPr>
        <p:txBody>
          <a:bodyPr/>
          <a:lstStyle/>
          <a:p>
            <a:pPr marL="0" indent="0">
              <a:lnSpc>
                <a:spcPct val="90000"/>
              </a:lnSpc>
              <a:spcAft>
                <a:spcPct val="25000"/>
              </a:spcAft>
              <a:buFont typeface="Monotype Sorts" charset="0"/>
              <a:buNone/>
            </a:pPr>
            <a:r>
              <a:rPr lang="en-US" sz="3000">
                <a:cs typeface="Times New Roman" charset="0"/>
              </a:rPr>
              <a:t>A </a:t>
            </a:r>
            <a:r>
              <a:rPr lang="en-US" sz="3000" i="1">
                <a:cs typeface="Times New Roman" charset="0"/>
              </a:rPr>
              <a:t>literal</a:t>
            </a:r>
            <a:r>
              <a:rPr lang="en-US" sz="3000">
                <a:cs typeface="Times New Roman"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charset="0"/>
              <a:buNone/>
            </a:pPr>
            <a:r>
              <a:rPr lang="en-US" sz="3000">
                <a:cs typeface="Times New Roman" charset="0"/>
              </a:rPr>
              <a:t> </a:t>
            </a:r>
          </a:p>
          <a:p>
            <a:pPr marL="0" indent="0" algn="just">
              <a:lnSpc>
                <a:spcPct val="90000"/>
              </a:lnSpc>
              <a:spcAft>
                <a:spcPct val="25000"/>
              </a:spcAft>
              <a:buFont typeface="Monotype Sorts" charset="0"/>
              <a:buNone/>
            </a:pPr>
            <a:r>
              <a:rPr lang="en-US" sz="3000">
                <a:cs typeface="Times New Roman" charset="0"/>
              </a:rPr>
              <a:t>int i = 34;</a:t>
            </a:r>
          </a:p>
          <a:p>
            <a:pPr marL="0" indent="0" algn="just">
              <a:lnSpc>
                <a:spcPct val="90000"/>
              </a:lnSpc>
              <a:spcAft>
                <a:spcPct val="25000"/>
              </a:spcAft>
              <a:buFont typeface="Monotype Sorts" charset="0"/>
              <a:buNone/>
            </a:pPr>
            <a:r>
              <a:rPr lang="en-US" sz="3000">
                <a:cs typeface="Times New Roman" charset="0"/>
              </a:rPr>
              <a:t>long x = 1000000;</a:t>
            </a:r>
          </a:p>
          <a:p>
            <a:pPr marL="0" indent="0" algn="just">
              <a:lnSpc>
                <a:spcPct val="90000"/>
              </a:lnSpc>
              <a:spcAft>
                <a:spcPct val="25000"/>
              </a:spcAft>
              <a:buFont typeface="Monotype Sorts" charset="0"/>
              <a:buNone/>
            </a:pPr>
            <a:r>
              <a:rPr lang="en-US" sz="3000">
                <a:cs typeface="Times New Roman" charset="0"/>
              </a:rPr>
              <a:t>double d = 5.0;</a:t>
            </a:r>
            <a:r>
              <a:rPr lang="en-US" sz="3000">
                <a:latin typeface="Courier New" charset="0"/>
              </a:rPr>
              <a:t> </a:t>
            </a:r>
          </a:p>
        </p:txBody>
      </p:sp>
    </p:spTree>
    <p:extLst>
      <p:ext uri="{BB962C8B-B14F-4D97-AF65-F5344CB8AC3E}">
        <p14:creationId xmlns:p14="http://schemas.microsoft.com/office/powerpoint/2010/main" val="76697795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E76B6B-A24D-A449-9D01-528A229D7EF5}" type="slidenum">
              <a:rPr lang="en-US"/>
              <a:pPr/>
              <a:t>46</a:t>
            </a:fld>
            <a:endParaRPr lang="en-US"/>
          </a:p>
        </p:txBody>
      </p:sp>
      <p:sp>
        <p:nvSpPr>
          <p:cNvPr id="133122" name="Rectangle 2"/>
          <p:cNvSpPr>
            <a:spLocks noGrp="1" noChangeArrowheads="1"/>
          </p:cNvSpPr>
          <p:nvPr>
            <p:ph type="title"/>
          </p:nvPr>
        </p:nvSpPr>
        <p:spPr>
          <a:xfrm>
            <a:off x="685800" y="152400"/>
            <a:ext cx="7772400" cy="762000"/>
          </a:xfrm>
          <a:noFill/>
          <a:ln/>
        </p:spPr>
        <p:txBody>
          <a:bodyPr/>
          <a:lstStyle/>
          <a:p>
            <a:r>
              <a:rPr lang="en-US"/>
              <a:t>Integer Literals</a:t>
            </a:r>
          </a:p>
        </p:txBody>
      </p:sp>
      <p:sp>
        <p:nvSpPr>
          <p:cNvPr id="133123" name="Rectangle 3"/>
          <p:cNvSpPr>
            <a:spLocks noGrp="1" noChangeArrowheads="1"/>
          </p:cNvSpPr>
          <p:nvPr>
            <p:ph type="body" idx="1"/>
          </p:nvPr>
        </p:nvSpPr>
        <p:spPr>
          <a:xfrm>
            <a:off x="228600" y="914400"/>
            <a:ext cx="8610600" cy="5715000"/>
          </a:xfrm>
          <a:noFill/>
          <a:ln/>
        </p:spPr>
        <p:txBody>
          <a:bodyPr/>
          <a:lstStyle/>
          <a:p>
            <a:pPr marL="0" indent="0" algn="just">
              <a:spcAft>
                <a:spcPct val="25000"/>
              </a:spcAft>
              <a:buFont typeface="Monotype Sorts" charset="0"/>
              <a:buNone/>
            </a:pPr>
            <a:r>
              <a:rPr lang="en-US" sz="2800">
                <a:cs typeface="Times New Roman" charset="0"/>
              </a:rPr>
              <a:t>An integer literal can be assigned to an integer variable as long as it can fit into the variable. A compilation error would occur if the literal were too large for the variable to hold. For example, the statement </a:t>
            </a:r>
            <a:r>
              <a:rPr lang="en-US" sz="2800" u="sng">
                <a:cs typeface="Times New Roman" charset="0"/>
              </a:rPr>
              <a:t>byte b = 1000</a:t>
            </a:r>
            <a:r>
              <a:rPr lang="en-US" sz="2800">
                <a:cs typeface="Times New Roman" charset="0"/>
              </a:rPr>
              <a:t> would cause a compilation error, because 1000 cannot be stored in a variable of the </a:t>
            </a:r>
            <a:r>
              <a:rPr lang="en-US" sz="2800" u="sng">
                <a:cs typeface="Times New Roman" charset="0"/>
              </a:rPr>
              <a:t>byte</a:t>
            </a:r>
            <a:r>
              <a:rPr lang="en-US" sz="2800">
                <a:cs typeface="Times New Roman" charset="0"/>
              </a:rPr>
              <a:t> type.</a:t>
            </a:r>
          </a:p>
          <a:p>
            <a:pPr marL="0" indent="0" algn="just">
              <a:spcAft>
                <a:spcPct val="25000"/>
              </a:spcAft>
              <a:buFont typeface="Monotype Sorts" charset="0"/>
              <a:buNone/>
            </a:pPr>
            <a:r>
              <a:rPr lang="en-US" sz="2800">
                <a:cs typeface="Times New Roman" charset="0"/>
              </a:rPr>
              <a:t>An integer literal is assumed to be of the </a:t>
            </a:r>
            <a:r>
              <a:rPr lang="en-US" sz="2800" u="sng">
                <a:cs typeface="Times New Roman" charset="0"/>
              </a:rPr>
              <a:t>int</a:t>
            </a:r>
            <a:r>
              <a:rPr lang="en-US" sz="2800">
                <a:cs typeface="Times New Roman" charset="0"/>
              </a:rPr>
              <a:t> type, whose value is between -2</a:t>
            </a:r>
            <a:r>
              <a:rPr lang="en-US" sz="2800" baseline="30000">
                <a:cs typeface="Times New Roman" charset="0"/>
              </a:rPr>
              <a:t>31</a:t>
            </a:r>
            <a:r>
              <a:rPr lang="en-US" sz="2800">
                <a:cs typeface="Times New Roman" charset="0"/>
              </a:rPr>
              <a:t> (-2147483648) to 2</a:t>
            </a:r>
            <a:r>
              <a:rPr lang="en-US" sz="2800" baseline="30000">
                <a:cs typeface="Times New Roman" charset="0"/>
              </a:rPr>
              <a:t>31</a:t>
            </a:r>
            <a:r>
              <a:rPr lang="en-US" sz="2800">
                <a:cs typeface="Times New Roman" charset="0"/>
              </a:rPr>
              <a:t>–1 (2147483647). To denote an integer literal of the </a:t>
            </a:r>
            <a:r>
              <a:rPr lang="en-US" sz="2800" u="sng">
                <a:cs typeface="Times New Roman" charset="0"/>
              </a:rPr>
              <a:t>long</a:t>
            </a:r>
            <a:r>
              <a:rPr lang="en-US" sz="2800">
                <a:cs typeface="Times New Roman" charset="0"/>
              </a:rPr>
              <a:t> type, append it with the letter </a:t>
            </a:r>
            <a:r>
              <a:rPr lang="en-US" sz="2800" u="sng">
                <a:cs typeface="Times New Roman" charset="0"/>
              </a:rPr>
              <a:t>L</a:t>
            </a:r>
            <a:r>
              <a:rPr lang="en-US" sz="2800">
                <a:cs typeface="Times New Roman" charset="0"/>
              </a:rPr>
              <a:t> or </a:t>
            </a:r>
            <a:r>
              <a:rPr lang="en-US" sz="2800" u="sng">
                <a:cs typeface="Times New Roman" charset="0"/>
              </a:rPr>
              <a:t>l</a:t>
            </a:r>
            <a:r>
              <a:rPr lang="en-US" sz="2800">
                <a:cs typeface="Times New Roman" charset="0"/>
              </a:rPr>
              <a:t>. L is preferred because l (lowercase L) can easily be confused with 1 (the digit one).</a:t>
            </a:r>
            <a:r>
              <a:rPr lang="en-US" sz="2600">
                <a:cs typeface="Times New Roman" charset="0"/>
              </a:rPr>
              <a:t> </a:t>
            </a:r>
          </a:p>
        </p:txBody>
      </p:sp>
    </p:spTree>
    <p:extLst>
      <p:ext uri="{BB962C8B-B14F-4D97-AF65-F5344CB8AC3E}">
        <p14:creationId xmlns:p14="http://schemas.microsoft.com/office/powerpoint/2010/main" val="7587469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431C5F-9080-D841-A059-62BD0B6FC0EE}" type="slidenum">
              <a:rPr lang="en-US"/>
              <a:pPr/>
              <a:t>47</a:t>
            </a:fld>
            <a:endParaRPr lang="en-US"/>
          </a:p>
        </p:txBody>
      </p:sp>
      <p:sp>
        <p:nvSpPr>
          <p:cNvPr id="134146" name="Rectangle 2"/>
          <p:cNvSpPr>
            <a:spLocks noGrp="1" noChangeArrowheads="1"/>
          </p:cNvSpPr>
          <p:nvPr>
            <p:ph type="title"/>
          </p:nvPr>
        </p:nvSpPr>
        <p:spPr>
          <a:xfrm>
            <a:off x="685800" y="152400"/>
            <a:ext cx="7772400" cy="762000"/>
          </a:xfrm>
          <a:noFill/>
          <a:ln/>
        </p:spPr>
        <p:txBody>
          <a:bodyPr/>
          <a:lstStyle/>
          <a:p>
            <a:r>
              <a:rPr lang="en-US"/>
              <a:t>Floating-Point Literals</a:t>
            </a:r>
          </a:p>
        </p:txBody>
      </p:sp>
      <p:sp>
        <p:nvSpPr>
          <p:cNvPr id="134147" name="Rectangle 3"/>
          <p:cNvSpPr>
            <a:spLocks noGrp="1" noChangeArrowheads="1"/>
          </p:cNvSpPr>
          <p:nvPr>
            <p:ph type="body" idx="1"/>
          </p:nvPr>
        </p:nvSpPr>
        <p:spPr>
          <a:xfrm>
            <a:off x="228600" y="1143000"/>
            <a:ext cx="8610600" cy="5486400"/>
          </a:xfrm>
          <a:noFill/>
          <a:ln/>
        </p:spPr>
        <p:txBody>
          <a:bodyPr/>
          <a:lstStyle/>
          <a:p>
            <a:pPr marL="0" indent="0" algn="just">
              <a:spcAft>
                <a:spcPct val="25000"/>
              </a:spcAft>
              <a:buFont typeface="Monotype Sorts" charset="0"/>
              <a:buNone/>
            </a:pPr>
            <a:r>
              <a:rPr lang="en-US">
                <a:cs typeface="Times New Roman" charset="0"/>
              </a:rPr>
              <a:t>Floating-point literals are written with a decimal point. By default, a floating-point literal is treated as a </a:t>
            </a:r>
            <a:r>
              <a:rPr lang="en-US" u="sng">
                <a:cs typeface="Times New Roman" charset="0"/>
              </a:rPr>
              <a:t>double</a:t>
            </a:r>
            <a:r>
              <a:rPr lang="en-US">
                <a:cs typeface="Times New Roman" charset="0"/>
              </a:rPr>
              <a:t> type value. For example, 5.0 is considered a </a:t>
            </a:r>
            <a:r>
              <a:rPr lang="en-US" u="sng">
                <a:cs typeface="Times New Roman" charset="0"/>
              </a:rPr>
              <a:t>double</a:t>
            </a:r>
            <a:r>
              <a:rPr lang="en-US">
                <a:cs typeface="Times New Roman" charset="0"/>
              </a:rPr>
              <a:t> value, not a </a:t>
            </a:r>
            <a:r>
              <a:rPr lang="en-US" u="sng">
                <a:cs typeface="Times New Roman" charset="0"/>
              </a:rPr>
              <a:t>float</a:t>
            </a:r>
            <a:r>
              <a:rPr lang="en-US">
                <a:cs typeface="Times New Roman" charset="0"/>
              </a:rPr>
              <a:t> value. You can make a number a </a:t>
            </a:r>
            <a:r>
              <a:rPr lang="en-US" u="sng">
                <a:cs typeface="Times New Roman" charset="0"/>
              </a:rPr>
              <a:t>float</a:t>
            </a:r>
            <a:r>
              <a:rPr lang="en-US">
                <a:cs typeface="Times New Roman" charset="0"/>
              </a:rPr>
              <a:t> by appending the letter </a:t>
            </a:r>
            <a:r>
              <a:rPr lang="en-US" u="sng">
                <a:cs typeface="Times New Roman" charset="0"/>
              </a:rPr>
              <a:t>f</a:t>
            </a:r>
            <a:r>
              <a:rPr lang="en-US">
                <a:cs typeface="Times New Roman" charset="0"/>
              </a:rPr>
              <a:t> or </a:t>
            </a:r>
            <a:r>
              <a:rPr lang="en-US" u="sng">
                <a:cs typeface="Times New Roman" charset="0"/>
              </a:rPr>
              <a:t>F</a:t>
            </a:r>
            <a:r>
              <a:rPr lang="en-US">
                <a:cs typeface="Times New Roman" charset="0"/>
              </a:rPr>
              <a:t>, and make a number a </a:t>
            </a:r>
            <a:r>
              <a:rPr lang="en-US" u="sng">
                <a:cs typeface="Times New Roman" charset="0"/>
              </a:rPr>
              <a:t>double</a:t>
            </a:r>
            <a:r>
              <a:rPr lang="en-US">
                <a:cs typeface="Times New Roman" charset="0"/>
              </a:rPr>
              <a:t> by appending the letter </a:t>
            </a:r>
            <a:r>
              <a:rPr lang="en-US" u="sng">
                <a:cs typeface="Times New Roman" charset="0"/>
              </a:rPr>
              <a:t>d</a:t>
            </a:r>
            <a:r>
              <a:rPr lang="en-US">
                <a:cs typeface="Times New Roman" charset="0"/>
              </a:rPr>
              <a:t> or </a:t>
            </a:r>
            <a:r>
              <a:rPr lang="en-US" u="sng">
                <a:cs typeface="Times New Roman" charset="0"/>
              </a:rPr>
              <a:t>D</a:t>
            </a:r>
            <a:r>
              <a:rPr lang="en-US">
                <a:cs typeface="Times New Roman" charset="0"/>
              </a:rPr>
              <a:t>. For example, you can use </a:t>
            </a:r>
            <a:r>
              <a:rPr lang="en-US" u="sng">
                <a:cs typeface="Times New Roman" charset="0"/>
              </a:rPr>
              <a:t>100.2f</a:t>
            </a:r>
            <a:r>
              <a:rPr lang="en-US">
                <a:cs typeface="Times New Roman" charset="0"/>
              </a:rPr>
              <a:t> or </a:t>
            </a:r>
            <a:r>
              <a:rPr lang="en-US" u="sng">
                <a:cs typeface="Times New Roman" charset="0"/>
              </a:rPr>
              <a:t>100.2F</a:t>
            </a:r>
            <a:r>
              <a:rPr lang="en-US">
                <a:cs typeface="Times New Roman" charset="0"/>
              </a:rPr>
              <a:t> for a </a:t>
            </a:r>
            <a:r>
              <a:rPr lang="en-US" u="sng">
                <a:cs typeface="Times New Roman" charset="0"/>
              </a:rPr>
              <a:t>float</a:t>
            </a:r>
            <a:r>
              <a:rPr lang="en-US">
                <a:cs typeface="Times New Roman" charset="0"/>
              </a:rPr>
              <a:t> number, and </a:t>
            </a:r>
            <a:r>
              <a:rPr lang="en-US" u="sng">
                <a:cs typeface="Times New Roman" charset="0"/>
              </a:rPr>
              <a:t>100.2d</a:t>
            </a:r>
            <a:r>
              <a:rPr lang="en-US">
                <a:cs typeface="Times New Roman" charset="0"/>
              </a:rPr>
              <a:t> or </a:t>
            </a:r>
            <a:r>
              <a:rPr lang="en-US" u="sng">
                <a:cs typeface="Times New Roman" charset="0"/>
              </a:rPr>
              <a:t>100.2D</a:t>
            </a:r>
            <a:r>
              <a:rPr lang="en-US">
                <a:cs typeface="Times New Roman" charset="0"/>
              </a:rPr>
              <a:t> for a </a:t>
            </a:r>
            <a:r>
              <a:rPr lang="en-US" u="sng">
                <a:cs typeface="Times New Roman" charset="0"/>
              </a:rPr>
              <a:t>double</a:t>
            </a:r>
            <a:r>
              <a:rPr lang="en-US">
                <a:cs typeface="Times New Roman" charset="0"/>
              </a:rPr>
              <a:t> number.</a:t>
            </a:r>
            <a:r>
              <a:rPr lang="en-US">
                <a:latin typeface="Courier" charset="0"/>
                <a:cs typeface="Times New Roman" charset="0"/>
              </a:rPr>
              <a:t> </a:t>
            </a:r>
          </a:p>
        </p:txBody>
      </p:sp>
    </p:spTree>
    <p:extLst>
      <p:ext uri="{BB962C8B-B14F-4D97-AF65-F5344CB8AC3E}">
        <p14:creationId xmlns:p14="http://schemas.microsoft.com/office/powerpoint/2010/main" val="399532564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5ACA60B-E66C-7147-811D-E8BAF739D474}" type="slidenum">
              <a:rPr lang="en-US"/>
              <a:pPr/>
              <a:t>48</a:t>
            </a:fld>
            <a:endParaRPr lang="en-US"/>
          </a:p>
        </p:txBody>
      </p:sp>
      <p:sp>
        <p:nvSpPr>
          <p:cNvPr id="103426" name="Rectangle 2"/>
          <p:cNvSpPr>
            <a:spLocks noGrp="1" noChangeArrowheads="1"/>
          </p:cNvSpPr>
          <p:nvPr>
            <p:ph type="title"/>
          </p:nvPr>
        </p:nvSpPr>
        <p:spPr>
          <a:xfrm>
            <a:off x="685800" y="0"/>
            <a:ext cx="7772400" cy="1428750"/>
          </a:xfrm>
          <a:noFill/>
          <a:ln/>
        </p:spPr>
        <p:txBody>
          <a:bodyPr/>
          <a:lstStyle/>
          <a:p>
            <a:r>
              <a:rPr lang="en-US"/>
              <a:t>Scientific Notation</a:t>
            </a:r>
          </a:p>
        </p:txBody>
      </p:sp>
      <p:sp>
        <p:nvSpPr>
          <p:cNvPr id="103427" name="Rectangle 3"/>
          <p:cNvSpPr>
            <a:spLocks noGrp="1" noChangeArrowheads="1"/>
          </p:cNvSpPr>
          <p:nvPr>
            <p:ph type="body" idx="1"/>
          </p:nvPr>
        </p:nvSpPr>
        <p:spPr>
          <a:xfrm>
            <a:off x="685800" y="1371600"/>
            <a:ext cx="7772400" cy="4114800"/>
          </a:xfrm>
          <a:noFill/>
          <a:ln/>
        </p:spPr>
        <p:txBody>
          <a:bodyPr/>
          <a:lstStyle/>
          <a:p>
            <a:pPr marL="0" indent="0" algn="just">
              <a:spcAft>
                <a:spcPct val="25000"/>
              </a:spcAft>
              <a:buFont typeface="Monotype Sorts" charset="0"/>
              <a:buNone/>
            </a:pPr>
            <a:r>
              <a:rPr lang="en-US" sz="3000">
                <a:cs typeface="Times New Roman"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extLst>
      <p:ext uri="{BB962C8B-B14F-4D97-AF65-F5344CB8AC3E}">
        <p14:creationId xmlns:p14="http://schemas.microsoft.com/office/powerpoint/2010/main" val="143690623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169F615-E56F-3D49-97CD-8CF6D525A0D9}" type="slidenum">
              <a:rPr lang="en-US"/>
              <a:pPr/>
              <a:t>49</a:t>
            </a:fld>
            <a:endParaRPr lang="en-US"/>
          </a:p>
        </p:txBody>
      </p:sp>
      <p:sp>
        <p:nvSpPr>
          <p:cNvPr id="26626" name="Rectangle 2"/>
          <p:cNvSpPr>
            <a:spLocks noGrp="1" noChangeArrowheads="1"/>
          </p:cNvSpPr>
          <p:nvPr>
            <p:ph type="title"/>
          </p:nvPr>
        </p:nvSpPr>
        <p:spPr>
          <a:xfrm>
            <a:off x="685800" y="0"/>
            <a:ext cx="7772400" cy="1428750"/>
          </a:xfrm>
          <a:noFill/>
          <a:ln/>
        </p:spPr>
        <p:txBody>
          <a:bodyPr/>
          <a:lstStyle/>
          <a:p>
            <a:r>
              <a:rPr lang="en-US"/>
              <a:t>Numeric Type Conversion</a:t>
            </a:r>
          </a:p>
        </p:txBody>
      </p:sp>
      <p:sp>
        <p:nvSpPr>
          <p:cNvPr id="26627" name="Rectangle 3"/>
          <p:cNvSpPr>
            <a:spLocks noGrp="1" noChangeArrowheads="1"/>
          </p:cNvSpPr>
          <p:nvPr>
            <p:ph type="body" idx="1"/>
          </p:nvPr>
        </p:nvSpPr>
        <p:spPr>
          <a:xfrm>
            <a:off x="381000" y="1371600"/>
            <a:ext cx="8458200" cy="4495800"/>
          </a:xfrm>
          <a:noFill/>
          <a:ln/>
        </p:spPr>
        <p:txBody>
          <a:bodyPr/>
          <a:lstStyle/>
          <a:p>
            <a:pPr algn="just">
              <a:buFont typeface="Monotype Sorts" charset="0"/>
              <a:buNone/>
            </a:pPr>
            <a:r>
              <a:rPr lang="en-US" sz="3600" dirty="0"/>
              <a:t>Consider the following statements:</a:t>
            </a:r>
          </a:p>
          <a:p>
            <a:pPr algn="just">
              <a:spcBef>
                <a:spcPct val="100000"/>
              </a:spcBef>
              <a:buFont typeface="Monotype Sorts" charset="0"/>
              <a:buNone/>
            </a:pPr>
            <a:r>
              <a:rPr lang="en-US" dirty="0">
                <a:latin typeface="Courier New" charset="0"/>
              </a:rPr>
              <a:t>byte </a:t>
            </a:r>
            <a:r>
              <a:rPr lang="en-US" dirty="0" err="1">
                <a:latin typeface="Courier New" charset="0"/>
              </a:rPr>
              <a:t>i</a:t>
            </a:r>
            <a:r>
              <a:rPr lang="en-US" dirty="0">
                <a:latin typeface="Courier New" charset="0"/>
              </a:rPr>
              <a:t> = 100;</a:t>
            </a:r>
          </a:p>
          <a:p>
            <a:pPr algn="just">
              <a:buFont typeface="Monotype Sorts" charset="0"/>
              <a:buNone/>
            </a:pPr>
            <a:r>
              <a:rPr lang="en-US" dirty="0">
                <a:latin typeface="Courier New" charset="0"/>
              </a:rPr>
              <a:t>long k = </a:t>
            </a:r>
            <a:r>
              <a:rPr lang="en-US" dirty="0" err="1">
                <a:latin typeface="Courier New" charset="0"/>
              </a:rPr>
              <a:t>i</a:t>
            </a:r>
            <a:r>
              <a:rPr lang="en-US" dirty="0">
                <a:latin typeface="Courier New" charset="0"/>
              </a:rPr>
              <a:t> * 3 + 4;</a:t>
            </a:r>
          </a:p>
          <a:p>
            <a:pPr algn="just">
              <a:buFont typeface="Monotype Sorts" charset="0"/>
              <a:buNone/>
            </a:pPr>
            <a:r>
              <a:rPr lang="en-US" dirty="0">
                <a:latin typeface="Courier New" charset="0"/>
              </a:rPr>
              <a:t>double d = </a:t>
            </a:r>
            <a:r>
              <a:rPr lang="en-US" dirty="0" err="1">
                <a:latin typeface="Courier New" charset="0"/>
              </a:rPr>
              <a:t>i</a:t>
            </a:r>
            <a:r>
              <a:rPr lang="en-US" dirty="0">
                <a:latin typeface="Courier New" charset="0"/>
              </a:rPr>
              <a:t> * 3.1 + k / 2;</a:t>
            </a:r>
          </a:p>
          <a:p>
            <a:pPr algn="just">
              <a:buFont typeface="Monotype Sorts" charset="0"/>
              <a:buNone/>
            </a:pPr>
            <a:endParaRPr lang="en-US" sz="3600" dirty="0">
              <a:latin typeface="Book Antiqua" charset="0"/>
            </a:endParaRPr>
          </a:p>
        </p:txBody>
      </p:sp>
    </p:spTree>
    <p:extLst>
      <p:ext uri="{BB962C8B-B14F-4D97-AF65-F5344CB8AC3E}">
        <p14:creationId xmlns:p14="http://schemas.microsoft.com/office/powerpoint/2010/main" val="14831089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C97AFD1-F322-B54A-A574-F1CB43B04A1B}" type="slidenum">
              <a:rPr lang="en-US"/>
              <a:pPr/>
              <a:t>5</a:t>
            </a:fld>
            <a:endParaRPr lang="en-US"/>
          </a:p>
        </p:txBody>
      </p:sp>
      <p:sp>
        <p:nvSpPr>
          <p:cNvPr id="186370" name="Rectangle 2"/>
          <p:cNvSpPr>
            <a:spLocks noGrp="1" noChangeArrowheads="1"/>
          </p:cNvSpPr>
          <p:nvPr>
            <p:ph type="title"/>
          </p:nvPr>
        </p:nvSpPr>
        <p:spPr>
          <a:xfrm>
            <a:off x="685800" y="304800"/>
            <a:ext cx="7772400" cy="533400"/>
          </a:xfrm>
          <a:noFill/>
          <a:ln/>
        </p:spPr>
        <p:txBody>
          <a:bodyPr/>
          <a:lstStyle/>
          <a:p>
            <a:r>
              <a:rPr lang="en-US" sz="4300"/>
              <a:t>Trace a Program Execution</a:t>
            </a:r>
          </a:p>
        </p:txBody>
      </p:sp>
      <p:sp>
        <p:nvSpPr>
          <p:cNvPr id="186371"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charset="0"/>
              <a:buNone/>
            </a:pPr>
            <a:r>
              <a:rPr lang="en-US" sz="1800">
                <a:solidFill>
                  <a:schemeClr val="bg2"/>
                </a:solidFill>
              </a:rPr>
              <a:t>public class ComputeArea {</a:t>
            </a:r>
          </a:p>
          <a:p>
            <a:pPr>
              <a:lnSpc>
                <a:spcPct val="80000"/>
              </a:lnSpc>
              <a:buFont typeface="Monotype Sorts" charset="0"/>
              <a:buNone/>
            </a:pPr>
            <a:r>
              <a:rPr lang="en-US" sz="1800">
                <a:solidFill>
                  <a:schemeClr val="bg2"/>
                </a:solidFill>
              </a:rPr>
              <a:t>  /** Main method */</a:t>
            </a:r>
          </a:p>
          <a:p>
            <a:pPr>
              <a:lnSpc>
                <a:spcPct val="80000"/>
              </a:lnSpc>
              <a:buFont typeface="Monotype Sorts" charset="0"/>
              <a:buNone/>
            </a:pPr>
            <a:r>
              <a:rPr lang="en-US" sz="1800">
                <a:solidFill>
                  <a:schemeClr val="bg2"/>
                </a:solidFill>
              </a:rPr>
              <a:t>  public static void main(String[] args) {</a:t>
            </a:r>
          </a:p>
          <a:p>
            <a:pPr>
              <a:lnSpc>
                <a:spcPct val="80000"/>
              </a:lnSpc>
              <a:buFont typeface="Monotype Sorts" charset="0"/>
              <a:buNone/>
            </a:pPr>
            <a:r>
              <a:rPr lang="en-US" sz="1800">
                <a:solidFill>
                  <a:schemeClr val="bg2"/>
                </a:solidFill>
              </a:rPr>
              <a:t>    double radius;</a:t>
            </a:r>
          </a:p>
          <a:p>
            <a:pPr>
              <a:lnSpc>
                <a:spcPct val="80000"/>
              </a:lnSpc>
              <a:buFont typeface="Monotype Sorts" charset="0"/>
              <a:buNone/>
            </a:pPr>
            <a:r>
              <a:rPr lang="en-US" sz="1800">
                <a:solidFill>
                  <a:schemeClr val="bg2"/>
                </a:solidFill>
              </a:rPr>
              <a:t>    double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Assign a radius</a:t>
            </a:r>
          </a:p>
          <a:p>
            <a:pPr>
              <a:lnSpc>
                <a:spcPct val="80000"/>
              </a:lnSpc>
              <a:buFont typeface="Monotype Sorts" charset="0"/>
              <a:buNone/>
            </a:pPr>
            <a:r>
              <a:rPr lang="en-US" sz="1800">
                <a:solidFill>
                  <a:schemeClr val="bg2"/>
                </a:solidFill>
              </a:rPr>
              <a:t>    radius = 20;</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Compute area</a:t>
            </a:r>
          </a:p>
          <a:p>
            <a:pPr>
              <a:lnSpc>
                <a:spcPct val="80000"/>
              </a:lnSpc>
              <a:buFont typeface="Monotype Sorts" charset="0"/>
              <a:buNone/>
            </a:pPr>
            <a:r>
              <a:rPr lang="en-US" sz="1800">
                <a:solidFill>
                  <a:schemeClr val="bg2"/>
                </a:solidFill>
              </a:rPr>
              <a:t>    area = radius * radius * 3.14159;</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Display results</a:t>
            </a:r>
          </a:p>
          <a:p>
            <a:pPr>
              <a:lnSpc>
                <a:spcPct val="80000"/>
              </a:lnSpc>
              <a:buFont typeface="Monotype Sorts" charset="0"/>
              <a:buNone/>
            </a:pPr>
            <a:r>
              <a:rPr lang="en-US" sz="1800">
                <a:solidFill>
                  <a:schemeClr val="bg2"/>
                </a:solidFill>
              </a:rPr>
              <a:t>    System.out.println("The area for the circle of radius " +</a:t>
            </a:r>
          </a:p>
          <a:p>
            <a:pPr>
              <a:lnSpc>
                <a:spcPct val="80000"/>
              </a:lnSpc>
              <a:buFont typeface="Monotype Sorts" charset="0"/>
              <a:buNone/>
            </a:pPr>
            <a:r>
              <a:rPr lang="en-US" sz="1800">
                <a:solidFill>
                  <a:schemeClr val="bg2"/>
                </a:solidFill>
              </a:rPr>
              <a:t>      radius + " is " +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a:t>
            </a:r>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4" tIns="9144" rIns="9144" bIns="9144" anchor="ctr"/>
          <a:lstStyle/>
          <a:p>
            <a:pPr algn="ctr"/>
            <a:r>
              <a:rPr lang="en-US" sz="180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905000"/>
            <a:ext cx="5105400" cy="2952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sz="1800"/>
              <a:t>allocate memory for radius</a:t>
            </a:r>
          </a:p>
        </p:txBody>
      </p:sp>
      <p:sp>
        <p:nvSpPr>
          <p:cNvPr id="186381"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F0B641-EB75-4E4F-B6C6-E39377603AEF}" type="slidenum">
              <a:rPr lang="en-US"/>
              <a:pPr/>
              <a:t>50</a:t>
            </a:fld>
            <a:endParaRPr lang="en-US"/>
          </a:p>
        </p:txBody>
      </p:sp>
      <p:sp>
        <p:nvSpPr>
          <p:cNvPr id="140290" name="Rectangle 2"/>
          <p:cNvSpPr>
            <a:spLocks noGrp="1" noChangeArrowheads="1"/>
          </p:cNvSpPr>
          <p:nvPr>
            <p:ph type="title"/>
          </p:nvPr>
        </p:nvSpPr>
        <p:spPr>
          <a:xfrm>
            <a:off x="609600" y="228600"/>
            <a:ext cx="7772400" cy="762000"/>
          </a:xfrm>
          <a:noFill/>
          <a:ln/>
        </p:spPr>
        <p:txBody>
          <a:bodyPr/>
          <a:lstStyle/>
          <a:p>
            <a:r>
              <a:rPr lang="en-US"/>
              <a:t>Conversion Rules</a:t>
            </a:r>
          </a:p>
        </p:txBody>
      </p:sp>
      <p:sp>
        <p:nvSpPr>
          <p:cNvPr id="140291" name="Rectangle 3"/>
          <p:cNvSpPr>
            <a:spLocks noGrp="1" noChangeArrowheads="1"/>
          </p:cNvSpPr>
          <p:nvPr>
            <p:ph type="body" idx="1"/>
          </p:nvPr>
        </p:nvSpPr>
        <p:spPr>
          <a:xfrm>
            <a:off x="304800" y="1143000"/>
            <a:ext cx="8534400" cy="5181600"/>
          </a:xfrm>
          <a:noFill/>
          <a:ln/>
        </p:spPr>
        <p:txBody>
          <a:bodyPr/>
          <a:lstStyle/>
          <a:p>
            <a:pPr marL="630238" indent="-630238">
              <a:spcBef>
                <a:spcPct val="0"/>
              </a:spcBef>
              <a:buFont typeface="Monotype Sorts" charset="0"/>
              <a:buNone/>
            </a:pPr>
            <a:r>
              <a:rPr 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sz="2800"/>
              <a:t> </a:t>
            </a:r>
          </a:p>
          <a:p>
            <a:pPr marL="630238" indent="-630238">
              <a:spcBef>
                <a:spcPct val="0"/>
              </a:spcBef>
              <a:buClrTx/>
              <a:buSzTx/>
              <a:buFontTx/>
              <a:buNone/>
            </a:pPr>
            <a:r>
              <a:rPr lang="en-US" sz="2800"/>
              <a:t>1.    If one of the operands is double, the other is converted into double.</a:t>
            </a:r>
          </a:p>
          <a:p>
            <a:pPr marL="630238" indent="-630238">
              <a:spcBef>
                <a:spcPct val="0"/>
              </a:spcBef>
              <a:buClrTx/>
              <a:buSzTx/>
              <a:buFontTx/>
              <a:buNone/>
            </a:pPr>
            <a:r>
              <a:rPr lang="en-US" sz="2800"/>
              <a:t>2.    Otherwise, if one of the operands is float, the other is converted into float.</a:t>
            </a:r>
          </a:p>
          <a:p>
            <a:pPr marL="630238" indent="-630238">
              <a:spcBef>
                <a:spcPct val="0"/>
              </a:spcBef>
              <a:buClrTx/>
              <a:buSzTx/>
              <a:buFontTx/>
              <a:buNone/>
            </a:pPr>
            <a:r>
              <a:rPr lang="en-US" sz="2800"/>
              <a:t>3.    Otherwise, if one of the operands is long, the other is converted into long.</a:t>
            </a:r>
          </a:p>
          <a:p>
            <a:pPr marL="630238" indent="-630238">
              <a:spcBef>
                <a:spcPct val="0"/>
              </a:spcBef>
              <a:buClrTx/>
              <a:buSzTx/>
              <a:buFontTx/>
              <a:buNone/>
            </a:pPr>
            <a:r>
              <a:rPr lang="en-US" sz="2800"/>
              <a:t>4.    Otherwise, both operands are converted into int.</a:t>
            </a:r>
          </a:p>
        </p:txBody>
      </p:sp>
    </p:spTree>
    <p:extLst>
      <p:ext uri="{BB962C8B-B14F-4D97-AF65-F5344CB8AC3E}">
        <p14:creationId xmlns:p14="http://schemas.microsoft.com/office/powerpoint/2010/main" val="368510919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E8A6D69-16C9-4A4B-8761-4DCA94F630AB}" type="slidenum">
              <a:rPr lang="en-US"/>
              <a:pPr/>
              <a:t>51</a:t>
            </a:fld>
            <a:endParaRPr lang="en-US"/>
          </a:p>
        </p:txBody>
      </p:sp>
      <p:sp>
        <p:nvSpPr>
          <p:cNvPr id="28674" name="Rectangle 2"/>
          <p:cNvSpPr>
            <a:spLocks noGrp="1" noChangeArrowheads="1"/>
          </p:cNvSpPr>
          <p:nvPr>
            <p:ph type="title"/>
          </p:nvPr>
        </p:nvSpPr>
        <p:spPr>
          <a:xfrm>
            <a:off x="685800" y="203200"/>
            <a:ext cx="7772400" cy="652463"/>
          </a:xfrm>
          <a:noFill/>
          <a:ln/>
        </p:spPr>
        <p:txBody>
          <a:bodyPr/>
          <a:lstStyle/>
          <a:p>
            <a:r>
              <a:rPr lang="en-US" sz="4000"/>
              <a:t>Type Casting</a:t>
            </a:r>
          </a:p>
        </p:txBody>
      </p:sp>
      <p:sp>
        <p:nvSpPr>
          <p:cNvPr id="28675" name="Rectangle 3"/>
          <p:cNvSpPr>
            <a:spLocks noGrp="1" noChangeArrowheads="1"/>
          </p:cNvSpPr>
          <p:nvPr>
            <p:ph type="body" idx="1"/>
          </p:nvPr>
        </p:nvSpPr>
        <p:spPr>
          <a:xfrm>
            <a:off x="231775" y="1085850"/>
            <a:ext cx="8610600" cy="3173413"/>
          </a:xfrm>
          <a:noFill/>
          <a:ln/>
        </p:spPr>
        <p:txBody>
          <a:bodyPr/>
          <a:lstStyle/>
          <a:p>
            <a:pPr algn="just">
              <a:lnSpc>
                <a:spcPct val="80000"/>
              </a:lnSpc>
              <a:buFont typeface="Monotype Sorts" charset="0"/>
              <a:buNone/>
            </a:pPr>
            <a:r>
              <a:rPr lang="en-US" sz="2600" dirty="0">
                <a:latin typeface="Courier New" charset="0"/>
              </a:rPr>
              <a:t>Implicit casting</a:t>
            </a:r>
          </a:p>
          <a:p>
            <a:pPr algn="just">
              <a:lnSpc>
                <a:spcPct val="80000"/>
              </a:lnSpc>
              <a:buFont typeface="Monotype Sorts" charset="0"/>
              <a:buNone/>
            </a:pPr>
            <a:r>
              <a:rPr lang="en-US" sz="2600" dirty="0">
                <a:latin typeface="Courier New" charset="0"/>
              </a:rPr>
              <a:t>  double d = 3; (type widening)</a:t>
            </a:r>
          </a:p>
          <a:p>
            <a:pPr algn="just">
              <a:lnSpc>
                <a:spcPct val="80000"/>
              </a:lnSpc>
              <a:buFont typeface="Monotype Sorts" charset="0"/>
              <a:buNone/>
            </a:pPr>
            <a:endParaRPr lang="en-US" sz="2600" dirty="0">
              <a:latin typeface="Courier New" charset="0"/>
            </a:endParaRPr>
          </a:p>
          <a:p>
            <a:pPr algn="just">
              <a:lnSpc>
                <a:spcPct val="80000"/>
              </a:lnSpc>
              <a:buFont typeface="Monotype Sorts" charset="0"/>
              <a:buNone/>
            </a:pPr>
            <a:r>
              <a:rPr lang="en-US" sz="2600" dirty="0">
                <a:latin typeface="Courier New" charset="0"/>
              </a:rPr>
              <a:t>Explicit casting</a:t>
            </a:r>
          </a:p>
          <a:p>
            <a:pPr algn="just">
              <a:lnSpc>
                <a:spcPct val="80000"/>
              </a:lnSpc>
              <a:buFont typeface="Monotype Sorts" charset="0"/>
              <a:buNone/>
            </a:pPr>
            <a:r>
              <a:rPr lang="en-US" sz="2600" dirty="0">
                <a:latin typeface="Courier New" charset="0"/>
              </a:rPr>
              <a:t>  </a:t>
            </a:r>
            <a:r>
              <a:rPr lang="en-US" sz="2600" dirty="0" err="1">
                <a:latin typeface="Courier New" charset="0"/>
              </a:rPr>
              <a:t>int</a:t>
            </a:r>
            <a:r>
              <a:rPr lang="en-US" sz="2600" dirty="0">
                <a:latin typeface="Courier New" charset="0"/>
              </a:rPr>
              <a:t> </a:t>
            </a:r>
            <a:r>
              <a:rPr lang="en-US" sz="2600" dirty="0" err="1">
                <a:latin typeface="Courier New" charset="0"/>
              </a:rPr>
              <a:t>i</a:t>
            </a:r>
            <a:r>
              <a:rPr lang="en-US" sz="2600" dirty="0">
                <a:latin typeface="Courier New" charset="0"/>
              </a:rPr>
              <a:t> = (</a:t>
            </a:r>
            <a:r>
              <a:rPr lang="en-US" sz="2600" dirty="0" err="1">
                <a:latin typeface="Courier New" charset="0"/>
              </a:rPr>
              <a:t>int</a:t>
            </a:r>
            <a:r>
              <a:rPr lang="en-US" sz="2600" dirty="0">
                <a:latin typeface="Courier New" charset="0"/>
              </a:rPr>
              <a:t>)3.0; (type narrowing)</a:t>
            </a:r>
          </a:p>
          <a:p>
            <a:pPr>
              <a:lnSpc>
                <a:spcPct val="80000"/>
              </a:lnSpc>
              <a:buFont typeface="Monotype Sorts" charset="0"/>
              <a:buNone/>
            </a:pPr>
            <a:r>
              <a:rPr lang="en-US" sz="2600" dirty="0">
                <a:latin typeface="Courier New" charset="0"/>
              </a:rPr>
              <a:t>  </a:t>
            </a:r>
            <a:r>
              <a:rPr lang="en-US" sz="2600" dirty="0" err="1">
                <a:latin typeface="Courier New" charset="0"/>
              </a:rPr>
              <a:t>int</a:t>
            </a:r>
            <a:r>
              <a:rPr lang="en-US" sz="2600" dirty="0">
                <a:latin typeface="Courier New" charset="0"/>
              </a:rPr>
              <a:t> </a:t>
            </a:r>
            <a:r>
              <a:rPr lang="en-US" sz="2600" dirty="0" err="1">
                <a:latin typeface="Courier New" charset="0"/>
              </a:rPr>
              <a:t>i</a:t>
            </a:r>
            <a:r>
              <a:rPr lang="en-US" sz="2600" dirty="0">
                <a:latin typeface="Courier New" charset="0"/>
              </a:rPr>
              <a:t> = (</a:t>
            </a:r>
            <a:r>
              <a:rPr lang="en-US" sz="2600" dirty="0" err="1">
                <a:latin typeface="Courier New" charset="0"/>
              </a:rPr>
              <a:t>int</a:t>
            </a:r>
            <a:r>
              <a:rPr lang="en-US" sz="2600" dirty="0">
                <a:latin typeface="Courier New" charset="0"/>
              </a:rPr>
              <a:t>)3.9; (Fraction part is truncated) </a:t>
            </a:r>
          </a:p>
          <a:p>
            <a:pPr algn="just">
              <a:lnSpc>
                <a:spcPct val="80000"/>
              </a:lnSpc>
              <a:buFont typeface="Monotype Sorts" charset="0"/>
              <a:buNone/>
            </a:pPr>
            <a:r>
              <a:rPr lang="en-US" sz="2600" dirty="0"/>
              <a:t>What is wrong?	</a:t>
            </a:r>
            <a:r>
              <a:rPr lang="en-US" sz="2600" dirty="0" err="1"/>
              <a:t>int</a:t>
            </a:r>
            <a:r>
              <a:rPr lang="en-US" sz="2600" dirty="0"/>
              <a:t> x = 5 / 2.0;</a:t>
            </a:r>
          </a:p>
        </p:txBody>
      </p:sp>
      <p:sp>
        <p:nvSpPr>
          <p:cNvPr id="28679" name="Rectangle 7"/>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28678" name="Object 6"/>
          <p:cNvGraphicFramePr>
            <a:graphicFrameLocks noChangeAspect="1"/>
          </p:cNvGraphicFramePr>
          <p:nvPr>
            <p:extLst>
              <p:ext uri="{D42A27DB-BD31-4B8C-83A1-F6EECF244321}">
                <p14:modId xmlns:p14="http://schemas.microsoft.com/office/powerpoint/2010/main" val="2554676255"/>
              </p:ext>
            </p:extLst>
          </p:nvPr>
        </p:nvGraphicFramePr>
        <p:xfrm>
          <a:off x="544513" y="4505325"/>
          <a:ext cx="7861300" cy="1717675"/>
        </p:xfrm>
        <a:graphic>
          <a:graphicData uri="http://schemas.openxmlformats.org/presentationml/2006/ole">
            <mc:AlternateContent xmlns:mc="http://schemas.openxmlformats.org/markup-compatibility/2006">
              <mc:Choice xmlns:v="urn:schemas-microsoft-com:vml" Requires="v">
                <p:oleObj spid="_x0000_s259087" name="Picture" r:id="rId4" imgW="3380760" imgH="736560" progId="Word.Picture.8">
                  <p:embed/>
                </p:oleObj>
              </mc:Choice>
              <mc:Fallback>
                <p:oleObj name="Picture" r:id="rId4" imgW="3380760" imgH="736560" progId="Word.Picture.8">
                  <p:embed/>
                  <p:pic>
                    <p:nvPicPr>
                      <p:cNvPr id="0" name=""/>
                      <p:cNvPicPr>
                        <a:picLocks noChangeAspect="1" noChangeArrowheads="1"/>
                      </p:cNvPicPr>
                      <p:nvPr/>
                    </p:nvPicPr>
                    <p:blipFill>
                      <a:blip r:embed="rId5"/>
                      <a:srcRect/>
                      <a:stretch>
                        <a:fillRect/>
                      </a:stretch>
                    </p:blipFill>
                    <p:spPr bwMode="auto">
                      <a:xfrm>
                        <a:off x="544513" y="4505325"/>
                        <a:ext cx="7861300" cy="17176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168507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FAC957C-0898-7F48-B5E9-D1AFA8105940}" type="slidenum">
              <a:rPr lang="en-US"/>
              <a:pPr/>
              <a:t>52</a:t>
            </a:fld>
            <a:endParaRPr lang="en-US"/>
          </a:p>
        </p:txBody>
      </p:sp>
      <p:sp>
        <p:nvSpPr>
          <p:cNvPr id="249858" name="Rectangle 2"/>
          <p:cNvSpPr>
            <a:spLocks noGrp="1" noChangeArrowheads="1"/>
          </p:cNvSpPr>
          <p:nvPr>
            <p:ph type="title"/>
          </p:nvPr>
        </p:nvSpPr>
        <p:spPr>
          <a:xfrm>
            <a:off x="693738" y="357188"/>
            <a:ext cx="7880350" cy="1317625"/>
          </a:xfrm>
          <a:noFill/>
          <a:ln/>
        </p:spPr>
        <p:txBody>
          <a:bodyPr/>
          <a:lstStyle/>
          <a:p>
            <a:r>
              <a:rPr lang="en-US" sz="4000"/>
              <a:t>Problem: Keeping Two Digits After Decimal Points</a:t>
            </a:r>
          </a:p>
        </p:txBody>
      </p:sp>
      <p:sp>
        <p:nvSpPr>
          <p:cNvPr id="249859" name="Rectangle 3"/>
          <p:cNvSpPr>
            <a:spLocks noGrp="1" noChangeArrowheads="1"/>
          </p:cNvSpPr>
          <p:nvPr>
            <p:ph type="body" idx="1"/>
          </p:nvPr>
        </p:nvSpPr>
        <p:spPr>
          <a:xfrm>
            <a:off x="228600" y="2084388"/>
            <a:ext cx="8686800" cy="998537"/>
          </a:xfrm>
          <a:noFill/>
          <a:ln/>
        </p:spPr>
        <p:txBody>
          <a:bodyPr/>
          <a:lstStyle/>
          <a:p>
            <a:pPr marL="0" indent="0">
              <a:lnSpc>
                <a:spcPct val="90000"/>
              </a:lnSpc>
              <a:spcBef>
                <a:spcPct val="0"/>
              </a:spcBef>
              <a:buFont typeface="Monotype Sorts" charset="0"/>
              <a:buNone/>
            </a:pPr>
            <a:r>
              <a:rPr lang="en-US"/>
              <a:t>Write a program that displays the sales tax with two digits after the decimal point.</a:t>
            </a:r>
          </a:p>
        </p:txBody>
      </p:sp>
      <p:sp>
        <p:nvSpPr>
          <p:cNvPr id="249860"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9861" name="AutoShape 5">
            <a:hlinkClick r:id="" action="ppaction://noaction" highlightClick="1"/>
          </p:cNvPr>
          <p:cNvSpPr>
            <a:spLocks noChangeArrowheads="1"/>
          </p:cNvSpPr>
          <p:nvPr/>
        </p:nvSpPr>
        <p:spPr bwMode="auto">
          <a:xfrm>
            <a:off x="457200" y="4887913"/>
            <a:ext cx="3346450" cy="522287"/>
          </a:xfrm>
          <a:prstGeom prst="actionButtonBlank">
            <a:avLst/>
          </a:prstGeom>
          <a:solidFill>
            <a:schemeClr val="tx1"/>
          </a:soli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sz="2400">
                <a:solidFill>
                  <a:schemeClr val="accent1"/>
                </a:solidFill>
                <a:latin typeface="Book Antiqua" charset="0"/>
                <a:hlinkClick r:id="rId3" action="ppaction://program"/>
              </a:rPr>
              <a:t>SalesTax</a:t>
            </a:r>
            <a:endParaRPr lang="en-US" sz="2400">
              <a:solidFill>
                <a:schemeClr val="accent1"/>
              </a:solidFill>
            </a:endParaRPr>
          </a:p>
        </p:txBody>
      </p:sp>
      <p:sp>
        <p:nvSpPr>
          <p:cNvPr id="249862" name="AutoShape 6">
            <a:hlinkClick r:id="rId4" action="ppaction://program" highlightClick="1"/>
          </p:cNvPr>
          <p:cNvSpPr>
            <a:spLocks noChangeArrowheads="1"/>
          </p:cNvSpPr>
          <p:nvPr/>
        </p:nvSpPr>
        <p:spPr bwMode="auto">
          <a:xfrm>
            <a:off x="4187825" y="4927600"/>
            <a:ext cx="1600200" cy="533400"/>
          </a:xfrm>
          <a:prstGeom prst="actionButtonBlank">
            <a:avLst/>
          </a:prstGeom>
          <a:solidFill>
            <a:srgbClr val="38A1BA"/>
          </a:solidFill>
          <a:ln>
            <a:noFill/>
          </a:ln>
          <a:effectLst>
            <a:prstShdw prst="shdw17" dist="17961" dir="2700000">
              <a:srgbClr val="38A1BA">
                <a:gamma/>
                <a:shade val="60000"/>
                <a:invGamma/>
                <a:alpha val="74998"/>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sz="2400">
                <a:latin typeface="Book Antiqua" charset="0"/>
              </a:rPr>
              <a:t>Run</a:t>
            </a:r>
            <a:endParaRPr lang="en-US" sz="2400"/>
          </a:p>
        </p:txBody>
      </p:sp>
      <p:sp>
        <p:nvSpPr>
          <p:cNvPr id="249863"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8790557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838200"/>
            <a:ext cx="8153400" cy="1295400"/>
          </a:xfrm>
        </p:spPr>
        <p:txBody>
          <a:bodyPr/>
          <a:lstStyle/>
          <a:p>
            <a:pPr eaLnBrk="1" hangingPunct="1"/>
            <a:r>
              <a:rPr lang="en-US" altLang="en-US" sz="3600" smtClean="0"/>
              <a:t>Case Study:Vending Machine Change</a:t>
            </a:r>
          </a:p>
        </p:txBody>
      </p:sp>
      <p:sp>
        <p:nvSpPr>
          <p:cNvPr id="56323" name="Rectangle 3"/>
          <p:cNvSpPr>
            <a:spLocks noGrp="1" noChangeArrowheads="1"/>
          </p:cNvSpPr>
          <p:nvPr>
            <p:ph idx="1"/>
          </p:nvPr>
        </p:nvSpPr>
        <p:spPr>
          <a:xfrm>
            <a:off x="457200" y="2514600"/>
            <a:ext cx="8229600" cy="3436938"/>
          </a:xfrm>
        </p:spPr>
        <p:txBody>
          <a:bodyPr/>
          <a:lstStyle/>
          <a:p>
            <a:pPr eaLnBrk="1" hangingPunct="1"/>
            <a:r>
              <a:rPr lang="en-US" altLang="en-US" sz="2800" smtClean="0"/>
              <a:t>Requirements</a:t>
            </a:r>
          </a:p>
          <a:p>
            <a:pPr lvl="1" eaLnBrk="1" hangingPunct="1"/>
            <a:r>
              <a:rPr lang="en-US" altLang="en-US" sz="2400" smtClean="0"/>
              <a:t>The user enters an amount between 1 cent and 99 cents.</a:t>
            </a:r>
          </a:p>
          <a:p>
            <a:pPr lvl="1" eaLnBrk="1" hangingPunct="1"/>
            <a:r>
              <a:rPr lang="en-US" altLang="en-US" sz="2400" smtClean="0"/>
              <a:t>The program determines a combination of coins equal to that amount.</a:t>
            </a:r>
          </a:p>
          <a:p>
            <a:pPr lvl="1" eaLnBrk="1" hangingPunct="1"/>
            <a:r>
              <a:rPr lang="en-US" altLang="en-US" sz="2400" smtClean="0"/>
              <a:t>For example, 55 cents can be two quarters and one nickel.</a:t>
            </a:r>
          </a:p>
        </p:txBody>
      </p:sp>
    </p:spTree>
    <p:extLst>
      <p:ext uri="{BB962C8B-B14F-4D97-AF65-F5344CB8AC3E}">
        <p14:creationId xmlns:p14="http://schemas.microsoft.com/office/powerpoint/2010/main" val="1508478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57347" name="Rectangle 3"/>
          <p:cNvSpPr>
            <a:spLocks noGrp="1" noChangeArrowheads="1"/>
          </p:cNvSpPr>
          <p:nvPr>
            <p:ph idx="1"/>
          </p:nvPr>
        </p:nvSpPr>
        <p:spPr>
          <a:xfrm>
            <a:off x="457200" y="1295400"/>
            <a:ext cx="8229600" cy="4525963"/>
          </a:xfrm>
        </p:spPr>
        <p:txBody>
          <a:bodyPr/>
          <a:lstStyle/>
          <a:p>
            <a:pPr eaLnBrk="1" hangingPunct="1"/>
            <a:r>
              <a:rPr lang="en-US" altLang="en-US" sz="2800" smtClean="0"/>
              <a:t>Sample dialog</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Enter a whole number from 1 to 99.</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The machine will determine a combination of coins.</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87</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87 cents in coins:</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3 quarters</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1 dime</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0 nickels</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2 pennies</a:t>
            </a:r>
          </a:p>
        </p:txBody>
      </p:sp>
    </p:spTree>
    <p:extLst>
      <p:ext uri="{BB962C8B-B14F-4D97-AF65-F5344CB8AC3E}">
        <p14:creationId xmlns:p14="http://schemas.microsoft.com/office/powerpoint/2010/main" val="22877508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58371" name="Rectangle 3"/>
          <p:cNvSpPr>
            <a:spLocks noGrp="1" noChangeArrowheads="1"/>
          </p:cNvSpPr>
          <p:nvPr>
            <p:ph idx="1"/>
          </p:nvPr>
        </p:nvSpPr>
        <p:spPr>
          <a:xfrm>
            <a:off x="1497013" y="1600200"/>
            <a:ext cx="7189787" cy="4525963"/>
          </a:xfrm>
        </p:spPr>
        <p:txBody>
          <a:bodyPr/>
          <a:lstStyle/>
          <a:p>
            <a:pPr eaLnBrk="1" hangingPunct="1"/>
            <a:r>
              <a:rPr lang="en-US" altLang="en-US" sz="2800" smtClean="0"/>
              <a:t>Variables needed</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int amount, </a:t>
            </a:r>
            <a:br>
              <a:rPr lang="en-US" altLang="en-US" b="1" smtClean="0">
                <a:solidFill>
                  <a:schemeClr val="accent2"/>
                </a:solidFill>
                <a:latin typeface="Courier New" panose="02070309020205020404" pitchFamily="49" charset="0"/>
              </a:rPr>
            </a:br>
            <a:r>
              <a:rPr lang="en-US" altLang="en-US" b="1" smtClean="0">
                <a:solidFill>
                  <a:schemeClr val="accent2"/>
                </a:solidFill>
                <a:latin typeface="Courier New" panose="02070309020205020404" pitchFamily="49" charset="0"/>
              </a:rPr>
              <a:t>quarters, </a:t>
            </a:r>
            <a:br>
              <a:rPr lang="en-US" altLang="en-US" b="1" smtClean="0">
                <a:solidFill>
                  <a:schemeClr val="accent2"/>
                </a:solidFill>
                <a:latin typeface="Courier New" panose="02070309020205020404" pitchFamily="49" charset="0"/>
              </a:rPr>
            </a:br>
            <a:r>
              <a:rPr lang="en-US" altLang="en-US" b="1" smtClean="0">
                <a:solidFill>
                  <a:schemeClr val="accent2"/>
                </a:solidFill>
                <a:latin typeface="Courier New" panose="02070309020205020404" pitchFamily="49" charset="0"/>
              </a:rPr>
              <a:t>dimes, </a:t>
            </a:r>
            <a:br>
              <a:rPr lang="en-US" altLang="en-US" b="1" smtClean="0">
                <a:solidFill>
                  <a:schemeClr val="accent2"/>
                </a:solidFill>
                <a:latin typeface="Courier New" panose="02070309020205020404" pitchFamily="49" charset="0"/>
              </a:rPr>
            </a:br>
            <a:r>
              <a:rPr lang="en-US" altLang="en-US" b="1" smtClean="0">
                <a:solidFill>
                  <a:schemeClr val="accent2"/>
                </a:solidFill>
                <a:latin typeface="Courier New" panose="02070309020205020404" pitchFamily="49" charset="0"/>
              </a:rPr>
              <a:t>nickels, </a:t>
            </a:r>
            <a:br>
              <a:rPr lang="en-US" altLang="en-US" b="1" smtClean="0">
                <a:solidFill>
                  <a:schemeClr val="accent2"/>
                </a:solidFill>
                <a:latin typeface="Courier New" panose="02070309020205020404" pitchFamily="49" charset="0"/>
              </a:rPr>
            </a:br>
            <a:r>
              <a:rPr lang="en-US" altLang="en-US" b="1" smtClean="0">
                <a:solidFill>
                  <a:schemeClr val="accent2"/>
                </a:solidFill>
                <a:latin typeface="Courier New" panose="02070309020205020404" pitchFamily="49" charset="0"/>
              </a:rPr>
              <a:t>pennies;</a:t>
            </a:r>
          </a:p>
        </p:txBody>
      </p:sp>
    </p:spTree>
    <p:extLst>
      <p:ext uri="{BB962C8B-B14F-4D97-AF65-F5344CB8AC3E}">
        <p14:creationId xmlns:p14="http://schemas.microsoft.com/office/powerpoint/2010/main" val="15867084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59395" name="Rectangle 3"/>
          <p:cNvSpPr>
            <a:spLocks noGrp="1" noChangeArrowheads="1"/>
          </p:cNvSpPr>
          <p:nvPr>
            <p:ph idx="1"/>
          </p:nvPr>
        </p:nvSpPr>
        <p:spPr/>
        <p:txBody>
          <a:bodyPr/>
          <a:lstStyle/>
          <a:p>
            <a:pPr marL="609600" indent="-609600" eaLnBrk="1" hangingPunct="1"/>
            <a:r>
              <a:rPr lang="en-US" altLang="en-US" sz="2800" smtClean="0"/>
              <a:t>Algorithm - first version</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Read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Find the maximum number of quarters in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Subtract the value of the quarters from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Repeat the last two steps for dimes, nickels, and pennies.</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Print the original amount and the quantities of each coin.</a:t>
            </a:r>
          </a:p>
        </p:txBody>
      </p:sp>
    </p:spTree>
    <p:extLst>
      <p:ext uri="{BB962C8B-B14F-4D97-AF65-F5344CB8AC3E}">
        <p14:creationId xmlns:p14="http://schemas.microsoft.com/office/powerpoint/2010/main" val="20337929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Case Study,cont.</a:t>
            </a:r>
            <a:endParaRPr lang="en-US" altLang="en-US" i="1" smtClean="0"/>
          </a:p>
        </p:txBody>
      </p:sp>
      <p:sp>
        <p:nvSpPr>
          <p:cNvPr id="60419" name="Rectangle 3"/>
          <p:cNvSpPr>
            <a:spLocks noGrp="1" noChangeArrowheads="1"/>
          </p:cNvSpPr>
          <p:nvPr>
            <p:ph idx="1"/>
          </p:nvPr>
        </p:nvSpPr>
        <p:spPr/>
        <p:txBody>
          <a:bodyPr/>
          <a:lstStyle/>
          <a:p>
            <a:pPr eaLnBrk="1" hangingPunct="1"/>
            <a:r>
              <a:rPr lang="en-US" altLang="en-US" sz="2800" smtClean="0"/>
              <a:t>The algorithm doesn't work properly</a:t>
            </a:r>
          </a:p>
          <a:p>
            <a:pPr lvl="1" eaLnBrk="1" hangingPunct="1"/>
            <a:r>
              <a:rPr lang="en-US" altLang="en-US" sz="2400" smtClean="0"/>
              <a:t>Original amount is changed by the intermediate steps.</a:t>
            </a:r>
          </a:p>
          <a:p>
            <a:pPr lvl="1" eaLnBrk="1" hangingPunct="1"/>
            <a:r>
              <a:rPr lang="en-US" altLang="en-US" sz="2400" smtClean="0"/>
              <a:t>Original value of </a:t>
            </a:r>
            <a:r>
              <a:rPr lang="en-US" altLang="en-US" b="1" smtClean="0">
                <a:solidFill>
                  <a:schemeClr val="accent2"/>
                </a:solidFill>
                <a:latin typeface="Courier New" panose="02070309020205020404" pitchFamily="49" charset="0"/>
              </a:rPr>
              <a:t>amount</a:t>
            </a:r>
            <a:r>
              <a:rPr lang="en-US" altLang="en-US" sz="2400" smtClean="0"/>
              <a:t> is lost.</a:t>
            </a:r>
          </a:p>
          <a:p>
            <a:pPr eaLnBrk="1" hangingPunct="1"/>
            <a:r>
              <a:rPr lang="en-US" altLang="en-US" sz="2800" smtClean="0"/>
              <a:t>Change the list of variables	</a:t>
            </a:r>
          </a:p>
          <a:p>
            <a:pPr eaLnBrk="1" hangingPunct="1">
              <a:buFontTx/>
              <a:buNone/>
            </a:pPr>
            <a:r>
              <a:rPr lang="en-US" altLang="en-US" sz="2000" smtClean="0"/>
              <a:t>	</a:t>
            </a:r>
            <a:r>
              <a:rPr lang="en-US" altLang="en-US" sz="2800" b="1" smtClean="0">
                <a:solidFill>
                  <a:schemeClr val="accent2"/>
                </a:solidFill>
                <a:latin typeface="Courier New" panose="02070309020205020404" pitchFamily="49" charset="0"/>
              </a:rPr>
              <a:t>int amount, originalAmount, quarters, dimes,</a:t>
            </a:r>
            <a:r>
              <a:rPr lang="en-US" altLang="en-US" sz="2000" smtClean="0">
                <a:latin typeface="Courier New" panose="02070309020205020404" pitchFamily="49" charset="0"/>
              </a:rPr>
              <a:t> </a:t>
            </a:r>
            <a:r>
              <a:rPr lang="en-US" altLang="en-US" sz="2800" b="1" smtClean="0">
                <a:solidFill>
                  <a:schemeClr val="accent2"/>
                </a:solidFill>
                <a:latin typeface="Courier New" panose="02070309020205020404" pitchFamily="49" charset="0"/>
              </a:rPr>
              <a:t>nickles, pennies;</a:t>
            </a:r>
          </a:p>
          <a:p>
            <a:pPr lvl="1" eaLnBrk="1" hangingPunct="1"/>
            <a:r>
              <a:rPr lang="en-US" altLang="en-US" sz="2400" smtClean="0"/>
              <a:t>Update the algorithm.</a:t>
            </a:r>
          </a:p>
        </p:txBody>
      </p:sp>
    </p:spTree>
    <p:extLst>
      <p:ext uri="{BB962C8B-B14F-4D97-AF65-F5344CB8AC3E}">
        <p14:creationId xmlns:p14="http://schemas.microsoft.com/office/powerpoint/2010/main" val="36864549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61443" name="Rectangle 3"/>
          <p:cNvSpPr>
            <a:spLocks noGrp="1" noChangeArrowheads="1"/>
          </p:cNvSpPr>
          <p:nvPr>
            <p:ph idx="1"/>
          </p:nvPr>
        </p:nvSpPr>
        <p:spPr>
          <a:xfrm>
            <a:off x="457200" y="1447800"/>
            <a:ext cx="8229600" cy="4678363"/>
          </a:xfrm>
        </p:spPr>
        <p:txBody>
          <a:bodyPr/>
          <a:lstStyle/>
          <a:p>
            <a:pPr marL="609600" indent="-609600" eaLnBrk="1" hangingPunct="1"/>
            <a:r>
              <a:rPr lang="en-US" altLang="en-US" smtClean="0"/>
              <a:t>Algorithm – second version</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Read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Make a copy of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Find the maximum number of quarters in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Subtract the value of the quarters from the amount.</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Repeat the last two steps for dimes, nickels, and pennies.</a:t>
            </a:r>
          </a:p>
          <a:p>
            <a:pPr marL="990600" lvl="1" indent="-533400" eaLnBrk="1" hangingPunct="1">
              <a:buFont typeface="Wingdings" panose="05000000000000000000" pitchFamily="2" charset="2"/>
              <a:buAutoNum type="arabicPeriod"/>
            </a:pPr>
            <a:r>
              <a:rPr lang="en-US" altLang="en-US" sz="2400" b="1" smtClean="0">
                <a:solidFill>
                  <a:schemeClr val="accent2"/>
                </a:solidFill>
                <a:latin typeface="Courier New" panose="02070309020205020404" pitchFamily="49" charset="0"/>
              </a:rPr>
              <a:t>Print the original amount and the quantities of each coin.</a:t>
            </a:r>
          </a:p>
        </p:txBody>
      </p:sp>
    </p:spTree>
    <p:extLst>
      <p:ext uri="{BB962C8B-B14F-4D97-AF65-F5344CB8AC3E}">
        <p14:creationId xmlns:p14="http://schemas.microsoft.com/office/powerpoint/2010/main" val="9109641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62467" name="Rectangle 3"/>
          <p:cNvSpPr>
            <a:spLocks noGrp="1" noChangeArrowheads="1"/>
          </p:cNvSpPr>
          <p:nvPr>
            <p:ph idx="1"/>
          </p:nvPr>
        </p:nvSpPr>
        <p:spPr/>
        <p:txBody>
          <a:bodyPr/>
          <a:lstStyle/>
          <a:p>
            <a:pPr eaLnBrk="1" hangingPunct="1"/>
            <a:r>
              <a:rPr lang="en-US" altLang="en-US" sz="2800" smtClean="0"/>
              <a:t>View </a:t>
            </a:r>
            <a:r>
              <a:rPr lang="en-US" altLang="en-US" sz="2800" smtClean="0">
                <a:hlinkClick r:id="rId2" action="ppaction://hlinkfile"/>
              </a:rPr>
              <a:t>Java code </a:t>
            </a:r>
            <a:r>
              <a:rPr lang="en-US" altLang="en-US" sz="2800" smtClean="0"/>
              <a:t>that </a:t>
            </a:r>
            <a:r>
              <a:rPr lang="en-US" altLang="en-US" sz="2800" i="1" smtClean="0"/>
              <a:t>implements</a:t>
            </a:r>
            <a:r>
              <a:rPr lang="en-US" altLang="en-US" sz="2800" smtClean="0"/>
              <a:t> the algorithm written in pseudocode – listing 2.3 </a:t>
            </a:r>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l="1102" t="1915" r="1248" b="4877"/>
          <a:stretch>
            <a:fillRect/>
          </a:stretch>
        </p:blipFill>
        <p:spPr bwMode="auto">
          <a:xfrm>
            <a:off x="998538" y="2733675"/>
            <a:ext cx="7453312" cy="3246438"/>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3493" name="Text Box 5"/>
          <p:cNvSpPr txBox="1">
            <a:spLocks noChangeArrowheads="1"/>
          </p:cNvSpPr>
          <p:nvPr/>
        </p:nvSpPr>
        <p:spPr bwMode="auto">
          <a:xfrm>
            <a:off x="6248400" y="4343400"/>
            <a:ext cx="1676400" cy="1006475"/>
          </a:xfrm>
          <a:prstGeom prst="rect">
            <a:avLst/>
          </a:prstGeom>
          <a:solidFill>
            <a:schemeClr val="accent5">
              <a:lumMod val="75000"/>
            </a:schemeClr>
          </a:solidFill>
          <a:ln w="12700" algn="ctr">
            <a:noFill/>
            <a:miter lim="800000"/>
            <a:headEnd/>
            <a:tailEnd/>
          </a:ln>
          <a:effectLst>
            <a:outerShdw dist="107763" dir="2700000" algn="ctr" rotWithShape="0">
              <a:schemeClr val="bg2">
                <a:alpha val="50000"/>
              </a:schemeClr>
            </a:outerShdw>
          </a:effectLst>
        </p:spPr>
        <p:txBody>
          <a:bodyPr>
            <a:spAutoFit/>
          </a:bodyPr>
          <a:lstStyle/>
          <a:p>
            <a:pPr algn="ctr" eaLnBrk="1" hangingPunct="1">
              <a:spcBef>
                <a:spcPct val="50000"/>
              </a:spcBef>
              <a:defRPr/>
            </a:pPr>
            <a:r>
              <a:rPr lang="en-US" sz="2000"/>
              <a:t>Sample Screen Output</a:t>
            </a:r>
          </a:p>
        </p:txBody>
      </p:sp>
    </p:spTree>
    <p:extLst>
      <p:ext uri="{BB962C8B-B14F-4D97-AF65-F5344CB8AC3E}">
        <p14:creationId xmlns:p14="http://schemas.microsoft.com/office/powerpoint/2010/main" val="1138766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5851F8F9-C7DD-3047-BE96-F8E388B19AF3}" type="slidenum">
              <a:rPr lang="en-US"/>
              <a:pPr/>
              <a:t>6</a:t>
            </a:fld>
            <a:endParaRPr lang="en-US"/>
          </a:p>
        </p:txBody>
      </p:sp>
      <p:sp>
        <p:nvSpPr>
          <p:cNvPr id="187394" name="Rectangle 2"/>
          <p:cNvSpPr>
            <a:spLocks noGrp="1" noChangeArrowheads="1"/>
          </p:cNvSpPr>
          <p:nvPr>
            <p:ph type="title"/>
          </p:nvPr>
        </p:nvSpPr>
        <p:spPr>
          <a:xfrm>
            <a:off x="685800" y="304800"/>
            <a:ext cx="7772400" cy="533400"/>
          </a:xfrm>
          <a:noFill/>
          <a:ln/>
        </p:spPr>
        <p:txBody>
          <a:bodyPr/>
          <a:lstStyle/>
          <a:p>
            <a:r>
              <a:rPr lang="en-US" sz="4300"/>
              <a:t>Trace a Program Execution</a:t>
            </a:r>
          </a:p>
        </p:txBody>
      </p:sp>
      <p:sp>
        <p:nvSpPr>
          <p:cNvPr id="187395"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charset="0"/>
              <a:buNone/>
            </a:pPr>
            <a:r>
              <a:rPr lang="en-US" sz="1800">
                <a:solidFill>
                  <a:schemeClr val="bg2"/>
                </a:solidFill>
              </a:rPr>
              <a:t>public class ComputeArea {</a:t>
            </a:r>
          </a:p>
          <a:p>
            <a:pPr>
              <a:lnSpc>
                <a:spcPct val="80000"/>
              </a:lnSpc>
              <a:buFont typeface="Monotype Sorts" charset="0"/>
              <a:buNone/>
            </a:pPr>
            <a:r>
              <a:rPr lang="en-US" sz="1800">
                <a:solidFill>
                  <a:schemeClr val="bg2"/>
                </a:solidFill>
              </a:rPr>
              <a:t>  /** Main method */</a:t>
            </a:r>
          </a:p>
          <a:p>
            <a:pPr>
              <a:lnSpc>
                <a:spcPct val="80000"/>
              </a:lnSpc>
              <a:buFont typeface="Monotype Sorts" charset="0"/>
              <a:buNone/>
            </a:pPr>
            <a:r>
              <a:rPr lang="en-US" sz="1800">
                <a:solidFill>
                  <a:schemeClr val="bg2"/>
                </a:solidFill>
              </a:rPr>
              <a:t>  public static void main(String[] args) {</a:t>
            </a:r>
          </a:p>
          <a:p>
            <a:pPr>
              <a:lnSpc>
                <a:spcPct val="80000"/>
              </a:lnSpc>
              <a:buFont typeface="Monotype Sorts" charset="0"/>
              <a:buNone/>
            </a:pPr>
            <a:r>
              <a:rPr lang="en-US" sz="1800">
                <a:solidFill>
                  <a:schemeClr val="bg2"/>
                </a:solidFill>
              </a:rPr>
              <a:t>    double radius;</a:t>
            </a:r>
          </a:p>
          <a:p>
            <a:pPr>
              <a:lnSpc>
                <a:spcPct val="80000"/>
              </a:lnSpc>
              <a:buFont typeface="Monotype Sorts" charset="0"/>
              <a:buNone/>
            </a:pPr>
            <a:r>
              <a:rPr lang="en-US" sz="1800">
                <a:solidFill>
                  <a:schemeClr val="bg2"/>
                </a:solidFill>
              </a:rPr>
              <a:t>    double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Assign a radius</a:t>
            </a:r>
          </a:p>
          <a:p>
            <a:pPr>
              <a:lnSpc>
                <a:spcPct val="80000"/>
              </a:lnSpc>
              <a:buFont typeface="Monotype Sorts" charset="0"/>
              <a:buNone/>
            </a:pPr>
            <a:r>
              <a:rPr lang="en-US" sz="1800">
                <a:solidFill>
                  <a:schemeClr val="bg2"/>
                </a:solidFill>
              </a:rPr>
              <a:t>    radius = 20;</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Compute area</a:t>
            </a:r>
          </a:p>
          <a:p>
            <a:pPr>
              <a:lnSpc>
                <a:spcPct val="80000"/>
              </a:lnSpc>
              <a:buFont typeface="Monotype Sorts" charset="0"/>
              <a:buNone/>
            </a:pPr>
            <a:r>
              <a:rPr lang="en-US" sz="1800">
                <a:solidFill>
                  <a:schemeClr val="bg2"/>
                </a:solidFill>
              </a:rPr>
              <a:t>    area = radius * radius * 3.14159;</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Display results</a:t>
            </a:r>
          </a:p>
          <a:p>
            <a:pPr>
              <a:lnSpc>
                <a:spcPct val="80000"/>
              </a:lnSpc>
              <a:buFont typeface="Monotype Sorts" charset="0"/>
              <a:buNone/>
            </a:pPr>
            <a:r>
              <a:rPr lang="en-US" sz="1800">
                <a:solidFill>
                  <a:schemeClr val="bg2"/>
                </a:solidFill>
              </a:rPr>
              <a:t>    System.out.println("The area for the circle of radius " +</a:t>
            </a:r>
          </a:p>
          <a:p>
            <a:pPr>
              <a:lnSpc>
                <a:spcPct val="80000"/>
              </a:lnSpc>
              <a:buFont typeface="Monotype Sorts" charset="0"/>
              <a:buNone/>
            </a:pPr>
            <a:r>
              <a:rPr lang="en-US" sz="1800">
                <a:solidFill>
                  <a:schemeClr val="bg2"/>
                </a:solidFill>
              </a:rPr>
              <a:t>      radius + " is " +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a:t>
            </a:r>
          </a:p>
        </p:txBody>
      </p:sp>
      <p:sp>
        <p:nvSpPr>
          <p:cNvPr id="187396" name="Rectangle 4"/>
          <p:cNvSpPr>
            <a:spLocks noChangeArrowheads="1"/>
          </p:cNvSpPr>
          <p:nvPr/>
        </p:nvSpPr>
        <p:spPr bwMode="auto">
          <a:xfrm>
            <a:off x="6858000" y="1816100"/>
            <a:ext cx="1524000" cy="268288"/>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4" tIns="9144" rIns="9144" bIns="9144" anchor="ctr"/>
          <a:lstStyle/>
          <a:p>
            <a:pPr algn="ctr"/>
            <a:r>
              <a:rPr lang="en-US" sz="1800">
                <a:solidFill>
                  <a:schemeClr val="bg2"/>
                </a:solidFill>
              </a:rPr>
              <a:t>no value</a:t>
            </a:r>
          </a:p>
        </p:txBody>
      </p:sp>
      <p:sp>
        <p:nvSpPr>
          <p:cNvPr id="187397"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radius</a:t>
            </a:r>
          </a:p>
        </p:txBody>
      </p:sp>
      <p:sp>
        <p:nvSpPr>
          <p:cNvPr id="187398" name="Rectangle 6"/>
          <p:cNvSpPr>
            <a:spLocks noChangeArrowheads="1"/>
          </p:cNvSpPr>
          <p:nvPr/>
        </p:nvSpPr>
        <p:spPr bwMode="auto">
          <a:xfrm>
            <a:off x="457200" y="2162175"/>
            <a:ext cx="5105400" cy="3063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7399" name="Text Box 7"/>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memory</a:t>
            </a:r>
          </a:p>
        </p:txBody>
      </p:sp>
      <p:sp>
        <p:nvSpPr>
          <p:cNvPr id="187400" name="Rectangle 8"/>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4" tIns="9144" rIns="9144" bIns="9144" anchor="ctr"/>
          <a:lstStyle/>
          <a:p>
            <a:pPr algn="ctr"/>
            <a:r>
              <a:rPr lang="en-US" sz="1800">
                <a:solidFill>
                  <a:schemeClr val="accent2"/>
                </a:solidFill>
              </a:rPr>
              <a:t>no value</a:t>
            </a:r>
          </a:p>
        </p:txBody>
      </p:sp>
      <p:sp>
        <p:nvSpPr>
          <p:cNvPr id="187401" name="Text Box 9"/>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area</a:t>
            </a:r>
          </a:p>
        </p:txBody>
      </p:sp>
      <p:sp>
        <p:nvSpPr>
          <p:cNvPr id="187403" name="AutoShape 11"/>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sz="1800"/>
              <a:t>allocate memory for area</a:t>
            </a:r>
          </a:p>
        </p:txBody>
      </p:sp>
      <p:sp>
        <p:nvSpPr>
          <p:cNvPr id="187404"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63491" name="Rectangle 3"/>
          <p:cNvSpPr>
            <a:spLocks noGrp="1" noChangeArrowheads="1"/>
          </p:cNvSpPr>
          <p:nvPr>
            <p:ph idx="1"/>
          </p:nvPr>
        </p:nvSpPr>
        <p:spPr/>
        <p:txBody>
          <a:bodyPr/>
          <a:lstStyle/>
          <a:p>
            <a:pPr eaLnBrk="1" hangingPunct="1"/>
            <a:r>
              <a:rPr lang="en-US" altLang="en-US" sz="2800" smtClean="0"/>
              <a:t>How do we determine the number of quarters (or dimes, nickels, or pennies) in an amount?</a:t>
            </a:r>
          </a:p>
          <a:p>
            <a:pPr eaLnBrk="1" hangingPunct="1"/>
            <a:r>
              <a:rPr lang="en-US" altLang="en-US" sz="2800" smtClean="0"/>
              <a:t>There are 2 quarters in 55 cents, but there are also 2 quarters in 65 cents.</a:t>
            </a:r>
          </a:p>
          <a:p>
            <a:pPr eaLnBrk="1" hangingPunct="1"/>
            <a:r>
              <a:rPr lang="en-US" altLang="en-US" sz="2800" smtClean="0"/>
              <a:t>That's because </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55 / 2 = 2 and 65 / 25 = 2.</a:t>
            </a:r>
          </a:p>
        </p:txBody>
      </p:sp>
    </p:spTree>
    <p:extLst>
      <p:ext uri="{BB962C8B-B14F-4D97-AF65-F5344CB8AC3E}">
        <p14:creationId xmlns:p14="http://schemas.microsoft.com/office/powerpoint/2010/main" val="35653149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64515" name="Rectangle 3"/>
          <p:cNvSpPr>
            <a:spLocks noGrp="1" noChangeArrowheads="1"/>
          </p:cNvSpPr>
          <p:nvPr>
            <p:ph idx="1"/>
          </p:nvPr>
        </p:nvSpPr>
        <p:spPr/>
        <p:txBody>
          <a:bodyPr/>
          <a:lstStyle/>
          <a:p>
            <a:pPr eaLnBrk="1" hangingPunct="1"/>
            <a:r>
              <a:rPr lang="en-US" altLang="en-US" sz="2800" smtClean="0"/>
              <a:t>How do we determine the remaining amount?</a:t>
            </a:r>
            <a:endParaRPr lang="en-US" altLang="en-US" sz="2400" smtClean="0"/>
          </a:p>
          <a:p>
            <a:pPr eaLnBrk="1" hangingPunct="1"/>
            <a:r>
              <a:rPr lang="en-US" altLang="en-US" sz="2800" smtClean="0"/>
              <a:t>The remaining amount can be determined using the</a:t>
            </a:r>
            <a:r>
              <a:rPr lang="en-US" altLang="en-US" sz="2400" smtClean="0"/>
              <a:t> </a:t>
            </a:r>
            <a:r>
              <a:rPr lang="en-US" altLang="en-US" sz="2800" b="1" smtClean="0">
                <a:solidFill>
                  <a:schemeClr val="accent2"/>
                </a:solidFill>
                <a:latin typeface="Courier New" panose="02070309020205020404" pitchFamily="49" charset="0"/>
              </a:rPr>
              <a:t>mod</a:t>
            </a:r>
            <a:r>
              <a:rPr lang="en-US" altLang="en-US" sz="2400" smtClean="0"/>
              <a:t> </a:t>
            </a:r>
            <a:r>
              <a:rPr lang="en-US" altLang="en-US" sz="2800" smtClean="0"/>
              <a:t>operator</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55 % 25 = 5 and 65 % 25 = 15</a:t>
            </a:r>
          </a:p>
          <a:p>
            <a:pPr eaLnBrk="1" hangingPunct="1"/>
            <a:r>
              <a:rPr lang="en-US" altLang="en-US" sz="2800" smtClean="0"/>
              <a:t>Similarly for dimes and nickels.</a:t>
            </a:r>
          </a:p>
          <a:p>
            <a:pPr eaLnBrk="1" hangingPunct="1"/>
            <a:r>
              <a:rPr lang="en-US" altLang="en-US" sz="2800" smtClean="0"/>
              <a:t>Pennies are simply </a:t>
            </a:r>
            <a:r>
              <a:rPr lang="en-US" altLang="en-US" sz="2800" b="1" smtClean="0">
                <a:solidFill>
                  <a:schemeClr val="accent2"/>
                </a:solidFill>
                <a:latin typeface="Courier New" panose="02070309020205020404" pitchFamily="49" charset="0"/>
              </a:rPr>
              <a:t>amount % 5.</a:t>
            </a:r>
            <a:r>
              <a:rPr lang="en-US" altLang="en-US" sz="2400" smtClean="0"/>
              <a:t> </a:t>
            </a:r>
            <a:endParaRPr lang="en-US" altLang="en-US" sz="2800" smtClean="0"/>
          </a:p>
        </p:txBody>
      </p:sp>
    </p:spTree>
    <p:extLst>
      <p:ext uri="{BB962C8B-B14F-4D97-AF65-F5344CB8AC3E}">
        <p14:creationId xmlns:p14="http://schemas.microsoft.com/office/powerpoint/2010/main" val="8670076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Case Study</a:t>
            </a:r>
            <a:endParaRPr lang="en-US" altLang="en-US" i="1" smtClean="0"/>
          </a:p>
        </p:txBody>
      </p:sp>
      <p:sp>
        <p:nvSpPr>
          <p:cNvPr id="65539" name="Rectangle 3"/>
          <p:cNvSpPr>
            <a:spLocks noGrp="1" noChangeArrowheads="1"/>
          </p:cNvSpPr>
          <p:nvPr>
            <p:ph idx="1"/>
          </p:nvPr>
        </p:nvSpPr>
        <p:spPr/>
        <p:txBody>
          <a:bodyPr/>
          <a:lstStyle/>
          <a:p>
            <a:pPr eaLnBrk="1" hangingPunct="1"/>
            <a:r>
              <a:rPr lang="en-US" altLang="en-US" sz="2800" smtClean="0"/>
              <a:t>The program should be tested with several different amounts.</a:t>
            </a:r>
          </a:p>
          <a:p>
            <a:pPr eaLnBrk="1" hangingPunct="1"/>
            <a:r>
              <a:rPr lang="en-US" altLang="en-US" sz="2800" smtClean="0"/>
              <a:t>Test with values that give zero values for each possible coin denomination.</a:t>
            </a:r>
          </a:p>
          <a:p>
            <a:pPr eaLnBrk="1" hangingPunct="1"/>
            <a:r>
              <a:rPr lang="en-US" altLang="en-US" sz="2800" smtClean="0"/>
              <a:t>Test with amounts close to </a:t>
            </a:r>
          </a:p>
          <a:p>
            <a:pPr lvl="1" eaLnBrk="1" hangingPunct="1"/>
            <a:r>
              <a:rPr lang="en-US" altLang="en-US" sz="2400" smtClean="0"/>
              <a:t>extreme values such as 0, 1, 98 and 99</a:t>
            </a:r>
          </a:p>
          <a:p>
            <a:pPr lvl="1" eaLnBrk="1" hangingPunct="1"/>
            <a:r>
              <a:rPr lang="en-US" altLang="en-US" sz="2400" smtClean="0"/>
              <a:t>coin denominations, such as 24, 25, and 26.</a:t>
            </a:r>
          </a:p>
        </p:txBody>
      </p:sp>
    </p:spTree>
    <p:extLst>
      <p:ext uri="{BB962C8B-B14F-4D97-AF65-F5344CB8AC3E}">
        <p14:creationId xmlns:p14="http://schemas.microsoft.com/office/powerpoint/2010/main" val="2599425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9902106-98B2-DD46-BBCE-17C883F10D20}" type="slidenum">
              <a:rPr lang="en-US"/>
              <a:pPr/>
              <a:t>63</a:t>
            </a:fld>
            <a:endParaRPr lang="en-US"/>
          </a:p>
        </p:txBody>
      </p:sp>
      <p:sp>
        <p:nvSpPr>
          <p:cNvPr id="79874"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a:t>
            </a:r>
          </a:p>
        </p:txBody>
      </p:sp>
      <p:sp>
        <p:nvSpPr>
          <p:cNvPr id="79881" name="Rectangle 9"/>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9882" name="Rectangle 10"/>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tabLst>
                <a:tab pos="3246438" algn="l"/>
              </a:tabLst>
            </a:pPr>
            <a:endParaRPr lang="en-US" sz="2400"/>
          </a:p>
        </p:txBody>
      </p:sp>
      <p:sp>
        <p:nvSpPr>
          <p:cNvPr id="79887" name="Rectangle 15"/>
          <p:cNvSpPr>
            <a:spLocks noChangeArrowheads="1"/>
          </p:cNvSpPr>
          <p:nvPr/>
        </p:nvSpPr>
        <p:spPr bwMode="auto">
          <a:xfrm>
            <a:off x="228600" y="1981200"/>
            <a:ext cx="8686800" cy="2292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1371600" indent="-1371600">
              <a:tabLst>
                <a:tab pos="3433763" algn="l"/>
              </a:tabLst>
            </a:pPr>
            <a:r>
              <a:rPr lang="en-US">
                <a:cs typeface="Times New Roman" charset="0"/>
              </a:rPr>
              <a:t>Operator	Name	Description	</a:t>
            </a:r>
          </a:p>
          <a:p>
            <a:pPr marL="1371600" indent="-1371600">
              <a:tabLst>
                <a:tab pos="3433763" algn="l"/>
              </a:tabLst>
            </a:pPr>
            <a:r>
              <a:rPr lang="en-US" u="sng">
                <a:cs typeface="Times New Roman" charset="0"/>
              </a:rPr>
              <a:t>++var</a:t>
            </a:r>
            <a:r>
              <a:rPr lang="en-US">
                <a:cs typeface="Times New Roman" charset="0"/>
              </a:rPr>
              <a:t>	preincrement	The expression (++var) increments </a:t>
            </a:r>
            <a:r>
              <a:rPr lang="en-US" u="sng">
                <a:cs typeface="Times New Roman" charset="0"/>
              </a:rPr>
              <a:t>var</a:t>
            </a:r>
            <a:r>
              <a:rPr lang="en-US">
                <a:cs typeface="Times New Roman" charset="0"/>
              </a:rPr>
              <a:t> by 1 and evaluates </a:t>
            </a:r>
          </a:p>
          <a:p>
            <a:pPr marL="1371600" indent="-1371600">
              <a:tabLst>
                <a:tab pos="3433763" algn="l"/>
              </a:tabLst>
            </a:pPr>
            <a:r>
              <a:rPr lang="en-US">
                <a:cs typeface="Times New Roman" charset="0"/>
              </a:rPr>
              <a:t>		to the </a:t>
            </a:r>
            <a:r>
              <a:rPr lang="en-US" i="1">
                <a:cs typeface="Times New Roman" charset="0"/>
              </a:rPr>
              <a:t>new</a:t>
            </a:r>
            <a:r>
              <a:rPr lang="en-US">
                <a:cs typeface="Times New Roman" charset="0"/>
              </a:rPr>
              <a:t> value in </a:t>
            </a:r>
            <a:r>
              <a:rPr lang="en-US" u="sng">
                <a:cs typeface="Times New Roman" charset="0"/>
              </a:rPr>
              <a:t>var</a:t>
            </a:r>
            <a:r>
              <a:rPr lang="en-US">
                <a:cs typeface="Times New Roman" charset="0"/>
              </a:rPr>
              <a:t> </a:t>
            </a:r>
            <a:r>
              <a:rPr lang="en-US" i="1">
                <a:cs typeface="Times New Roman" charset="0"/>
              </a:rPr>
              <a:t>after</a:t>
            </a:r>
            <a:r>
              <a:rPr lang="en-US">
                <a:cs typeface="Times New Roman" charset="0"/>
              </a:rPr>
              <a:t> the increment.</a:t>
            </a:r>
          </a:p>
          <a:p>
            <a:pPr marL="1371600" indent="-1371600">
              <a:tabLst>
                <a:tab pos="3433763" algn="l"/>
              </a:tabLst>
            </a:pPr>
            <a:r>
              <a:rPr lang="en-US" u="sng">
                <a:cs typeface="Times New Roman" charset="0"/>
              </a:rPr>
              <a:t>var++</a:t>
            </a:r>
            <a:r>
              <a:rPr lang="en-US">
                <a:cs typeface="Times New Roman" charset="0"/>
              </a:rPr>
              <a:t>	postincrement	The expression (var++) evaluates to the </a:t>
            </a:r>
            <a:r>
              <a:rPr lang="en-US" i="1">
                <a:cs typeface="Times New Roman" charset="0"/>
              </a:rPr>
              <a:t>original</a:t>
            </a:r>
            <a:r>
              <a:rPr lang="en-US">
                <a:cs typeface="Times New Roman" charset="0"/>
              </a:rPr>
              <a:t> value </a:t>
            </a:r>
          </a:p>
          <a:p>
            <a:pPr marL="1371600" indent="-1371600">
              <a:tabLst>
                <a:tab pos="3433763" algn="l"/>
              </a:tabLst>
            </a:pPr>
            <a:r>
              <a:rPr lang="en-US">
                <a:cs typeface="Times New Roman" charset="0"/>
              </a:rPr>
              <a:t>		in </a:t>
            </a:r>
            <a:r>
              <a:rPr lang="en-US" u="sng">
                <a:cs typeface="Times New Roman" charset="0"/>
              </a:rPr>
              <a:t>var</a:t>
            </a:r>
            <a:r>
              <a:rPr lang="en-US">
                <a:cs typeface="Times New Roman" charset="0"/>
              </a:rPr>
              <a:t> and increments </a:t>
            </a:r>
            <a:r>
              <a:rPr lang="en-US" u="sng">
                <a:cs typeface="Times New Roman" charset="0"/>
              </a:rPr>
              <a:t>var</a:t>
            </a:r>
            <a:r>
              <a:rPr lang="en-US">
                <a:cs typeface="Times New Roman" charset="0"/>
              </a:rPr>
              <a:t> by 1. </a:t>
            </a:r>
          </a:p>
          <a:p>
            <a:pPr marL="1371600" indent="-1371600">
              <a:tabLst>
                <a:tab pos="3433763" algn="l"/>
              </a:tabLst>
            </a:pPr>
            <a:r>
              <a:rPr lang="en-US" u="sng">
                <a:cs typeface="Times New Roman" charset="0"/>
              </a:rPr>
              <a:t>--var</a:t>
            </a:r>
            <a:r>
              <a:rPr lang="en-US">
                <a:cs typeface="Times New Roman" charset="0"/>
              </a:rPr>
              <a:t>	predecrement	The expression (--var) decrements </a:t>
            </a:r>
            <a:r>
              <a:rPr lang="en-US" u="sng">
                <a:cs typeface="Times New Roman" charset="0"/>
              </a:rPr>
              <a:t>var</a:t>
            </a:r>
            <a:r>
              <a:rPr lang="en-US">
                <a:cs typeface="Times New Roman" charset="0"/>
              </a:rPr>
              <a:t> by 1 and evaluates </a:t>
            </a:r>
          </a:p>
          <a:p>
            <a:pPr marL="1371600" indent="-1371600">
              <a:tabLst>
                <a:tab pos="3433763" algn="l"/>
              </a:tabLst>
            </a:pPr>
            <a:r>
              <a:rPr lang="en-US">
                <a:cs typeface="Times New Roman" charset="0"/>
              </a:rPr>
              <a:t>		to the </a:t>
            </a:r>
            <a:r>
              <a:rPr lang="en-US" i="1">
                <a:cs typeface="Times New Roman" charset="0"/>
              </a:rPr>
              <a:t>new</a:t>
            </a:r>
            <a:r>
              <a:rPr lang="en-US">
                <a:cs typeface="Times New Roman" charset="0"/>
              </a:rPr>
              <a:t> value in </a:t>
            </a:r>
            <a:r>
              <a:rPr lang="en-US" u="sng">
                <a:cs typeface="Times New Roman" charset="0"/>
              </a:rPr>
              <a:t>var</a:t>
            </a:r>
            <a:r>
              <a:rPr lang="en-US">
                <a:cs typeface="Times New Roman" charset="0"/>
              </a:rPr>
              <a:t> </a:t>
            </a:r>
            <a:r>
              <a:rPr lang="en-US" i="1">
                <a:cs typeface="Times New Roman" charset="0"/>
              </a:rPr>
              <a:t>after</a:t>
            </a:r>
            <a:r>
              <a:rPr lang="en-US">
                <a:cs typeface="Times New Roman" charset="0"/>
              </a:rPr>
              <a:t> the decrement. </a:t>
            </a:r>
          </a:p>
          <a:p>
            <a:pPr marL="1371600" indent="-1371600">
              <a:tabLst>
                <a:tab pos="3433763" algn="l"/>
              </a:tabLst>
            </a:pPr>
            <a:r>
              <a:rPr lang="en-US" u="sng">
                <a:cs typeface="Times New Roman" charset="0"/>
              </a:rPr>
              <a:t>var--</a:t>
            </a:r>
            <a:r>
              <a:rPr lang="en-US">
                <a:cs typeface="Times New Roman" charset="0"/>
              </a:rPr>
              <a:t>	postdecrement   	The expression (var--) evaluates to the </a:t>
            </a:r>
            <a:r>
              <a:rPr lang="en-US" i="1">
                <a:cs typeface="Times New Roman" charset="0"/>
              </a:rPr>
              <a:t>original</a:t>
            </a:r>
            <a:r>
              <a:rPr lang="en-US">
                <a:cs typeface="Times New Roman" charset="0"/>
              </a:rPr>
              <a:t> value </a:t>
            </a:r>
          </a:p>
          <a:p>
            <a:pPr marL="1371600" indent="-1371600">
              <a:tabLst>
                <a:tab pos="3433763" algn="l"/>
              </a:tabLst>
            </a:pPr>
            <a:r>
              <a:rPr lang="en-US">
                <a:cs typeface="Times New Roman" charset="0"/>
              </a:rPr>
              <a:t>		in </a:t>
            </a:r>
            <a:r>
              <a:rPr lang="en-US" u="sng">
                <a:cs typeface="Times New Roman" charset="0"/>
              </a:rPr>
              <a:t>var</a:t>
            </a:r>
            <a:r>
              <a:rPr lang="en-US">
                <a:cs typeface="Times New Roman" charset="0"/>
              </a:rPr>
              <a:t> and decrements </a:t>
            </a:r>
            <a:r>
              <a:rPr lang="en-US" u="sng">
                <a:cs typeface="Times New Roman" charset="0"/>
              </a:rPr>
              <a:t>var</a:t>
            </a:r>
            <a:r>
              <a:rPr lang="en-US">
                <a:cs typeface="Times New Roman" charset="0"/>
              </a:rPr>
              <a:t> by 1. </a:t>
            </a:r>
          </a:p>
        </p:txBody>
      </p:sp>
    </p:spTree>
    <p:extLst>
      <p:ext uri="{BB962C8B-B14F-4D97-AF65-F5344CB8AC3E}">
        <p14:creationId xmlns:p14="http://schemas.microsoft.com/office/powerpoint/2010/main" val="48391028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0DF7A6C0-8BE7-B94C-9BB1-55197F6FB084}" type="slidenum">
              <a:rPr lang="en-US"/>
              <a:pPr/>
              <a:t>64</a:t>
            </a:fld>
            <a:endParaRPr lang="en-US"/>
          </a:p>
        </p:txBody>
      </p:sp>
      <p:sp>
        <p:nvSpPr>
          <p:cNvPr id="135170"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 cont.</a:t>
            </a:r>
          </a:p>
        </p:txBody>
      </p:sp>
      <p:sp>
        <p:nvSpPr>
          <p:cNvPr id="135177" name="Rectangle 9"/>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35179" name="Rectangle 11"/>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35181" name="Rectangle 13"/>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35183" name="Rectangle 15"/>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135185" name="Rectangle 17"/>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135184"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258074" name="Picture" r:id="rId4" imgW="4419720" imgH="685800" progId="Word.Picture.8">
                  <p:embed/>
                </p:oleObj>
              </mc:Choice>
              <mc:Fallback>
                <p:oleObj name="Picture" r:id="rId4" imgW="4419720" imgH="685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solidFill>
                        <a:schemeClr val="tx1"/>
                      </a:solidFill>
                    </p:spPr>
                  </p:pic>
                </p:oleObj>
              </mc:Fallback>
            </mc:AlternateContent>
          </a:graphicData>
        </a:graphic>
      </p:graphicFrame>
      <p:sp>
        <p:nvSpPr>
          <p:cNvPr id="135187" name="Rectangle 19"/>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135186"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258075" name="Picture" r:id="rId6" imgW="4572000" imgH="685800" progId="Word.Picture.8">
                  <p:embed/>
                </p:oleObj>
              </mc:Choice>
              <mc:Fallback>
                <p:oleObj name="Picture" r:id="rId6" imgW="4572000" imgH="6858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95057883"/>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449D6E4-11A8-F64A-B9FC-692738E2F4B6}" type="slidenum">
              <a:rPr lang="en-US"/>
              <a:pPr/>
              <a:t>65</a:t>
            </a:fld>
            <a:endParaRPr lang="en-US"/>
          </a:p>
        </p:txBody>
      </p:sp>
      <p:sp>
        <p:nvSpPr>
          <p:cNvPr id="137218"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 cont.</a:t>
            </a:r>
          </a:p>
        </p:txBody>
      </p:sp>
      <p:sp>
        <p:nvSpPr>
          <p:cNvPr id="137220" name="Rectangle 4"/>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spcBef>
                <a:spcPct val="20000"/>
              </a:spcBef>
              <a:buClr>
                <a:schemeClr val="tx2"/>
              </a:buClr>
              <a:buSzPct val="75000"/>
              <a:buFont typeface="Monotype Sorts" charset="0"/>
              <a:buNone/>
            </a:pPr>
            <a:r>
              <a:rPr lang="en-US" sz="2500">
                <a:cs typeface="Times New Roman"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sz="2500" u="sng">
                <a:cs typeface="Times New Roman" charset="0"/>
              </a:rPr>
              <a:t>int k = ++i + i</a:t>
            </a:r>
            <a:r>
              <a:rPr lang="en-US" sz="2500">
                <a:cs typeface="Times New Roman" charset="0"/>
              </a:rPr>
              <a:t>. </a:t>
            </a:r>
          </a:p>
        </p:txBody>
      </p:sp>
    </p:spTree>
    <p:extLst>
      <p:ext uri="{BB962C8B-B14F-4D97-AF65-F5344CB8AC3E}">
        <p14:creationId xmlns:p14="http://schemas.microsoft.com/office/powerpoint/2010/main" val="417103362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968375"/>
            <a:ext cx="8229600" cy="1143000"/>
          </a:xfrm>
        </p:spPr>
        <p:txBody>
          <a:bodyPr/>
          <a:lstStyle/>
          <a:p>
            <a:pPr eaLnBrk="1" hangingPunct="1"/>
            <a:r>
              <a:rPr lang="en-US" altLang="en-US" smtClean="0"/>
              <a:t>Documentation and Style: Outline</a:t>
            </a:r>
          </a:p>
        </p:txBody>
      </p:sp>
      <p:sp>
        <p:nvSpPr>
          <p:cNvPr id="98307" name="Rectangle 3"/>
          <p:cNvSpPr>
            <a:spLocks noGrp="1" noChangeArrowheads="1"/>
          </p:cNvSpPr>
          <p:nvPr>
            <p:ph idx="1"/>
          </p:nvPr>
        </p:nvSpPr>
        <p:spPr>
          <a:xfrm>
            <a:off x="1677988" y="2717800"/>
            <a:ext cx="7008812" cy="3408363"/>
          </a:xfrm>
        </p:spPr>
        <p:txBody>
          <a:bodyPr/>
          <a:lstStyle/>
          <a:p>
            <a:pPr eaLnBrk="1" hangingPunct="1"/>
            <a:r>
              <a:rPr lang="en-US" altLang="en-US" sz="2800" smtClean="0"/>
              <a:t>Meaningful Names</a:t>
            </a:r>
          </a:p>
          <a:p>
            <a:pPr eaLnBrk="1" hangingPunct="1"/>
            <a:r>
              <a:rPr lang="en-US" altLang="en-US" sz="2800" smtClean="0"/>
              <a:t>Comments</a:t>
            </a:r>
          </a:p>
          <a:p>
            <a:pPr eaLnBrk="1" hangingPunct="1"/>
            <a:r>
              <a:rPr lang="en-US" altLang="en-US" sz="2800" smtClean="0"/>
              <a:t>Indentation</a:t>
            </a:r>
          </a:p>
          <a:p>
            <a:pPr eaLnBrk="1" hangingPunct="1"/>
            <a:r>
              <a:rPr lang="en-US" altLang="en-US" sz="2800" smtClean="0"/>
              <a:t>Named Constants</a:t>
            </a:r>
          </a:p>
        </p:txBody>
      </p:sp>
    </p:spTree>
    <p:extLst>
      <p:ext uri="{BB962C8B-B14F-4D97-AF65-F5344CB8AC3E}">
        <p14:creationId xmlns:p14="http://schemas.microsoft.com/office/powerpoint/2010/main" val="4186163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smtClean="0"/>
              <a:t>Documentation and Style</a:t>
            </a:r>
          </a:p>
        </p:txBody>
      </p:sp>
      <p:sp>
        <p:nvSpPr>
          <p:cNvPr id="99331" name="Rectangle 3"/>
          <p:cNvSpPr>
            <a:spLocks noGrp="1" noChangeArrowheads="1"/>
          </p:cNvSpPr>
          <p:nvPr>
            <p:ph idx="1"/>
          </p:nvPr>
        </p:nvSpPr>
        <p:spPr>
          <a:xfrm>
            <a:off x="931863" y="1971675"/>
            <a:ext cx="7754937" cy="4154488"/>
          </a:xfrm>
        </p:spPr>
        <p:txBody>
          <a:bodyPr/>
          <a:lstStyle/>
          <a:p>
            <a:pPr eaLnBrk="1" hangingPunct="1"/>
            <a:r>
              <a:rPr lang="en-US" altLang="en-US" sz="2800" smtClean="0"/>
              <a:t>Most programs are modified over time to respond to new requirements.</a:t>
            </a:r>
          </a:p>
          <a:p>
            <a:pPr eaLnBrk="1" hangingPunct="1"/>
            <a:r>
              <a:rPr lang="en-US" altLang="en-US" sz="2800" smtClean="0"/>
              <a:t>Programs which are easy to read and understand are easy to modify.</a:t>
            </a:r>
          </a:p>
          <a:p>
            <a:pPr eaLnBrk="1" hangingPunct="1"/>
            <a:r>
              <a:rPr lang="en-US" altLang="en-US" sz="2800" smtClean="0"/>
              <a:t>Even if it will be used only once, you have to read it in order to debug it .</a:t>
            </a:r>
          </a:p>
        </p:txBody>
      </p:sp>
    </p:spTree>
    <p:extLst>
      <p:ext uri="{BB962C8B-B14F-4D97-AF65-F5344CB8AC3E}">
        <p14:creationId xmlns:p14="http://schemas.microsoft.com/office/powerpoint/2010/main" val="30030763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14400" y="409575"/>
            <a:ext cx="8229600" cy="1143000"/>
          </a:xfrm>
        </p:spPr>
        <p:txBody>
          <a:bodyPr/>
          <a:lstStyle/>
          <a:p>
            <a:pPr eaLnBrk="1" hangingPunct="1"/>
            <a:r>
              <a:rPr lang="en-US" altLang="en-US" smtClean="0"/>
              <a:t>Meaningful Variable Names</a:t>
            </a:r>
          </a:p>
        </p:txBody>
      </p:sp>
      <p:sp>
        <p:nvSpPr>
          <p:cNvPr id="100355" name="Rectangle 3"/>
          <p:cNvSpPr>
            <a:spLocks noGrp="1" noChangeArrowheads="1"/>
          </p:cNvSpPr>
          <p:nvPr>
            <p:ph idx="1"/>
          </p:nvPr>
        </p:nvSpPr>
        <p:spPr/>
        <p:txBody>
          <a:bodyPr/>
          <a:lstStyle/>
          <a:p>
            <a:pPr eaLnBrk="1" hangingPunct="1"/>
            <a:r>
              <a:rPr lang="en-US" altLang="en-US" sz="2800" smtClean="0"/>
              <a:t>A variable's name should suggest its use.</a:t>
            </a:r>
          </a:p>
          <a:p>
            <a:pPr eaLnBrk="1" hangingPunct="1"/>
            <a:r>
              <a:rPr lang="en-US" altLang="en-US" sz="2800" smtClean="0"/>
              <a:t>Observe conventions in choosing names for variables.</a:t>
            </a:r>
          </a:p>
          <a:p>
            <a:pPr lvl="1" eaLnBrk="1" hangingPunct="1"/>
            <a:r>
              <a:rPr lang="en-US" altLang="en-US" sz="2400" smtClean="0"/>
              <a:t>Use only letters and digits.</a:t>
            </a:r>
          </a:p>
          <a:p>
            <a:pPr lvl="1" eaLnBrk="1" hangingPunct="1"/>
            <a:r>
              <a:rPr lang="en-US" altLang="en-US" sz="2400" smtClean="0"/>
              <a:t>"Punctuate" using uppercase letters at word boundaries (e.g. </a:t>
            </a:r>
            <a:r>
              <a:rPr lang="en-US" altLang="en-US" b="1" smtClean="0">
                <a:solidFill>
                  <a:schemeClr val="accent2"/>
                </a:solidFill>
                <a:latin typeface="Courier New" panose="02070309020205020404" pitchFamily="49" charset="0"/>
              </a:rPr>
              <a:t>taxRate</a:t>
            </a:r>
            <a:r>
              <a:rPr lang="en-US" altLang="en-US" sz="2400" smtClean="0"/>
              <a:t>).</a:t>
            </a:r>
          </a:p>
          <a:p>
            <a:pPr lvl="1" eaLnBrk="1" hangingPunct="1"/>
            <a:r>
              <a:rPr lang="en-US" altLang="en-US" sz="2400" smtClean="0"/>
              <a:t>Start variables with lowercase letters.</a:t>
            </a:r>
          </a:p>
          <a:p>
            <a:pPr lvl="1" eaLnBrk="1" hangingPunct="1"/>
            <a:r>
              <a:rPr lang="en-US" altLang="en-US" sz="2400" smtClean="0"/>
              <a:t>Start class names with uppercase letters.</a:t>
            </a:r>
          </a:p>
        </p:txBody>
      </p:sp>
    </p:spTree>
    <p:extLst>
      <p:ext uri="{BB962C8B-B14F-4D97-AF65-F5344CB8AC3E}">
        <p14:creationId xmlns:p14="http://schemas.microsoft.com/office/powerpoint/2010/main" val="18822987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p:txBody>
          <a:bodyPr/>
          <a:lstStyle/>
          <a:p>
            <a:pPr eaLnBrk="1" hangingPunct="1"/>
            <a:r>
              <a:rPr lang="en-US" altLang="en-US" smtClean="0"/>
              <a:t>Comments</a:t>
            </a:r>
          </a:p>
        </p:txBody>
      </p:sp>
      <p:sp>
        <p:nvSpPr>
          <p:cNvPr id="101379" name="Rectangle 5"/>
          <p:cNvSpPr>
            <a:spLocks noGrp="1" noChangeArrowheads="1"/>
          </p:cNvSpPr>
          <p:nvPr>
            <p:ph idx="1"/>
          </p:nvPr>
        </p:nvSpPr>
        <p:spPr/>
        <p:txBody>
          <a:bodyPr/>
          <a:lstStyle/>
          <a:p>
            <a:pPr eaLnBrk="1" hangingPunct="1"/>
            <a:r>
              <a:rPr lang="en-US" altLang="en-US" sz="2800" smtClean="0"/>
              <a:t>The best programs are self-documenting.</a:t>
            </a:r>
          </a:p>
          <a:p>
            <a:pPr lvl="1" eaLnBrk="1" hangingPunct="1"/>
            <a:r>
              <a:rPr lang="en-US" altLang="en-US" sz="2400" smtClean="0"/>
              <a:t>Clean style</a:t>
            </a:r>
          </a:p>
          <a:p>
            <a:pPr lvl="1" eaLnBrk="1" hangingPunct="1"/>
            <a:r>
              <a:rPr lang="en-US" altLang="en-US" sz="2400" smtClean="0"/>
              <a:t>Well-chosen names</a:t>
            </a:r>
          </a:p>
          <a:p>
            <a:pPr eaLnBrk="1" hangingPunct="1"/>
            <a:r>
              <a:rPr lang="en-US" altLang="en-US" sz="2800" smtClean="0"/>
              <a:t>Comments are written into a program as needed explain the program.</a:t>
            </a:r>
          </a:p>
          <a:p>
            <a:pPr lvl="1" eaLnBrk="1" hangingPunct="1"/>
            <a:r>
              <a:rPr lang="en-US" altLang="en-US" sz="2400" smtClean="0"/>
              <a:t>They are useful to the programmer, but they are ignored by the compiler.</a:t>
            </a:r>
          </a:p>
        </p:txBody>
      </p:sp>
    </p:spTree>
    <p:extLst>
      <p:ext uri="{BB962C8B-B14F-4D97-AF65-F5344CB8AC3E}">
        <p14:creationId xmlns:p14="http://schemas.microsoft.com/office/powerpoint/2010/main" val="1641274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6905EBD5-FA8C-CF45-A10B-4B70EAF773BB}" type="slidenum">
              <a:rPr lang="en-US"/>
              <a:pPr/>
              <a:t>7</a:t>
            </a:fld>
            <a:endParaRPr lang="en-US"/>
          </a:p>
        </p:txBody>
      </p:sp>
      <p:sp>
        <p:nvSpPr>
          <p:cNvPr id="188418" name="Rectangle 2"/>
          <p:cNvSpPr>
            <a:spLocks noGrp="1" noChangeArrowheads="1"/>
          </p:cNvSpPr>
          <p:nvPr>
            <p:ph type="title"/>
          </p:nvPr>
        </p:nvSpPr>
        <p:spPr>
          <a:xfrm>
            <a:off x="685800" y="304800"/>
            <a:ext cx="7772400" cy="533400"/>
          </a:xfrm>
          <a:noFill/>
          <a:ln/>
        </p:spPr>
        <p:txBody>
          <a:bodyPr/>
          <a:lstStyle/>
          <a:p>
            <a:r>
              <a:rPr lang="en-US" sz="4300"/>
              <a:t>Trace a Program Execution</a:t>
            </a:r>
          </a:p>
        </p:txBody>
      </p:sp>
      <p:sp>
        <p:nvSpPr>
          <p:cNvPr id="188419"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charset="0"/>
              <a:buNone/>
            </a:pPr>
            <a:r>
              <a:rPr lang="en-US" sz="1800">
                <a:solidFill>
                  <a:schemeClr val="bg2"/>
                </a:solidFill>
              </a:rPr>
              <a:t>public class ComputeArea {</a:t>
            </a:r>
          </a:p>
          <a:p>
            <a:pPr>
              <a:lnSpc>
                <a:spcPct val="80000"/>
              </a:lnSpc>
              <a:buFont typeface="Monotype Sorts" charset="0"/>
              <a:buNone/>
            </a:pPr>
            <a:r>
              <a:rPr lang="en-US" sz="1800">
                <a:solidFill>
                  <a:schemeClr val="bg2"/>
                </a:solidFill>
              </a:rPr>
              <a:t>  /** Main method */</a:t>
            </a:r>
          </a:p>
          <a:p>
            <a:pPr>
              <a:lnSpc>
                <a:spcPct val="80000"/>
              </a:lnSpc>
              <a:buFont typeface="Monotype Sorts" charset="0"/>
              <a:buNone/>
            </a:pPr>
            <a:r>
              <a:rPr lang="en-US" sz="1800">
                <a:solidFill>
                  <a:schemeClr val="bg2"/>
                </a:solidFill>
              </a:rPr>
              <a:t>  public static void main(String[] args) {</a:t>
            </a:r>
          </a:p>
          <a:p>
            <a:pPr>
              <a:lnSpc>
                <a:spcPct val="80000"/>
              </a:lnSpc>
              <a:buFont typeface="Monotype Sorts" charset="0"/>
              <a:buNone/>
            </a:pPr>
            <a:r>
              <a:rPr lang="en-US" sz="1800">
                <a:solidFill>
                  <a:schemeClr val="bg2"/>
                </a:solidFill>
              </a:rPr>
              <a:t>    double radius;</a:t>
            </a:r>
          </a:p>
          <a:p>
            <a:pPr>
              <a:lnSpc>
                <a:spcPct val="80000"/>
              </a:lnSpc>
              <a:buFont typeface="Monotype Sorts" charset="0"/>
              <a:buNone/>
            </a:pPr>
            <a:r>
              <a:rPr lang="en-US" sz="1800">
                <a:solidFill>
                  <a:schemeClr val="bg2"/>
                </a:solidFill>
              </a:rPr>
              <a:t>    double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Assign a radius</a:t>
            </a:r>
          </a:p>
          <a:p>
            <a:pPr>
              <a:lnSpc>
                <a:spcPct val="80000"/>
              </a:lnSpc>
              <a:buFont typeface="Monotype Sorts" charset="0"/>
              <a:buNone/>
            </a:pPr>
            <a:r>
              <a:rPr lang="en-US" sz="1800">
                <a:solidFill>
                  <a:schemeClr val="bg2"/>
                </a:solidFill>
              </a:rPr>
              <a:t>    radius = 20;</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Compute area</a:t>
            </a:r>
          </a:p>
          <a:p>
            <a:pPr>
              <a:lnSpc>
                <a:spcPct val="80000"/>
              </a:lnSpc>
              <a:buFont typeface="Monotype Sorts" charset="0"/>
              <a:buNone/>
            </a:pPr>
            <a:r>
              <a:rPr lang="en-US" sz="1800">
                <a:solidFill>
                  <a:schemeClr val="bg2"/>
                </a:solidFill>
              </a:rPr>
              <a:t>    area = radius * radius * 3.14159;</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Display results</a:t>
            </a:r>
          </a:p>
          <a:p>
            <a:pPr>
              <a:lnSpc>
                <a:spcPct val="80000"/>
              </a:lnSpc>
              <a:buFont typeface="Monotype Sorts" charset="0"/>
              <a:buNone/>
            </a:pPr>
            <a:r>
              <a:rPr lang="en-US" sz="1800">
                <a:solidFill>
                  <a:schemeClr val="bg2"/>
                </a:solidFill>
              </a:rPr>
              <a:t>    System.out.println("The area for the circle of radius " +</a:t>
            </a:r>
          </a:p>
          <a:p>
            <a:pPr>
              <a:lnSpc>
                <a:spcPct val="80000"/>
              </a:lnSpc>
              <a:buFont typeface="Monotype Sorts" charset="0"/>
              <a:buNone/>
            </a:pPr>
            <a:r>
              <a:rPr lang="en-US" sz="1800">
                <a:solidFill>
                  <a:schemeClr val="bg2"/>
                </a:solidFill>
              </a:rPr>
              <a:t>      radius + " is " +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a:t>
            </a:r>
          </a:p>
        </p:txBody>
      </p:sp>
      <p:sp>
        <p:nvSpPr>
          <p:cNvPr id="188420" name="Rectangle 4"/>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accent2"/>
                </a:solidFill>
              </a:rPr>
              <a:t>20</a:t>
            </a:r>
          </a:p>
        </p:txBody>
      </p:sp>
      <p:sp>
        <p:nvSpPr>
          <p:cNvPr id="188421"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radius</a:t>
            </a:r>
          </a:p>
        </p:txBody>
      </p:sp>
      <p:sp>
        <p:nvSpPr>
          <p:cNvPr id="188422" name="Rectangle 6"/>
          <p:cNvSpPr>
            <a:spLocks noChangeArrowheads="1"/>
          </p:cNvSpPr>
          <p:nvPr/>
        </p:nvSpPr>
        <p:spPr bwMode="auto">
          <a:xfrm>
            <a:off x="457200" y="3048000"/>
            <a:ext cx="5105400" cy="2286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8424" name="Rectangle 8"/>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rPr>
              <a:t>no value</a:t>
            </a:r>
          </a:p>
        </p:txBody>
      </p:sp>
      <p:sp>
        <p:nvSpPr>
          <p:cNvPr id="188425" name="Text Box 9"/>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area</a:t>
            </a:r>
          </a:p>
        </p:txBody>
      </p:sp>
      <p:sp>
        <p:nvSpPr>
          <p:cNvPr id="188429" name="AutoShape 13"/>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50000"/>
              </a:spcBef>
            </a:pPr>
            <a:r>
              <a:rPr lang="en-US" sz="1800"/>
              <a:t>assign 20 to radius</a:t>
            </a:r>
          </a:p>
        </p:txBody>
      </p:sp>
      <p:sp>
        <p:nvSpPr>
          <p:cNvPr id="188430" name="Line 14"/>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88432"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en-US" smtClean="0"/>
              <a:t>Comments</a:t>
            </a:r>
          </a:p>
        </p:txBody>
      </p:sp>
      <p:sp>
        <p:nvSpPr>
          <p:cNvPr id="102403" name="Rectangle 3"/>
          <p:cNvSpPr>
            <a:spLocks noGrp="1" noChangeArrowheads="1"/>
          </p:cNvSpPr>
          <p:nvPr>
            <p:ph idx="1"/>
          </p:nvPr>
        </p:nvSpPr>
        <p:spPr/>
        <p:txBody>
          <a:bodyPr/>
          <a:lstStyle/>
          <a:p>
            <a:pPr eaLnBrk="1" hangingPunct="1"/>
            <a:r>
              <a:rPr lang="en-US" altLang="en-US" sz="2800" smtClean="0"/>
              <a:t>A  comment can begin with //.</a:t>
            </a:r>
          </a:p>
          <a:p>
            <a:pPr eaLnBrk="1" hangingPunct="1"/>
            <a:r>
              <a:rPr lang="en-US" altLang="en-US" sz="2800" smtClean="0"/>
              <a:t>Everything after these symbols and to the end of the line is treated as a comment and is ignored by the compiler.</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double radius; //in centimeters</a:t>
            </a:r>
          </a:p>
        </p:txBody>
      </p:sp>
    </p:spTree>
    <p:extLst>
      <p:ext uri="{BB962C8B-B14F-4D97-AF65-F5344CB8AC3E}">
        <p14:creationId xmlns:p14="http://schemas.microsoft.com/office/powerpoint/2010/main" val="20521639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Comments</a:t>
            </a:r>
          </a:p>
        </p:txBody>
      </p:sp>
      <p:sp>
        <p:nvSpPr>
          <p:cNvPr id="103427" name="Rectangle 3"/>
          <p:cNvSpPr>
            <a:spLocks noGrp="1" noChangeArrowheads="1"/>
          </p:cNvSpPr>
          <p:nvPr>
            <p:ph idx="1"/>
          </p:nvPr>
        </p:nvSpPr>
        <p:spPr/>
        <p:txBody>
          <a:bodyPr/>
          <a:lstStyle/>
          <a:p>
            <a:pPr eaLnBrk="1" hangingPunct="1"/>
            <a:r>
              <a:rPr lang="en-US" altLang="en-US" sz="2800" smtClean="0"/>
              <a:t>A comment can begin with </a:t>
            </a:r>
            <a:r>
              <a:rPr lang="en-US" altLang="en-US" sz="2800" b="1" smtClean="0">
                <a:solidFill>
                  <a:schemeClr val="accent2"/>
                </a:solidFill>
                <a:latin typeface="Courier New" panose="02070309020205020404" pitchFamily="49" charset="0"/>
              </a:rPr>
              <a:t>/*</a:t>
            </a:r>
            <a:r>
              <a:rPr lang="en-US" altLang="en-US" sz="2800" smtClean="0"/>
              <a:t> and end with </a:t>
            </a:r>
            <a:r>
              <a:rPr lang="en-US" altLang="en-US" sz="2800" b="1" smtClean="0">
                <a:solidFill>
                  <a:schemeClr val="accent2"/>
                </a:solidFill>
                <a:latin typeface="Courier New" panose="02070309020205020404" pitchFamily="49" charset="0"/>
              </a:rPr>
              <a:t>*/</a:t>
            </a:r>
          </a:p>
          <a:p>
            <a:pPr eaLnBrk="1" hangingPunct="1"/>
            <a:r>
              <a:rPr lang="en-US" altLang="en-US" sz="2800" smtClean="0"/>
              <a:t>Everything between these symbols is treated as a comment and is ignored by the compiler.</a:t>
            </a:r>
          </a:p>
          <a:p>
            <a:pPr lvl="1" eaLnBrk="1" hangingPunct="1">
              <a:buFont typeface="Wingdings" panose="05000000000000000000" pitchFamily="2" charset="2"/>
              <a:buNone/>
            </a:pPr>
            <a:r>
              <a:rPr lang="en-US" altLang="en-US" sz="2400" b="1" smtClean="0">
                <a:solidFill>
                  <a:schemeClr val="accent2"/>
                </a:solidFill>
                <a:latin typeface="Courier New" panose="02070309020205020404" pitchFamily="49" charset="0"/>
              </a:rPr>
              <a:t>/**</a:t>
            </a:r>
          </a:p>
          <a:p>
            <a:pPr lvl="1" eaLnBrk="1" hangingPunct="1">
              <a:buFont typeface="Wingdings" panose="05000000000000000000" pitchFamily="2" charset="2"/>
              <a:buNone/>
            </a:pPr>
            <a:r>
              <a:rPr lang="en-US" altLang="en-US" sz="2400" b="1" smtClean="0">
                <a:solidFill>
                  <a:schemeClr val="accent2"/>
                </a:solidFill>
                <a:latin typeface="Courier New" panose="02070309020205020404" pitchFamily="49" charset="0"/>
              </a:rPr>
              <a:t>This program should only</a:t>
            </a:r>
          </a:p>
          <a:p>
            <a:pPr lvl="1" eaLnBrk="1" hangingPunct="1">
              <a:buFont typeface="Wingdings" panose="05000000000000000000" pitchFamily="2" charset="2"/>
              <a:buNone/>
            </a:pPr>
            <a:r>
              <a:rPr lang="en-US" altLang="en-US" sz="2400" b="1" smtClean="0">
                <a:solidFill>
                  <a:schemeClr val="accent2"/>
                </a:solidFill>
                <a:latin typeface="Courier New" panose="02070309020205020404" pitchFamily="49" charset="0"/>
              </a:rPr>
              <a:t>be used on alternate Thursdays,</a:t>
            </a:r>
          </a:p>
          <a:p>
            <a:pPr lvl="1" eaLnBrk="1" hangingPunct="1">
              <a:buFont typeface="Wingdings" panose="05000000000000000000" pitchFamily="2" charset="2"/>
              <a:buNone/>
            </a:pPr>
            <a:r>
              <a:rPr lang="en-US" altLang="en-US" sz="2400" b="1" smtClean="0">
                <a:solidFill>
                  <a:schemeClr val="accent2"/>
                </a:solidFill>
                <a:latin typeface="Courier New" panose="02070309020205020404" pitchFamily="49" charset="0"/>
              </a:rPr>
              <a:t>except during leap years, when it should</a:t>
            </a:r>
          </a:p>
          <a:p>
            <a:pPr lvl="1" eaLnBrk="1" hangingPunct="1">
              <a:buFont typeface="Wingdings" panose="05000000000000000000" pitchFamily="2" charset="2"/>
              <a:buNone/>
            </a:pPr>
            <a:r>
              <a:rPr lang="en-US" altLang="en-US" sz="2400" b="1" smtClean="0">
                <a:solidFill>
                  <a:schemeClr val="accent2"/>
                </a:solidFill>
                <a:latin typeface="Courier New" panose="02070309020205020404" pitchFamily="49" charset="0"/>
              </a:rPr>
              <a:t>only be used on alternate Tuesdays.</a:t>
            </a:r>
          </a:p>
          <a:p>
            <a:pPr lvl="1" eaLnBrk="1" hangingPunct="1">
              <a:buFont typeface="Wingdings" panose="05000000000000000000" pitchFamily="2" charset="2"/>
              <a:buNone/>
            </a:pPr>
            <a:r>
              <a:rPr lang="en-US" altLang="en-US" sz="2400" b="1" smtClean="0">
                <a:solidFill>
                  <a:schemeClr val="accent2"/>
                </a:solidFill>
                <a:latin typeface="Courier New" panose="02070309020205020404" pitchFamily="49" charset="0"/>
              </a:rPr>
              <a:t>*/</a:t>
            </a:r>
          </a:p>
        </p:txBody>
      </p:sp>
    </p:spTree>
    <p:extLst>
      <p:ext uri="{BB962C8B-B14F-4D97-AF65-F5344CB8AC3E}">
        <p14:creationId xmlns:p14="http://schemas.microsoft.com/office/powerpoint/2010/main" val="30794463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smtClean="0"/>
              <a:t>Comments</a:t>
            </a:r>
          </a:p>
        </p:txBody>
      </p:sp>
      <p:sp>
        <p:nvSpPr>
          <p:cNvPr id="104451" name="Rectangle 3"/>
          <p:cNvSpPr>
            <a:spLocks noGrp="1" noChangeArrowheads="1"/>
          </p:cNvSpPr>
          <p:nvPr>
            <p:ph idx="1"/>
          </p:nvPr>
        </p:nvSpPr>
        <p:spPr/>
        <p:txBody>
          <a:bodyPr/>
          <a:lstStyle/>
          <a:p>
            <a:pPr eaLnBrk="1" hangingPunct="1"/>
            <a:r>
              <a:rPr lang="en-US" altLang="en-US" sz="2800" smtClean="0"/>
              <a:t>A</a:t>
            </a:r>
            <a:r>
              <a:rPr lang="en-US" altLang="en-US" sz="2800" i="1" smtClean="0"/>
              <a:t> javadoc</a:t>
            </a:r>
            <a:r>
              <a:rPr lang="en-US" altLang="en-US" sz="2800" smtClean="0"/>
              <a:t> comment, begins with </a:t>
            </a:r>
            <a:r>
              <a:rPr lang="en-US" altLang="en-US" sz="2800" b="1" smtClean="0">
                <a:solidFill>
                  <a:schemeClr val="accent2"/>
                </a:solidFill>
                <a:latin typeface="Courier New" panose="02070309020205020404" pitchFamily="49" charset="0"/>
              </a:rPr>
              <a:t>/**</a:t>
            </a:r>
            <a:r>
              <a:rPr lang="en-US" altLang="en-US" sz="2800" smtClean="0"/>
              <a:t> and ends with </a:t>
            </a:r>
            <a:r>
              <a:rPr lang="en-US" altLang="en-US" sz="2800" b="1" smtClean="0">
                <a:solidFill>
                  <a:schemeClr val="accent2"/>
                </a:solidFill>
                <a:latin typeface="Courier New" panose="02070309020205020404" pitchFamily="49" charset="0"/>
              </a:rPr>
              <a:t>*/</a:t>
            </a:r>
            <a:r>
              <a:rPr lang="en-US" altLang="en-US" sz="2800" smtClean="0"/>
              <a:t>. </a:t>
            </a:r>
          </a:p>
          <a:p>
            <a:pPr eaLnBrk="1" hangingPunct="1"/>
            <a:r>
              <a:rPr lang="en-US" altLang="en-US" sz="2800" smtClean="0"/>
              <a:t> It can be extracted automatically from Java software.</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 method change requires the number of coins to be nonnegative */</a:t>
            </a:r>
          </a:p>
        </p:txBody>
      </p:sp>
    </p:spTree>
    <p:extLst>
      <p:ext uri="{BB962C8B-B14F-4D97-AF65-F5344CB8AC3E}">
        <p14:creationId xmlns:p14="http://schemas.microsoft.com/office/powerpoint/2010/main" val="668057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smtClean="0"/>
              <a:t>When to Use Comments</a:t>
            </a:r>
          </a:p>
        </p:txBody>
      </p:sp>
      <p:sp>
        <p:nvSpPr>
          <p:cNvPr id="105475" name="Rectangle 3"/>
          <p:cNvSpPr>
            <a:spLocks noGrp="1" noChangeArrowheads="1"/>
          </p:cNvSpPr>
          <p:nvPr>
            <p:ph idx="1"/>
          </p:nvPr>
        </p:nvSpPr>
        <p:spPr/>
        <p:txBody>
          <a:bodyPr/>
          <a:lstStyle/>
          <a:p>
            <a:pPr eaLnBrk="1" hangingPunct="1"/>
            <a:r>
              <a:rPr lang="en-US" altLang="en-US" sz="2800" smtClean="0"/>
              <a:t>Begin each program file with an explanatory comment</a:t>
            </a:r>
          </a:p>
          <a:p>
            <a:pPr lvl="1" eaLnBrk="1" hangingPunct="1"/>
            <a:r>
              <a:rPr lang="en-US" altLang="en-US" sz="2400" smtClean="0"/>
              <a:t>What the program does</a:t>
            </a:r>
          </a:p>
          <a:p>
            <a:pPr lvl="1" eaLnBrk="1" hangingPunct="1"/>
            <a:r>
              <a:rPr lang="en-US" altLang="en-US" sz="2400" smtClean="0"/>
              <a:t>The name of the author</a:t>
            </a:r>
          </a:p>
          <a:p>
            <a:pPr lvl="1" eaLnBrk="1" hangingPunct="1"/>
            <a:r>
              <a:rPr lang="en-US" altLang="en-US" sz="2400" smtClean="0"/>
              <a:t>Contact information for the author</a:t>
            </a:r>
          </a:p>
          <a:p>
            <a:pPr lvl="1" eaLnBrk="1" hangingPunct="1"/>
            <a:r>
              <a:rPr lang="en-US" altLang="en-US" sz="2400" smtClean="0"/>
              <a:t>Date of the last modification.</a:t>
            </a:r>
          </a:p>
          <a:p>
            <a:pPr eaLnBrk="1" hangingPunct="1"/>
            <a:r>
              <a:rPr lang="en-US" altLang="en-US" sz="2800" smtClean="0"/>
              <a:t>Provide only those comments which the expected reader of the program file will need in order to understand it.</a:t>
            </a:r>
          </a:p>
        </p:txBody>
      </p:sp>
    </p:spTree>
    <p:extLst>
      <p:ext uri="{BB962C8B-B14F-4D97-AF65-F5344CB8AC3E}">
        <p14:creationId xmlns:p14="http://schemas.microsoft.com/office/powerpoint/2010/main" val="13622693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9"/>
          <p:cNvSpPr>
            <a:spLocks noChangeArrowheads="1"/>
          </p:cNvSpPr>
          <p:nvPr/>
        </p:nvSpPr>
        <p:spPr bwMode="auto">
          <a:xfrm>
            <a:off x="763588" y="3217863"/>
            <a:ext cx="7653337" cy="2082800"/>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p>
        </p:txBody>
      </p:sp>
      <p:sp>
        <p:nvSpPr>
          <p:cNvPr id="106499" name="Rectangle 2"/>
          <p:cNvSpPr>
            <a:spLocks noGrp="1" noChangeArrowheads="1"/>
          </p:cNvSpPr>
          <p:nvPr>
            <p:ph type="title"/>
          </p:nvPr>
        </p:nvSpPr>
        <p:spPr>
          <a:xfrm>
            <a:off x="685800" y="304800"/>
            <a:ext cx="7772400" cy="1143000"/>
          </a:xfrm>
        </p:spPr>
        <p:txBody>
          <a:bodyPr/>
          <a:lstStyle/>
          <a:p>
            <a:pPr eaLnBrk="1" hangingPunct="1"/>
            <a:r>
              <a:rPr lang="en-US" altLang="en-US" smtClean="0"/>
              <a:t>Comments Example</a:t>
            </a:r>
          </a:p>
        </p:txBody>
      </p:sp>
      <p:sp>
        <p:nvSpPr>
          <p:cNvPr id="106500" name="Rectangle 3"/>
          <p:cNvSpPr>
            <a:spLocks noGrp="1" noChangeArrowheads="1"/>
          </p:cNvSpPr>
          <p:nvPr>
            <p:ph idx="1"/>
          </p:nvPr>
        </p:nvSpPr>
        <p:spPr>
          <a:xfrm>
            <a:off x="415925" y="1371600"/>
            <a:ext cx="8458200" cy="4843463"/>
          </a:xfrm>
        </p:spPr>
        <p:txBody>
          <a:bodyPr/>
          <a:lstStyle/>
          <a:p>
            <a:pPr eaLnBrk="1" hangingPunct="1"/>
            <a:r>
              <a:rPr lang="en-US" altLang="en-US" sz="2800" smtClean="0"/>
              <a:t>View </a:t>
            </a:r>
            <a:r>
              <a:rPr lang="en-US" altLang="en-US" sz="2800" smtClean="0">
                <a:hlinkClick r:id="rId2" action="ppaction://hlinkfile"/>
              </a:rPr>
              <a:t>sample program</a:t>
            </a:r>
            <a:r>
              <a:rPr lang="en-US" altLang="en-US" sz="2800" smtClean="0"/>
              <a:t/>
            </a:r>
            <a:br>
              <a:rPr lang="en-US" altLang="en-US" sz="2800" smtClean="0"/>
            </a:br>
            <a:r>
              <a:rPr lang="en-US" altLang="en-US" b="1" smtClean="0">
                <a:solidFill>
                  <a:schemeClr val="accent2"/>
                </a:solidFill>
                <a:latin typeface="Courier New" panose="02070309020205020404" pitchFamily="49" charset="0"/>
              </a:rPr>
              <a:t>class</a:t>
            </a:r>
            <a:r>
              <a:rPr lang="en-US" altLang="en-US" sz="2400" smtClean="0">
                <a:latin typeface="Courier New" panose="02070309020205020404" pitchFamily="49" charset="0"/>
              </a:rPr>
              <a:t> </a:t>
            </a:r>
            <a:r>
              <a:rPr lang="en-US" altLang="en-US" b="1" smtClean="0">
                <a:solidFill>
                  <a:schemeClr val="accent2"/>
                </a:solidFill>
                <a:latin typeface="Courier New" panose="02070309020205020404" pitchFamily="49" charset="0"/>
              </a:rPr>
              <a:t>CircleCalculation</a:t>
            </a:r>
            <a:r>
              <a:rPr lang="en-US" altLang="en-US" sz="3600" b="1" smtClean="0">
                <a:solidFill>
                  <a:schemeClr val="accent2"/>
                </a:solidFill>
                <a:latin typeface="Courier New" panose="02070309020205020404" pitchFamily="49" charset="0"/>
              </a:rPr>
              <a:t>, </a:t>
            </a:r>
            <a:r>
              <a:rPr lang="en-US" altLang="en-US" sz="2800" smtClean="0"/>
              <a:t>listing 2.7</a:t>
            </a:r>
          </a:p>
        </p:txBody>
      </p:sp>
      <p:grpSp>
        <p:nvGrpSpPr>
          <p:cNvPr id="106501" name="Group 7"/>
          <p:cNvGrpSpPr>
            <a:grpSpLocks/>
          </p:cNvGrpSpPr>
          <p:nvPr/>
        </p:nvGrpSpPr>
        <p:grpSpPr bwMode="auto">
          <a:xfrm>
            <a:off x="762000" y="3216275"/>
            <a:ext cx="7685088" cy="2082800"/>
            <a:chOff x="490" y="2314"/>
            <a:chExt cx="4841" cy="1312"/>
          </a:xfrm>
        </p:grpSpPr>
        <p:pic>
          <p:nvPicPr>
            <p:cNvPr id="106503" name="Picture 5"/>
            <p:cNvPicPr>
              <a:picLocks noChangeAspect="1" noChangeArrowheads="1"/>
            </p:cNvPicPr>
            <p:nvPr/>
          </p:nvPicPr>
          <p:blipFill>
            <a:blip r:embed="rId3">
              <a:extLst>
                <a:ext uri="{28A0092B-C50C-407E-A947-70E740481C1C}">
                  <a14:useLocalDpi xmlns:a14="http://schemas.microsoft.com/office/drawing/2010/main" val="0"/>
                </a:ext>
              </a:extLst>
            </a:blip>
            <a:srcRect l="84010"/>
            <a:stretch>
              <a:fillRect/>
            </a:stretch>
          </p:blipFill>
          <p:spPr bwMode="auto">
            <a:xfrm>
              <a:off x="4403" y="2315"/>
              <a:ext cx="928"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06504" name="Picture 6"/>
            <p:cNvPicPr>
              <a:picLocks noChangeAspect="1" noChangeArrowheads="1"/>
            </p:cNvPicPr>
            <p:nvPr/>
          </p:nvPicPr>
          <p:blipFill>
            <a:blip r:embed="rId3">
              <a:extLst>
                <a:ext uri="{28A0092B-C50C-407E-A947-70E740481C1C}">
                  <a14:useLocalDpi xmlns:a14="http://schemas.microsoft.com/office/drawing/2010/main" val="0"/>
                </a:ext>
              </a:extLst>
            </a:blip>
            <a:srcRect r="31306"/>
            <a:stretch>
              <a:fillRect/>
            </a:stretch>
          </p:blipFill>
          <p:spPr bwMode="auto">
            <a:xfrm>
              <a:off x="490" y="2314"/>
              <a:ext cx="3987"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106502" name="Text Box 8"/>
          <p:cNvSpPr txBox="1">
            <a:spLocks noChangeArrowheads="1"/>
          </p:cNvSpPr>
          <p:nvPr/>
        </p:nvSpPr>
        <p:spPr bwMode="auto">
          <a:xfrm>
            <a:off x="7521575" y="3667125"/>
            <a:ext cx="1100138" cy="915988"/>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Sample Screen Output</a:t>
            </a:r>
          </a:p>
        </p:txBody>
      </p:sp>
    </p:spTree>
    <p:extLst>
      <p:ext uri="{BB962C8B-B14F-4D97-AF65-F5344CB8AC3E}">
        <p14:creationId xmlns:p14="http://schemas.microsoft.com/office/powerpoint/2010/main" val="29714698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smtClean="0"/>
              <a:t>Indentation</a:t>
            </a:r>
          </a:p>
        </p:txBody>
      </p:sp>
      <p:sp>
        <p:nvSpPr>
          <p:cNvPr id="107523" name="Rectangle 3"/>
          <p:cNvSpPr>
            <a:spLocks noGrp="1" noChangeArrowheads="1"/>
          </p:cNvSpPr>
          <p:nvPr>
            <p:ph idx="1"/>
          </p:nvPr>
        </p:nvSpPr>
        <p:spPr/>
        <p:txBody>
          <a:bodyPr/>
          <a:lstStyle/>
          <a:p>
            <a:pPr eaLnBrk="1" hangingPunct="1"/>
            <a:r>
              <a:rPr lang="en-US" altLang="en-US" sz="2800" smtClean="0"/>
              <a:t>Indentation should communicate nesting clearly.</a:t>
            </a:r>
          </a:p>
          <a:p>
            <a:pPr eaLnBrk="1" hangingPunct="1"/>
            <a:r>
              <a:rPr lang="en-US" altLang="en-US" sz="2800" smtClean="0"/>
              <a:t>A good choice is four spaces for each level of indentation.</a:t>
            </a:r>
          </a:p>
          <a:p>
            <a:pPr eaLnBrk="1" hangingPunct="1"/>
            <a:r>
              <a:rPr lang="en-US" altLang="en-US" sz="2800" smtClean="0"/>
              <a:t>Indentation should be consistent.</a:t>
            </a:r>
          </a:p>
          <a:p>
            <a:pPr eaLnBrk="1" hangingPunct="1"/>
            <a:r>
              <a:rPr lang="en-US" altLang="en-US" sz="2800" smtClean="0"/>
              <a:t>Indentation should be used for second and subsequent lines of statements which do not fit on a single line.</a:t>
            </a:r>
          </a:p>
        </p:txBody>
      </p:sp>
    </p:spTree>
    <p:extLst>
      <p:ext uri="{BB962C8B-B14F-4D97-AF65-F5344CB8AC3E}">
        <p14:creationId xmlns:p14="http://schemas.microsoft.com/office/powerpoint/2010/main" val="29197551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smtClean="0"/>
              <a:t>Indentation</a:t>
            </a:r>
          </a:p>
        </p:txBody>
      </p:sp>
      <p:sp>
        <p:nvSpPr>
          <p:cNvPr id="108547" name="Rectangle 3"/>
          <p:cNvSpPr>
            <a:spLocks noGrp="1" noChangeArrowheads="1"/>
          </p:cNvSpPr>
          <p:nvPr>
            <p:ph idx="1"/>
          </p:nvPr>
        </p:nvSpPr>
        <p:spPr/>
        <p:txBody>
          <a:bodyPr/>
          <a:lstStyle/>
          <a:p>
            <a:pPr eaLnBrk="1" hangingPunct="1"/>
            <a:r>
              <a:rPr lang="en-US" altLang="en-US" sz="2800" smtClean="0"/>
              <a:t>Indentation does not change the behavior of the program.</a:t>
            </a:r>
          </a:p>
          <a:p>
            <a:pPr eaLnBrk="1" hangingPunct="1"/>
            <a:r>
              <a:rPr lang="en-US" altLang="en-US" sz="2800" smtClean="0"/>
              <a:t>Proper indentation helps communicate to the human reader the nested structures of the program</a:t>
            </a:r>
          </a:p>
        </p:txBody>
      </p:sp>
    </p:spTree>
    <p:extLst>
      <p:ext uri="{BB962C8B-B14F-4D97-AF65-F5344CB8AC3E}">
        <p14:creationId xmlns:p14="http://schemas.microsoft.com/office/powerpoint/2010/main" val="8708900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smtClean="0"/>
              <a:t>Using Named Constants</a:t>
            </a:r>
          </a:p>
        </p:txBody>
      </p:sp>
      <p:sp>
        <p:nvSpPr>
          <p:cNvPr id="109571" name="Rectangle 3"/>
          <p:cNvSpPr>
            <a:spLocks noGrp="1" noChangeArrowheads="1"/>
          </p:cNvSpPr>
          <p:nvPr>
            <p:ph idx="1"/>
          </p:nvPr>
        </p:nvSpPr>
        <p:spPr/>
        <p:txBody>
          <a:bodyPr/>
          <a:lstStyle/>
          <a:p>
            <a:pPr eaLnBrk="1" hangingPunct="1"/>
            <a:r>
              <a:rPr lang="en-US" altLang="en-US" sz="2800" smtClean="0"/>
              <a:t>To avoid confusion, always name constants </a:t>
            </a:r>
            <a:br>
              <a:rPr lang="en-US" altLang="en-US" sz="2800" smtClean="0"/>
            </a:br>
            <a:r>
              <a:rPr lang="en-US" altLang="en-US" sz="2800" smtClean="0"/>
              <a:t>(and variables).</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area = PI * radius * radius;</a:t>
            </a:r>
          </a:p>
          <a:p>
            <a:pPr lvl="1" eaLnBrk="1" hangingPunct="1">
              <a:buFont typeface="Wingdings" panose="05000000000000000000" pitchFamily="2" charset="2"/>
              <a:buNone/>
            </a:pPr>
            <a:r>
              <a:rPr lang="en-US" altLang="en-US" sz="2400" smtClean="0"/>
              <a:t>is clearer than</a:t>
            </a:r>
          </a:p>
          <a:p>
            <a:pPr lvl="1" eaLnBrk="1" hangingPunct="1">
              <a:buFont typeface="Wingdings" panose="05000000000000000000" pitchFamily="2" charset="2"/>
              <a:buNone/>
            </a:pPr>
            <a:r>
              <a:rPr lang="en-US" altLang="en-US" b="1" smtClean="0">
                <a:solidFill>
                  <a:schemeClr val="accent2"/>
                </a:solidFill>
                <a:latin typeface="Courier New" panose="02070309020205020404" pitchFamily="49" charset="0"/>
              </a:rPr>
              <a:t>area = 3.14159 * radius * radius;</a:t>
            </a:r>
          </a:p>
          <a:p>
            <a:pPr eaLnBrk="1" hangingPunct="1"/>
            <a:r>
              <a:rPr lang="en-US" altLang="en-US" sz="2800" smtClean="0"/>
              <a:t>Place constants near the beginning of the program.</a:t>
            </a:r>
          </a:p>
        </p:txBody>
      </p:sp>
    </p:spTree>
    <p:extLst>
      <p:ext uri="{BB962C8B-B14F-4D97-AF65-F5344CB8AC3E}">
        <p14:creationId xmlns:p14="http://schemas.microsoft.com/office/powerpoint/2010/main" val="39470084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11B6C24-684C-6A49-9BAF-2B95A0924E39}" type="slidenum">
              <a:rPr lang="en-US"/>
              <a:pPr/>
              <a:t>78</a:t>
            </a:fld>
            <a:endParaRPr lang="en-US"/>
          </a:p>
        </p:txBody>
      </p:sp>
      <p:sp>
        <p:nvSpPr>
          <p:cNvPr id="93186" name="Rectangle 2"/>
          <p:cNvSpPr>
            <a:spLocks noGrp="1" noChangeArrowheads="1"/>
          </p:cNvSpPr>
          <p:nvPr>
            <p:ph type="title"/>
          </p:nvPr>
        </p:nvSpPr>
        <p:spPr>
          <a:xfrm>
            <a:off x="685800" y="0"/>
            <a:ext cx="7772400" cy="1428750"/>
          </a:xfrm>
          <a:noFill/>
          <a:ln/>
        </p:spPr>
        <p:txBody>
          <a:bodyPr/>
          <a:lstStyle/>
          <a:p>
            <a:r>
              <a:rPr lang="en-US" sz="4000"/>
              <a:t>Block Styles</a:t>
            </a:r>
            <a:endParaRPr lang="en-US"/>
          </a:p>
        </p:txBody>
      </p:sp>
      <p:sp>
        <p:nvSpPr>
          <p:cNvPr id="93187" name="Rectangle 3"/>
          <p:cNvSpPr>
            <a:spLocks noGrp="1" noChangeArrowheads="1"/>
          </p:cNvSpPr>
          <p:nvPr>
            <p:ph type="body" idx="1"/>
          </p:nvPr>
        </p:nvSpPr>
        <p:spPr>
          <a:xfrm>
            <a:off x="685800" y="1295400"/>
            <a:ext cx="7924800" cy="685800"/>
          </a:xfrm>
          <a:noFill/>
          <a:ln/>
        </p:spPr>
        <p:txBody>
          <a:bodyPr/>
          <a:lstStyle/>
          <a:p>
            <a:pPr algn="just">
              <a:buFont typeface="Monotype Sorts" charset="0"/>
              <a:buNone/>
            </a:pPr>
            <a:r>
              <a:rPr lang="en-US"/>
              <a:t>Use end-of-line style for braces.</a:t>
            </a:r>
            <a:endParaRPr lang="en-US">
              <a:latin typeface="Book Antiqua" charset="0"/>
            </a:endParaRPr>
          </a:p>
          <a:p>
            <a:pPr lvl="4" algn="just">
              <a:buFontTx/>
              <a:buNone/>
            </a:pPr>
            <a:endParaRPr lang="en-US"/>
          </a:p>
        </p:txBody>
      </p:sp>
      <p:sp>
        <p:nvSpPr>
          <p:cNvPr id="93189" name="Rectangle 5"/>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800" u="sng">
                <a:latin typeface="Courier" charset="0"/>
                <a:cs typeface="Times New Roman" charset="0"/>
              </a:rPr>
              <a:t> </a:t>
            </a:r>
          </a:p>
          <a:p>
            <a:endParaRPr lang="en-US" sz="2400"/>
          </a:p>
        </p:txBody>
      </p:sp>
      <p:graphicFrame>
        <p:nvGraphicFramePr>
          <p:cNvPr id="93188" name="Object 4"/>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262158" name="Picture" r:id="rId3" imgW="4648320" imgH="2133720" progId="Word.Picture.8">
                  <p:embed/>
                </p:oleObj>
              </mc:Choice>
              <mc:Fallback>
                <p:oleObj name="Picture" r:id="rId3" imgW="4648320" imgH="21337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87676586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109ABD8-3F16-AE4C-B18F-22DB02DDBCA7}" type="slidenum">
              <a:rPr lang="en-US"/>
              <a:pPr/>
              <a:t>79</a:t>
            </a:fld>
            <a:endParaRPr lang="en-US"/>
          </a:p>
        </p:txBody>
      </p:sp>
      <p:sp>
        <p:nvSpPr>
          <p:cNvPr id="94210" name="Rectangle 2"/>
          <p:cNvSpPr>
            <a:spLocks noGrp="1" noChangeArrowheads="1"/>
          </p:cNvSpPr>
          <p:nvPr>
            <p:ph type="title"/>
          </p:nvPr>
        </p:nvSpPr>
        <p:spPr>
          <a:xfrm>
            <a:off x="685800" y="0"/>
            <a:ext cx="7772400" cy="1428750"/>
          </a:xfrm>
          <a:noFill/>
          <a:ln/>
        </p:spPr>
        <p:txBody>
          <a:bodyPr/>
          <a:lstStyle/>
          <a:p>
            <a:r>
              <a:rPr lang="en-US"/>
              <a:t>Programming Errors</a:t>
            </a:r>
          </a:p>
        </p:txBody>
      </p:sp>
      <p:sp>
        <p:nvSpPr>
          <p:cNvPr id="94211" name="Rectangle 3"/>
          <p:cNvSpPr>
            <a:spLocks noGrp="1" noChangeArrowheads="1"/>
          </p:cNvSpPr>
          <p:nvPr>
            <p:ph type="body" idx="1"/>
          </p:nvPr>
        </p:nvSpPr>
        <p:spPr>
          <a:xfrm>
            <a:off x="685800" y="1371600"/>
            <a:ext cx="7696200" cy="4114800"/>
          </a:xfrm>
          <a:noFill/>
          <a:ln/>
        </p:spPr>
        <p:txBody>
          <a:bodyPr/>
          <a:lstStyle/>
          <a:p>
            <a:pPr algn="just"/>
            <a:r>
              <a:rPr lang="en-US"/>
              <a:t>Syntax Errors</a:t>
            </a:r>
          </a:p>
          <a:p>
            <a:pPr lvl="1" algn="just"/>
            <a:r>
              <a:rPr lang="en-US"/>
              <a:t>Detected by the compiler</a:t>
            </a:r>
          </a:p>
          <a:p>
            <a:pPr algn="just"/>
            <a:r>
              <a:rPr lang="en-US"/>
              <a:t>Runtime Errors</a:t>
            </a:r>
          </a:p>
          <a:p>
            <a:pPr lvl="1" algn="just"/>
            <a:r>
              <a:rPr lang="en-US"/>
              <a:t>Causes the program to abort</a:t>
            </a:r>
          </a:p>
          <a:p>
            <a:pPr algn="just"/>
            <a:r>
              <a:rPr lang="en-US"/>
              <a:t>Logic Errors</a:t>
            </a:r>
          </a:p>
          <a:p>
            <a:pPr lvl="1" algn="just"/>
            <a:r>
              <a:rPr lang="en-US"/>
              <a:t>Produces incorrect result</a:t>
            </a:r>
          </a:p>
        </p:txBody>
      </p:sp>
    </p:spTree>
    <p:extLst>
      <p:ext uri="{BB962C8B-B14F-4D97-AF65-F5344CB8AC3E}">
        <p14:creationId xmlns:p14="http://schemas.microsoft.com/office/powerpoint/2010/main" val="18248496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E6277024-B38A-F54C-815B-1069C6DD4661}" type="slidenum">
              <a:rPr lang="en-US"/>
              <a:pPr/>
              <a:t>8</a:t>
            </a:fld>
            <a:endParaRPr lang="en-US"/>
          </a:p>
        </p:txBody>
      </p:sp>
      <p:sp>
        <p:nvSpPr>
          <p:cNvPr id="189442" name="Rectangle 2"/>
          <p:cNvSpPr>
            <a:spLocks noGrp="1" noChangeArrowheads="1"/>
          </p:cNvSpPr>
          <p:nvPr>
            <p:ph type="title"/>
          </p:nvPr>
        </p:nvSpPr>
        <p:spPr>
          <a:xfrm>
            <a:off x="685800" y="304800"/>
            <a:ext cx="7772400" cy="533400"/>
          </a:xfrm>
          <a:noFill/>
          <a:ln/>
        </p:spPr>
        <p:txBody>
          <a:bodyPr/>
          <a:lstStyle/>
          <a:p>
            <a:r>
              <a:rPr lang="en-US" sz="4300"/>
              <a:t>Trace a Program Execution</a:t>
            </a:r>
          </a:p>
        </p:txBody>
      </p:sp>
      <p:sp>
        <p:nvSpPr>
          <p:cNvPr id="189443"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charset="0"/>
              <a:buNone/>
            </a:pPr>
            <a:r>
              <a:rPr lang="en-US" sz="1800">
                <a:solidFill>
                  <a:schemeClr val="bg2"/>
                </a:solidFill>
              </a:rPr>
              <a:t>public class ComputeArea {</a:t>
            </a:r>
          </a:p>
          <a:p>
            <a:pPr>
              <a:lnSpc>
                <a:spcPct val="80000"/>
              </a:lnSpc>
              <a:buFont typeface="Monotype Sorts" charset="0"/>
              <a:buNone/>
            </a:pPr>
            <a:r>
              <a:rPr lang="en-US" sz="1800">
                <a:solidFill>
                  <a:schemeClr val="bg2"/>
                </a:solidFill>
              </a:rPr>
              <a:t>  /** Main method */</a:t>
            </a:r>
          </a:p>
          <a:p>
            <a:pPr>
              <a:lnSpc>
                <a:spcPct val="80000"/>
              </a:lnSpc>
              <a:buFont typeface="Monotype Sorts" charset="0"/>
              <a:buNone/>
            </a:pPr>
            <a:r>
              <a:rPr lang="en-US" sz="1800">
                <a:solidFill>
                  <a:schemeClr val="bg2"/>
                </a:solidFill>
              </a:rPr>
              <a:t>  public static void main(String[] args) {</a:t>
            </a:r>
          </a:p>
          <a:p>
            <a:pPr>
              <a:lnSpc>
                <a:spcPct val="80000"/>
              </a:lnSpc>
              <a:buFont typeface="Monotype Sorts" charset="0"/>
              <a:buNone/>
            </a:pPr>
            <a:r>
              <a:rPr lang="en-US" sz="1800">
                <a:solidFill>
                  <a:schemeClr val="bg2"/>
                </a:solidFill>
              </a:rPr>
              <a:t>    double radius;</a:t>
            </a:r>
          </a:p>
          <a:p>
            <a:pPr>
              <a:lnSpc>
                <a:spcPct val="80000"/>
              </a:lnSpc>
              <a:buFont typeface="Monotype Sorts" charset="0"/>
              <a:buNone/>
            </a:pPr>
            <a:r>
              <a:rPr lang="en-US" sz="1800">
                <a:solidFill>
                  <a:schemeClr val="bg2"/>
                </a:solidFill>
              </a:rPr>
              <a:t>    double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Assign a radius</a:t>
            </a:r>
          </a:p>
          <a:p>
            <a:pPr>
              <a:lnSpc>
                <a:spcPct val="80000"/>
              </a:lnSpc>
              <a:buFont typeface="Monotype Sorts" charset="0"/>
              <a:buNone/>
            </a:pPr>
            <a:r>
              <a:rPr lang="en-US" sz="1800">
                <a:solidFill>
                  <a:schemeClr val="bg2"/>
                </a:solidFill>
              </a:rPr>
              <a:t>    radius = 20;</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Compute area</a:t>
            </a:r>
          </a:p>
          <a:p>
            <a:pPr>
              <a:lnSpc>
                <a:spcPct val="80000"/>
              </a:lnSpc>
              <a:buFont typeface="Monotype Sorts" charset="0"/>
              <a:buNone/>
            </a:pPr>
            <a:r>
              <a:rPr lang="en-US" sz="1800">
                <a:solidFill>
                  <a:schemeClr val="bg2"/>
                </a:solidFill>
              </a:rPr>
              <a:t>    area = radius * radius * 3.14159;</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Display results</a:t>
            </a:r>
          </a:p>
          <a:p>
            <a:pPr>
              <a:lnSpc>
                <a:spcPct val="80000"/>
              </a:lnSpc>
              <a:buFont typeface="Monotype Sorts" charset="0"/>
              <a:buNone/>
            </a:pPr>
            <a:r>
              <a:rPr lang="en-US" sz="1800">
                <a:solidFill>
                  <a:schemeClr val="bg2"/>
                </a:solidFill>
              </a:rPr>
              <a:t>    System.out.println("The area for the circle of radius " +</a:t>
            </a:r>
          </a:p>
          <a:p>
            <a:pPr>
              <a:lnSpc>
                <a:spcPct val="80000"/>
              </a:lnSpc>
              <a:buFont typeface="Monotype Sorts" charset="0"/>
              <a:buNone/>
            </a:pPr>
            <a:r>
              <a:rPr lang="en-US" sz="1800">
                <a:solidFill>
                  <a:schemeClr val="bg2"/>
                </a:solidFill>
              </a:rPr>
              <a:t>      radius + " is " +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a:t>
            </a:r>
          </a:p>
        </p:txBody>
      </p:sp>
      <p:sp>
        <p:nvSpPr>
          <p:cNvPr id="189444" name="Rectangle 4"/>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solidFill>
                  <a:schemeClr val="bg2"/>
                </a:solidFill>
              </a:rPr>
              <a:t>20</a:t>
            </a:r>
          </a:p>
        </p:txBody>
      </p:sp>
      <p:sp>
        <p:nvSpPr>
          <p:cNvPr id="189445"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radius</a:t>
            </a:r>
          </a:p>
        </p:txBody>
      </p:sp>
      <p:sp>
        <p:nvSpPr>
          <p:cNvPr id="189447" name="Text Box 7"/>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memory</a:t>
            </a:r>
          </a:p>
        </p:txBody>
      </p:sp>
      <p:sp>
        <p:nvSpPr>
          <p:cNvPr id="189448" name="Rectangle 8"/>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solidFill>
                  <a:schemeClr val="bg2"/>
                </a:solidFill>
              </a:rPr>
              <a:t>1256.636</a:t>
            </a:r>
          </a:p>
        </p:txBody>
      </p:sp>
      <p:sp>
        <p:nvSpPr>
          <p:cNvPr id="189449" name="Text Box 9"/>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area</a:t>
            </a:r>
          </a:p>
        </p:txBody>
      </p:sp>
      <p:sp>
        <p:nvSpPr>
          <p:cNvPr id="189450" name="Rectangle 10"/>
          <p:cNvSpPr>
            <a:spLocks noChangeArrowheads="1"/>
          </p:cNvSpPr>
          <p:nvPr/>
        </p:nvSpPr>
        <p:spPr bwMode="auto">
          <a:xfrm>
            <a:off x="457200" y="3810000"/>
            <a:ext cx="5105400" cy="309563"/>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9452" name="Line 12"/>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89453" name="AutoShape 13"/>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50000"/>
              </a:spcBef>
            </a:pPr>
            <a:r>
              <a:rPr lang="en-US" sz="1800"/>
              <a:t>compute area and assign it to variable area</a:t>
            </a:r>
          </a:p>
        </p:txBody>
      </p:sp>
      <p:sp>
        <p:nvSpPr>
          <p:cNvPr id="189455" name="Rectangle 1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AC7B31B-E75A-E742-8784-C93DB1507B0F}" type="slidenum">
              <a:rPr lang="en-US"/>
              <a:pPr/>
              <a:t>80</a:t>
            </a:fld>
            <a:endParaRPr lang="en-US"/>
          </a:p>
        </p:txBody>
      </p:sp>
      <p:sp>
        <p:nvSpPr>
          <p:cNvPr id="125954" name="Rectangle 2"/>
          <p:cNvSpPr>
            <a:spLocks noGrp="1" noChangeArrowheads="1"/>
          </p:cNvSpPr>
          <p:nvPr>
            <p:ph type="title"/>
          </p:nvPr>
        </p:nvSpPr>
        <p:spPr>
          <a:xfrm>
            <a:off x="685800" y="228600"/>
            <a:ext cx="7772400" cy="685800"/>
          </a:xfrm>
          <a:noFill/>
          <a:ln/>
        </p:spPr>
        <p:txBody>
          <a:bodyPr/>
          <a:lstStyle/>
          <a:p>
            <a:r>
              <a:rPr lang="en-US"/>
              <a:t>Syntax Errors</a:t>
            </a:r>
          </a:p>
        </p:txBody>
      </p:sp>
      <p:sp>
        <p:nvSpPr>
          <p:cNvPr id="125955" name="Rectangle 3"/>
          <p:cNvSpPr>
            <a:spLocks noGrp="1" noChangeArrowheads="1"/>
          </p:cNvSpPr>
          <p:nvPr>
            <p:ph type="body" idx="1"/>
          </p:nvPr>
        </p:nvSpPr>
        <p:spPr>
          <a:xfrm>
            <a:off x="304800" y="1143000"/>
            <a:ext cx="8458200" cy="2209800"/>
          </a:xfrm>
          <a:solidFill>
            <a:schemeClr val="tx1"/>
          </a:solidFill>
          <a:ln/>
        </p:spPr>
        <p:txBody>
          <a:bodyPr/>
          <a:lstStyle/>
          <a:p>
            <a:pPr algn="just">
              <a:lnSpc>
                <a:spcPct val="90000"/>
              </a:lnSpc>
              <a:buFont typeface="Monotype Sorts" charset="0"/>
              <a:buNone/>
            </a:pPr>
            <a:r>
              <a:rPr lang="en-US" sz="2000">
                <a:solidFill>
                  <a:schemeClr val="bg2"/>
                </a:solidFill>
                <a:latin typeface="Courier New" charset="0"/>
                <a:cs typeface="Times New Roman" charset="0"/>
              </a:rPr>
              <a:t>public class ShowSyntaxErrors {</a:t>
            </a:r>
          </a:p>
          <a:p>
            <a:pPr algn="just">
              <a:lnSpc>
                <a:spcPct val="90000"/>
              </a:lnSpc>
              <a:buFont typeface="Monotype Sorts" charset="0"/>
              <a:buNone/>
            </a:pPr>
            <a:r>
              <a:rPr lang="en-US" sz="2000">
                <a:solidFill>
                  <a:schemeClr val="bg2"/>
                </a:solidFill>
                <a:latin typeface="Courier New" charset="0"/>
                <a:cs typeface="Times New Roman" charset="0"/>
              </a:rPr>
              <a:t>  public static void main(String[] args) {</a:t>
            </a:r>
          </a:p>
          <a:p>
            <a:pPr algn="just">
              <a:lnSpc>
                <a:spcPct val="90000"/>
              </a:lnSpc>
              <a:buFont typeface="Monotype Sorts" charset="0"/>
              <a:buNone/>
            </a:pPr>
            <a:r>
              <a:rPr lang="en-US" sz="2000">
                <a:solidFill>
                  <a:schemeClr val="bg2"/>
                </a:solidFill>
                <a:latin typeface="Courier New" charset="0"/>
                <a:cs typeface="Times New Roman" charset="0"/>
              </a:rPr>
              <a:t>    i = 30;</a:t>
            </a:r>
          </a:p>
          <a:p>
            <a:pPr algn="just">
              <a:lnSpc>
                <a:spcPct val="90000"/>
              </a:lnSpc>
              <a:buFont typeface="Monotype Sorts" charset="0"/>
              <a:buNone/>
            </a:pPr>
            <a:r>
              <a:rPr lang="en-US" sz="2000">
                <a:solidFill>
                  <a:schemeClr val="bg2"/>
                </a:solidFill>
                <a:latin typeface="Courier New" charset="0"/>
                <a:cs typeface="Times New Roman" charset="0"/>
              </a:rPr>
              <a:t>    System.out.println(i + 4);</a:t>
            </a:r>
          </a:p>
          <a:p>
            <a:pPr algn="just">
              <a:lnSpc>
                <a:spcPct val="90000"/>
              </a:lnSpc>
              <a:buFont typeface="Monotype Sorts" charset="0"/>
              <a:buNone/>
            </a:pPr>
            <a:r>
              <a:rPr lang="en-US" sz="2000">
                <a:solidFill>
                  <a:schemeClr val="bg2"/>
                </a:solidFill>
                <a:latin typeface="Courier New" charset="0"/>
                <a:cs typeface="Times New Roman" charset="0"/>
              </a:rPr>
              <a:t>  }</a:t>
            </a:r>
          </a:p>
          <a:p>
            <a:pPr algn="just">
              <a:lnSpc>
                <a:spcPct val="90000"/>
              </a:lnSpc>
              <a:buFont typeface="Monotype Sorts" charset="0"/>
              <a:buNone/>
            </a:pPr>
            <a:r>
              <a:rPr lang="en-US" sz="2000">
                <a:solidFill>
                  <a:schemeClr val="bg2"/>
                </a:solidFill>
                <a:latin typeface="Courier New" charset="0"/>
                <a:cs typeface="Times New Roman" charset="0"/>
              </a:rPr>
              <a:t>}</a:t>
            </a:r>
          </a:p>
        </p:txBody>
      </p:sp>
    </p:spTree>
    <p:extLst>
      <p:ext uri="{BB962C8B-B14F-4D97-AF65-F5344CB8AC3E}">
        <p14:creationId xmlns:p14="http://schemas.microsoft.com/office/powerpoint/2010/main" val="10054559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5223506-99C4-C44E-AE6A-1C307F1C8501}" type="slidenum">
              <a:rPr lang="en-US"/>
              <a:pPr/>
              <a:t>81</a:t>
            </a:fld>
            <a:endParaRPr lang="en-US"/>
          </a:p>
        </p:txBody>
      </p:sp>
      <p:sp>
        <p:nvSpPr>
          <p:cNvPr id="126978" name="Rectangle 2"/>
          <p:cNvSpPr>
            <a:spLocks noGrp="1" noChangeArrowheads="1"/>
          </p:cNvSpPr>
          <p:nvPr>
            <p:ph type="title"/>
          </p:nvPr>
        </p:nvSpPr>
        <p:spPr>
          <a:xfrm>
            <a:off x="685800" y="228600"/>
            <a:ext cx="7772400" cy="685800"/>
          </a:xfrm>
          <a:noFill/>
          <a:ln/>
        </p:spPr>
        <p:txBody>
          <a:bodyPr/>
          <a:lstStyle/>
          <a:p>
            <a:r>
              <a:rPr lang="en-US"/>
              <a:t>Runtime Errors</a:t>
            </a:r>
          </a:p>
        </p:txBody>
      </p:sp>
      <p:sp>
        <p:nvSpPr>
          <p:cNvPr id="126979" name="Rectangle 3"/>
          <p:cNvSpPr>
            <a:spLocks noGrp="1" noChangeArrowheads="1"/>
          </p:cNvSpPr>
          <p:nvPr>
            <p:ph type="body" idx="1"/>
          </p:nvPr>
        </p:nvSpPr>
        <p:spPr>
          <a:xfrm>
            <a:off x="381000" y="1295400"/>
            <a:ext cx="8305800" cy="2133600"/>
          </a:xfrm>
          <a:solidFill>
            <a:schemeClr val="tx1"/>
          </a:solidFill>
          <a:ln/>
        </p:spPr>
        <p:txBody>
          <a:bodyPr/>
          <a:lstStyle/>
          <a:p>
            <a:pPr algn="just">
              <a:lnSpc>
                <a:spcPct val="90000"/>
              </a:lnSpc>
              <a:buFont typeface="Monotype Sorts" charset="0"/>
              <a:buNone/>
            </a:pPr>
            <a:r>
              <a:rPr lang="en-US" sz="2400">
                <a:solidFill>
                  <a:schemeClr val="bg2"/>
                </a:solidFill>
                <a:latin typeface="Courier New" charset="0"/>
                <a:cs typeface="Times New Roman" charset="0"/>
              </a:rPr>
              <a:t>public class ShowRuntimeErrors {</a:t>
            </a:r>
          </a:p>
          <a:p>
            <a:pPr algn="just">
              <a:lnSpc>
                <a:spcPct val="90000"/>
              </a:lnSpc>
              <a:buFont typeface="Monotype Sorts" charset="0"/>
              <a:buNone/>
            </a:pPr>
            <a:r>
              <a:rPr lang="en-US" sz="2400">
                <a:solidFill>
                  <a:schemeClr val="bg2"/>
                </a:solidFill>
                <a:latin typeface="Courier New" charset="0"/>
                <a:cs typeface="Times New Roman" charset="0"/>
              </a:rPr>
              <a:t>  public static void main(String[] args) {</a:t>
            </a:r>
          </a:p>
          <a:p>
            <a:pPr algn="just">
              <a:lnSpc>
                <a:spcPct val="90000"/>
              </a:lnSpc>
              <a:buFont typeface="Monotype Sorts" charset="0"/>
              <a:buNone/>
            </a:pPr>
            <a:r>
              <a:rPr lang="en-US" sz="2400">
                <a:solidFill>
                  <a:schemeClr val="bg2"/>
                </a:solidFill>
                <a:latin typeface="Courier New" charset="0"/>
                <a:cs typeface="Times New Roman" charset="0"/>
              </a:rPr>
              <a:t>    int i = 1 / 0;</a:t>
            </a:r>
          </a:p>
          <a:p>
            <a:pPr algn="just">
              <a:lnSpc>
                <a:spcPct val="90000"/>
              </a:lnSpc>
              <a:buFont typeface="Monotype Sorts" charset="0"/>
              <a:buNone/>
            </a:pPr>
            <a:r>
              <a:rPr lang="en-US" sz="2400">
                <a:solidFill>
                  <a:schemeClr val="bg2"/>
                </a:solidFill>
                <a:latin typeface="Courier New" charset="0"/>
                <a:cs typeface="Times New Roman" charset="0"/>
              </a:rPr>
              <a:t>  }</a:t>
            </a:r>
          </a:p>
          <a:p>
            <a:pPr algn="just">
              <a:lnSpc>
                <a:spcPct val="90000"/>
              </a:lnSpc>
              <a:buFont typeface="Monotype Sorts" charset="0"/>
              <a:buNone/>
            </a:pPr>
            <a:r>
              <a:rPr lang="en-US" sz="2400">
                <a:solidFill>
                  <a:schemeClr val="bg2"/>
                </a:solidFill>
                <a:latin typeface="Courier New" charset="0"/>
                <a:cs typeface="Times New Roman" charset="0"/>
              </a:rPr>
              <a:t>}</a:t>
            </a:r>
          </a:p>
        </p:txBody>
      </p:sp>
    </p:spTree>
    <p:extLst>
      <p:ext uri="{BB962C8B-B14F-4D97-AF65-F5344CB8AC3E}">
        <p14:creationId xmlns:p14="http://schemas.microsoft.com/office/powerpoint/2010/main" val="3456763750"/>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en-US" smtClean="0"/>
              <a:t>Summary</a:t>
            </a:r>
          </a:p>
        </p:txBody>
      </p:sp>
      <p:sp>
        <p:nvSpPr>
          <p:cNvPr id="130051" name="Rectangle 3"/>
          <p:cNvSpPr>
            <a:spLocks noGrp="1" noChangeArrowheads="1"/>
          </p:cNvSpPr>
          <p:nvPr>
            <p:ph idx="1"/>
          </p:nvPr>
        </p:nvSpPr>
        <p:spPr>
          <a:xfrm>
            <a:off x="1082675" y="1990725"/>
            <a:ext cx="7604125" cy="4135438"/>
          </a:xfrm>
        </p:spPr>
        <p:txBody>
          <a:bodyPr/>
          <a:lstStyle/>
          <a:p>
            <a:pPr eaLnBrk="1" hangingPunct="1"/>
            <a:r>
              <a:rPr lang="en-US" altLang="en-US" sz="2800" dirty="0" smtClean="0"/>
              <a:t>You have become familiar with Java primitive types (numbers, characters, etc.).</a:t>
            </a:r>
          </a:p>
          <a:p>
            <a:pPr eaLnBrk="1" hangingPunct="1"/>
            <a:r>
              <a:rPr lang="en-US" altLang="en-US" sz="2800" dirty="0" smtClean="0"/>
              <a:t>You have learned about assignment statements and expressions.</a:t>
            </a:r>
          </a:p>
          <a:p>
            <a:pPr eaLnBrk="1" hangingPunct="1"/>
            <a:r>
              <a:rPr lang="en-US" altLang="en-US" sz="2800" dirty="0" smtClean="0"/>
              <a:t>You have learned about stings</a:t>
            </a:r>
            <a:r>
              <a:rPr lang="en-US" altLang="en-US" sz="2800" dirty="0" smtClean="0"/>
              <a:t>.</a:t>
            </a:r>
          </a:p>
          <a:p>
            <a:pPr eaLnBrk="1" hangingPunct="1"/>
            <a:r>
              <a:rPr lang="en-US" altLang="en-US" sz="2800" dirty="0" smtClean="0"/>
              <a:t>You have learned about simple keyboard input and screen output.</a:t>
            </a:r>
          </a:p>
          <a:p>
            <a:pPr eaLnBrk="1" hangingPunct="1"/>
            <a:endParaRPr lang="en-US" altLang="en-US" sz="2800" dirty="0" smtClean="0"/>
          </a:p>
        </p:txBody>
      </p:sp>
    </p:spTree>
    <p:extLst>
      <p:ext uri="{BB962C8B-B14F-4D97-AF65-F5344CB8AC3E}">
        <p14:creationId xmlns:p14="http://schemas.microsoft.com/office/powerpoint/2010/main" val="232260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94743051-7E7E-F348-AFCF-FDC7861149F1}" type="slidenum">
              <a:rPr lang="en-US"/>
              <a:pPr/>
              <a:t>9</a:t>
            </a:fld>
            <a:endParaRPr lang="en-US"/>
          </a:p>
        </p:txBody>
      </p:sp>
      <p:sp>
        <p:nvSpPr>
          <p:cNvPr id="190466" name="Rectangle 2"/>
          <p:cNvSpPr>
            <a:spLocks noGrp="1" noChangeArrowheads="1"/>
          </p:cNvSpPr>
          <p:nvPr>
            <p:ph type="title"/>
          </p:nvPr>
        </p:nvSpPr>
        <p:spPr>
          <a:xfrm>
            <a:off x="685800" y="304800"/>
            <a:ext cx="7772400" cy="533400"/>
          </a:xfrm>
          <a:noFill/>
          <a:ln/>
        </p:spPr>
        <p:txBody>
          <a:bodyPr/>
          <a:lstStyle/>
          <a:p>
            <a:r>
              <a:rPr lang="en-US" sz="4300"/>
              <a:t>Trace a Program Execution</a:t>
            </a:r>
          </a:p>
        </p:txBody>
      </p:sp>
      <p:sp>
        <p:nvSpPr>
          <p:cNvPr id="190467"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charset="0"/>
              <a:buNone/>
            </a:pPr>
            <a:r>
              <a:rPr lang="en-US" sz="1800">
                <a:solidFill>
                  <a:schemeClr val="bg2"/>
                </a:solidFill>
              </a:rPr>
              <a:t>public class ComputeArea {</a:t>
            </a:r>
          </a:p>
          <a:p>
            <a:pPr>
              <a:lnSpc>
                <a:spcPct val="80000"/>
              </a:lnSpc>
              <a:buFont typeface="Monotype Sorts" charset="0"/>
              <a:buNone/>
            </a:pPr>
            <a:r>
              <a:rPr lang="en-US" sz="1800">
                <a:solidFill>
                  <a:schemeClr val="bg2"/>
                </a:solidFill>
              </a:rPr>
              <a:t>  /** Main method */</a:t>
            </a:r>
          </a:p>
          <a:p>
            <a:pPr>
              <a:lnSpc>
                <a:spcPct val="80000"/>
              </a:lnSpc>
              <a:buFont typeface="Monotype Sorts" charset="0"/>
              <a:buNone/>
            </a:pPr>
            <a:r>
              <a:rPr lang="en-US" sz="1800">
                <a:solidFill>
                  <a:schemeClr val="bg2"/>
                </a:solidFill>
              </a:rPr>
              <a:t>  public static void main(String[] args) {</a:t>
            </a:r>
          </a:p>
          <a:p>
            <a:pPr>
              <a:lnSpc>
                <a:spcPct val="80000"/>
              </a:lnSpc>
              <a:buFont typeface="Monotype Sorts" charset="0"/>
              <a:buNone/>
            </a:pPr>
            <a:r>
              <a:rPr lang="en-US" sz="1800">
                <a:solidFill>
                  <a:schemeClr val="bg2"/>
                </a:solidFill>
              </a:rPr>
              <a:t>    double radius;</a:t>
            </a:r>
          </a:p>
          <a:p>
            <a:pPr>
              <a:lnSpc>
                <a:spcPct val="80000"/>
              </a:lnSpc>
              <a:buFont typeface="Monotype Sorts" charset="0"/>
              <a:buNone/>
            </a:pPr>
            <a:r>
              <a:rPr lang="en-US" sz="1800">
                <a:solidFill>
                  <a:schemeClr val="bg2"/>
                </a:solidFill>
              </a:rPr>
              <a:t>    double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Assign a radius</a:t>
            </a:r>
          </a:p>
          <a:p>
            <a:pPr>
              <a:lnSpc>
                <a:spcPct val="80000"/>
              </a:lnSpc>
              <a:buFont typeface="Monotype Sorts" charset="0"/>
              <a:buNone/>
            </a:pPr>
            <a:r>
              <a:rPr lang="en-US" sz="1800">
                <a:solidFill>
                  <a:schemeClr val="bg2"/>
                </a:solidFill>
              </a:rPr>
              <a:t>    radius = 20;</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Compute area</a:t>
            </a:r>
          </a:p>
          <a:p>
            <a:pPr>
              <a:lnSpc>
                <a:spcPct val="80000"/>
              </a:lnSpc>
              <a:buFont typeface="Monotype Sorts" charset="0"/>
              <a:buNone/>
            </a:pPr>
            <a:r>
              <a:rPr lang="en-US" sz="1800">
                <a:solidFill>
                  <a:schemeClr val="bg2"/>
                </a:solidFill>
              </a:rPr>
              <a:t>    area = radius * radius * 3.14159;</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    // Display results</a:t>
            </a:r>
          </a:p>
          <a:p>
            <a:pPr>
              <a:lnSpc>
                <a:spcPct val="80000"/>
              </a:lnSpc>
              <a:buFont typeface="Monotype Sorts" charset="0"/>
              <a:buNone/>
            </a:pPr>
            <a:r>
              <a:rPr lang="en-US" sz="1800">
                <a:solidFill>
                  <a:schemeClr val="bg2"/>
                </a:solidFill>
              </a:rPr>
              <a:t>    System.out.println("The area for the circle of radius " +</a:t>
            </a:r>
          </a:p>
          <a:p>
            <a:pPr>
              <a:lnSpc>
                <a:spcPct val="80000"/>
              </a:lnSpc>
              <a:buFont typeface="Monotype Sorts" charset="0"/>
              <a:buNone/>
            </a:pPr>
            <a:r>
              <a:rPr lang="en-US" sz="1800">
                <a:solidFill>
                  <a:schemeClr val="bg2"/>
                </a:solidFill>
              </a:rPr>
              <a:t>      radius + " is " + area);</a:t>
            </a:r>
          </a:p>
          <a:p>
            <a:pPr>
              <a:lnSpc>
                <a:spcPct val="80000"/>
              </a:lnSpc>
              <a:buFont typeface="Monotype Sorts" charset="0"/>
              <a:buNone/>
            </a:pPr>
            <a:r>
              <a:rPr lang="en-US" sz="1800">
                <a:solidFill>
                  <a:schemeClr val="bg2"/>
                </a:solidFill>
              </a:rPr>
              <a:t>  }</a:t>
            </a:r>
          </a:p>
          <a:p>
            <a:pPr>
              <a:lnSpc>
                <a:spcPct val="80000"/>
              </a:lnSpc>
              <a:buFont typeface="Monotype Sorts" charset="0"/>
              <a:buNone/>
            </a:pPr>
            <a:r>
              <a:rPr lang="en-US" sz="1800">
                <a:solidFill>
                  <a:schemeClr val="bg2"/>
                </a:solidFill>
              </a:rPr>
              <a:t>}</a:t>
            </a:r>
          </a:p>
        </p:txBody>
      </p:sp>
      <p:sp>
        <p:nvSpPr>
          <p:cNvPr id="190468" name="Rectangle 4"/>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rPr>
              <a:t>20</a:t>
            </a:r>
          </a:p>
        </p:txBody>
      </p:sp>
      <p:sp>
        <p:nvSpPr>
          <p:cNvPr id="190469"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radius</a:t>
            </a:r>
          </a:p>
        </p:txBody>
      </p:sp>
      <p:sp>
        <p:nvSpPr>
          <p:cNvPr id="190470" name="Text Box 6"/>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memory</a:t>
            </a:r>
          </a:p>
        </p:txBody>
      </p:sp>
      <p:sp>
        <p:nvSpPr>
          <p:cNvPr id="190471" name="Rectangle 7"/>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rPr>
              <a:t>1256.636</a:t>
            </a:r>
          </a:p>
        </p:txBody>
      </p:sp>
      <p:sp>
        <p:nvSpPr>
          <p:cNvPr id="190472" name="Text Box 8"/>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t>area</a:t>
            </a:r>
          </a:p>
        </p:txBody>
      </p:sp>
      <p:sp>
        <p:nvSpPr>
          <p:cNvPr id="190474" name="Rectangle 10"/>
          <p:cNvSpPr>
            <a:spLocks noChangeArrowheads="1"/>
          </p:cNvSpPr>
          <p:nvPr/>
        </p:nvSpPr>
        <p:spPr bwMode="auto">
          <a:xfrm>
            <a:off x="457200" y="4648200"/>
            <a:ext cx="5105400" cy="5334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9047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90477" name="Line 13"/>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0478" name="AutoShape 14"/>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50000"/>
              </a:spcBef>
            </a:pPr>
            <a:r>
              <a:rPr lang="en-US" sz="1800"/>
              <a:t>print a message to the console</a:t>
            </a:r>
          </a:p>
        </p:txBody>
      </p:sp>
      <p:sp>
        <p:nvSpPr>
          <p:cNvPr id="190481"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solidFill>
                  <a:schemeClr val="bg2"/>
                </a:solidFill>
                <a:latin typeface="Forte"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ELAPSEDTIME" val="37.056"/>
  <p:tag name="TIMELINE" val="1.2/10.2"/>
</p:tagLst>
</file>

<file path=ppt/tags/tag2.xml><?xml version="1.0" encoding="utf-8"?>
<p:tagLst xmlns:a="http://schemas.openxmlformats.org/drawingml/2006/main" xmlns:r="http://schemas.openxmlformats.org/officeDocument/2006/relationships" xmlns:p="http://schemas.openxmlformats.org/presentationml/2006/main">
  <p:tag name="ELAPSEDTIME" val="41.888"/>
  <p:tag name="TIMELINE" val="0.8/12.2/23.7/27.7/32.8/37.3/40.3"/>
</p:tagLst>
</file>

<file path=ppt/tags/tag3.xml><?xml version="1.0" encoding="utf-8"?>
<p:tagLst xmlns:a="http://schemas.openxmlformats.org/drawingml/2006/main" xmlns:r="http://schemas.openxmlformats.org/officeDocument/2006/relationships" xmlns:p="http://schemas.openxmlformats.org/presentationml/2006/main">
  <p:tag name="ELAPSEDTIME" val="54.512"/>
  <p:tag name="TIMELINE" val="0.8/21.2/22.7"/>
</p:tagLst>
</file>

<file path=ppt/tags/tag4.xml><?xml version="1.0" encoding="utf-8"?>
<p:tagLst xmlns:a="http://schemas.openxmlformats.org/drawingml/2006/main" xmlns:r="http://schemas.openxmlformats.org/officeDocument/2006/relationships" xmlns:p="http://schemas.openxmlformats.org/presentationml/2006/main">
  <p:tag name="ELAPSEDTIME" val="54.512"/>
  <p:tag name="TIMELINE" val="0.8/21.2/22.7"/>
</p:tagLst>
</file>

<file path=ppt/tags/tag5.xml><?xml version="1.0" encoding="utf-8"?>
<p:tagLst xmlns:a="http://schemas.openxmlformats.org/drawingml/2006/main" xmlns:r="http://schemas.openxmlformats.org/officeDocument/2006/relationships" xmlns:p="http://schemas.openxmlformats.org/presentationml/2006/main">
  <p:tag name="ELAPSEDTIME" val="38.016"/>
  <p:tag name="TIMELINE" val="1.1/7.6/9.5/17.5/19.8"/>
</p:tagLst>
</file>

<file path=ppt/tags/tag6.xml><?xml version="1.0" encoding="utf-8"?>
<p:tagLst xmlns:a="http://schemas.openxmlformats.org/drawingml/2006/main" xmlns:r="http://schemas.openxmlformats.org/officeDocument/2006/relationships" xmlns:p="http://schemas.openxmlformats.org/presentationml/2006/main">
  <p:tag name="ELAPSEDTIME" val="29.216"/>
  <p:tag name="TIMELINE" val="8.3/13.7/20.5"/>
</p:tagLst>
</file>

<file path=ppt/tags/tag7.xml><?xml version="1.0" encoding="utf-8"?>
<p:tagLst xmlns:a="http://schemas.openxmlformats.org/drawingml/2006/main" xmlns:r="http://schemas.openxmlformats.org/officeDocument/2006/relationships" xmlns:p="http://schemas.openxmlformats.org/presentationml/2006/main">
  <p:tag name="ELAPSEDTIME" val="38.016"/>
  <p:tag name="TIMELINE" val="5.9/11.2/17.2"/>
</p:tagLst>
</file>

<file path=ppt/tags/tag8.xml><?xml version="1.0" encoding="utf-8"?>
<p:tagLst xmlns:a="http://schemas.openxmlformats.org/drawingml/2006/main" xmlns:r="http://schemas.openxmlformats.org/officeDocument/2006/relationships" xmlns:p="http://schemas.openxmlformats.org/presentationml/2006/main">
  <p:tag name="ELAPSEDTIME" val="30.352"/>
  <p:tag name="TIMELINE" val="0.7/14.5/24.0"/>
</p:tagLst>
</file>

<file path=ppt/tags/tag9.xml><?xml version="1.0" encoding="utf-8"?>
<p:tagLst xmlns:a="http://schemas.openxmlformats.org/drawingml/2006/main" xmlns:r="http://schemas.openxmlformats.org/officeDocument/2006/relationships" xmlns:p="http://schemas.openxmlformats.org/presentationml/2006/main">
  <p:tag name="ELAPSEDTIME" val="72.816"/>
  <p:tag name="TIMELINE" val="7.5/21.3/44.6/53.8"/>
</p:tagLst>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10091</TotalTime>
  <Words>4339</Words>
  <Application>Microsoft Office PowerPoint</Application>
  <PresentationFormat>On-screen Show (4:3)</PresentationFormat>
  <Paragraphs>823</Paragraphs>
  <Slides>82</Slides>
  <Notes>19</Notes>
  <HiddenSlides>0</HiddenSlides>
  <MMClips>0</MMClips>
  <ScaleCrop>false</ScaleCrop>
  <HeadingPairs>
    <vt:vector size="10" baseType="variant">
      <vt:variant>
        <vt:lpstr>Fonts Used</vt:lpstr>
      </vt:variant>
      <vt:variant>
        <vt:i4>13</vt:i4>
      </vt:variant>
      <vt:variant>
        <vt:lpstr>Theme</vt:lpstr>
      </vt:variant>
      <vt:variant>
        <vt:i4>1</vt:i4>
      </vt:variant>
      <vt:variant>
        <vt:lpstr>Embedded OLE Servers</vt:lpstr>
      </vt:variant>
      <vt:variant>
        <vt:i4>4</vt:i4>
      </vt:variant>
      <vt:variant>
        <vt:lpstr>Slide Titles</vt:lpstr>
      </vt:variant>
      <vt:variant>
        <vt:i4>82</vt:i4>
      </vt:variant>
      <vt:variant>
        <vt:lpstr>Custom Shows</vt:lpstr>
      </vt:variant>
      <vt:variant>
        <vt:i4>1</vt:i4>
      </vt:variant>
    </vt:vector>
  </HeadingPairs>
  <TitlesOfParts>
    <vt:vector size="101" baseType="lpstr">
      <vt:lpstr>MS PGothic</vt:lpstr>
      <vt:lpstr>MS PGothic</vt:lpstr>
      <vt:lpstr>Arial</vt:lpstr>
      <vt:lpstr>Book Antiqua</vt:lpstr>
      <vt:lpstr>Comic Sans MS</vt:lpstr>
      <vt:lpstr>Courier</vt:lpstr>
      <vt:lpstr>Courier New</vt:lpstr>
      <vt:lpstr>Forte</vt:lpstr>
      <vt:lpstr>Monotype Sorts</vt:lpstr>
      <vt:lpstr>Symbol</vt:lpstr>
      <vt:lpstr>Tahoma</vt:lpstr>
      <vt:lpstr>Times New Roman</vt:lpstr>
      <vt:lpstr>Wingdings</vt:lpstr>
      <vt:lpstr>International</vt:lpstr>
      <vt:lpstr>Picture</vt:lpstr>
      <vt:lpstr>Microsoft Draw Drawing</vt:lpstr>
      <vt:lpstr>Equation</vt:lpstr>
      <vt:lpstr>Microsoft Word Picture</vt:lpstr>
      <vt:lpstr>Chapter 2 Elementary Programming</vt:lpstr>
      <vt:lpstr>Motivations</vt:lpstr>
      <vt:lpstr>Introducing Programming with an Example</vt:lpstr>
      <vt:lpstr>Plan to Program</vt:lpstr>
      <vt:lpstr>Trace a Program Execution</vt:lpstr>
      <vt:lpstr>Trace a Program Execution</vt:lpstr>
      <vt:lpstr>Trace a Program Execution</vt:lpstr>
      <vt:lpstr>Trace a Program Execution</vt:lpstr>
      <vt:lpstr>Trace a Program Execution</vt:lpstr>
      <vt:lpstr>PowerPoint Presentation</vt:lpstr>
      <vt:lpstr>PowerPoint Presentation</vt:lpstr>
      <vt:lpstr>Identifiers</vt:lpstr>
      <vt:lpstr>Identifiers are Case-Sensitive</vt:lpstr>
      <vt:lpstr>Programs and Data</vt:lpstr>
      <vt:lpstr>State of the Space Memory</vt:lpstr>
      <vt:lpstr>Data Type</vt:lpstr>
      <vt:lpstr>Java built-in Data Types</vt:lpstr>
      <vt:lpstr>Primitive Data Types</vt:lpstr>
      <vt:lpstr>PowerPoint Presentation</vt:lpstr>
      <vt:lpstr>Constant Declaration</vt:lpstr>
      <vt:lpstr>Variable Declaration</vt:lpstr>
      <vt:lpstr>Basic Assignment Operator</vt:lpstr>
      <vt:lpstr>The Right Side of the Assignment Operator</vt:lpstr>
      <vt:lpstr>Assigning Literals</vt:lpstr>
      <vt:lpstr>Assigning Variables</vt:lpstr>
      <vt:lpstr>Assigning Expressions</vt:lpstr>
      <vt:lpstr>Updating Data</vt:lpstr>
      <vt:lpstr>Standard Output Window</vt:lpstr>
      <vt:lpstr>The println Method</vt:lpstr>
      <vt:lpstr>Standard Input</vt:lpstr>
      <vt:lpstr>Example</vt:lpstr>
      <vt:lpstr>Common Scanner Methods</vt:lpstr>
      <vt:lpstr>Numeric Operators</vt:lpstr>
      <vt:lpstr>Integer Division</vt:lpstr>
      <vt:lpstr>Remainder Operator</vt:lpstr>
      <vt:lpstr>Problem: Displaying Time</vt:lpstr>
      <vt:lpstr>NOTE</vt:lpstr>
      <vt:lpstr>Shortcut Assignment Operators</vt:lpstr>
      <vt:lpstr>Parentheses and Precedence</vt:lpstr>
      <vt:lpstr>Order of Precedence</vt:lpstr>
      <vt:lpstr>How to Evaluate an Expression</vt:lpstr>
      <vt:lpstr>Arithmetic Expressions</vt:lpstr>
      <vt:lpstr>Sample Expressions</vt:lpstr>
      <vt:lpstr>Problem: Converting Temperatures</vt:lpstr>
      <vt:lpstr>Number Literals</vt:lpstr>
      <vt:lpstr>Integer Literals</vt:lpstr>
      <vt:lpstr>Floating-Point Literals</vt:lpstr>
      <vt:lpstr>Scientific Notation</vt:lpstr>
      <vt:lpstr>Numeric Type Conversion</vt:lpstr>
      <vt:lpstr>Conversion Rules</vt:lpstr>
      <vt:lpstr>Type Casting</vt:lpstr>
      <vt:lpstr>Problem: Keeping Two Digits After Decimal Points</vt:lpstr>
      <vt:lpstr>Case Study:Vending Machine Change</vt:lpstr>
      <vt:lpstr>Case Study</vt:lpstr>
      <vt:lpstr>Case Study</vt:lpstr>
      <vt:lpstr>Case Study</vt:lpstr>
      <vt:lpstr>Case Study,cont.</vt:lpstr>
      <vt:lpstr>Case Study</vt:lpstr>
      <vt:lpstr>Case Study</vt:lpstr>
      <vt:lpstr>Case Study</vt:lpstr>
      <vt:lpstr>Case Study</vt:lpstr>
      <vt:lpstr>Case Study</vt:lpstr>
      <vt:lpstr>Increment and Decrement Operators</vt:lpstr>
      <vt:lpstr>Increment and Decrement Operators, cont.</vt:lpstr>
      <vt:lpstr>Increment and Decrement Operators, cont.</vt:lpstr>
      <vt:lpstr>Documentation and Style: Outline</vt:lpstr>
      <vt:lpstr>Documentation and Style</vt:lpstr>
      <vt:lpstr>Meaningful Variable Names</vt:lpstr>
      <vt:lpstr>Comments</vt:lpstr>
      <vt:lpstr>Comments</vt:lpstr>
      <vt:lpstr>Comments</vt:lpstr>
      <vt:lpstr>Comments</vt:lpstr>
      <vt:lpstr>When to Use Comments</vt:lpstr>
      <vt:lpstr>Comments Example</vt:lpstr>
      <vt:lpstr>Indentation</vt:lpstr>
      <vt:lpstr>Indentation</vt:lpstr>
      <vt:lpstr>Using Named Constants</vt:lpstr>
      <vt:lpstr>Block Styles</vt:lpstr>
      <vt:lpstr>Programming Errors</vt:lpstr>
      <vt:lpstr>Syntax Errors</vt:lpstr>
      <vt:lpstr>Runtime Errors</vt:lpstr>
      <vt:lpstr>Summary</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Dr. Omar Alsaleh</cp:lastModifiedBy>
  <cp:revision>273</cp:revision>
  <dcterms:created xsi:type="dcterms:W3CDTF">1995-06-10T17:31:50Z</dcterms:created>
  <dcterms:modified xsi:type="dcterms:W3CDTF">2015-09-12T21:05:35Z</dcterms:modified>
</cp:coreProperties>
</file>