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sldIdLst>
    <p:sldId id="330" r:id="rId2"/>
    <p:sldId id="386" r:id="rId3"/>
    <p:sldId id="354" r:id="rId4"/>
    <p:sldId id="429" r:id="rId5"/>
    <p:sldId id="430" r:id="rId6"/>
    <p:sldId id="259" r:id="rId7"/>
    <p:sldId id="443" r:id="rId8"/>
    <p:sldId id="444" r:id="rId9"/>
    <p:sldId id="445" r:id="rId10"/>
    <p:sldId id="394" r:id="rId11"/>
    <p:sldId id="437" r:id="rId12"/>
    <p:sldId id="439" r:id="rId13"/>
    <p:sldId id="440" r:id="rId14"/>
    <p:sldId id="431" r:id="rId15"/>
    <p:sldId id="258" r:id="rId16"/>
    <p:sldId id="346" r:id="rId17"/>
    <p:sldId id="347" r:id="rId18"/>
    <p:sldId id="348" r:id="rId19"/>
    <p:sldId id="349" r:id="rId20"/>
    <p:sldId id="344" r:id="rId21"/>
    <p:sldId id="350" r:id="rId22"/>
    <p:sldId id="352" r:id="rId23"/>
    <p:sldId id="353" r:id="rId24"/>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94665" autoAdjust="0"/>
  </p:normalViewPr>
  <p:slideViewPr>
    <p:cSldViewPr>
      <p:cViewPr varScale="1">
        <p:scale>
          <a:sx n="110" d="100"/>
          <a:sy n="110" d="100"/>
        </p:scale>
        <p:origin x="1650" y="12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7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754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674961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157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57084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177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449774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198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4096120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218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744410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259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480387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407715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77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84105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92592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018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DD86BCA3-DCD8-44DD-82BA-C6022F53F90D}" type="slidenum">
              <a:rPr lang="en-US" altLang="en-US"/>
              <a:pPr eaLnBrk="1" hangingPunct="1"/>
              <a:t>7</a:t>
            </a:fld>
            <a:endParaRPr lang="en-US" altLang="en-US"/>
          </a:p>
        </p:txBody>
      </p:sp>
    </p:spTree>
    <p:extLst>
      <p:ext uri="{BB962C8B-B14F-4D97-AF65-F5344CB8AC3E}">
        <p14:creationId xmlns:p14="http://schemas.microsoft.com/office/powerpoint/2010/main" val="62259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120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075B3F1E-0E90-4A81-A3CA-E20735169DD8}" type="slidenum">
              <a:rPr lang="en-US" altLang="en-US"/>
              <a:pPr eaLnBrk="1" hangingPunct="1"/>
              <a:t>8</a:t>
            </a:fld>
            <a:endParaRPr lang="en-US" altLang="en-US"/>
          </a:p>
        </p:txBody>
      </p:sp>
    </p:spTree>
    <p:extLst>
      <p:ext uri="{BB962C8B-B14F-4D97-AF65-F5344CB8AC3E}">
        <p14:creationId xmlns:p14="http://schemas.microsoft.com/office/powerpoint/2010/main" val="272080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222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1E0AD430-431A-4D23-8325-64CC5F54C958}" type="slidenum">
              <a:rPr lang="en-US" altLang="en-US"/>
              <a:pPr eaLnBrk="1" hangingPunct="1"/>
              <a:t>9</a:t>
            </a:fld>
            <a:endParaRPr lang="en-US" altLang="en-US"/>
          </a:p>
        </p:txBody>
      </p:sp>
    </p:spTree>
    <p:extLst>
      <p:ext uri="{BB962C8B-B14F-4D97-AF65-F5344CB8AC3E}">
        <p14:creationId xmlns:p14="http://schemas.microsoft.com/office/powerpoint/2010/main" val="1967484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2344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93377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406980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89172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charset="0"/>
              <a:buNone/>
              <a:defRPr/>
            </a:lvl1pPr>
          </a:lstStyle>
          <a:p>
            <a:pPr lvl="0"/>
            <a:r>
              <a:rPr 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fld id="{CBD5A7AB-539E-8B4B-8334-93AA47FF4B8D}" type="datetime1">
              <a:rPr lang="en-US"/>
              <a:pPr/>
              <a:t>08-Feb-15</a:t>
            </a:fld>
            <a:endParaRPr 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EA11DA06-6A9F-D940-8B80-168D64D3FADD}"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F77DF27-9A0C-D34B-92EF-066B218C7478}" type="datetime1">
              <a:rPr lang="en-US"/>
              <a:pPr/>
              <a:t>08-Feb-15</a:t>
            </a:fld>
            <a:endParaRPr lang="en-US"/>
          </a:p>
        </p:txBody>
      </p:sp>
      <p:sp>
        <p:nvSpPr>
          <p:cNvPr id="5" name="Slide Number Placeholder 4"/>
          <p:cNvSpPr>
            <a:spLocks noGrp="1"/>
          </p:cNvSpPr>
          <p:nvPr>
            <p:ph type="sldNum" sz="quarter" idx="11"/>
          </p:nvPr>
        </p:nvSpPr>
        <p:spPr/>
        <p:txBody>
          <a:bodyPr/>
          <a:lstStyle>
            <a:lvl1pPr>
              <a:defRPr/>
            </a:lvl1pPr>
          </a:lstStyle>
          <a:p>
            <a:fld id="{6C249073-CC12-2946-8DA6-52FB61BD874E}" type="slidenum">
              <a:rPr lang="en-US"/>
              <a:pPr/>
              <a:t>‹#›</a:t>
            </a:fld>
            <a:endParaRPr lang="en-US"/>
          </a:p>
        </p:txBody>
      </p:sp>
    </p:spTree>
    <p:extLst>
      <p:ext uri="{BB962C8B-B14F-4D97-AF65-F5344CB8AC3E}">
        <p14:creationId xmlns:p14="http://schemas.microsoft.com/office/powerpoint/2010/main" val="1276324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112BD2F-AB21-C341-93C3-736966D9EFAA}" type="datetime1">
              <a:rPr lang="en-US"/>
              <a:pPr/>
              <a:t>08-Feb-15</a:t>
            </a:fld>
            <a:endParaRPr lang="en-US"/>
          </a:p>
        </p:txBody>
      </p:sp>
      <p:sp>
        <p:nvSpPr>
          <p:cNvPr id="5" name="Slide Number Placeholder 4"/>
          <p:cNvSpPr>
            <a:spLocks noGrp="1"/>
          </p:cNvSpPr>
          <p:nvPr>
            <p:ph type="sldNum" sz="quarter" idx="11"/>
          </p:nvPr>
        </p:nvSpPr>
        <p:spPr/>
        <p:txBody>
          <a:bodyPr/>
          <a:lstStyle>
            <a:lvl1pPr>
              <a:defRPr/>
            </a:lvl1pPr>
          </a:lstStyle>
          <a:p>
            <a:fld id="{3ACCAB71-66A3-2441-8BAE-CA9803647EF5}" type="slidenum">
              <a:rPr lang="en-US"/>
              <a:pPr/>
              <a:t>‹#›</a:t>
            </a:fld>
            <a:endParaRPr lang="en-US"/>
          </a:p>
        </p:txBody>
      </p:sp>
    </p:spTree>
    <p:extLst>
      <p:ext uri="{BB962C8B-B14F-4D97-AF65-F5344CB8AC3E}">
        <p14:creationId xmlns:p14="http://schemas.microsoft.com/office/powerpoint/2010/main" val="27889583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58F6BCA-1611-164B-BB4F-0D1C6077B401}" type="datetime1">
              <a:rPr lang="en-US"/>
              <a:pPr/>
              <a:t>08-Feb-15</a:t>
            </a:fld>
            <a:endParaRPr lang="en-US"/>
          </a:p>
        </p:txBody>
      </p:sp>
      <p:sp>
        <p:nvSpPr>
          <p:cNvPr id="5" name="Slide Number Placeholder 4"/>
          <p:cNvSpPr>
            <a:spLocks noGrp="1"/>
          </p:cNvSpPr>
          <p:nvPr>
            <p:ph type="sldNum" sz="quarter" idx="11"/>
          </p:nvPr>
        </p:nvSpPr>
        <p:spPr/>
        <p:txBody>
          <a:bodyPr/>
          <a:lstStyle>
            <a:lvl1pPr>
              <a:defRPr/>
            </a:lvl1pPr>
          </a:lstStyle>
          <a:p>
            <a:fld id="{C3394814-0AEB-F647-8BB9-08E06E44CB25}" type="slidenum">
              <a:rPr lang="en-US"/>
              <a:pPr/>
              <a:t>‹#›</a:t>
            </a:fld>
            <a:endParaRPr lang="en-US"/>
          </a:p>
        </p:txBody>
      </p:sp>
    </p:spTree>
    <p:extLst>
      <p:ext uri="{BB962C8B-B14F-4D97-AF65-F5344CB8AC3E}">
        <p14:creationId xmlns:p14="http://schemas.microsoft.com/office/powerpoint/2010/main" val="39889174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EE339F3-245C-FD44-9A2A-AE83F6749FFA}" type="datetime1">
              <a:rPr lang="en-US"/>
              <a:pPr/>
              <a:t>08-Feb-15</a:t>
            </a:fld>
            <a:endParaRPr lang="en-US"/>
          </a:p>
        </p:txBody>
      </p:sp>
      <p:sp>
        <p:nvSpPr>
          <p:cNvPr id="5" name="Slide Number Placeholder 4"/>
          <p:cNvSpPr>
            <a:spLocks noGrp="1"/>
          </p:cNvSpPr>
          <p:nvPr>
            <p:ph type="sldNum" sz="quarter" idx="11"/>
          </p:nvPr>
        </p:nvSpPr>
        <p:spPr/>
        <p:txBody>
          <a:bodyPr/>
          <a:lstStyle>
            <a:lvl1pPr>
              <a:defRPr/>
            </a:lvl1pPr>
          </a:lstStyle>
          <a:p>
            <a:fld id="{A6D2BD12-4A06-A44E-99A7-E1A50718B8E1}" type="slidenum">
              <a:rPr lang="en-US"/>
              <a:pPr/>
              <a:t>‹#›</a:t>
            </a:fld>
            <a:endParaRPr lang="en-US"/>
          </a:p>
        </p:txBody>
      </p:sp>
    </p:spTree>
    <p:extLst>
      <p:ext uri="{BB962C8B-B14F-4D97-AF65-F5344CB8AC3E}">
        <p14:creationId xmlns:p14="http://schemas.microsoft.com/office/powerpoint/2010/main" val="25027652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66A4DF36-737D-024C-BD2B-94A0ECB92EF3}" type="datetime1">
              <a:rPr lang="en-US"/>
              <a:pPr/>
              <a:t>08-Feb-15</a:t>
            </a:fld>
            <a:endParaRPr lang="en-US"/>
          </a:p>
        </p:txBody>
      </p:sp>
      <p:sp>
        <p:nvSpPr>
          <p:cNvPr id="6" name="Slide Number Placeholder 5"/>
          <p:cNvSpPr>
            <a:spLocks noGrp="1"/>
          </p:cNvSpPr>
          <p:nvPr>
            <p:ph type="sldNum" sz="quarter" idx="11"/>
          </p:nvPr>
        </p:nvSpPr>
        <p:spPr/>
        <p:txBody>
          <a:bodyPr/>
          <a:lstStyle>
            <a:lvl1pPr>
              <a:defRPr/>
            </a:lvl1pPr>
          </a:lstStyle>
          <a:p>
            <a:fld id="{86E6A1AF-B18F-E149-A4B0-70ED86834077}" type="slidenum">
              <a:rPr lang="en-US"/>
              <a:pPr/>
              <a:t>‹#›</a:t>
            </a:fld>
            <a:endParaRPr lang="en-US"/>
          </a:p>
        </p:txBody>
      </p:sp>
    </p:spTree>
    <p:extLst>
      <p:ext uri="{BB962C8B-B14F-4D97-AF65-F5344CB8AC3E}">
        <p14:creationId xmlns:p14="http://schemas.microsoft.com/office/powerpoint/2010/main" val="42628912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53281EA-73A5-E642-9D43-48711B353FC3}" type="datetime1">
              <a:rPr lang="en-US"/>
              <a:pPr/>
              <a:t>08-Feb-15</a:t>
            </a:fld>
            <a:endParaRPr lang="en-US"/>
          </a:p>
        </p:txBody>
      </p:sp>
      <p:sp>
        <p:nvSpPr>
          <p:cNvPr id="8" name="Slide Number Placeholder 7"/>
          <p:cNvSpPr>
            <a:spLocks noGrp="1"/>
          </p:cNvSpPr>
          <p:nvPr>
            <p:ph type="sldNum" sz="quarter" idx="11"/>
          </p:nvPr>
        </p:nvSpPr>
        <p:spPr/>
        <p:txBody>
          <a:bodyPr/>
          <a:lstStyle>
            <a:lvl1pPr>
              <a:defRPr/>
            </a:lvl1pPr>
          </a:lstStyle>
          <a:p>
            <a:fld id="{55E7DFA4-847E-E248-864A-6B44211543BE}" type="slidenum">
              <a:rPr lang="en-US"/>
              <a:pPr/>
              <a:t>‹#›</a:t>
            </a:fld>
            <a:endParaRPr lang="en-US"/>
          </a:p>
        </p:txBody>
      </p:sp>
    </p:spTree>
    <p:extLst>
      <p:ext uri="{BB962C8B-B14F-4D97-AF65-F5344CB8AC3E}">
        <p14:creationId xmlns:p14="http://schemas.microsoft.com/office/powerpoint/2010/main" val="25502719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9435B52-F430-0440-BF55-87ADEAB07DDC}" type="datetime1">
              <a:rPr lang="en-US"/>
              <a:pPr/>
              <a:t>08-Feb-15</a:t>
            </a:fld>
            <a:endParaRPr lang="en-US"/>
          </a:p>
        </p:txBody>
      </p:sp>
      <p:sp>
        <p:nvSpPr>
          <p:cNvPr id="4" name="Slide Number Placeholder 3"/>
          <p:cNvSpPr>
            <a:spLocks noGrp="1"/>
          </p:cNvSpPr>
          <p:nvPr>
            <p:ph type="sldNum" sz="quarter" idx="11"/>
          </p:nvPr>
        </p:nvSpPr>
        <p:spPr/>
        <p:txBody>
          <a:bodyPr/>
          <a:lstStyle>
            <a:lvl1pPr>
              <a:defRPr/>
            </a:lvl1pPr>
          </a:lstStyle>
          <a:p>
            <a:fld id="{D8D2FE7A-C4DA-EC46-BB71-A02568CD1440}" type="slidenum">
              <a:rPr lang="en-US"/>
              <a:pPr/>
              <a:t>‹#›</a:t>
            </a:fld>
            <a:endParaRPr lang="en-US"/>
          </a:p>
        </p:txBody>
      </p:sp>
    </p:spTree>
    <p:extLst>
      <p:ext uri="{BB962C8B-B14F-4D97-AF65-F5344CB8AC3E}">
        <p14:creationId xmlns:p14="http://schemas.microsoft.com/office/powerpoint/2010/main" val="31833050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38C3052-B294-884B-8AAB-AAF5B6997BCB}" type="datetime1">
              <a:rPr lang="en-US"/>
              <a:pPr/>
              <a:t>08-Feb-15</a:t>
            </a:fld>
            <a:endParaRPr lang="en-US"/>
          </a:p>
        </p:txBody>
      </p:sp>
      <p:sp>
        <p:nvSpPr>
          <p:cNvPr id="3" name="Slide Number Placeholder 2"/>
          <p:cNvSpPr>
            <a:spLocks noGrp="1"/>
          </p:cNvSpPr>
          <p:nvPr>
            <p:ph type="sldNum" sz="quarter" idx="11"/>
          </p:nvPr>
        </p:nvSpPr>
        <p:spPr/>
        <p:txBody>
          <a:bodyPr/>
          <a:lstStyle>
            <a:lvl1pPr>
              <a:defRPr/>
            </a:lvl1pPr>
          </a:lstStyle>
          <a:p>
            <a:fld id="{1BB0AD43-AF68-4744-BE4D-C8CE28795726}" type="slidenum">
              <a:rPr lang="en-US"/>
              <a:pPr/>
              <a:t>‹#›</a:t>
            </a:fld>
            <a:endParaRPr lang="en-US"/>
          </a:p>
        </p:txBody>
      </p:sp>
    </p:spTree>
    <p:extLst>
      <p:ext uri="{BB962C8B-B14F-4D97-AF65-F5344CB8AC3E}">
        <p14:creationId xmlns:p14="http://schemas.microsoft.com/office/powerpoint/2010/main" val="40393406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DE803EB-1368-494C-8B7B-BFD599795655}" type="datetime1">
              <a:rPr lang="en-US"/>
              <a:pPr/>
              <a:t>08-Feb-15</a:t>
            </a:fld>
            <a:endParaRPr lang="en-US"/>
          </a:p>
        </p:txBody>
      </p:sp>
      <p:sp>
        <p:nvSpPr>
          <p:cNvPr id="6" name="Slide Number Placeholder 5"/>
          <p:cNvSpPr>
            <a:spLocks noGrp="1"/>
          </p:cNvSpPr>
          <p:nvPr>
            <p:ph type="sldNum" sz="quarter" idx="11"/>
          </p:nvPr>
        </p:nvSpPr>
        <p:spPr/>
        <p:txBody>
          <a:bodyPr/>
          <a:lstStyle>
            <a:lvl1pPr>
              <a:defRPr/>
            </a:lvl1pPr>
          </a:lstStyle>
          <a:p>
            <a:fld id="{74C6A616-5178-9B43-B5C9-3D40D7DD804A}" type="slidenum">
              <a:rPr lang="en-US"/>
              <a:pPr/>
              <a:t>‹#›</a:t>
            </a:fld>
            <a:endParaRPr lang="en-US"/>
          </a:p>
        </p:txBody>
      </p:sp>
    </p:spTree>
    <p:extLst>
      <p:ext uri="{BB962C8B-B14F-4D97-AF65-F5344CB8AC3E}">
        <p14:creationId xmlns:p14="http://schemas.microsoft.com/office/powerpoint/2010/main" val="19323107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AFCE1EB-EDC4-2A49-BE71-D729E1684883}" type="datetime1">
              <a:rPr lang="en-US"/>
              <a:pPr/>
              <a:t>08-Feb-15</a:t>
            </a:fld>
            <a:endParaRPr lang="en-US"/>
          </a:p>
        </p:txBody>
      </p:sp>
      <p:sp>
        <p:nvSpPr>
          <p:cNvPr id="6" name="Slide Number Placeholder 5"/>
          <p:cNvSpPr>
            <a:spLocks noGrp="1"/>
          </p:cNvSpPr>
          <p:nvPr>
            <p:ph type="sldNum" sz="quarter" idx="11"/>
          </p:nvPr>
        </p:nvSpPr>
        <p:spPr/>
        <p:txBody>
          <a:bodyPr/>
          <a:lstStyle>
            <a:lvl1pPr>
              <a:defRPr/>
            </a:lvl1pPr>
          </a:lstStyle>
          <a:p>
            <a:fld id="{68DA42FA-BF22-BC42-B9EC-55C5B9915D31}" type="slidenum">
              <a:rPr lang="en-US"/>
              <a:pPr/>
              <a:t>‹#›</a:t>
            </a:fld>
            <a:endParaRPr lang="en-US"/>
          </a:p>
        </p:txBody>
      </p:sp>
    </p:spTree>
    <p:extLst>
      <p:ext uri="{BB962C8B-B14F-4D97-AF65-F5344CB8AC3E}">
        <p14:creationId xmlns:p14="http://schemas.microsoft.com/office/powerpoint/2010/main" val="13333721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defRPr sz="1400"/>
            </a:lvl1pPr>
          </a:lstStyle>
          <a:p>
            <a:fld id="{EB9590A8-E860-B74C-9E0D-CB851D875682}" type="datetime1">
              <a:rPr lang="en-US"/>
              <a:pPr/>
              <a:t>08-Feb-15</a:t>
            </a:fld>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lgn="r">
              <a:defRPr sz="1400"/>
            </a:lvl1pPr>
          </a:lstStyle>
          <a:p>
            <a:fld id="{CA2DDABC-51FD-3D43-BC1E-95BCA4C5D170}" type="slidenum">
              <a:rPr lang="en-US"/>
              <a:pPr/>
              <a:t>‹#›</a:t>
            </a:fld>
            <a:endParaRPr lang="en-US"/>
          </a:p>
        </p:txBody>
      </p:sp>
      <p:sp>
        <p:nvSpPr>
          <p:cNvPr id="1059"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r>
              <a:rPr lang="en-US" sz="1000">
                <a:latin typeface="Arial"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ea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defRPr>
      </a:lvl5pPr>
      <a:lvl6pPr marL="457200" algn="ctr" rtl="0" eaLnBrk="0" fontAlgn="base" hangingPunct="0">
        <a:spcBef>
          <a:spcPct val="0"/>
        </a:spcBef>
        <a:spcAft>
          <a:spcPct val="0"/>
        </a:spcAft>
        <a:defRPr sz="4400">
          <a:solidFill>
            <a:schemeClr val="tx2"/>
          </a:solidFill>
          <a:latin typeface="Times New Roman" charset="0"/>
          <a:ea typeface="ＭＳ Ｐゴシック" charset="0"/>
        </a:defRPr>
      </a:lvl6pPr>
      <a:lvl7pPr marL="914400" algn="ctr" rtl="0" eaLnBrk="0" fontAlgn="base" hangingPunct="0">
        <a:spcBef>
          <a:spcPct val="0"/>
        </a:spcBef>
        <a:spcAft>
          <a:spcPct val="0"/>
        </a:spcAft>
        <a:defRPr sz="4400">
          <a:solidFill>
            <a:schemeClr val="tx2"/>
          </a:solidFill>
          <a:latin typeface="Times New Roman" charset="0"/>
          <a:ea typeface="ＭＳ Ｐゴシック" charset="0"/>
        </a:defRPr>
      </a:lvl7pPr>
      <a:lvl8pPr marL="1371600" algn="ctr" rtl="0" eaLnBrk="0" fontAlgn="base" hangingPunct="0">
        <a:spcBef>
          <a:spcPct val="0"/>
        </a:spcBef>
        <a:spcAft>
          <a:spcPct val="0"/>
        </a:spcAft>
        <a:defRPr sz="4400">
          <a:solidFill>
            <a:schemeClr val="tx2"/>
          </a:solidFill>
          <a:latin typeface="Times New Roman" charset="0"/>
          <a:ea typeface="ＭＳ Ｐゴシック" charset="0"/>
        </a:defRPr>
      </a:lvl8pPr>
      <a:lvl9pPr marL="1828800" algn="ctr" rtl="0" eaLnBrk="0" fontAlgn="base" hangingPunct="0">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0"/>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65000"/>
        <a:buFont typeface="Monotype Sorts" charset="0"/>
        <a:buChar char="u"/>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ml/Welcom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8D3164E-795E-D248-B3B7-8E0C74133B33}" type="slidenum">
              <a:rPr lang="en-US"/>
              <a:pPr/>
              <a:t>1</a:t>
            </a:fld>
            <a:endParaRPr lang="en-US"/>
          </a:p>
        </p:txBody>
      </p:sp>
      <p:sp>
        <p:nvSpPr>
          <p:cNvPr id="88066" name="Rectangle 2"/>
          <p:cNvSpPr>
            <a:spLocks noGrp="1" noChangeArrowheads="1"/>
          </p:cNvSpPr>
          <p:nvPr>
            <p:ph type="title"/>
          </p:nvPr>
        </p:nvSpPr>
        <p:spPr>
          <a:xfrm>
            <a:off x="685800" y="304800"/>
            <a:ext cx="7924800" cy="2438400"/>
          </a:xfrm>
        </p:spPr>
        <p:txBody>
          <a:bodyPr/>
          <a:lstStyle/>
          <a:p>
            <a:r>
              <a:rPr lang="en-US"/>
              <a:t>Chapter 1 Introduction to Computers, Programs, and Java</a:t>
            </a:r>
          </a:p>
        </p:txBody>
      </p:sp>
      <p:sp>
        <p:nvSpPr>
          <p:cNvPr id="88070" name="Rectangle 6"/>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76133" name="Rectangle 1029"/>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76135" name="Rectangle 1031"/>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B3561B3-2578-5A4D-8E85-0E95AA7A4710}" type="slidenum">
              <a:rPr lang="en-US"/>
              <a:pPr/>
              <a:t>10</a:t>
            </a:fld>
            <a:endParaRPr lang="en-US"/>
          </a:p>
        </p:txBody>
      </p:sp>
      <p:sp>
        <p:nvSpPr>
          <p:cNvPr id="185346" name="Rectangle 1026"/>
          <p:cNvSpPr>
            <a:spLocks noGrp="1" noChangeArrowheads="1"/>
          </p:cNvSpPr>
          <p:nvPr>
            <p:ph type="title"/>
          </p:nvPr>
        </p:nvSpPr>
        <p:spPr>
          <a:xfrm>
            <a:off x="685800" y="228600"/>
            <a:ext cx="7772400" cy="533400"/>
          </a:xfrm>
        </p:spPr>
        <p:txBody>
          <a:bodyPr/>
          <a:lstStyle/>
          <a:p>
            <a:r>
              <a:rPr lang="en-US"/>
              <a:t>Compiling Java Source Code</a:t>
            </a:r>
          </a:p>
        </p:txBody>
      </p:sp>
      <p:sp>
        <p:nvSpPr>
          <p:cNvPr id="185347" name="Rectangle 1027"/>
          <p:cNvSpPr>
            <a:spLocks noGrp="1" noChangeArrowheads="1"/>
          </p:cNvSpPr>
          <p:nvPr>
            <p:ph type="body" idx="1"/>
          </p:nvPr>
        </p:nvSpPr>
        <p:spPr>
          <a:xfrm>
            <a:off x="228600" y="838200"/>
            <a:ext cx="8915400" cy="3200400"/>
          </a:xfrm>
        </p:spPr>
        <p:txBody>
          <a:bodyPr/>
          <a:lstStyle/>
          <a:p>
            <a:pPr marL="0" indent="0">
              <a:lnSpc>
                <a:spcPct val="90000"/>
              </a:lnSpc>
              <a:buFont typeface="Monotype Sorts" charset="0"/>
              <a:buNone/>
            </a:pPr>
            <a:r>
              <a:rPr lang="en-US" sz="2400">
                <a:cs typeface="Times New Roman"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sz="2400" i="1">
                <a:cs typeface="Times New Roman" charset="0"/>
              </a:rPr>
              <a:t>bytecode</a:t>
            </a:r>
            <a:r>
              <a:rPr lang="en-US" sz="2400">
                <a:cs typeface="Times New Roman" charset="0"/>
              </a:rPr>
              <a:t>. The bytecode can then run on any computer with a Java Virtual Machine, as shown below. Java Virtual Machine is a software that interprets Java bytecode. </a:t>
            </a:r>
          </a:p>
        </p:txBody>
      </p:sp>
      <p:sp>
        <p:nvSpPr>
          <p:cNvPr id="185348" name="Rectangle 1028"/>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85351" name="Rectangle 1031"/>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185350" name="Object 1030"/>
          <p:cNvGraphicFramePr>
            <a:graphicFrameLocks noChangeAspect="1"/>
          </p:cNvGraphicFramePr>
          <p:nvPr/>
        </p:nvGraphicFramePr>
        <p:xfrm>
          <a:off x="3276600" y="3810000"/>
          <a:ext cx="2971800" cy="2740025"/>
        </p:xfrm>
        <a:graphic>
          <a:graphicData uri="http://schemas.openxmlformats.org/presentationml/2006/ole">
            <mc:AlternateContent xmlns:mc="http://schemas.openxmlformats.org/markup-compatibility/2006">
              <mc:Choice xmlns:v="urn:schemas-microsoft-com:vml" Requires="v">
                <p:oleObj spid="_x0000_s185357" r:id="rId3" imgW="1824228" imgH="1687068" progId="Word.Picture.8">
                  <p:embed/>
                </p:oleObj>
              </mc:Choice>
              <mc:Fallback>
                <p:oleObj r:id="rId3" imgW="1824228" imgH="1687068" progId="Word.Picture.8">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10000"/>
                        <a:ext cx="2971800" cy="27400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4AE9E93-977D-AA4E-9134-3523AF47897E}" type="slidenum">
              <a:rPr lang="en-US"/>
              <a:pPr/>
              <a:t>11</a:t>
            </a:fld>
            <a:endParaRPr lang="en-US"/>
          </a:p>
        </p:txBody>
      </p:sp>
      <p:sp>
        <p:nvSpPr>
          <p:cNvPr id="284681" name="Rectangle 9"/>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20000"/>
              </a:spcBef>
              <a:buClr>
                <a:schemeClr val="tx2"/>
              </a:buClr>
              <a:buSzPct val="75000"/>
              <a:buFont typeface="Monotype Sorts" charset="0"/>
              <a:buNone/>
            </a:pPr>
            <a:r>
              <a:rPr lang="en-US">
                <a:solidFill>
                  <a:schemeClr val="bg2"/>
                </a:solidFill>
                <a:latin typeface="Courier New" charset="0"/>
              </a:rPr>
              <a:t>//This program prints Welcome to Java! </a:t>
            </a:r>
          </a:p>
          <a:p>
            <a:pPr marL="342900" indent="-342900">
              <a:buClr>
                <a:schemeClr val="tx2"/>
              </a:buClr>
              <a:buSzPct val="75000"/>
              <a:buFont typeface="Monotype Sorts" charset="0"/>
              <a:buNone/>
            </a:pPr>
            <a:r>
              <a:rPr lang="en-US">
                <a:solidFill>
                  <a:schemeClr val="bg2"/>
                </a:solidFill>
                <a:latin typeface="Courier New" charset="0"/>
              </a:rPr>
              <a:t>public class Welcome {	</a:t>
            </a:r>
          </a:p>
          <a:p>
            <a:pPr marL="342900" indent="-342900">
              <a:buClr>
                <a:schemeClr val="tx2"/>
              </a:buClr>
              <a:buSzPct val="75000"/>
              <a:buFont typeface="Monotype Sorts" charset="0"/>
              <a:buNone/>
            </a:pPr>
            <a:r>
              <a:rPr lang="en-US">
                <a:solidFill>
                  <a:schemeClr val="bg2"/>
                </a:solidFill>
                <a:latin typeface="Courier New" charset="0"/>
              </a:rPr>
              <a:t>  public static void main(String[] args) { </a:t>
            </a:r>
          </a:p>
          <a:p>
            <a:pPr marL="342900" indent="-342900">
              <a:buClr>
                <a:schemeClr val="tx2"/>
              </a:buClr>
              <a:buSzPct val="75000"/>
              <a:buFont typeface="Monotype Sorts" charset="0"/>
              <a:buNone/>
            </a:pPr>
            <a:r>
              <a:rPr lang="en-US">
                <a:solidFill>
                  <a:schemeClr val="bg2"/>
                </a:solidFill>
                <a:latin typeface="Courier New" charset="0"/>
              </a:rPr>
              <a:t>    System.out.println("Welcome to Java!");</a:t>
            </a:r>
          </a:p>
          <a:p>
            <a:pPr marL="342900" indent="-342900">
              <a:buClr>
                <a:schemeClr val="tx2"/>
              </a:buClr>
              <a:buSzPct val="75000"/>
              <a:buFont typeface="Monotype Sorts" charset="0"/>
              <a:buNone/>
            </a:pPr>
            <a:r>
              <a:rPr lang="en-US">
                <a:solidFill>
                  <a:schemeClr val="bg2"/>
                </a:solidFill>
                <a:latin typeface="Courier New" charset="0"/>
              </a:rPr>
              <a:t>  }</a:t>
            </a:r>
          </a:p>
          <a:p>
            <a:pPr marL="342900" indent="-342900">
              <a:buClr>
                <a:schemeClr val="tx2"/>
              </a:buClr>
              <a:buSzPct val="75000"/>
              <a:buFont typeface="Monotype Sorts" charset="0"/>
              <a:buNone/>
            </a:pPr>
            <a:r>
              <a:rPr lang="en-US">
                <a:solidFill>
                  <a:schemeClr val="bg2"/>
                </a:solidFill>
                <a:latin typeface="Courier New" charset="0"/>
              </a:rPr>
              <a:t>}</a:t>
            </a:r>
            <a:endParaRPr lang="en-US" sz="2800">
              <a:solidFill>
                <a:schemeClr val="bg2"/>
              </a:solidFill>
            </a:endParaRPr>
          </a:p>
        </p:txBody>
      </p:sp>
      <p:sp>
        <p:nvSpPr>
          <p:cNvPr id="284674" name="Rectangle 2"/>
          <p:cNvSpPr>
            <a:spLocks noGrp="1" noChangeArrowheads="1"/>
          </p:cNvSpPr>
          <p:nvPr>
            <p:ph type="title"/>
          </p:nvPr>
        </p:nvSpPr>
        <p:spPr>
          <a:xfrm>
            <a:off x="685800" y="457200"/>
            <a:ext cx="7772400" cy="533400"/>
          </a:xfrm>
          <a:noFill/>
          <a:ln/>
        </p:spPr>
        <p:txBody>
          <a:bodyPr/>
          <a:lstStyle/>
          <a:p>
            <a:r>
              <a:rPr lang="en-US" sz="4300"/>
              <a:t>Trace a Program Execution</a:t>
            </a:r>
          </a:p>
        </p:txBody>
      </p:sp>
      <p:sp>
        <p:nvSpPr>
          <p:cNvPr id="284678" name="Rectangle 6"/>
          <p:cNvSpPr>
            <a:spLocks noChangeArrowheads="1"/>
          </p:cNvSpPr>
          <p:nvPr/>
        </p:nvSpPr>
        <p:spPr bwMode="auto">
          <a:xfrm>
            <a:off x="838200" y="3124200"/>
            <a:ext cx="7086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4679" name="AutoShape 7"/>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US" sz="1800"/>
              <a:t>Enter main method</a:t>
            </a:r>
          </a:p>
        </p:txBody>
      </p:sp>
      <p:sp>
        <p:nvSpPr>
          <p:cNvPr id="284680"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latin typeface="Forte"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388AFA3-0B04-7D4F-A170-38177D2783CC}" type="slidenum">
              <a:rPr lang="en-US"/>
              <a:pPr/>
              <a:t>12</a:t>
            </a:fld>
            <a:endParaRPr lang="en-US"/>
          </a:p>
        </p:txBody>
      </p:sp>
      <p:sp>
        <p:nvSpPr>
          <p:cNvPr id="286722"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20000"/>
              </a:spcBef>
              <a:buClr>
                <a:schemeClr val="tx2"/>
              </a:buClr>
              <a:buSzPct val="75000"/>
              <a:buFont typeface="Monotype Sorts" charset="0"/>
              <a:buNone/>
            </a:pPr>
            <a:r>
              <a:rPr lang="en-US">
                <a:solidFill>
                  <a:schemeClr val="bg2"/>
                </a:solidFill>
                <a:latin typeface="Courier New" charset="0"/>
              </a:rPr>
              <a:t>//This program prints Welcome to Java! </a:t>
            </a:r>
          </a:p>
          <a:p>
            <a:pPr marL="342900" indent="-342900">
              <a:buClr>
                <a:schemeClr val="tx2"/>
              </a:buClr>
              <a:buSzPct val="75000"/>
              <a:buFont typeface="Monotype Sorts" charset="0"/>
              <a:buNone/>
            </a:pPr>
            <a:r>
              <a:rPr lang="en-US">
                <a:solidFill>
                  <a:schemeClr val="bg2"/>
                </a:solidFill>
                <a:latin typeface="Courier New" charset="0"/>
              </a:rPr>
              <a:t>public class Welcome {	</a:t>
            </a:r>
          </a:p>
          <a:p>
            <a:pPr marL="342900" indent="-342900">
              <a:buClr>
                <a:schemeClr val="tx2"/>
              </a:buClr>
              <a:buSzPct val="75000"/>
              <a:buFont typeface="Monotype Sorts" charset="0"/>
              <a:buNone/>
            </a:pPr>
            <a:r>
              <a:rPr lang="en-US">
                <a:solidFill>
                  <a:schemeClr val="bg2"/>
                </a:solidFill>
                <a:latin typeface="Courier New" charset="0"/>
              </a:rPr>
              <a:t>  public static void main(String[] args) { </a:t>
            </a:r>
          </a:p>
          <a:p>
            <a:pPr marL="342900" indent="-342900">
              <a:buClr>
                <a:schemeClr val="tx2"/>
              </a:buClr>
              <a:buSzPct val="75000"/>
              <a:buFont typeface="Monotype Sorts" charset="0"/>
              <a:buNone/>
            </a:pPr>
            <a:r>
              <a:rPr lang="en-US">
                <a:solidFill>
                  <a:schemeClr val="bg2"/>
                </a:solidFill>
                <a:latin typeface="Courier New" charset="0"/>
              </a:rPr>
              <a:t>    System.out.println("Welcome to Java!");</a:t>
            </a:r>
          </a:p>
          <a:p>
            <a:pPr marL="342900" indent="-342900">
              <a:buClr>
                <a:schemeClr val="tx2"/>
              </a:buClr>
              <a:buSzPct val="75000"/>
              <a:buFont typeface="Monotype Sorts" charset="0"/>
              <a:buNone/>
            </a:pPr>
            <a:r>
              <a:rPr lang="en-US">
                <a:solidFill>
                  <a:schemeClr val="bg2"/>
                </a:solidFill>
                <a:latin typeface="Courier New" charset="0"/>
              </a:rPr>
              <a:t>  }</a:t>
            </a:r>
          </a:p>
          <a:p>
            <a:pPr marL="342900" indent="-342900">
              <a:buClr>
                <a:schemeClr val="tx2"/>
              </a:buClr>
              <a:buSzPct val="75000"/>
              <a:buFont typeface="Monotype Sorts" charset="0"/>
              <a:buNone/>
            </a:pPr>
            <a:r>
              <a:rPr lang="en-US">
                <a:solidFill>
                  <a:schemeClr val="bg2"/>
                </a:solidFill>
                <a:latin typeface="Courier New" charset="0"/>
              </a:rPr>
              <a:t>}</a:t>
            </a:r>
            <a:endParaRPr lang="en-US" sz="2800">
              <a:solidFill>
                <a:schemeClr val="bg2"/>
              </a:solidFill>
            </a:endParaRPr>
          </a:p>
        </p:txBody>
      </p:sp>
      <p:sp>
        <p:nvSpPr>
          <p:cNvPr id="286723" name="Rectangle 3"/>
          <p:cNvSpPr>
            <a:spLocks noGrp="1" noChangeArrowheads="1"/>
          </p:cNvSpPr>
          <p:nvPr>
            <p:ph type="title"/>
          </p:nvPr>
        </p:nvSpPr>
        <p:spPr>
          <a:xfrm>
            <a:off x="685800" y="381000"/>
            <a:ext cx="7772400" cy="533400"/>
          </a:xfrm>
          <a:noFill/>
          <a:ln/>
        </p:spPr>
        <p:txBody>
          <a:bodyPr/>
          <a:lstStyle/>
          <a:p>
            <a:r>
              <a:rPr lang="en-US" sz="4300"/>
              <a:t>Trace a Program Execution</a:t>
            </a:r>
          </a:p>
        </p:txBody>
      </p:sp>
      <p:sp>
        <p:nvSpPr>
          <p:cNvPr id="286724" name="Rectangle 4"/>
          <p:cNvSpPr>
            <a:spLocks noChangeArrowheads="1"/>
          </p:cNvSpPr>
          <p:nvPr/>
        </p:nvSpPr>
        <p:spPr bwMode="auto">
          <a:xfrm>
            <a:off x="12192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25" name="AutoShape 5"/>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US" sz="1800"/>
              <a:t>Execute statement</a:t>
            </a:r>
          </a:p>
        </p:txBody>
      </p:sp>
      <p:sp>
        <p:nvSpPr>
          <p:cNvPr id="286726"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latin typeface="Forte"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203D7D9-2EB7-0C49-A3CE-02646E9D337E}" type="slidenum">
              <a:rPr lang="en-US"/>
              <a:pPr/>
              <a:t>13</a:t>
            </a:fld>
            <a:endParaRPr lang="en-US"/>
          </a:p>
        </p:txBody>
      </p:sp>
      <p:sp>
        <p:nvSpPr>
          <p:cNvPr id="287746"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20000"/>
              </a:spcBef>
              <a:buClr>
                <a:schemeClr val="tx2"/>
              </a:buClr>
              <a:buSzPct val="75000"/>
              <a:buFont typeface="Monotype Sorts" charset="0"/>
              <a:buNone/>
            </a:pPr>
            <a:r>
              <a:rPr lang="en-US">
                <a:solidFill>
                  <a:schemeClr val="bg2"/>
                </a:solidFill>
                <a:latin typeface="Courier New" charset="0"/>
              </a:rPr>
              <a:t>//This program prints Welcome to Java! </a:t>
            </a:r>
          </a:p>
          <a:p>
            <a:pPr marL="342900" indent="-342900">
              <a:buClr>
                <a:schemeClr val="tx2"/>
              </a:buClr>
              <a:buSzPct val="75000"/>
              <a:buFont typeface="Monotype Sorts" charset="0"/>
              <a:buNone/>
            </a:pPr>
            <a:r>
              <a:rPr lang="en-US">
                <a:solidFill>
                  <a:schemeClr val="bg2"/>
                </a:solidFill>
                <a:latin typeface="Courier New" charset="0"/>
              </a:rPr>
              <a:t>public class Welcome {	</a:t>
            </a:r>
          </a:p>
          <a:p>
            <a:pPr marL="342900" indent="-342900">
              <a:buClr>
                <a:schemeClr val="tx2"/>
              </a:buClr>
              <a:buSzPct val="75000"/>
              <a:buFont typeface="Monotype Sorts" charset="0"/>
              <a:buNone/>
            </a:pPr>
            <a:r>
              <a:rPr lang="en-US">
                <a:solidFill>
                  <a:schemeClr val="bg2"/>
                </a:solidFill>
                <a:latin typeface="Courier New" charset="0"/>
              </a:rPr>
              <a:t>  public static void main(String[] args) { </a:t>
            </a:r>
          </a:p>
          <a:p>
            <a:pPr marL="342900" indent="-342900">
              <a:buClr>
                <a:schemeClr val="tx2"/>
              </a:buClr>
              <a:buSzPct val="75000"/>
              <a:buFont typeface="Monotype Sorts" charset="0"/>
              <a:buNone/>
            </a:pPr>
            <a:r>
              <a:rPr lang="en-US">
                <a:solidFill>
                  <a:schemeClr val="bg2"/>
                </a:solidFill>
                <a:latin typeface="Courier New" charset="0"/>
              </a:rPr>
              <a:t>    System.out.println("Welcome to Java!");</a:t>
            </a:r>
          </a:p>
          <a:p>
            <a:pPr marL="342900" indent="-342900">
              <a:buClr>
                <a:schemeClr val="tx2"/>
              </a:buClr>
              <a:buSzPct val="75000"/>
              <a:buFont typeface="Monotype Sorts" charset="0"/>
              <a:buNone/>
            </a:pPr>
            <a:r>
              <a:rPr lang="en-US">
                <a:solidFill>
                  <a:schemeClr val="bg2"/>
                </a:solidFill>
                <a:latin typeface="Courier New" charset="0"/>
              </a:rPr>
              <a:t>  }</a:t>
            </a:r>
          </a:p>
          <a:p>
            <a:pPr marL="342900" indent="-342900">
              <a:buClr>
                <a:schemeClr val="tx2"/>
              </a:buClr>
              <a:buSzPct val="75000"/>
              <a:buFont typeface="Monotype Sorts" charset="0"/>
              <a:buNone/>
            </a:pPr>
            <a:r>
              <a:rPr lang="en-US">
                <a:solidFill>
                  <a:schemeClr val="bg2"/>
                </a:solidFill>
                <a:latin typeface="Courier New" charset="0"/>
              </a:rPr>
              <a:t>}</a:t>
            </a:r>
            <a:endParaRPr lang="en-US" sz="2800">
              <a:solidFill>
                <a:schemeClr val="bg2"/>
              </a:solidFill>
            </a:endParaRPr>
          </a:p>
        </p:txBody>
      </p:sp>
      <p:sp>
        <p:nvSpPr>
          <p:cNvPr id="287747" name="Rectangle 3"/>
          <p:cNvSpPr>
            <a:spLocks noGrp="1" noChangeArrowheads="1"/>
          </p:cNvSpPr>
          <p:nvPr>
            <p:ph type="title"/>
          </p:nvPr>
        </p:nvSpPr>
        <p:spPr>
          <a:xfrm>
            <a:off x="685800" y="381000"/>
            <a:ext cx="7772400" cy="533400"/>
          </a:xfrm>
          <a:noFill/>
          <a:ln/>
        </p:spPr>
        <p:txBody>
          <a:bodyPr/>
          <a:lstStyle/>
          <a:p>
            <a:r>
              <a:rPr lang="en-US" sz="4300"/>
              <a:t>Trace a Program Execution</a:t>
            </a:r>
          </a:p>
        </p:txBody>
      </p:sp>
      <p:sp>
        <p:nvSpPr>
          <p:cNvPr id="287748" name="Rectangle 4"/>
          <p:cNvSpPr>
            <a:spLocks noChangeArrowheads="1"/>
          </p:cNvSpPr>
          <p:nvPr/>
        </p:nvSpPr>
        <p:spPr bwMode="auto">
          <a:xfrm>
            <a:off x="12192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7750"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latin typeface="Forte" charset="0"/>
              </a:rPr>
              <a:t>animation</a:t>
            </a:r>
          </a:p>
        </p:txBody>
      </p:sp>
      <p:sp>
        <p:nvSpPr>
          <p:cNvPr id="287752" name="Line 8"/>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87753" name="AutoShape 9"/>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50000"/>
              </a:spcBef>
            </a:pPr>
            <a:r>
              <a:rPr lang="en-US" sz="1800"/>
              <a:t>print a message to the console</a:t>
            </a:r>
          </a:p>
        </p:txBody>
      </p:sp>
      <p:pic>
        <p:nvPicPr>
          <p:cNvPr id="28775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D8D9409-7E6A-214C-9D9F-0FB92FFCD222}" type="slidenum">
              <a:rPr lang="en-US"/>
              <a:pPr/>
              <a:t>14</a:t>
            </a:fld>
            <a:endParaRPr lang="en-US"/>
          </a:p>
        </p:txBody>
      </p:sp>
      <p:sp>
        <p:nvSpPr>
          <p:cNvPr id="233474" name="Rectangle 2"/>
          <p:cNvSpPr>
            <a:spLocks noGrp="1" noChangeArrowheads="1"/>
          </p:cNvSpPr>
          <p:nvPr>
            <p:ph type="title"/>
          </p:nvPr>
        </p:nvSpPr>
        <p:spPr>
          <a:xfrm>
            <a:off x="1371600" y="152400"/>
            <a:ext cx="7010400" cy="1143000"/>
          </a:xfrm>
          <a:noFill/>
          <a:ln/>
        </p:spPr>
        <p:txBody>
          <a:bodyPr/>
          <a:lstStyle/>
          <a:p>
            <a:r>
              <a:rPr lang="en-US"/>
              <a:t>Compiling and Running Java from the Command Window</a:t>
            </a:r>
            <a:endParaRPr lang="en-US">
              <a:solidFill>
                <a:schemeClr val="tx1"/>
              </a:solidFill>
            </a:endParaRPr>
          </a:p>
        </p:txBody>
      </p:sp>
      <p:sp>
        <p:nvSpPr>
          <p:cNvPr id="233475" name="Rectangle 3"/>
          <p:cNvSpPr>
            <a:spLocks noGrp="1" noChangeArrowheads="1"/>
          </p:cNvSpPr>
          <p:nvPr>
            <p:ph type="body" idx="1"/>
          </p:nvPr>
        </p:nvSpPr>
        <p:spPr>
          <a:xfrm>
            <a:off x="457200" y="1524000"/>
            <a:ext cx="8382000" cy="4800600"/>
          </a:xfrm>
          <a:noFill/>
          <a:ln/>
        </p:spPr>
        <p:txBody>
          <a:bodyPr/>
          <a:lstStyle/>
          <a:p>
            <a:r>
              <a:rPr lang="en-US" sz="3400" dirty="0"/>
              <a:t>Set path to JDK bin directory</a:t>
            </a:r>
          </a:p>
          <a:p>
            <a:pPr lvl="1"/>
            <a:r>
              <a:rPr lang="en-US" sz="3000" dirty="0"/>
              <a:t>set path=c:\Program Files\java\jdk1.6.0\bin</a:t>
            </a:r>
          </a:p>
          <a:p>
            <a:r>
              <a:rPr lang="en-US" sz="3400" dirty="0"/>
              <a:t>Set </a:t>
            </a:r>
            <a:r>
              <a:rPr lang="en-US" sz="3400" dirty="0" err="1"/>
              <a:t>classpath</a:t>
            </a:r>
            <a:r>
              <a:rPr lang="en-US" sz="3400" dirty="0"/>
              <a:t> to include the current directory</a:t>
            </a:r>
          </a:p>
          <a:p>
            <a:pPr lvl="1"/>
            <a:r>
              <a:rPr lang="en-US" sz="3000" dirty="0"/>
              <a:t>set </a:t>
            </a:r>
            <a:r>
              <a:rPr lang="en-US" sz="3000" dirty="0" err="1"/>
              <a:t>classpath</a:t>
            </a:r>
            <a:r>
              <a:rPr lang="en-US" sz="3000" dirty="0"/>
              <a:t>=.</a:t>
            </a:r>
          </a:p>
          <a:p>
            <a:r>
              <a:rPr lang="en-US" sz="3400" dirty="0"/>
              <a:t>Compile</a:t>
            </a:r>
          </a:p>
          <a:p>
            <a:pPr lvl="1"/>
            <a:r>
              <a:rPr lang="en-US" sz="3000" dirty="0" err="1"/>
              <a:t>javac</a:t>
            </a:r>
            <a:r>
              <a:rPr lang="en-US" sz="3000" dirty="0"/>
              <a:t> Welcome.java</a:t>
            </a:r>
          </a:p>
          <a:p>
            <a:r>
              <a:rPr lang="en-US" sz="3400" dirty="0"/>
              <a:t>Run</a:t>
            </a:r>
          </a:p>
          <a:p>
            <a:pPr lvl="1"/>
            <a:r>
              <a:rPr lang="en-US" sz="3000" dirty="0"/>
              <a:t>java Welcome</a:t>
            </a:r>
          </a:p>
        </p:txBody>
      </p:sp>
      <p:sp>
        <p:nvSpPr>
          <p:cNvPr id="233476" name="Rectangle 4"/>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2334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A0EE869-1956-FA4D-AECA-5EFD640A7551}" type="slidenum">
              <a:rPr lang="en-US"/>
              <a:pPr/>
              <a:t>15</a:t>
            </a:fld>
            <a:endParaRPr lang="en-US"/>
          </a:p>
        </p:txBody>
      </p:sp>
      <p:sp>
        <p:nvSpPr>
          <p:cNvPr id="6146" name="Rectangle 2"/>
          <p:cNvSpPr>
            <a:spLocks noGrp="1" noChangeArrowheads="1"/>
          </p:cNvSpPr>
          <p:nvPr>
            <p:ph type="title"/>
          </p:nvPr>
        </p:nvSpPr>
        <p:spPr>
          <a:xfrm>
            <a:off x="685800" y="0"/>
            <a:ext cx="7772400" cy="1428750"/>
          </a:xfrm>
          <a:noFill/>
          <a:ln/>
        </p:spPr>
        <p:txBody>
          <a:bodyPr/>
          <a:lstStyle/>
          <a:p>
            <a:r>
              <a:rPr lang="en-US"/>
              <a:t>Anatomy of a Java Program</a:t>
            </a:r>
            <a:endParaRPr lang="en-US">
              <a:solidFill>
                <a:schemeClr val="tx1"/>
              </a:solidFill>
            </a:endParaRPr>
          </a:p>
        </p:txBody>
      </p:sp>
      <p:sp>
        <p:nvSpPr>
          <p:cNvPr id="6147" name="Rectangle 3"/>
          <p:cNvSpPr>
            <a:spLocks noGrp="1" noChangeArrowheads="1"/>
          </p:cNvSpPr>
          <p:nvPr>
            <p:ph type="body" idx="1"/>
          </p:nvPr>
        </p:nvSpPr>
        <p:spPr>
          <a:xfrm>
            <a:off x="457200" y="1295400"/>
            <a:ext cx="8382000" cy="5029200"/>
          </a:xfrm>
          <a:noFill/>
          <a:ln/>
        </p:spPr>
        <p:txBody>
          <a:bodyPr/>
          <a:lstStyle/>
          <a:p>
            <a:r>
              <a:rPr lang="en-US" sz="3400"/>
              <a:t>Comments</a:t>
            </a:r>
          </a:p>
          <a:p>
            <a:r>
              <a:rPr lang="en-US" sz="3400"/>
              <a:t>Reserved words</a:t>
            </a:r>
          </a:p>
          <a:p>
            <a:r>
              <a:rPr lang="en-US" sz="3400"/>
              <a:t>Modifiers</a:t>
            </a:r>
          </a:p>
          <a:p>
            <a:r>
              <a:rPr lang="en-US" sz="3400"/>
              <a:t>Statements</a:t>
            </a:r>
          </a:p>
          <a:p>
            <a:r>
              <a:rPr lang="en-US" sz="3400"/>
              <a:t>Blocks</a:t>
            </a:r>
          </a:p>
          <a:p>
            <a:r>
              <a:rPr lang="en-US" sz="3400"/>
              <a:t>Classes</a:t>
            </a:r>
          </a:p>
          <a:p>
            <a:r>
              <a:rPr lang="en-US" sz="3400"/>
              <a:t>Methods</a:t>
            </a:r>
          </a:p>
          <a:p>
            <a:r>
              <a:rPr lang="en-US" sz="3400"/>
              <a:t>The main method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0637FCB-8C28-4745-A5B6-2CA7F80047EC}" type="slidenum">
              <a:rPr lang="en-US"/>
              <a:pPr/>
              <a:t>16</a:t>
            </a:fld>
            <a:endParaRPr lang="en-US"/>
          </a:p>
        </p:txBody>
      </p:sp>
      <p:sp>
        <p:nvSpPr>
          <p:cNvPr id="112642" name="Rectangle 2"/>
          <p:cNvSpPr>
            <a:spLocks noGrp="1" noChangeArrowheads="1"/>
          </p:cNvSpPr>
          <p:nvPr>
            <p:ph type="title"/>
          </p:nvPr>
        </p:nvSpPr>
        <p:spPr>
          <a:xfrm>
            <a:off x="685800" y="0"/>
            <a:ext cx="7772400" cy="1428750"/>
          </a:xfrm>
          <a:noFill/>
          <a:ln/>
        </p:spPr>
        <p:txBody>
          <a:bodyPr/>
          <a:lstStyle/>
          <a:p>
            <a:r>
              <a:rPr lang="en-US"/>
              <a:t>Comments</a:t>
            </a:r>
            <a:endParaRPr lang="en-US">
              <a:solidFill>
                <a:schemeClr val="tx1"/>
              </a:solidFill>
            </a:endParaRPr>
          </a:p>
        </p:txBody>
      </p:sp>
      <p:sp>
        <p:nvSpPr>
          <p:cNvPr id="112643" name="Rectangle 3"/>
          <p:cNvSpPr>
            <a:spLocks noGrp="1" noChangeArrowheads="1"/>
          </p:cNvSpPr>
          <p:nvPr>
            <p:ph type="body" idx="1"/>
          </p:nvPr>
        </p:nvSpPr>
        <p:spPr>
          <a:xfrm>
            <a:off x="152400" y="1905000"/>
            <a:ext cx="8991600" cy="2057400"/>
          </a:xfrm>
          <a:noFill/>
          <a:ln/>
        </p:spPr>
        <p:txBody>
          <a:bodyPr/>
          <a:lstStyle/>
          <a:p>
            <a:pPr marL="0" indent="0">
              <a:buFont typeface="Monotype Sorts" charset="0"/>
              <a:buNone/>
            </a:pPr>
            <a:r>
              <a:rPr lang="en-US" sz="3000" i="1"/>
              <a:t>Line comment</a:t>
            </a:r>
            <a:r>
              <a:rPr lang="en-US" sz="3000"/>
              <a:t>: A line comment is preceded by two slashes (//) in a line.</a:t>
            </a:r>
          </a:p>
          <a:p>
            <a:pPr marL="0" indent="0">
              <a:buFont typeface="Monotype Sorts" charset="0"/>
              <a:buNone/>
            </a:pPr>
            <a:r>
              <a:rPr lang="en-US" sz="3000" i="1"/>
              <a:t>Paragraph comment</a:t>
            </a:r>
            <a:r>
              <a:rPr lang="en-US" sz="3000"/>
              <a:t>: A paragraph comment is enclosed between /* and */ in one or multiple lines. </a:t>
            </a:r>
          </a:p>
        </p:txBody>
      </p:sp>
      <p:sp>
        <p:nvSpPr>
          <p:cNvPr id="252930" name="Rectangle 2"/>
          <p:cNvSpPr>
            <a:spLocks noChangeArrowheads="1"/>
          </p:cNvSpPr>
          <p:nvPr/>
        </p:nvSpPr>
        <p:spPr bwMode="auto">
          <a:xfrm>
            <a:off x="152400" y="4191000"/>
            <a:ext cx="899160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spcBef>
                <a:spcPct val="20000"/>
              </a:spcBef>
              <a:buClr>
                <a:schemeClr val="tx2"/>
              </a:buClr>
              <a:buSzPct val="75000"/>
              <a:buFont typeface="Monotype Sorts" charset="0"/>
              <a:buNone/>
            </a:pPr>
            <a:r>
              <a:rPr lang="en-US" sz="3200" i="1"/>
              <a:t>javadoc comment</a:t>
            </a:r>
            <a:r>
              <a:rPr lang="en-US" sz="3200"/>
              <a:t>: javadoc comments begin with </a:t>
            </a:r>
            <a:r>
              <a:rPr lang="en-US" sz="3200" u="sng"/>
              <a:t>/**</a:t>
            </a:r>
            <a:r>
              <a:rPr lang="en-US" sz="3200"/>
              <a:t> and end with </a:t>
            </a:r>
            <a:r>
              <a:rPr lang="en-US" sz="3200" u="sng"/>
              <a:t>*/</a:t>
            </a:r>
            <a:r>
              <a:rPr lang="en-US" sz="3200"/>
              <a:t>. They are used for documenting classes, data, and methods. They can be extracted into an HTML file using JDK's </a:t>
            </a:r>
            <a:r>
              <a:rPr lang="en-US" sz="3200" u="sng"/>
              <a:t>javadoc</a:t>
            </a:r>
            <a:r>
              <a:rPr lang="en-US" sz="3200"/>
              <a:t> command. </a:t>
            </a:r>
          </a:p>
        </p:txBody>
      </p:sp>
      <p:sp>
        <p:nvSpPr>
          <p:cNvPr id="252931" name="Rectangle 3"/>
          <p:cNvSpPr>
            <a:spLocks noChangeArrowheads="1"/>
          </p:cNvSpPr>
          <p:nvPr/>
        </p:nvSpPr>
        <p:spPr bwMode="auto">
          <a:xfrm>
            <a:off x="152400" y="1066800"/>
            <a:ext cx="89916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spcBef>
                <a:spcPct val="20000"/>
              </a:spcBef>
              <a:buClr>
                <a:schemeClr val="tx2"/>
              </a:buClr>
              <a:buSzPct val="75000"/>
              <a:buFont typeface="Monotype Sorts" charset="0"/>
              <a:buNone/>
            </a:pPr>
            <a:r>
              <a:rPr lang="en-US" sz="3000"/>
              <a:t>Three types of comments in Java.</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A87EA97-A293-9E41-8DBF-3AAF4CD6887E}" type="slidenum">
              <a:rPr lang="en-US"/>
              <a:pPr/>
              <a:t>17</a:t>
            </a:fld>
            <a:endParaRPr lang="en-US"/>
          </a:p>
        </p:txBody>
      </p:sp>
      <p:sp>
        <p:nvSpPr>
          <p:cNvPr id="114690" name="Rectangle 2"/>
          <p:cNvSpPr>
            <a:spLocks noGrp="1" noChangeArrowheads="1"/>
          </p:cNvSpPr>
          <p:nvPr>
            <p:ph type="title"/>
          </p:nvPr>
        </p:nvSpPr>
        <p:spPr>
          <a:xfrm>
            <a:off x="685800" y="0"/>
            <a:ext cx="7772400" cy="1428750"/>
          </a:xfrm>
          <a:noFill/>
          <a:ln/>
        </p:spPr>
        <p:txBody>
          <a:bodyPr/>
          <a:lstStyle/>
          <a:p>
            <a:r>
              <a:rPr lang="en-US"/>
              <a:t>Reserved Words</a:t>
            </a:r>
            <a:endParaRPr lang="en-US">
              <a:solidFill>
                <a:schemeClr val="tx1"/>
              </a:solidFill>
            </a:endParaRPr>
          </a:p>
        </p:txBody>
      </p:sp>
      <p:sp>
        <p:nvSpPr>
          <p:cNvPr id="114691" name="Rectangle 3"/>
          <p:cNvSpPr>
            <a:spLocks noGrp="1" noChangeArrowheads="1"/>
          </p:cNvSpPr>
          <p:nvPr>
            <p:ph type="body" idx="1"/>
          </p:nvPr>
        </p:nvSpPr>
        <p:spPr>
          <a:xfrm>
            <a:off x="152400" y="1524000"/>
            <a:ext cx="8991600" cy="4876800"/>
          </a:xfrm>
          <a:noFill/>
          <a:ln/>
        </p:spPr>
        <p:txBody>
          <a:bodyPr/>
          <a:lstStyle/>
          <a:p>
            <a:pPr marL="0" indent="0">
              <a:buFont typeface="Monotype Sorts" charset="0"/>
              <a:buNone/>
            </a:pPr>
            <a:r>
              <a:rPr lang="en-US" sz="3000"/>
              <a:t>Reserved words or keywords are words that have a specific meaning to the compiler and cannot be used for other purposes in the program. For example, when the compiler sees the word class, it understands that the word after class is the name for the class. Other reserved words in Listing 1.1 are public, static, and void. Their use will be introduced later in the book.</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5581B5E-F356-2C4E-93E5-E2F1E400402F}" type="slidenum">
              <a:rPr lang="en-US"/>
              <a:pPr/>
              <a:t>18</a:t>
            </a:fld>
            <a:endParaRPr lang="en-US"/>
          </a:p>
        </p:txBody>
      </p:sp>
      <p:sp>
        <p:nvSpPr>
          <p:cNvPr id="116738" name="Rectangle 2"/>
          <p:cNvSpPr>
            <a:spLocks noGrp="1" noChangeArrowheads="1"/>
          </p:cNvSpPr>
          <p:nvPr>
            <p:ph type="title"/>
          </p:nvPr>
        </p:nvSpPr>
        <p:spPr>
          <a:xfrm>
            <a:off x="685800" y="0"/>
            <a:ext cx="7772400" cy="1428750"/>
          </a:xfrm>
          <a:noFill/>
          <a:ln/>
        </p:spPr>
        <p:txBody>
          <a:bodyPr/>
          <a:lstStyle/>
          <a:p>
            <a:r>
              <a:rPr lang="en-US"/>
              <a:t>Modifiers</a:t>
            </a:r>
            <a:endParaRPr lang="en-US">
              <a:solidFill>
                <a:schemeClr val="tx1"/>
              </a:solidFill>
            </a:endParaRPr>
          </a:p>
        </p:txBody>
      </p:sp>
      <p:sp>
        <p:nvSpPr>
          <p:cNvPr id="116739" name="Rectangle 3"/>
          <p:cNvSpPr>
            <a:spLocks noGrp="1" noChangeArrowheads="1"/>
          </p:cNvSpPr>
          <p:nvPr>
            <p:ph type="body" idx="1"/>
          </p:nvPr>
        </p:nvSpPr>
        <p:spPr>
          <a:xfrm>
            <a:off x="304800" y="1371600"/>
            <a:ext cx="8534400" cy="4876800"/>
          </a:xfrm>
          <a:noFill/>
          <a:ln/>
        </p:spPr>
        <p:txBody>
          <a:bodyPr/>
          <a:lstStyle/>
          <a:p>
            <a:pPr marL="0" indent="0">
              <a:buFont typeface="Monotype Sorts" charset="0"/>
              <a:buNone/>
            </a:pPr>
            <a:r>
              <a:rPr lang="en-US" sz="3000"/>
              <a:t>Java uses certain reserved words called modifiers that specify the properties of the data, methods, and classes and how they can be used. Examples of modifiers are public and static. Other modifiers are private, final, abstract, and protected. A public datum, method, or class can be accessed by other programs. A private datum or method cannot be accessed by other programs. Modifiers are discussed in Chapter 6, </a:t>
            </a:r>
            <a:r>
              <a:rPr lang="ja-JP" altLang="en-US" sz="3000">
                <a:latin typeface="Arial"/>
              </a:rPr>
              <a:t>“</a:t>
            </a:r>
            <a:r>
              <a:rPr lang="en-US" sz="3000"/>
              <a:t>Objects and Classes.</a:t>
            </a:r>
            <a:r>
              <a:rPr lang="ja-JP" altLang="en-US" sz="3000">
                <a:latin typeface="Arial"/>
              </a:rPr>
              <a:t>”</a:t>
            </a:r>
            <a:r>
              <a:rPr lang="en-US" sz="3000"/>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E067AAE-7779-E440-B509-2E840D0569B8}" type="slidenum">
              <a:rPr lang="en-US"/>
              <a:pPr/>
              <a:t>19</a:t>
            </a:fld>
            <a:endParaRPr lang="en-US"/>
          </a:p>
        </p:txBody>
      </p:sp>
      <p:sp>
        <p:nvSpPr>
          <p:cNvPr id="118786" name="Rectangle 2"/>
          <p:cNvSpPr>
            <a:spLocks noGrp="1" noChangeArrowheads="1"/>
          </p:cNvSpPr>
          <p:nvPr>
            <p:ph type="title"/>
          </p:nvPr>
        </p:nvSpPr>
        <p:spPr>
          <a:xfrm>
            <a:off x="685800" y="0"/>
            <a:ext cx="7772400" cy="1428750"/>
          </a:xfrm>
          <a:noFill/>
          <a:ln/>
        </p:spPr>
        <p:txBody>
          <a:bodyPr/>
          <a:lstStyle/>
          <a:p>
            <a:r>
              <a:rPr lang="en-US"/>
              <a:t>Statements</a:t>
            </a:r>
            <a:endParaRPr lang="en-US">
              <a:solidFill>
                <a:schemeClr val="tx1"/>
              </a:solidFill>
            </a:endParaRPr>
          </a:p>
        </p:txBody>
      </p:sp>
      <p:sp>
        <p:nvSpPr>
          <p:cNvPr id="118787" name="Rectangle 3"/>
          <p:cNvSpPr>
            <a:spLocks noGrp="1" noChangeArrowheads="1"/>
          </p:cNvSpPr>
          <p:nvPr>
            <p:ph type="body" idx="1"/>
          </p:nvPr>
        </p:nvSpPr>
        <p:spPr>
          <a:xfrm>
            <a:off x="152400" y="1371600"/>
            <a:ext cx="8991600" cy="5029200"/>
          </a:xfrm>
          <a:noFill/>
          <a:ln/>
        </p:spPr>
        <p:txBody>
          <a:bodyPr/>
          <a:lstStyle/>
          <a:p>
            <a:pPr marL="0" indent="0">
              <a:buFont typeface="Monotype Sorts" charset="0"/>
              <a:buNone/>
            </a:pPr>
            <a:r>
              <a:rPr lang="en-US" sz="3000"/>
              <a:t>A statement represents an action or a sequence of actions. The statement System.out.println("Welcome to Java!") in the program in Listing 1.1 is a statement to display the greeting "Welcome to Java!" Every statement in Java ends with a semicolon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D2BD27D-C55F-D34A-BF20-9B8ACB189B0D}" type="slidenum">
              <a:rPr lang="en-US"/>
              <a:pPr/>
              <a:t>2</a:t>
            </a:fld>
            <a:endParaRPr lang="en-US"/>
          </a:p>
        </p:txBody>
      </p:sp>
      <p:sp>
        <p:nvSpPr>
          <p:cNvPr id="176130" name="Rectangle 2"/>
          <p:cNvSpPr>
            <a:spLocks noGrp="1" noChangeArrowheads="1"/>
          </p:cNvSpPr>
          <p:nvPr>
            <p:ph type="title"/>
          </p:nvPr>
        </p:nvSpPr>
        <p:spPr>
          <a:xfrm>
            <a:off x="685800" y="304800"/>
            <a:ext cx="7772400" cy="838200"/>
          </a:xfrm>
        </p:spPr>
        <p:txBody>
          <a:bodyPr/>
          <a:lstStyle/>
          <a:p>
            <a:r>
              <a:rPr lang="en-US"/>
              <a:t>Objectives</a:t>
            </a:r>
          </a:p>
        </p:txBody>
      </p:sp>
      <p:sp>
        <p:nvSpPr>
          <p:cNvPr id="176131" name="Rectangle 3"/>
          <p:cNvSpPr>
            <a:spLocks noGrp="1" noChangeArrowheads="1"/>
          </p:cNvSpPr>
          <p:nvPr>
            <p:ph type="body" idx="1"/>
          </p:nvPr>
        </p:nvSpPr>
        <p:spPr>
          <a:xfrm>
            <a:off x="304800" y="1219200"/>
            <a:ext cx="8610600" cy="5105400"/>
          </a:xfrm>
        </p:spPr>
        <p:txBody>
          <a:bodyPr/>
          <a:lstStyle/>
          <a:p>
            <a:pPr>
              <a:lnSpc>
                <a:spcPct val="90000"/>
              </a:lnSpc>
            </a:pPr>
            <a:r>
              <a:rPr lang="en-US" sz="2800" dirty="0" smtClean="0"/>
              <a:t>To </a:t>
            </a:r>
            <a:r>
              <a:rPr lang="en-US" sz="2800" dirty="0"/>
              <a:t>write a simple Java program (§1.7).</a:t>
            </a:r>
          </a:p>
          <a:p>
            <a:pPr>
              <a:lnSpc>
                <a:spcPct val="90000"/>
              </a:lnSpc>
            </a:pPr>
            <a:r>
              <a:rPr lang="en-US" sz="2800" dirty="0"/>
              <a:t>To display output on the console (§1.7).</a:t>
            </a:r>
          </a:p>
          <a:p>
            <a:pPr>
              <a:lnSpc>
                <a:spcPct val="90000"/>
              </a:lnSpc>
            </a:pPr>
            <a:r>
              <a:rPr lang="en-US" sz="2800" dirty="0"/>
              <a:t>To explain the basic syntax of a Java program (§1.7).</a:t>
            </a:r>
          </a:p>
          <a:p>
            <a:pPr>
              <a:lnSpc>
                <a:spcPct val="90000"/>
              </a:lnSpc>
            </a:pPr>
            <a:r>
              <a:rPr lang="en-US" sz="2800" dirty="0"/>
              <a:t>To create, compile, and run Java programs (§1.8)</a:t>
            </a:r>
            <a:r>
              <a:rPr lang="en-US" sz="2800" dirty="0" smtClean="0"/>
              <a:t>.</a:t>
            </a:r>
            <a:endParaRPr lang="en-US" sz="28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6D25E059-E6CE-CF44-B589-E293711D5026}" type="slidenum">
              <a:rPr lang="en-US"/>
              <a:pPr/>
              <a:t>20</a:t>
            </a:fld>
            <a:endParaRPr lang="en-US"/>
          </a:p>
        </p:txBody>
      </p:sp>
      <p:sp>
        <p:nvSpPr>
          <p:cNvPr id="109570" name="Rectangle 2"/>
          <p:cNvSpPr>
            <a:spLocks noGrp="1" noChangeArrowheads="1"/>
          </p:cNvSpPr>
          <p:nvPr>
            <p:ph type="title"/>
          </p:nvPr>
        </p:nvSpPr>
        <p:spPr>
          <a:xfrm>
            <a:off x="685800" y="152400"/>
            <a:ext cx="7772400" cy="533400"/>
          </a:xfrm>
          <a:noFill/>
          <a:ln/>
        </p:spPr>
        <p:txBody>
          <a:bodyPr/>
          <a:lstStyle/>
          <a:p>
            <a:r>
              <a:rPr lang="en-US"/>
              <a:t>Blocks</a:t>
            </a:r>
          </a:p>
        </p:txBody>
      </p:sp>
      <p:sp>
        <p:nvSpPr>
          <p:cNvPr id="109571" name="Rectangle 3"/>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09573" name="Rectangle 5"/>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09574" name="Rectangle 6"/>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09575" name="Rectangle 7"/>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09576" name="Rectangle 8"/>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09577" name="Rectangle 9"/>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09580" name="Rectangle 12"/>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09582" name="Text Box 14"/>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000"/>
              <a:t>A pair of braces in a program forms a block that groups components of a program.</a:t>
            </a:r>
            <a:r>
              <a:rPr lang="en-US" sz="4000">
                <a:solidFill>
                  <a:schemeClr val="tx2"/>
                </a:solidFill>
                <a:latin typeface="Courier" charset="0"/>
                <a:cs typeface="Times New Roman" charset="0"/>
              </a:rPr>
              <a:t> </a:t>
            </a:r>
          </a:p>
        </p:txBody>
      </p:sp>
      <p:sp>
        <p:nvSpPr>
          <p:cNvPr id="109584" name="Rectangle 16"/>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109583" name="Object 15"/>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247815" r:id="rId3" imgW="4343400" imgH="914400" progId="Word.Picture.8">
                  <p:embed/>
                </p:oleObj>
              </mc:Choice>
              <mc:Fallback>
                <p:oleObj r:id="rId3" imgW="4343400" imgH="914400"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E3E13AA-2AE8-0D48-9D25-5E3424146200}" type="slidenum">
              <a:rPr lang="en-US"/>
              <a:pPr/>
              <a:t>21</a:t>
            </a:fld>
            <a:endParaRPr lang="en-US"/>
          </a:p>
        </p:txBody>
      </p:sp>
      <p:sp>
        <p:nvSpPr>
          <p:cNvPr id="120834" name="Rectangle 2"/>
          <p:cNvSpPr>
            <a:spLocks noGrp="1" noChangeArrowheads="1"/>
          </p:cNvSpPr>
          <p:nvPr>
            <p:ph type="title"/>
          </p:nvPr>
        </p:nvSpPr>
        <p:spPr>
          <a:xfrm>
            <a:off x="685800" y="0"/>
            <a:ext cx="7772400" cy="1428750"/>
          </a:xfrm>
          <a:noFill/>
          <a:ln/>
        </p:spPr>
        <p:txBody>
          <a:bodyPr/>
          <a:lstStyle/>
          <a:p>
            <a:r>
              <a:rPr lang="en-US"/>
              <a:t>Classes</a:t>
            </a:r>
            <a:endParaRPr lang="en-US">
              <a:solidFill>
                <a:schemeClr val="tx1"/>
              </a:solidFill>
            </a:endParaRPr>
          </a:p>
        </p:txBody>
      </p:sp>
      <p:sp>
        <p:nvSpPr>
          <p:cNvPr id="120835" name="Rectangle 3"/>
          <p:cNvSpPr>
            <a:spLocks noGrp="1" noChangeArrowheads="1"/>
          </p:cNvSpPr>
          <p:nvPr>
            <p:ph type="body" idx="1"/>
          </p:nvPr>
        </p:nvSpPr>
        <p:spPr>
          <a:xfrm>
            <a:off x="152400" y="1371600"/>
            <a:ext cx="8991600" cy="5029200"/>
          </a:xfrm>
          <a:noFill/>
          <a:ln/>
        </p:spPr>
        <p:txBody>
          <a:bodyPr/>
          <a:lstStyle/>
          <a:p>
            <a:pPr marL="0" indent="0">
              <a:buFont typeface="Monotype Sorts" charset="0"/>
              <a:buNone/>
            </a:pPr>
            <a:r>
              <a:rPr lang="en-US" sz="3000"/>
              <a:t>The class is the essential Java construct. A class is a template or blueprint for objects. To program in Java, you must understand classes and be able to write and use them. The mystery of the class will continue to be unveiled throughout this book. For now, though, understand that a program is defined by using one or more classes.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05E428C-5382-694F-9955-677972967C40}" type="slidenum">
              <a:rPr lang="en-US"/>
              <a:pPr/>
              <a:t>22</a:t>
            </a:fld>
            <a:endParaRPr lang="en-US"/>
          </a:p>
        </p:txBody>
      </p:sp>
      <p:sp>
        <p:nvSpPr>
          <p:cNvPr id="124930" name="Rectangle 2"/>
          <p:cNvSpPr>
            <a:spLocks noGrp="1" noChangeArrowheads="1"/>
          </p:cNvSpPr>
          <p:nvPr>
            <p:ph type="title"/>
          </p:nvPr>
        </p:nvSpPr>
        <p:spPr>
          <a:xfrm>
            <a:off x="685800" y="0"/>
            <a:ext cx="7772400" cy="1428750"/>
          </a:xfrm>
          <a:noFill/>
          <a:ln/>
        </p:spPr>
        <p:txBody>
          <a:bodyPr/>
          <a:lstStyle/>
          <a:p>
            <a:r>
              <a:rPr lang="en-US"/>
              <a:t>Methods</a:t>
            </a:r>
            <a:endParaRPr lang="en-US">
              <a:solidFill>
                <a:schemeClr val="tx1"/>
              </a:solidFill>
            </a:endParaRPr>
          </a:p>
        </p:txBody>
      </p:sp>
      <p:sp>
        <p:nvSpPr>
          <p:cNvPr id="124931" name="Rectangle 3"/>
          <p:cNvSpPr>
            <a:spLocks noGrp="1" noChangeArrowheads="1"/>
          </p:cNvSpPr>
          <p:nvPr>
            <p:ph type="body" idx="1"/>
          </p:nvPr>
        </p:nvSpPr>
        <p:spPr>
          <a:xfrm>
            <a:off x="152400" y="1143000"/>
            <a:ext cx="8991600" cy="5486400"/>
          </a:xfrm>
          <a:noFill/>
          <a:ln/>
        </p:spPr>
        <p:txBody>
          <a:bodyPr/>
          <a:lstStyle/>
          <a:p>
            <a:pPr marL="0" indent="0">
              <a:buFont typeface="Monotype Sorts" charset="0"/>
              <a:buNone/>
            </a:pPr>
            <a:r>
              <a:rPr lang="en-US" sz="3000"/>
              <a:t>What is System.out.println? It is a method: a collection of statements that performs a sequence of operations to display a message on the console. It can be used even without fully understanding the details of how it works. It is used by invoking a statement with a string argument. The string argument is enclosed within parentheses. In this case, the argument is "Welcome to Java!" You can call the same println method with a different argument to print a different message.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41FF5B4-5C75-164E-9312-680F39B77D9B}" type="slidenum">
              <a:rPr lang="en-US"/>
              <a:pPr/>
              <a:t>23</a:t>
            </a:fld>
            <a:endParaRPr lang="en-US"/>
          </a:p>
        </p:txBody>
      </p:sp>
      <p:sp>
        <p:nvSpPr>
          <p:cNvPr id="126978" name="Rectangle 2"/>
          <p:cNvSpPr>
            <a:spLocks noGrp="1" noChangeArrowheads="1"/>
          </p:cNvSpPr>
          <p:nvPr>
            <p:ph type="title"/>
          </p:nvPr>
        </p:nvSpPr>
        <p:spPr>
          <a:xfrm>
            <a:off x="685800" y="0"/>
            <a:ext cx="7772400" cy="1428750"/>
          </a:xfrm>
          <a:noFill/>
          <a:ln/>
        </p:spPr>
        <p:txBody>
          <a:bodyPr/>
          <a:lstStyle/>
          <a:p>
            <a:r>
              <a:rPr lang="en-US"/>
              <a:t>main Method</a:t>
            </a:r>
            <a:endParaRPr lang="en-US">
              <a:solidFill>
                <a:schemeClr val="tx1"/>
              </a:solidFill>
            </a:endParaRPr>
          </a:p>
        </p:txBody>
      </p:sp>
      <p:sp>
        <p:nvSpPr>
          <p:cNvPr id="126979" name="Rectangle 3"/>
          <p:cNvSpPr>
            <a:spLocks noGrp="1" noChangeArrowheads="1"/>
          </p:cNvSpPr>
          <p:nvPr>
            <p:ph type="body" idx="1"/>
          </p:nvPr>
        </p:nvSpPr>
        <p:spPr>
          <a:xfrm>
            <a:off x="152400" y="1143000"/>
            <a:ext cx="8991600" cy="5486400"/>
          </a:xfrm>
          <a:noFill/>
          <a:ln/>
        </p:spPr>
        <p:txBody>
          <a:bodyPr/>
          <a:lstStyle/>
          <a:p>
            <a:pPr marL="0" indent="0">
              <a:buFont typeface="Monotype Sorts" charset="0"/>
              <a:buNone/>
            </a:pPr>
            <a:r>
              <a:rPr lang="en-US" sz="3000"/>
              <a:t>The main method provides the control of program flow. The Java interpreter executes the application by invoking the main method. </a:t>
            </a:r>
          </a:p>
          <a:p>
            <a:pPr marL="0" indent="0">
              <a:buFont typeface="Monotype Sorts" charset="0"/>
              <a:buNone/>
            </a:pPr>
            <a:r>
              <a:rPr lang="en-US" sz="3000"/>
              <a:t> </a:t>
            </a:r>
          </a:p>
          <a:p>
            <a:pPr marL="0" indent="0">
              <a:buFont typeface="Monotype Sorts" charset="0"/>
              <a:buNone/>
            </a:pPr>
            <a:r>
              <a:rPr lang="en-US" sz="3000"/>
              <a:t>The main method looks like this:</a:t>
            </a:r>
          </a:p>
          <a:p>
            <a:pPr marL="0" indent="0" algn="just">
              <a:buFont typeface="Monotype Sorts" charset="0"/>
              <a:buNone/>
            </a:pPr>
            <a:r>
              <a:rPr lang="en-US" sz="3600">
                <a:solidFill>
                  <a:schemeClr val="tx2"/>
                </a:solidFill>
                <a:latin typeface="Courier" charset="0"/>
                <a:cs typeface="Times New Roman" charset="0"/>
              </a:rPr>
              <a:t> </a:t>
            </a:r>
            <a:endParaRPr lang="en-US" sz="3600">
              <a:solidFill>
                <a:schemeClr val="tx2"/>
              </a:solidFill>
              <a:latin typeface="Book Antiqua" charset="0"/>
              <a:cs typeface="Times New Roman" charset="0"/>
            </a:endParaRPr>
          </a:p>
          <a:p>
            <a:pPr marL="0" indent="0">
              <a:buFont typeface="Monotype Sorts" charset="0"/>
              <a:buNone/>
            </a:pPr>
            <a:r>
              <a:rPr lang="en-US" sz="3000"/>
              <a:t>public static void main(String[] args) {</a:t>
            </a:r>
          </a:p>
          <a:p>
            <a:pPr marL="0" indent="0">
              <a:buFont typeface="Monotype Sorts" charset="0"/>
              <a:buNone/>
            </a:pPr>
            <a:r>
              <a:rPr lang="en-US" sz="3000"/>
              <a:t>  // Statements;</a:t>
            </a:r>
          </a:p>
          <a:p>
            <a:pPr marL="0" indent="0">
              <a:buFont typeface="Monotype Sorts" charset="0"/>
              <a:buNone/>
            </a:pPr>
            <a:r>
              <a:rPr lang="en-US" sz="3000"/>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2B8C454-012A-7F4C-A06B-DBD893966755}" type="slidenum">
              <a:rPr lang="en-US"/>
              <a:pPr/>
              <a:t>3</a:t>
            </a:fld>
            <a:endParaRPr lang="en-US"/>
          </a:p>
        </p:txBody>
      </p:sp>
      <p:sp>
        <p:nvSpPr>
          <p:cNvPr id="129026" name="Rectangle 2"/>
          <p:cNvSpPr>
            <a:spLocks noGrp="1" noChangeArrowheads="1"/>
          </p:cNvSpPr>
          <p:nvPr>
            <p:ph type="title"/>
          </p:nvPr>
        </p:nvSpPr>
        <p:spPr>
          <a:xfrm>
            <a:off x="685800" y="152400"/>
            <a:ext cx="7772400" cy="609600"/>
          </a:xfrm>
          <a:noFill/>
          <a:ln/>
        </p:spPr>
        <p:txBody>
          <a:bodyPr/>
          <a:lstStyle/>
          <a:p>
            <a:r>
              <a:rPr lang="en-US"/>
              <a:t>A Simple Java Program</a:t>
            </a:r>
            <a:endParaRPr lang="en-US">
              <a:solidFill>
                <a:schemeClr val="tx1"/>
              </a:solidFill>
            </a:endParaRPr>
          </a:p>
        </p:txBody>
      </p:sp>
      <p:sp>
        <p:nvSpPr>
          <p:cNvPr id="129027" name="Rectangle 3"/>
          <p:cNvSpPr>
            <a:spLocks noGrp="1" noChangeArrowheads="1"/>
          </p:cNvSpPr>
          <p:nvPr>
            <p:ph type="body" idx="1"/>
          </p:nvPr>
        </p:nvSpPr>
        <p:spPr>
          <a:xfrm>
            <a:off x="457200" y="1676400"/>
            <a:ext cx="8305800" cy="2590800"/>
          </a:xfrm>
          <a:solidFill>
            <a:schemeClr val="tx1"/>
          </a:solidFill>
          <a:ln>
            <a:solidFill>
              <a:schemeClr val="bg2"/>
            </a:solidFill>
            <a:miter lim="800000"/>
            <a:headEnd/>
            <a:tailEnd/>
          </a:ln>
        </p:spPr>
        <p:txBody>
          <a:bodyPr/>
          <a:lstStyle/>
          <a:p>
            <a:pPr>
              <a:buFont typeface="Monotype Sorts" charset="0"/>
              <a:buNone/>
            </a:pPr>
            <a:r>
              <a:rPr lang="en-US" sz="2400">
                <a:solidFill>
                  <a:schemeClr val="bg2"/>
                </a:solidFill>
                <a:latin typeface="Courier New" charset="0"/>
              </a:rPr>
              <a:t>//This program prints Welcome to Java! </a:t>
            </a:r>
          </a:p>
          <a:p>
            <a:pPr>
              <a:spcBef>
                <a:spcPct val="0"/>
              </a:spcBef>
              <a:buFont typeface="Monotype Sorts" charset="0"/>
              <a:buNone/>
            </a:pPr>
            <a:r>
              <a:rPr lang="en-US" sz="2400">
                <a:solidFill>
                  <a:schemeClr val="bg2"/>
                </a:solidFill>
                <a:latin typeface="Courier New" charset="0"/>
              </a:rPr>
              <a:t>public class Welcome {	</a:t>
            </a:r>
          </a:p>
          <a:p>
            <a:pPr>
              <a:spcBef>
                <a:spcPct val="0"/>
              </a:spcBef>
              <a:buFont typeface="Monotype Sorts" charset="0"/>
              <a:buNone/>
            </a:pPr>
            <a:r>
              <a:rPr lang="en-US" sz="2400">
                <a:solidFill>
                  <a:schemeClr val="bg2"/>
                </a:solidFill>
                <a:latin typeface="Courier New" charset="0"/>
              </a:rPr>
              <a:t>  public static void main(String[] args) { </a:t>
            </a:r>
          </a:p>
          <a:p>
            <a:pPr>
              <a:spcBef>
                <a:spcPct val="0"/>
              </a:spcBef>
              <a:buFont typeface="Monotype Sorts" charset="0"/>
              <a:buNone/>
            </a:pPr>
            <a:r>
              <a:rPr lang="en-US" sz="2400">
                <a:solidFill>
                  <a:schemeClr val="bg2"/>
                </a:solidFill>
                <a:latin typeface="Courier New" charset="0"/>
              </a:rPr>
              <a:t>    System.out.println("Welcome to Java!");</a:t>
            </a:r>
          </a:p>
          <a:p>
            <a:pPr>
              <a:spcBef>
                <a:spcPct val="0"/>
              </a:spcBef>
              <a:buFont typeface="Monotype Sorts" charset="0"/>
              <a:buNone/>
            </a:pPr>
            <a:r>
              <a:rPr lang="en-US" sz="2400">
                <a:solidFill>
                  <a:schemeClr val="bg2"/>
                </a:solidFill>
                <a:latin typeface="Courier New" charset="0"/>
              </a:rPr>
              <a:t>  }</a:t>
            </a:r>
          </a:p>
          <a:p>
            <a:pPr>
              <a:spcBef>
                <a:spcPct val="0"/>
              </a:spcBef>
              <a:buFont typeface="Monotype Sorts" charset="0"/>
              <a:buNone/>
            </a:pPr>
            <a:r>
              <a:rPr lang="en-US" sz="2400">
                <a:solidFill>
                  <a:schemeClr val="bg2"/>
                </a:solidFill>
                <a:latin typeface="Courier New" charset="0"/>
              </a:rPr>
              <a:t>}</a:t>
            </a:r>
            <a:endParaRPr lang="en-US" sz="2800">
              <a:solidFill>
                <a:schemeClr val="bg2"/>
              </a:solidFill>
            </a:endParaRPr>
          </a:p>
        </p:txBody>
      </p:sp>
      <p:sp>
        <p:nvSpPr>
          <p:cNvPr id="129028" name="AutoShape 4">
            <a:hlinkClick r:id="rId3" action="ppaction://program" highlightClick="1"/>
          </p:cNvPr>
          <p:cNvSpPr>
            <a:spLocks noChangeArrowheads="1"/>
          </p:cNvSpPr>
          <p:nvPr/>
        </p:nvSpPr>
        <p:spPr bwMode="auto">
          <a:xfrm>
            <a:off x="533400" y="5257800"/>
            <a:ext cx="1143000" cy="5334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dirty="0">
                <a:latin typeface="Book Antiqua" charset="0"/>
              </a:rPr>
              <a:t>Run</a:t>
            </a:r>
            <a:endParaRPr lang="en-US" dirty="0"/>
          </a:p>
        </p:txBody>
      </p:sp>
      <p:sp>
        <p:nvSpPr>
          <p:cNvPr id="129029" name="AutoShape 5">
            <a:hlinkClick r:id="" action="ppaction://noaction" highlightClick="1"/>
          </p:cNvPr>
          <p:cNvSpPr>
            <a:spLocks noChangeArrowheads="1"/>
          </p:cNvSpPr>
          <p:nvPr/>
        </p:nvSpPr>
        <p:spPr bwMode="auto">
          <a:xfrm>
            <a:off x="533400" y="4572000"/>
            <a:ext cx="16002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dirty="0">
                <a:solidFill>
                  <a:schemeClr val="accent1"/>
                </a:solidFill>
                <a:latin typeface="Book Antiqua" charset="0"/>
                <a:hlinkClick r:id="rId4" action="ppaction://program"/>
              </a:rPr>
              <a:t>Welcome</a:t>
            </a:r>
            <a:endParaRPr lang="en-US" dirty="0">
              <a:solidFill>
                <a:schemeClr val="accent1"/>
              </a:solidFill>
            </a:endParaRPr>
          </a:p>
        </p:txBody>
      </p:sp>
      <p:sp>
        <p:nvSpPr>
          <p:cNvPr id="129034" name="Text Box 10"/>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tx2"/>
              </a:buClr>
              <a:buSzPct val="75000"/>
              <a:buFont typeface="Monotype Sorts" charset="0"/>
              <a:buNone/>
            </a:pPr>
            <a:r>
              <a:rPr lang="en-US" sz="3600">
                <a:solidFill>
                  <a:schemeClr val="tx2"/>
                </a:solidFill>
              </a:rPr>
              <a:t>Listing 1.1</a:t>
            </a:r>
            <a:endParaRPr lang="en-US"/>
          </a:p>
        </p:txBody>
      </p:sp>
      <p:sp>
        <p:nvSpPr>
          <p:cNvPr id="129035" name="Rectangle 11"/>
          <p:cNvSpPr>
            <a:spLocks noChangeArrowheads="1"/>
          </p:cNvSpPr>
          <p:nvPr/>
        </p:nvSpPr>
        <p:spPr bwMode="auto">
          <a:xfrm>
            <a:off x="2362200" y="4495800"/>
            <a:ext cx="6400800" cy="1752600"/>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115888" indent="-115888">
              <a:lnSpc>
                <a:spcPct val="90000"/>
              </a:lnSpc>
              <a:spcBef>
                <a:spcPct val="20000"/>
              </a:spcBef>
              <a:buClr>
                <a:schemeClr val="tx2"/>
              </a:buClr>
              <a:buSzPct val="75000"/>
              <a:buFont typeface="Monotype Sorts" charset="0"/>
              <a:buNone/>
            </a:pPr>
            <a:r>
              <a:rPr lang="en-US" sz="2000"/>
              <a:t>IMPORTANT NOTE: (1) To enable the buttons, you must download the entire slide file </a:t>
            </a:r>
            <a:r>
              <a:rPr lang="en-US" sz="2000" i="1"/>
              <a:t>slide.zip</a:t>
            </a:r>
            <a:r>
              <a:rPr lang="en-US" sz="2000"/>
              <a:t> and unzip the files into a directory (e.g., c:\slide) . (2) You must have installed JDK and set JDK</a:t>
            </a:r>
            <a:r>
              <a:rPr lang="ja-JP" altLang="en-US" sz="2000">
                <a:latin typeface="Arial"/>
              </a:rPr>
              <a:t>’</a:t>
            </a:r>
            <a:r>
              <a:rPr lang="en-US" sz="2000"/>
              <a:t>s bin directory in your environment path (e.g., c:\Program Files\java\jdk1.6.0_14\bin in your environment path.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48F88BD-32B7-9D4D-BB1B-8B1CBE19309E}" type="slidenum">
              <a:rPr lang="en-US"/>
              <a:pPr/>
              <a:t>4</a:t>
            </a:fld>
            <a:endParaRPr lang="en-US"/>
          </a:p>
        </p:txBody>
      </p:sp>
      <p:sp>
        <p:nvSpPr>
          <p:cNvPr id="231426" name="Rectangle 2"/>
          <p:cNvSpPr>
            <a:spLocks noGrp="1" noChangeArrowheads="1"/>
          </p:cNvSpPr>
          <p:nvPr>
            <p:ph type="title"/>
          </p:nvPr>
        </p:nvSpPr>
        <p:spPr>
          <a:xfrm>
            <a:off x="228600" y="228600"/>
            <a:ext cx="8534400" cy="609600"/>
          </a:xfrm>
        </p:spPr>
        <p:txBody>
          <a:bodyPr/>
          <a:lstStyle/>
          <a:p>
            <a:r>
              <a:rPr lang="en-US"/>
              <a:t>Creating and Editing Using NotePad</a:t>
            </a:r>
          </a:p>
        </p:txBody>
      </p:sp>
      <p:sp>
        <p:nvSpPr>
          <p:cNvPr id="231427" name="Rectangle 3"/>
          <p:cNvSpPr>
            <a:spLocks noGrp="1" noChangeArrowheads="1"/>
          </p:cNvSpPr>
          <p:nvPr>
            <p:ph type="body" idx="1"/>
          </p:nvPr>
        </p:nvSpPr>
        <p:spPr>
          <a:xfrm>
            <a:off x="228600" y="1066800"/>
            <a:ext cx="4724400" cy="1600200"/>
          </a:xfrm>
        </p:spPr>
        <p:txBody>
          <a:bodyPr/>
          <a:lstStyle/>
          <a:p>
            <a:pPr>
              <a:lnSpc>
                <a:spcPct val="90000"/>
              </a:lnSpc>
              <a:buFont typeface="Monotype Sorts" charset="0"/>
              <a:buNone/>
            </a:pPr>
            <a:r>
              <a:rPr lang="en-US" sz="3000">
                <a:latin typeface="Palatino" charset="0"/>
                <a:cs typeface="Times New Roman" charset="0"/>
              </a:rPr>
              <a:t>To use NotePad, type </a:t>
            </a:r>
          </a:p>
          <a:p>
            <a:pPr lvl="1">
              <a:lnSpc>
                <a:spcPct val="90000"/>
              </a:lnSpc>
              <a:buFontTx/>
              <a:buNone/>
            </a:pPr>
            <a:r>
              <a:rPr lang="en-US" sz="3000">
                <a:latin typeface="Palatino" charset="0"/>
                <a:cs typeface="Times New Roman" charset="0"/>
              </a:rPr>
              <a:t>notepad Welcome.java </a:t>
            </a:r>
          </a:p>
          <a:p>
            <a:pPr>
              <a:lnSpc>
                <a:spcPct val="90000"/>
              </a:lnSpc>
              <a:buFont typeface="Monotype Sorts" charset="0"/>
              <a:buNone/>
            </a:pPr>
            <a:r>
              <a:rPr lang="en-US" sz="3000">
                <a:latin typeface="Palatino" charset="0"/>
                <a:cs typeface="Times New Roman" charset="0"/>
              </a:rPr>
              <a:t>from the DOS prompt.</a:t>
            </a:r>
          </a:p>
        </p:txBody>
      </p:sp>
      <p:pic>
        <p:nvPicPr>
          <p:cNvPr id="231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314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352800"/>
            <a:ext cx="5867400" cy="189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31431" name="Line 7"/>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1432" name="Line 8"/>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B86F88AE-3D70-3445-BE89-699FB940947B}" type="slidenum">
              <a:rPr lang="en-US"/>
              <a:pPr/>
              <a:t>5</a:t>
            </a:fld>
            <a:endParaRPr lang="en-US"/>
          </a:p>
        </p:txBody>
      </p:sp>
      <p:sp>
        <p:nvSpPr>
          <p:cNvPr id="232450" name="Rectangle 2"/>
          <p:cNvSpPr>
            <a:spLocks noGrp="1" noChangeArrowheads="1"/>
          </p:cNvSpPr>
          <p:nvPr>
            <p:ph type="title"/>
          </p:nvPr>
        </p:nvSpPr>
        <p:spPr>
          <a:xfrm>
            <a:off x="228600" y="228600"/>
            <a:ext cx="8763000" cy="533400"/>
          </a:xfrm>
        </p:spPr>
        <p:txBody>
          <a:bodyPr/>
          <a:lstStyle/>
          <a:p>
            <a:r>
              <a:rPr lang="en-US"/>
              <a:t>Creating and Editing Using WordPad</a:t>
            </a:r>
          </a:p>
        </p:txBody>
      </p:sp>
      <p:sp>
        <p:nvSpPr>
          <p:cNvPr id="232451" name="Rectangle 3"/>
          <p:cNvSpPr>
            <a:spLocks noGrp="1" noChangeArrowheads="1"/>
          </p:cNvSpPr>
          <p:nvPr>
            <p:ph type="body" idx="1"/>
          </p:nvPr>
        </p:nvSpPr>
        <p:spPr>
          <a:xfrm>
            <a:off x="228600" y="1066800"/>
            <a:ext cx="4724400" cy="1600200"/>
          </a:xfrm>
        </p:spPr>
        <p:txBody>
          <a:bodyPr/>
          <a:lstStyle/>
          <a:p>
            <a:pPr>
              <a:lnSpc>
                <a:spcPct val="90000"/>
              </a:lnSpc>
              <a:buFont typeface="Monotype Sorts" charset="0"/>
              <a:buNone/>
            </a:pPr>
            <a:r>
              <a:rPr lang="en-US" sz="3000">
                <a:latin typeface="Palatino" charset="0"/>
                <a:cs typeface="Times New Roman" charset="0"/>
              </a:rPr>
              <a:t>To use WordPad, type </a:t>
            </a:r>
          </a:p>
          <a:p>
            <a:pPr lvl="1">
              <a:lnSpc>
                <a:spcPct val="90000"/>
              </a:lnSpc>
              <a:buFontTx/>
              <a:buNone/>
            </a:pPr>
            <a:r>
              <a:rPr lang="en-US" sz="3000">
                <a:latin typeface="Palatino" charset="0"/>
                <a:cs typeface="Times New Roman" charset="0"/>
              </a:rPr>
              <a:t>write Welcome.java </a:t>
            </a:r>
          </a:p>
          <a:p>
            <a:pPr>
              <a:lnSpc>
                <a:spcPct val="90000"/>
              </a:lnSpc>
              <a:buFont typeface="Monotype Sorts" charset="0"/>
              <a:buNone/>
            </a:pPr>
            <a:r>
              <a:rPr lang="en-US" sz="3000">
                <a:latin typeface="Palatino" charset="0"/>
                <a:cs typeface="Times New Roman" charset="0"/>
              </a:rPr>
              <a:t>from the DOS prompt.</a:t>
            </a:r>
          </a:p>
        </p:txBody>
      </p:sp>
      <p:pic>
        <p:nvPicPr>
          <p:cNvPr id="2324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324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24200"/>
            <a:ext cx="6096000" cy="2751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32456" name="Line 8"/>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2457" name="Line 9"/>
          <p:cNvSpPr>
            <a:spLocks noChangeShapeType="1"/>
          </p:cNvSpPr>
          <p:nvPr/>
        </p:nvSpPr>
        <p:spPr bwMode="auto">
          <a:xfrm>
            <a:off x="2514600" y="1447800"/>
            <a:ext cx="1066800" cy="1752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A220CB7-30EA-174E-92AC-CECA03F71D1D}" type="slidenum">
              <a:rPr lang="en-US"/>
              <a:pPr/>
              <a:t>6</a:t>
            </a:fld>
            <a:endParaRPr lang="en-US"/>
          </a:p>
        </p:txBody>
      </p:sp>
      <p:sp>
        <p:nvSpPr>
          <p:cNvPr id="7170" name="Rectangle 2"/>
          <p:cNvSpPr>
            <a:spLocks noGrp="1" noChangeArrowheads="1"/>
          </p:cNvSpPr>
          <p:nvPr>
            <p:ph type="title"/>
          </p:nvPr>
        </p:nvSpPr>
        <p:spPr>
          <a:xfrm>
            <a:off x="3886200" y="152400"/>
            <a:ext cx="5105400" cy="685800"/>
          </a:xfrm>
          <a:noFill/>
          <a:ln/>
        </p:spPr>
        <p:txBody>
          <a:bodyPr/>
          <a:lstStyle/>
          <a:p>
            <a:r>
              <a:rPr lang="en-US" sz="3000"/>
              <a:t>Creating, Compiling, and Running Programs</a:t>
            </a:r>
            <a:endParaRPr lang="en-US" sz="3000">
              <a:solidFill>
                <a:schemeClr val="tx1"/>
              </a:solidFill>
              <a:latin typeface="Book Antiqua" charset="0"/>
            </a:endParaRPr>
          </a:p>
        </p:txBody>
      </p:sp>
      <p:sp>
        <p:nvSpPr>
          <p:cNvPr id="7177" name="Rectangle 9"/>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7179" name="Rectangle 11"/>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7181" name="Rectangle 13"/>
          <p:cNvSpPr>
            <a:spLocks noChangeArrowheads="1"/>
          </p:cNvSpPr>
          <p:nvPr/>
        </p:nvSpPr>
        <p:spPr bwMode="auto">
          <a:xfrm>
            <a:off x="2571750" y="1428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7180" name="Object 12"/>
          <p:cNvGraphicFramePr>
            <a:graphicFrameLocks noChangeAspect="1"/>
          </p:cNvGraphicFramePr>
          <p:nvPr/>
        </p:nvGraphicFramePr>
        <p:xfrm>
          <a:off x="1143000" y="533400"/>
          <a:ext cx="6324600" cy="6324600"/>
        </p:xfrm>
        <a:graphic>
          <a:graphicData uri="http://schemas.openxmlformats.org/presentationml/2006/ole">
            <mc:AlternateContent xmlns:mc="http://schemas.openxmlformats.org/markup-compatibility/2006">
              <mc:Choice xmlns:v="urn:schemas-microsoft-com:vml" Requires="v">
                <p:oleObj spid="_x0000_s257031" name="Picture" r:id="rId3" imgW="4000680" imgH="4000680" progId="Word.Picture.8">
                  <p:embed/>
                </p:oleObj>
              </mc:Choice>
              <mc:Fallback>
                <p:oleObj name="Picture" r:id="rId3" imgW="4000680" imgH="400068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3400"/>
                        <a:ext cx="6324600" cy="6324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183" name="Rectangle 15"/>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718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3276600" cy="1092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685800" y="152400"/>
            <a:ext cx="8229600" cy="838200"/>
          </a:xfrm>
        </p:spPr>
        <p:txBody>
          <a:bodyPr/>
          <a:lstStyle/>
          <a:p>
            <a:pPr eaLnBrk="1" hangingPunct="1"/>
            <a:r>
              <a:rPr lang="en-US" altLang="en-US" b="1" smtClean="0"/>
              <a:t>Compiling Java Programs</a:t>
            </a:r>
            <a:endParaRPr lang="en-US" altLang="en-US" smtClean="0"/>
          </a:p>
        </p:txBody>
      </p:sp>
      <p:sp>
        <p:nvSpPr>
          <p:cNvPr id="21510" name="Rectangle 3" descr="Rectangle: Click to edit Master text styles&#10;Second level&#10;Third level&#10;Fourth level&#10;Fifth level"/>
          <p:cNvSpPr>
            <a:spLocks noGrp="1" noChangeArrowheads="1"/>
          </p:cNvSpPr>
          <p:nvPr>
            <p:ph type="body" idx="1"/>
          </p:nvPr>
        </p:nvSpPr>
        <p:spPr>
          <a:xfrm>
            <a:off x="762000" y="1524000"/>
            <a:ext cx="8534400" cy="3657600"/>
          </a:xfrm>
        </p:spPr>
        <p:txBody>
          <a:bodyPr/>
          <a:lstStyle/>
          <a:p>
            <a:pPr eaLnBrk="1" hangingPunct="1"/>
            <a:r>
              <a:rPr lang="en-US" altLang="en-US" sz="2800" smtClean="0"/>
              <a:t>The Java compiler produces </a:t>
            </a:r>
            <a:r>
              <a:rPr lang="en-US" altLang="en-US" sz="2800" i="1" smtClean="0">
                <a:solidFill>
                  <a:srgbClr val="FF0000"/>
                </a:solidFill>
              </a:rPr>
              <a:t>bytecode</a:t>
            </a:r>
            <a:r>
              <a:rPr lang="en-US" altLang="en-US" sz="2800" i="1" smtClean="0"/>
              <a:t> (</a:t>
            </a:r>
            <a:r>
              <a:rPr lang="en-US" altLang="en-US" sz="2800" i="1" smtClean="0">
                <a:solidFill>
                  <a:schemeClr val="tx2"/>
                </a:solidFill>
              </a:rPr>
              <a:t>a “.class” file</a:t>
            </a:r>
            <a:r>
              <a:rPr lang="en-US" altLang="en-US" sz="2800" i="1" smtClean="0"/>
              <a:t>) </a:t>
            </a:r>
            <a:r>
              <a:rPr lang="en-US" altLang="en-US" sz="2800" smtClean="0"/>
              <a:t>not machine code from the source code (</a:t>
            </a:r>
            <a:r>
              <a:rPr lang="en-US" altLang="en-US" sz="2800" smtClean="0">
                <a:solidFill>
                  <a:schemeClr val="tx2"/>
                </a:solidFill>
              </a:rPr>
              <a:t>the “.java” file</a:t>
            </a:r>
            <a:r>
              <a:rPr lang="en-US" altLang="en-US" sz="2800" smtClean="0"/>
              <a:t>).</a:t>
            </a:r>
          </a:p>
          <a:p>
            <a:pPr eaLnBrk="1" hangingPunct="1"/>
            <a:r>
              <a:rPr lang="en-US" altLang="en-US" sz="2800" smtClean="0">
                <a:solidFill>
                  <a:schemeClr val="tx2"/>
                </a:solidFill>
              </a:rPr>
              <a:t>Bytecode</a:t>
            </a:r>
            <a:r>
              <a:rPr lang="en-US" altLang="en-US" sz="2800" smtClean="0"/>
              <a:t> is converted into machine code using a </a:t>
            </a:r>
            <a:r>
              <a:rPr lang="en-US" altLang="en-US" sz="2800" i="1" smtClean="0">
                <a:solidFill>
                  <a:srgbClr val="FF0000"/>
                </a:solidFill>
              </a:rPr>
              <a:t>Java Interpreter</a:t>
            </a:r>
            <a:endParaRPr lang="en-US" altLang="en-US" sz="2800" smtClean="0">
              <a:solidFill>
                <a:srgbClr val="FF0000"/>
              </a:solidFill>
            </a:endParaRPr>
          </a:p>
        </p:txBody>
      </p:sp>
      <p:pic>
        <p:nvPicPr>
          <p:cNvPr id="21511" name="Picture 9" descr="Figure showing MyProgram.java, compiler, MyProgram.class, Java VM, and My Program running on a 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87838"/>
            <a:ext cx="84582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 Box 10"/>
          <p:cNvSpPr txBox="1">
            <a:spLocks noChangeArrowheads="1"/>
          </p:cNvSpPr>
          <p:nvPr/>
        </p:nvSpPr>
        <p:spPr bwMode="auto">
          <a:xfrm>
            <a:off x="609600" y="3976688"/>
            <a:ext cx="1612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b="1">
                <a:solidFill>
                  <a:schemeClr val="tx2"/>
                </a:solidFill>
              </a:rPr>
              <a:t>Source Code</a:t>
            </a:r>
          </a:p>
        </p:txBody>
      </p:sp>
      <p:sp>
        <p:nvSpPr>
          <p:cNvPr id="21513" name="Text Box 11"/>
          <p:cNvSpPr txBox="1">
            <a:spLocks noChangeArrowheads="1"/>
          </p:cNvSpPr>
          <p:nvPr/>
        </p:nvSpPr>
        <p:spPr bwMode="auto">
          <a:xfrm>
            <a:off x="4467225" y="3962400"/>
            <a:ext cx="1247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b="1">
                <a:solidFill>
                  <a:schemeClr val="tx2"/>
                </a:solidFill>
              </a:rPr>
              <a:t>Bytecode</a:t>
            </a:r>
          </a:p>
        </p:txBody>
      </p:sp>
    </p:spTree>
    <p:extLst>
      <p:ext uri="{BB962C8B-B14F-4D97-AF65-F5344CB8AC3E}">
        <p14:creationId xmlns:p14="http://schemas.microsoft.com/office/powerpoint/2010/main" val="27149227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85800" y="533400"/>
            <a:ext cx="8229600" cy="838200"/>
          </a:xfrm>
        </p:spPr>
        <p:txBody>
          <a:bodyPr/>
          <a:lstStyle/>
          <a:p>
            <a:pPr eaLnBrk="1" hangingPunct="1"/>
            <a:r>
              <a:rPr lang="en-US" altLang="en-US" sz="4000" b="1" smtClean="0"/>
              <a:t>Platform Independent</a:t>
            </a:r>
            <a:br>
              <a:rPr lang="en-US" altLang="en-US" sz="4000" b="1" smtClean="0"/>
            </a:br>
            <a:r>
              <a:rPr lang="en-US" altLang="en-US" sz="4000" b="1" smtClean="0"/>
              <a:t> Java Programs Compiling</a:t>
            </a:r>
          </a:p>
        </p:txBody>
      </p:sp>
      <p:sp>
        <p:nvSpPr>
          <p:cNvPr id="22534" name="Rectangle 3" descr="Rectangle: Click to edit Master text styles&#10;Second level&#10;Third level&#10;Fourth level&#10;Fifth level"/>
          <p:cNvSpPr>
            <a:spLocks noGrp="1" noChangeArrowheads="1"/>
          </p:cNvSpPr>
          <p:nvPr>
            <p:ph type="body" idx="1"/>
          </p:nvPr>
        </p:nvSpPr>
        <p:spPr>
          <a:xfrm>
            <a:off x="762000" y="1524000"/>
            <a:ext cx="8382000" cy="3657600"/>
          </a:xfrm>
        </p:spPr>
        <p:txBody>
          <a:bodyPr/>
          <a:lstStyle/>
          <a:p>
            <a:pPr eaLnBrk="1" hangingPunct="1"/>
            <a:r>
              <a:rPr lang="en-US" altLang="en-US" smtClean="0"/>
              <a:t>You can run bytecode on an computer that has a Java Interpreter installed</a:t>
            </a:r>
          </a:p>
          <a:p>
            <a:pPr eaLnBrk="1" hangingPunct="1"/>
            <a:endParaRPr lang="en-US" altLang="en-US" smtClean="0"/>
          </a:p>
        </p:txBody>
      </p:sp>
      <p:grpSp>
        <p:nvGrpSpPr>
          <p:cNvPr id="22535" name="Group 4"/>
          <p:cNvGrpSpPr>
            <a:grpSpLocks/>
          </p:cNvGrpSpPr>
          <p:nvPr/>
        </p:nvGrpSpPr>
        <p:grpSpPr bwMode="auto">
          <a:xfrm>
            <a:off x="914400" y="2805113"/>
            <a:ext cx="7696200" cy="3367087"/>
            <a:chOff x="528" y="1392"/>
            <a:chExt cx="4848" cy="2121"/>
          </a:xfrm>
        </p:grpSpPr>
        <p:pic>
          <p:nvPicPr>
            <p:cNvPr id="225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92"/>
              <a:ext cx="4848" cy="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Text Box 6"/>
            <p:cNvSpPr txBox="1">
              <a:spLocks noChangeArrowheads="1"/>
            </p:cNvSpPr>
            <p:nvPr/>
          </p:nvSpPr>
          <p:spPr bwMode="auto">
            <a:xfrm>
              <a:off x="576" y="2889"/>
              <a:ext cx="886"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latin typeface="Comic Sans MS" panose="030F0702030302020204" pitchFamily="66" charset="0"/>
                </a:rPr>
                <a:t>“Hello.java”</a:t>
              </a:r>
            </a:p>
          </p:txBody>
        </p:sp>
        <p:sp>
          <p:nvSpPr>
            <p:cNvPr id="22538" name="Text Box 7"/>
            <p:cNvSpPr txBox="1">
              <a:spLocks noChangeArrowheads="1"/>
            </p:cNvSpPr>
            <p:nvPr/>
          </p:nvSpPr>
          <p:spPr bwMode="auto">
            <a:xfrm>
              <a:off x="2304" y="2889"/>
              <a:ext cx="937" cy="23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latin typeface="Comic Sans MS" panose="030F0702030302020204" pitchFamily="66" charset="0"/>
                </a:rPr>
                <a:t>“Hello.class”</a:t>
              </a:r>
            </a:p>
          </p:txBody>
        </p:sp>
      </p:grpSp>
    </p:spTree>
    <p:extLst>
      <p:ext uri="{BB962C8B-B14F-4D97-AF65-F5344CB8AC3E}">
        <p14:creationId xmlns:p14="http://schemas.microsoft.com/office/powerpoint/2010/main" val="56351815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4" descr="Figure showing source code, compiler, and Java VM's for Win32, Solaris OS/Linux, and Mac 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68450"/>
            <a:ext cx="48768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5"/>
          <p:cNvSpPr>
            <a:spLocks noGrp="1" noChangeArrowheads="1"/>
          </p:cNvSpPr>
          <p:nvPr>
            <p:ph type="title"/>
          </p:nvPr>
        </p:nvSpPr>
        <p:spPr>
          <a:xfrm>
            <a:off x="762000" y="-152400"/>
            <a:ext cx="7772400" cy="990600"/>
          </a:xfrm>
          <a:noFill/>
        </p:spPr>
        <p:txBody>
          <a:bodyPr/>
          <a:lstStyle/>
          <a:p>
            <a:pPr eaLnBrk="1" hangingPunct="1"/>
            <a:r>
              <a:rPr lang="en-US" altLang="en-US" smtClean="0"/>
              <a:t>Multipurpose Java Compiling</a:t>
            </a:r>
          </a:p>
        </p:txBody>
      </p:sp>
    </p:spTree>
    <p:extLst>
      <p:ext uri="{BB962C8B-B14F-4D97-AF65-F5344CB8AC3E}">
        <p14:creationId xmlns:p14="http://schemas.microsoft.com/office/powerpoint/2010/main" val="33564266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6433</TotalTime>
  <Words>985</Words>
  <Application>Microsoft Office PowerPoint</Application>
  <PresentationFormat>On-screen Show (4:3)</PresentationFormat>
  <Paragraphs>131</Paragraphs>
  <Slides>23</Slides>
  <Notes>15</Notes>
  <HiddenSlides>0</HiddenSlides>
  <MMClips>0</MMClips>
  <ScaleCrop>false</ScaleCrop>
  <HeadingPairs>
    <vt:vector size="10"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23</vt:i4>
      </vt:variant>
      <vt:variant>
        <vt:lpstr>Custom Shows</vt:lpstr>
      </vt:variant>
      <vt:variant>
        <vt:i4>1</vt:i4>
      </vt:variant>
    </vt:vector>
  </HeadingPairs>
  <TitlesOfParts>
    <vt:vector size="38" baseType="lpstr">
      <vt:lpstr>ＭＳ Ｐゴシック</vt:lpstr>
      <vt:lpstr>Arial</vt:lpstr>
      <vt:lpstr>Book Antiqua</vt:lpstr>
      <vt:lpstr>Comic Sans MS</vt:lpstr>
      <vt:lpstr>Courier</vt:lpstr>
      <vt:lpstr>Courier New</vt:lpstr>
      <vt:lpstr>Forte</vt:lpstr>
      <vt:lpstr>Monotype Sorts</vt:lpstr>
      <vt:lpstr>Palatino</vt:lpstr>
      <vt:lpstr>Tahoma</vt:lpstr>
      <vt:lpstr>Times New Roman</vt:lpstr>
      <vt:lpstr>International</vt:lpstr>
      <vt:lpstr>Picture</vt:lpstr>
      <vt:lpstr>Microsoft Word Picture</vt:lpstr>
      <vt:lpstr>Chapter 1 Introduction to Computers, Programs, and Java</vt:lpstr>
      <vt:lpstr>Objectives</vt:lpstr>
      <vt:lpstr>A Simple Java Program</vt:lpstr>
      <vt:lpstr>Creating and Editing Using NotePad</vt:lpstr>
      <vt:lpstr>Creating and Editing Using WordPad</vt:lpstr>
      <vt:lpstr>Creating, Compiling, and Running Programs</vt:lpstr>
      <vt:lpstr>Compiling Java Programs</vt:lpstr>
      <vt:lpstr>Platform Independent  Java Programs Compiling</vt:lpstr>
      <vt:lpstr>Multipurpose Java Compiling</vt:lpstr>
      <vt:lpstr>Compiling Java Source Code</vt:lpstr>
      <vt:lpstr>Trace a Program Execution</vt:lpstr>
      <vt:lpstr>Trace a Program Execution</vt:lpstr>
      <vt:lpstr>Trace a Program Execution</vt:lpstr>
      <vt:lpstr>Compiling and Running Java from the Command Window</vt:lpstr>
      <vt:lpstr>Anatomy of a Java Program</vt:lpstr>
      <vt:lpstr>Comments</vt:lpstr>
      <vt:lpstr>Reserved Words</vt:lpstr>
      <vt:lpstr>Modifiers</vt:lpstr>
      <vt:lpstr>Statements</vt:lpstr>
      <vt:lpstr>Blocks</vt:lpstr>
      <vt:lpstr>Classes</vt:lpstr>
      <vt:lpstr>Methods</vt:lpstr>
      <vt:lpstr>main Method</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Dr. Omar Alsaleh</cp:lastModifiedBy>
  <cp:revision>198</cp:revision>
  <cp:lastPrinted>1998-02-24T16:19:51Z</cp:lastPrinted>
  <dcterms:created xsi:type="dcterms:W3CDTF">1995-06-10T17:31:50Z</dcterms:created>
  <dcterms:modified xsi:type="dcterms:W3CDTF">2015-02-07T22:41:06Z</dcterms:modified>
</cp:coreProperties>
</file>