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9" d="100"/>
          <a:sy n="59"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A9856-4D94-4C95-9126-587A0F394074}" type="datetimeFigureOut">
              <a:rPr lang="en-US" smtClean="0"/>
              <a:t>9/16/2018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B9EA2-6F36-4EA3-9FA8-9CE45FF3E50C}" type="slidenum">
              <a:rPr lang="en-US" smtClean="0"/>
              <a:t>‹#›</a:t>
            </a:fld>
            <a:endParaRPr lang="en-US"/>
          </a:p>
        </p:txBody>
      </p:sp>
    </p:spTree>
    <p:extLst>
      <p:ext uri="{BB962C8B-B14F-4D97-AF65-F5344CB8AC3E}">
        <p14:creationId xmlns:p14="http://schemas.microsoft.com/office/powerpoint/2010/main" val="37547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BF111D-B642-4068-8002-F40C32085ED5}" type="slidenum">
              <a:rPr lang="ar-SA" altLang="en-US"/>
              <a:pPr eaLnBrk="1" hangingPunct="1"/>
              <a:t>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D62974-7949-41B5-B731-11D290CF2B6C}" type="datetimeFigureOut">
              <a:rPr lang="en-US" smtClean="0"/>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69078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62974-7949-41B5-B731-11D290CF2B6C}" type="datetimeFigureOut">
              <a:rPr lang="en-US" smtClean="0"/>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305382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62974-7949-41B5-B731-11D290CF2B6C}" type="datetimeFigureOut">
              <a:rPr lang="en-US" smtClean="0"/>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3947000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12801" y="228601"/>
            <a:ext cx="10875433" cy="5897563"/>
          </a:xfrm>
        </p:spPr>
        <p:txBody>
          <a:bodyPr/>
          <a:lstStyle>
            <a:lvl1pPr>
              <a:defRPr sz="2200">
                <a:solidFill>
                  <a:schemeClr val="accent2"/>
                </a:solidFill>
              </a:defRPr>
            </a:lvl1pPr>
            <a:lvl2pPr>
              <a:defRPr sz="2200">
                <a:solidFill>
                  <a:schemeClr val="accent2"/>
                </a:solidFill>
              </a:defRPr>
            </a:lvl2pPr>
            <a:lvl3pPr>
              <a:defRPr sz="2200">
                <a:solidFill>
                  <a:schemeClr val="accent2"/>
                </a:solidFill>
              </a:defRPr>
            </a:lvl3pPr>
            <a:lvl4pPr>
              <a:defRPr sz="2200">
                <a:solidFill>
                  <a:schemeClr val="accent2"/>
                </a:solidFill>
              </a:defRPr>
            </a:lvl4pPr>
            <a:lvl5pPr>
              <a:defRPr sz="2200">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a:xfrm>
            <a:off x="0" y="6613526"/>
            <a:ext cx="711200" cy="244475"/>
          </a:xfrm>
        </p:spPr>
        <p:txBody>
          <a:bodyPr/>
          <a:lstStyle>
            <a:lvl1pPr>
              <a:defRPr sz="1000" b="0" smtClean="0">
                <a:solidFill>
                  <a:schemeClr val="tx1"/>
                </a:solidFill>
              </a:defRPr>
            </a:lvl1pPr>
          </a:lstStyle>
          <a:p>
            <a:pPr>
              <a:defRPr/>
            </a:pPr>
            <a:fld id="{7D2ABDC2-5409-4489-A151-A77033579576}" type="slidenum">
              <a:rPr lang="ar-SA"/>
              <a:pPr>
                <a:defRPr/>
              </a:pPr>
              <a:t>‹#›</a:t>
            </a:fld>
            <a:endParaRPr lang="en-US"/>
          </a:p>
        </p:txBody>
      </p:sp>
      <p:sp>
        <p:nvSpPr>
          <p:cNvPr id="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29913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62974-7949-41B5-B731-11D290CF2B6C}" type="datetimeFigureOut">
              <a:rPr lang="en-US" smtClean="0"/>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49708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D62974-7949-41B5-B731-11D290CF2B6C}" type="datetimeFigureOut">
              <a:rPr lang="en-US" smtClean="0"/>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404810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D62974-7949-41B5-B731-11D290CF2B6C}" type="datetimeFigureOut">
              <a:rPr lang="en-US" smtClean="0"/>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33143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D62974-7949-41B5-B731-11D290CF2B6C}" type="datetimeFigureOut">
              <a:rPr lang="en-US" smtClean="0"/>
              <a:t>9/16/2018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20978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D62974-7949-41B5-B731-11D290CF2B6C}" type="datetimeFigureOut">
              <a:rPr lang="en-US" smtClean="0"/>
              <a:t>9/16/2018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17557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62974-7949-41B5-B731-11D290CF2B6C}" type="datetimeFigureOut">
              <a:rPr lang="en-US" smtClean="0"/>
              <a:t>9/16/2018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28149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D62974-7949-41B5-B731-11D290CF2B6C}" type="datetimeFigureOut">
              <a:rPr lang="en-US" smtClean="0"/>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315995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D62974-7949-41B5-B731-11D290CF2B6C}" type="datetimeFigureOut">
              <a:rPr lang="en-US" smtClean="0"/>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7B77B-6A57-495E-86A8-385C344659BE}" type="slidenum">
              <a:rPr lang="en-US" smtClean="0"/>
              <a:t>‹#›</a:t>
            </a:fld>
            <a:endParaRPr lang="en-US"/>
          </a:p>
        </p:txBody>
      </p:sp>
    </p:spTree>
    <p:extLst>
      <p:ext uri="{BB962C8B-B14F-4D97-AF65-F5344CB8AC3E}">
        <p14:creationId xmlns:p14="http://schemas.microsoft.com/office/powerpoint/2010/main" val="212016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62974-7949-41B5-B731-11D290CF2B6C}" type="datetimeFigureOut">
              <a:rPr lang="en-US" smtClean="0"/>
              <a:t>9/16/2018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7B77B-6A57-495E-86A8-385C344659BE}" type="slidenum">
              <a:rPr lang="en-US" smtClean="0"/>
              <a:t>‹#›</a:t>
            </a:fld>
            <a:endParaRPr lang="en-US"/>
          </a:p>
        </p:txBody>
      </p:sp>
    </p:spTree>
    <p:extLst>
      <p:ext uri="{BB962C8B-B14F-4D97-AF65-F5344CB8AC3E}">
        <p14:creationId xmlns:p14="http://schemas.microsoft.com/office/powerpoint/2010/main" val="25640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81723" y="2485378"/>
            <a:ext cx="2899316" cy="584775"/>
          </a:xfrm>
          <a:prstGeom prst="rect">
            <a:avLst/>
          </a:prstGeom>
          <a:noFill/>
        </p:spPr>
        <p:txBody>
          <a:bodyPr wrap="square" rtlCol="0">
            <a:spAutoFit/>
          </a:bodyPr>
          <a:lstStyle/>
          <a:p>
            <a:r>
              <a:rPr lang="ar-SA" sz="3200" b="1" dirty="0" smtClean="0">
                <a:solidFill>
                  <a:schemeClr val="accent4">
                    <a:lumMod val="50000"/>
                  </a:schemeClr>
                </a:solidFill>
              </a:rPr>
              <a:t>لغات البرمجة</a:t>
            </a:r>
            <a:endParaRPr lang="en-US" sz="3200" b="1" dirty="0">
              <a:solidFill>
                <a:schemeClr val="accent4">
                  <a:lumMod val="50000"/>
                </a:schemeClr>
              </a:solidFill>
            </a:endParaRPr>
          </a:p>
        </p:txBody>
      </p:sp>
      <p:pic>
        <p:nvPicPr>
          <p:cNvPr id="3" name="Picture 2"/>
          <p:cNvPicPr>
            <a:picLocks noChangeAspect="1"/>
          </p:cNvPicPr>
          <p:nvPr/>
        </p:nvPicPr>
        <p:blipFill>
          <a:blip r:embed="rId3"/>
          <a:stretch>
            <a:fillRect/>
          </a:stretch>
        </p:blipFill>
        <p:spPr>
          <a:xfrm>
            <a:off x="2720896" y="2777766"/>
            <a:ext cx="6289289" cy="2920507"/>
          </a:xfrm>
          <a:prstGeom prst="rect">
            <a:avLst/>
          </a:prstGeom>
        </p:spPr>
      </p:pic>
      <p:sp>
        <p:nvSpPr>
          <p:cNvPr id="4" name="Title 1"/>
          <p:cNvSpPr>
            <a:spLocks noGrp="1"/>
          </p:cNvSpPr>
          <p:nvPr>
            <p:ph type="ctrTitle"/>
          </p:nvPr>
        </p:nvSpPr>
        <p:spPr>
          <a:xfrm>
            <a:off x="1390186" y="234176"/>
            <a:ext cx="9144000" cy="1580802"/>
          </a:xfrm>
        </p:spPr>
        <p:txBody>
          <a:bodyPr>
            <a:noAutofit/>
          </a:bodyPr>
          <a:lstStyle/>
          <a:p>
            <a:pPr algn="ctr"/>
            <a:r>
              <a:rPr lang="ar-SA" sz="2800" dirty="0" smtClean="0"/>
              <a:t>جامعة الملك سعود</a:t>
            </a:r>
            <a:br>
              <a:rPr lang="ar-SA" sz="2800" dirty="0" smtClean="0"/>
            </a:br>
            <a:r>
              <a:rPr lang="ar-SA" sz="2000" dirty="0" smtClean="0"/>
              <a:t>عمادة السنة الأولى المشتركة</a:t>
            </a:r>
            <a:r>
              <a:rPr lang="ar-SA" sz="2800" dirty="0" smtClean="0"/>
              <a:t/>
            </a:r>
            <a:br>
              <a:rPr lang="ar-SA" sz="2800" dirty="0" smtClean="0"/>
            </a:br>
            <a:r>
              <a:rPr lang="ar-SA" sz="1600" dirty="0" smtClean="0"/>
              <a:t>قسم مهارات تطوير ال</a:t>
            </a:r>
            <a:r>
              <a:rPr lang="ar-EG" altLang="en-US" sz="1600" dirty="0"/>
              <a:t>ذ</a:t>
            </a:r>
            <a:r>
              <a:rPr lang="ar-SA" sz="1600" dirty="0" smtClean="0"/>
              <a:t>ات</a:t>
            </a:r>
            <a:r>
              <a:rPr lang="ar-SA" sz="2800" dirty="0" smtClean="0"/>
              <a:t/>
            </a:r>
            <a:br>
              <a:rPr lang="ar-SA" sz="2800" dirty="0" smtClean="0"/>
            </a:br>
            <a:r>
              <a:rPr lang="ar-SA" sz="1800" dirty="0" smtClean="0"/>
              <a:t>مقرر تقن </a:t>
            </a:r>
            <a:endParaRPr lang="en-US" sz="18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3032" y="335616"/>
            <a:ext cx="2594597" cy="1377922"/>
          </a:xfrm>
          <a:prstGeom prst="rect">
            <a:avLst/>
          </a:prstGeom>
        </p:spPr>
      </p:pic>
      <p:sp>
        <p:nvSpPr>
          <p:cNvPr id="6" name="Subtitle 2"/>
          <p:cNvSpPr>
            <a:spLocks noGrp="1"/>
          </p:cNvSpPr>
          <p:nvPr>
            <p:ph type="subTitle" idx="1"/>
          </p:nvPr>
        </p:nvSpPr>
        <p:spPr>
          <a:xfrm>
            <a:off x="2226128" y="6204857"/>
            <a:ext cx="9144000" cy="456204"/>
          </a:xfrm>
        </p:spPr>
        <p:txBody>
          <a:bodyPr/>
          <a:lstStyle/>
          <a:p>
            <a:pPr algn="r" rtl="1"/>
            <a:r>
              <a:rPr lang="ar-SA" b="1" i="1" dirty="0" smtClean="0">
                <a:solidFill>
                  <a:schemeClr val="accent6">
                    <a:lumMod val="50000"/>
                  </a:schemeClr>
                </a:solidFill>
              </a:rPr>
              <a:t>المدرب/ خالد محمد الحسن</a:t>
            </a:r>
          </a:p>
          <a:p>
            <a:endParaRPr lang="en-US" dirty="0"/>
          </a:p>
        </p:txBody>
      </p:sp>
    </p:spTree>
    <p:extLst>
      <p:ext uri="{BB962C8B-B14F-4D97-AF65-F5344CB8AC3E}">
        <p14:creationId xmlns:p14="http://schemas.microsoft.com/office/powerpoint/2010/main" val="320176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58925" y="1700213"/>
            <a:ext cx="9036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b="1">
                <a:solidFill>
                  <a:schemeClr val="bg1"/>
                </a:solidFill>
              </a:rPr>
              <a:t>أهم الرموز المستخدمة في خرائط التدفق</a:t>
            </a:r>
            <a:endParaRPr lang="ar-KW" altLang="en-US" b="1">
              <a:solidFill>
                <a:schemeClr val="bg1"/>
              </a:solidFill>
            </a:endParaRPr>
          </a:p>
        </p:txBody>
      </p:sp>
      <p:pic>
        <p:nvPicPr>
          <p:cNvPr id="1433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1" y="2071689"/>
            <a:ext cx="3571875"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5597344E-2D89-4DB6-BB93-D0A53E77E574}" type="slidenum">
              <a:rPr lang="ar-SA" altLang="en-US" sz="1000">
                <a:latin typeface="Verdana" panose="020B0604030504040204" pitchFamily="34" charset="0"/>
              </a:rPr>
              <a:pPr algn="ctr" rtl="0">
                <a:spcBef>
                  <a:spcPct val="0"/>
                </a:spcBef>
                <a:buClrTx/>
                <a:buSzTx/>
                <a:buFontTx/>
                <a:buNone/>
              </a:pPr>
              <a:t>10</a:t>
            </a:fld>
            <a:endParaRPr lang="en-US" altLang="en-US" sz="1000">
              <a:latin typeface="Verdana" panose="020B0604030504040204" pitchFamily="34" charset="0"/>
            </a:endParaRPr>
          </a:p>
        </p:txBody>
      </p:sp>
      <p:sp>
        <p:nvSpPr>
          <p:cNvPr id="14341"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pic>
        <p:nvPicPr>
          <p:cNvPr id="1434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500314"/>
            <a:ext cx="3733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2"/>
          <p:cNvSpPr>
            <a:spLocks noChangeArrowheads="1"/>
          </p:cNvSpPr>
          <p:nvPr/>
        </p:nvSpPr>
        <p:spPr bwMode="auto">
          <a:xfrm>
            <a:off x="1738313" y="1571625"/>
            <a:ext cx="88582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 eaLnBrk="1" hangingPunct="1">
              <a:buFont typeface="Wingdings" panose="05000000000000000000" pitchFamily="2" charset="2"/>
              <a:buNone/>
            </a:pPr>
            <a:r>
              <a:rPr lang="ar-SA" altLang="en-US" sz="2400" b="1"/>
              <a:t>2</a:t>
            </a:r>
            <a:r>
              <a:rPr lang="en-US" altLang="en-US" sz="2400" b="1"/>
              <a:t>.</a:t>
            </a:r>
            <a:r>
              <a:rPr lang="ar-SA" altLang="en-US" sz="2400" b="1"/>
              <a:t> تصميم البرنامج  </a:t>
            </a:r>
            <a:r>
              <a:rPr lang="en-US" altLang="en-US" sz="2400" b="1"/>
              <a:t>Design the Program</a:t>
            </a:r>
          </a:p>
          <a:p>
            <a:pPr algn="just" eaLnBrk="1" hangingPunct="1">
              <a:buFont typeface="Wingdings" panose="05000000000000000000" pitchFamily="2" charset="2"/>
              <a:buNone/>
            </a:pPr>
            <a:endParaRPr lang="en-US" altLang="en-US" sz="2400" b="1">
              <a:latin typeface="Arial" panose="020B0604020202020204" pitchFamily="34" charset="0"/>
            </a:endParaRPr>
          </a:p>
        </p:txBody>
      </p:sp>
    </p:spTree>
    <p:extLst>
      <p:ext uri="{BB962C8B-B14F-4D97-AF65-F5344CB8AC3E}">
        <p14:creationId xmlns:p14="http://schemas.microsoft.com/office/powerpoint/2010/main" val="579153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2D927EB-7EA2-4A30-9282-ADEF4A3076C5}" type="slidenum">
              <a:rPr lang="ar-SA" altLang="en-US" sz="1000">
                <a:latin typeface="Verdana" panose="020B0604030504040204" pitchFamily="34" charset="0"/>
              </a:rPr>
              <a:pPr algn="ctr" rtl="0">
                <a:spcBef>
                  <a:spcPct val="0"/>
                </a:spcBef>
                <a:buClrTx/>
                <a:buSzTx/>
                <a:buFontTx/>
                <a:buNone/>
              </a:pPr>
              <a:t>11</a:t>
            </a:fld>
            <a:endParaRPr lang="en-US" altLang="en-US" sz="1000">
              <a:latin typeface="Verdana" panose="020B0604030504040204" pitchFamily="34" charset="0"/>
            </a:endParaRPr>
          </a:p>
        </p:txBody>
      </p:sp>
      <p:sp>
        <p:nvSpPr>
          <p:cNvPr id="15363"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8" name="Rectangle 2"/>
          <p:cNvSpPr>
            <a:spLocks noChangeArrowheads="1"/>
          </p:cNvSpPr>
          <p:nvPr/>
        </p:nvSpPr>
        <p:spPr bwMode="auto">
          <a:xfrm>
            <a:off x="1666875" y="1643063"/>
            <a:ext cx="8858250" cy="4500562"/>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r>
              <a:rPr lang="ar-SA" sz="2800" b="1" dirty="0">
                <a:latin typeface="Tw Cen MT" pitchFamily="34" charset="0"/>
                <a:cs typeface="Arial" charset="0"/>
              </a:rPr>
              <a:t>3</a:t>
            </a:r>
            <a:r>
              <a:rPr lang="en-US" sz="2800" b="1" dirty="0">
                <a:latin typeface="Tw Cen MT" pitchFamily="34" charset="0"/>
                <a:cs typeface="Arial" charset="0"/>
              </a:rPr>
              <a:t>.</a:t>
            </a:r>
            <a:r>
              <a:rPr lang="ar-SA" sz="2800" b="1" dirty="0">
                <a:latin typeface="Tw Cen MT" pitchFamily="34" charset="0"/>
                <a:cs typeface="Arial" charset="0"/>
              </a:rPr>
              <a:t> صياغة البرنامج  </a:t>
            </a:r>
            <a:r>
              <a:rPr lang="en-US" sz="2800" b="1" dirty="0">
                <a:latin typeface="Tw Cen MT" pitchFamily="34" charset="0"/>
                <a:cs typeface="Arial" charset="0"/>
              </a:rPr>
              <a:t>Coding the Program</a:t>
            </a:r>
          </a:p>
          <a:p>
            <a:pPr algn="just" defTabSz="990600" rtl="1">
              <a:spcBef>
                <a:spcPts val="700"/>
              </a:spcBef>
              <a:buClr>
                <a:schemeClr val="accent2"/>
              </a:buClr>
              <a:buSzPct val="60000"/>
              <a:defRPr/>
            </a:pPr>
            <a:endParaRPr lang="ar-SA" sz="2400" b="1" dirty="0">
              <a:latin typeface="Tw Cen MT" pitchFamily="34" charset="0"/>
              <a:cs typeface="Arial" charset="0"/>
            </a:endParaRPr>
          </a:p>
          <a:p>
            <a:pPr marL="341313" indent="-163513" algn="just" defTabSz="990600" rtl="1">
              <a:lnSpc>
                <a:spcPct val="15000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بعد الانتهاء من تصميم البرنامج يتم اختيار إحدى لغات البرمجة المناسبة لصياغة أوامر البرنامج </a:t>
            </a:r>
            <a:r>
              <a:rPr lang="en-US" sz="2400" dirty="0">
                <a:latin typeface="Tw Cen MT" pitchFamily="34" charset="0"/>
                <a:cs typeface="Arial" charset="0"/>
              </a:rPr>
              <a:t>Coding</a:t>
            </a:r>
            <a:r>
              <a:rPr lang="ar-SA" sz="2400" dirty="0">
                <a:latin typeface="Tw Cen MT" pitchFamily="34" charset="0"/>
                <a:cs typeface="Arial" charset="0"/>
              </a:rPr>
              <a:t> وذلك بالاستعانة بخريطة التدفق </a:t>
            </a:r>
            <a:r>
              <a:rPr lang="en-US" sz="2400" dirty="0">
                <a:latin typeface="Tw Cen MT" pitchFamily="34" charset="0"/>
                <a:cs typeface="Arial" charset="0"/>
              </a:rPr>
              <a:t> Flow Chart</a:t>
            </a:r>
            <a:r>
              <a:rPr lang="ar-SA" sz="2400" dirty="0">
                <a:latin typeface="Tw Cen MT" pitchFamily="34" charset="0"/>
                <a:cs typeface="Arial" charset="0"/>
              </a:rPr>
              <a:t>أو غيرها.</a:t>
            </a:r>
          </a:p>
          <a:p>
            <a:pPr marL="341313" indent="-163513" algn="just" defTabSz="990600" rtl="1">
              <a:lnSpc>
                <a:spcPct val="150000"/>
              </a:lnSpc>
              <a:spcBef>
                <a:spcPts val="700"/>
              </a:spcBef>
              <a:buClr>
                <a:schemeClr val="accent2"/>
              </a:buClr>
              <a:buSzPct val="85000"/>
              <a:buFont typeface="Wingdings" pitchFamily="2" charset="2"/>
              <a:buChar char="§"/>
              <a:defRPr/>
            </a:pPr>
            <a:endParaRPr lang="ar-SA" sz="2400" dirty="0">
              <a:latin typeface="Tw Cen MT" pitchFamily="34" charset="0"/>
              <a:cs typeface="Arial" charset="0"/>
            </a:endParaRPr>
          </a:p>
          <a:p>
            <a:pPr marL="341313" indent="-163513" algn="just" defTabSz="990600" rtl="1">
              <a:lnSpc>
                <a:spcPct val="15000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يجب عند صياغة البرنامج اتباع قواعد صيانة لغة البرمجة المستخدمة حيث ان لكل لغة  برمجة قواعد خاصة بها ولا يعمل البرنامج اذا كان هنالك اخطاء املائية او اخطاء في قواعد اللغة </a:t>
            </a:r>
            <a:r>
              <a:rPr lang="en-US" sz="2400" dirty="0">
                <a:latin typeface="Tw Cen MT" pitchFamily="34" charset="0"/>
                <a:cs typeface="Arial" charset="0"/>
              </a:rPr>
              <a:t>Syntax Errors</a:t>
            </a:r>
            <a:r>
              <a:rPr lang="ar-SA" sz="2400" dirty="0">
                <a:latin typeface="Tw Cen MT" pitchFamily="34" charset="0"/>
                <a:cs typeface="Arial" charset="0"/>
              </a:rPr>
              <a:t>.</a:t>
            </a:r>
          </a:p>
        </p:txBody>
      </p:sp>
    </p:spTree>
    <p:extLst>
      <p:ext uri="{BB962C8B-B14F-4D97-AF65-F5344CB8AC3E}">
        <p14:creationId xmlns:p14="http://schemas.microsoft.com/office/powerpoint/2010/main" val="2434555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63F62B4D-CCCD-42C1-BA02-A93C42795330}" type="slidenum">
              <a:rPr lang="ar-SA" altLang="en-US" sz="1000">
                <a:latin typeface="Verdana" panose="020B0604030504040204" pitchFamily="34" charset="0"/>
              </a:rPr>
              <a:pPr algn="ctr" rtl="0">
                <a:spcBef>
                  <a:spcPct val="0"/>
                </a:spcBef>
                <a:buClrTx/>
                <a:buSzTx/>
                <a:buFontTx/>
                <a:buNone/>
              </a:pPr>
              <a:t>12</a:t>
            </a:fld>
            <a:endParaRPr lang="en-US" altLang="en-US" sz="1000">
              <a:latin typeface="Verdana" panose="020B0604030504040204" pitchFamily="34" charset="0"/>
            </a:endParaRPr>
          </a:p>
        </p:txBody>
      </p:sp>
      <p:sp>
        <p:nvSpPr>
          <p:cNvPr id="16387"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9" name="Rectangle 2"/>
          <p:cNvSpPr>
            <a:spLocks noChangeArrowheads="1"/>
          </p:cNvSpPr>
          <p:nvPr/>
        </p:nvSpPr>
        <p:spPr bwMode="auto">
          <a:xfrm>
            <a:off x="1666875" y="1643063"/>
            <a:ext cx="8858250" cy="3871912"/>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r>
              <a:rPr lang="ar-SA" sz="2800" b="1" dirty="0">
                <a:latin typeface="Tw Cen MT" pitchFamily="34" charset="0"/>
                <a:cs typeface="Arial" charset="0"/>
              </a:rPr>
              <a:t>4</a:t>
            </a:r>
            <a:r>
              <a:rPr lang="en-US" sz="2800" b="1" dirty="0">
                <a:latin typeface="Tw Cen MT" pitchFamily="34" charset="0"/>
                <a:cs typeface="Arial" charset="0"/>
              </a:rPr>
              <a:t>.</a:t>
            </a:r>
            <a:r>
              <a:rPr lang="ar-SA" sz="2800" b="1" dirty="0">
                <a:latin typeface="Tw Cen MT" pitchFamily="34" charset="0"/>
                <a:cs typeface="Arial" charset="0"/>
              </a:rPr>
              <a:t> اختبار البرنامج وتصحيح الأخطاء  </a:t>
            </a:r>
            <a:r>
              <a:rPr lang="en-US" sz="2800" b="1" dirty="0">
                <a:latin typeface="Tw Cen MT" pitchFamily="34" charset="0"/>
                <a:cs typeface="Arial" charset="0"/>
              </a:rPr>
              <a:t>Program Debugging and Testing</a:t>
            </a:r>
          </a:p>
          <a:p>
            <a:pPr marL="341313" indent="-163513" algn="just" defTabSz="990600" rtl="1">
              <a:lnSpc>
                <a:spcPct val="15000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يسمى البرنامج بعد صياغتة باحدى لغات البرمجة </a:t>
            </a:r>
            <a:r>
              <a:rPr lang="ar-SA" sz="2400" b="1" dirty="0">
                <a:latin typeface="Tw Cen MT" pitchFamily="34" charset="0"/>
                <a:cs typeface="Arial" charset="0"/>
              </a:rPr>
              <a:t>البرنامج المصدر </a:t>
            </a:r>
            <a:r>
              <a:rPr lang="en-US" sz="2400" b="1" dirty="0">
                <a:latin typeface="Tw Cen MT" pitchFamily="34" charset="0"/>
                <a:cs typeface="Arial" charset="0"/>
              </a:rPr>
              <a:t>Source Program</a:t>
            </a:r>
            <a:r>
              <a:rPr lang="ar-SA" sz="2400" b="1" dirty="0">
                <a:latin typeface="Tw Cen MT" pitchFamily="34" charset="0"/>
                <a:cs typeface="Arial" charset="0"/>
              </a:rPr>
              <a:t> </a:t>
            </a:r>
            <a:r>
              <a:rPr lang="ar-SA" sz="2400" dirty="0">
                <a:latin typeface="Tw Cen MT" pitchFamily="34" charset="0"/>
                <a:cs typeface="Arial" charset="0"/>
              </a:rPr>
              <a:t>ولا يتم تنفيذه مباشرة على الحاسوب بل يتم ترجمته الى </a:t>
            </a:r>
            <a:r>
              <a:rPr lang="ar-SA" sz="2400" b="1" dirty="0">
                <a:latin typeface="Tw Cen MT" pitchFamily="34" charset="0"/>
                <a:cs typeface="Arial" charset="0"/>
              </a:rPr>
              <a:t>برنامج مكتوب بلغة الآلة </a:t>
            </a:r>
            <a:r>
              <a:rPr lang="en-US" sz="2400" b="1" dirty="0">
                <a:latin typeface="Tw Cen MT" pitchFamily="34" charset="0"/>
                <a:cs typeface="Arial" charset="0"/>
              </a:rPr>
              <a:t>Object Program</a:t>
            </a:r>
            <a:r>
              <a:rPr lang="ar-SA" sz="2400" dirty="0">
                <a:latin typeface="Tw Cen MT" pitchFamily="34" charset="0"/>
                <a:cs typeface="Arial" charset="0"/>
              </a:rPr>
              <a:t>.</a:t>
            </a:r>
          </a:p>
          <a:p>
            <a:pPr marL="341313" indent="-163513" algn="just" defTabSz="990600" rtl="1">
              <a:lnSpc>
                <a:spcPct val="15000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تسمى عملية تحويل البرنامج المصدر الى برنامج الهدف </a:t>
            </a:r>
            <a:r>
              <a:rPr lang="ar-SA" sz="2400" b="1" dirty="0">
                <a:latin typeface="Tw Cen MT" pitchFamily="34" charset="0"/>
                <a:cs typeface="Arial" charset="0"/>
              </a:rPr>
              <a:t>بالترجمة</a:t>
            </a:r>
            <a:r>
              <a:rPr lang="en-US" sz="2400" b="1" dirty="0">
                <a:latin typeface="Tw Cen MT" pitchFamily="34" charset="0"/>
                <a:cs typeface="Arial" charset="0"/>
              </a:rPr>
              <a:t>Compilation </a:t>
            </a:r>
            <a:r>
              <a:rPr lang="ar-SA" sz="2400" dirty="0">
                <a:latin typeface="Tw Cen MT" pitchFamily="34" charset="0"/>
                <a:cs typeface="Arial" charset="0"/>
              </a:rPr>
              <a:t> ويقوم بها برنامج يسمى </a:t>
            </a:r>
            <a:r>
              <a:rPr lang="ar-SA" sz="2400" b="1" dirty="0">
                <a:latin typeface="Tw Cen MT" pitchFamily="34" charset="0"/>
                <a:cs typeface="Arial" charset="0"/>
              </a:rPr>
              <a:t>المترجم </a:t>
            </a:r>
            <a:r>
              <a:rPr lang="en-US" sz="2400" b="1" dirty="0">
                <a:latin typeface="Tw Cen MT" pitchFamily="34" charset="0"/>
                <a:cs typeface="Arial" charset="0"/>
              </a:rPr>
              <a:t>Compiler</a:t>
            </a:r>
            <a:r>
              <a:rPr lang="ar-SA" sz="2400" dirty="0">
                <a:latin typeface="Tw Cen MT" pitchFamily="34" charset="0"/>
                <a:cs typeface="Arial" charset="0"/>
              </a:rPr>
              <a:t>.</a:t>
            </a:r>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t="6757"/>
          <a:stretch>
            <a:fillRect/>
          </a:stretch>
        </p:blipFill>
        <p:spPr bwMode="auto">
          <a:xfrm>
            <a:off x="2095501" y="5514975"/>
            <a:ext cx="793432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557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462892BD-2F54-4940-B43A-B10A3BA73185}" type="slidenum">
              <a:rPr lang="ar-SA" altLang="en-US" sz="1000">
                <a:latin typeface="Verdana" panose="020B0604030504040204" pitchFamily="34" charset="0"/>
              </a:rPr>
              <a:pPr algn="ctr" rtl="0">
                <a:spcBef>
                  <a:spcPct val="0"/>
                </a:spcBef>
                <a:buClrTx/>
                <a:buSzTx/>
                <a:buFontTx/>
                <a:buNone/>
              </a:pPr>
              <a:t>13</a:t>
            </a:fld>
            <a:endParaRPr lang="en-US" altLang="en-US" sz="1000">
              <a:latin typeface="Verdana" panose="020B0604030504040204" pitchFamily="34" charset="0"/>
            </a:endParaRPr>
          </a:p>
        </p:txBody>
      </p:sp>
      <p:sp>
        <p:nvSpPr>
          <p:cNvPr id="17411"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10" name="Rectangle 2"/>
          <p:cNvSpPr>
            <a:spLocks noChangeArrowheads="1"/>
          </p:cNvSpPr>
          <p:nvPr/>
        </p:nvSpPr>
        <p:spPr bwMode="auto">
          <a:xfrm>
            <a:off x="1666875" y="1665288"/>
            <a:ext cx="8858250" cy="5192712"/>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r>
              <a:rPr lang="ar-SA" sz="2800" b="1" dirty="0">
                <a:latin typeface="Tw Cen MT" pitchFamily="34" charset="0"/>
                <a:cs typeface="Arial" charset="0"/>
              </a:rPr>
              <a:t>4</a:t>
            </a:r>
            <a:r>
              <a:rPr lang="en-US" sz="2800" b="1" dirty="0">
                <a:latin typeface="Tw Cen MT" pitchFamily="34" charset="0"/>
                <a:cs typeface="Arial" charset="0"/>
              </a:rPr>
              <a:t>.</a:t>
            </a:r>
            <a:r>
              <a:rPr lang="ar-SA" sz="2800" b="1" dirty="0">
                <a:latin typeface="Tw Cen MT" pitchFamily="34" charset="0"/>
                <a:cs typeface="Arial" charset="0"/>
              </a:rPr>
              <a:t> اختبار البرنامج وتصحيح الأخطاء  </a:t>
            </a:r>
            <a:r>
              <a:rPr lang="en-US" sz="2800" b="1" dirty="0">
                <a:latin typeface="Tw Cen MT" pitchFamily="34" charset="0"/>
                <a:cs typeface="Arial" charset="0"/>
              </a:rPr>
              <a:t>Program Debugging and Testing</a:t>
            </a:r>
          </a:p>
          <a:p>
            <a:pPr marL="341313" indent="-163513" algn="just" defTabSz="990600" rtl="1">
              <a:spcBef>
                <a:spcPts val="700"/>
              </a:spcBef>
              <a:buClr>
                <a:schemeClr val="accent2"/>
              </a:buClr>
              <a:buSzPct val="85000"/>
              <a:buFont typeface="Wingdings" pitchFamily="2" charset="2"/>
              <a:buChar char="§"/>
              <a:defRPr/>
            </a:pPr>
            <a:r>
              <a:rPr lang="ar-SA" sz="2400" dirty="0">
                <a:latin typeface="Tw Cen MT" pitchFamily="34" charset="0"/>
                <a:cs typeface="Arial" charset="0"/>
              </a:rPr>
              <a:t>خلال عملية الترجمة </a:t>
            </a:r>
            <a:r>
              <a:rPr lang="en-US" sz="2400" dirty="0">
                <a:latin typeface="Tw Cen MT" pitchFamily="34" charset="0"/>
                <a:cs typeface="Arial" charset="0"/>
              </a:rPr>
              <a:t> Compilation</a:t>
            </a:r>
            <a:r>
              <a:rPr lang="ar-SA" sz="2400" dirty="0">
                <a:latin typeface="Tw Cen MT" pitchFamily="34" charset="0"/>
                <a:cs typeface="Arial" charset="0"/>
              </a:rPr>
              <a:t>قد تظهر اخطاء في صياغة البرنامج المصدر ينبغي على المبرمج تصحيحها.</a:t>
            </a:r>
          </a:p>
          <a:p>
            <a:pPr marL="341313" indent="-163513" algn="just" defTabSz="990600" rtl="1">
              <a:spcBef>
                <a:spcPts val="700"/>
              </a:spcBef>
              <a:buClr>
                <a:schemeClr val="accent2"/>
              </a:buClr>
              <a:buSzPct val="85000"/>
              <a:buFont typeface="Wingdings" pitchFamily="2" charset="2"/>
              <a:buChar char="§"/>
              <a:defRPr/>
            </a:pPr>
            <a:endParaRPr lang="ar-SA" sz="1400" dirty="0">
              <a:latin typeface="Tw Cen MT" pitchFamily="34" charset="0"/>
              <a:cs typeface="Arial" charset="0"/>
            </a:endParaRPr>
          </a:p>
          <a:p>
            <a:pPr marL="341313" indent="-163513" algn="just" defTabSz="990600" rtl="1">
              <a:spcBef>
                <a:spcPts val="700"/>
              </a:spcBef>
              <a:spcAft>
                <a:spcPts val="600"/>
              </a:spcAft>
              <a:buClr>
                <a:schemeClr val="accent2"/>
              </a:buClr>
              <a:buSzPct val="85000"/>
              <a:buFont typeface="Wingdings" pitchFamily="2" charset="2"/>
              <a:buChar char="§"/>
              <a:defRPr/>
            </a:pPr>
            <a:r>
              <a:rPr lang="ar-SA" sz="2400" u="sng" dirty="0">
                <a:latin typeface="Tw Cen MT" pitchFamily="34" charset="0"/>
                <a:cs typeface="Arial" charset="0"/>
              </a:rPr>
              <a:t>هناك ثلاث انواع من الأخطاء:</a:t>
            </a:r>
            <a:endParaRPr lang="en-US" sz="2400" u="sng" dirty="0">
              <a:latin typeface="Tw Cen MT" pitchFamily="34" charset="0"/>
              <a:cs typeface="Arial" charset="0"/>
            </a:endParaRPr>
          </a:p>
          <a:p>
            <a:pPr marL="341313" indent="-163513" algn="just" defTabSz="990600" rtl="1">
              <a:buClr>
                <a:schemeClr val="accent2"/>
              </a:buClr>
              <a:buSzPct val="85000"/>
              <a:defRPr/>
            </a:pPr>
            <a:endParaRPr lang="ar-SA" sz="300" u="sng" dirty="0">
              <a:latin typeface="Tw Cen MT" pitchFamily="34" charset="0"/>
              <a:cs typeface="Arial" charset="0"/>
            </a:endParaRPr>
          </a:p>
          <a:p>
            <a:pPr marL="682625" indent="-219075" algn="just" defTabSz="990600" rtl="1">
              <a:spcBef>
                <a:spcPts val="700"/>
              </a:spcBef>
              <a:spcAft>
                <a:spcPts val="400"/>
              </a:spcAft>
              <a:buClr>
                <a:schemeClr val="accent5">
                  <a:lumMod val="75000"/>
                </a:schemeClr>
              </a:buClr>
              <a:buSzPct val="85000"/>
              <a:buFont typeface="+mj-lt"/>
              <a:buAutoNum type="arabicPeriod"/>
              <a:defRPr/>
            </a:pPr>
            <a:r>
              <a:rPr lang="ar-SA" b="1" dirty="0">
                <a:latin typeface="Tw Cen MT" pitchFamily="34" charset="0"/>
                <a:cs typeface="Arial" charset="0"/>
              </a:rPr>
              <a:t>اخطاء في قواعد اللغة </a:t>
            </a:r>
            <a:r>
              <a:rPr lang="en-US" b="1" dirty="0">
                <a:latin typeface="Tw Cen MT" pitchFamily="34" charset="0"/>
                <a:cs typeface="Arial" charset="0"/>
              </a:rPr>
              <a:t>:Syntax Errors</a:t>
            </a:r>
            <a:r>
              <a:rPr lang="ar-SA" b="1" dirty="0">
                <a:latin typeface="Tw Cen MT" pitchFamily="34" charset="0"/>
                <a:cs typeface="Arial" charset="0"/>
              </a:rPr>
              <a:t> </a:t>
            </a:r>
            <a:r>
              <a:rPr lang="ar-SA" dirty="0">
                <a:latin typeface="Tw Cen MT" pitchFamily="34" charset="0"/>
                <a:cs typeface="Arial" charset="0"/>
              </a:rPr>
              <a:t>اخطاء املائية في كتابة الأوامر.</a:t>
            </a:r>
            <a:endParaRPr lang="en-US" dirty="0">
              <a:latin typeface="Tw Cen MT" pitchFamily="34" charset="0"/>
              <a:cs typeface="Arial" charset="0"/>
            </a:endParaRPr>
          </a:p>
          <a:p>
            <a:pPr marL="682625" indent="-219075" algn="just" defTabSz="990600" rtl="1">
              <a:spcBef>
                <a:spcPts val="700"/>
              </a:spcBef>
              <a:spcAft>
                <a:spcPts val="400"/>
              </a:spcAft>
              <a:buClr>
                <a:schemeClr val="accent5">
                  <a:lumMod val="75000"/>
                </a:schemeClr>
              </a:buClr>
              <a:buSzPct val="85000"/>
              <a:defRPr/>
            </a:pPr>
            <a:endParaRPr lang="en-US" sz="400" dirty="0">
              <a:latin typeface="Tw Cen MT" pitchFamily="34" charset="0"/>
              <a:cs typeface="Arial" charset="0"/>
            </a:endParaRPr>
          </a:p>
          <a:p>
            <a:pPr marL="682625" indent="-219075" algn="just" defTabSz="990600" rtl="1">
              <a:spcBef>
                <a:spcPts val="700"/>
              </a:spcBef>
              <a:spcAft>
                <a:spcPts val="400"/>
              </a:spcAft>
              <a:buClr>
                <a:schemeClr val="accent5">
                  <a:lumMod val="75000"/>
                </a:schemeClr>
              </a:buClr>
              <a:buSzPct val="85000"/>
              <a:buFont typeface="+mj-lt"/>
              <a:buAutoNum type="arabicPeriod" startAt="2"/>
              <a:defRPr/>
            </a:pPr>
            <a:r>
              <a:rPr lang="ar-SA" b="1" dirty="0">
                <a:latin typeface="Tw Cen MT" pitchFamily="34" charset="0"/>
                <a:cs typeface="Arial" charset="0"/>
              </a:rPr>
              <a:t>اخطاء منطقية </a:t>
            </a:r>
            <a:r>
              <a:rPr lang="en-US" b="1" dirty="0">
                <a:latin typeface="Tw Cen MT" pitchFamily="34" charset="0"/>
                <a:cs typeface="Arial" charset="0"/>
              </a:rPr>
              <a:t>Logical Errors</a:t>
            </a:r>
            <a:r>
              <a:rPr lang="ar-SA" b="1" dirty="0">
                <a:latin typeface="Tw Cen MT" pitchFamily="34" charset="0"/>
                <a:cs typeface="Arial" charset="0"/>
              </a:rPr>
              <a:t>: </a:t>
            </a:r>
            <a:r>
              <a:rPr lang="ar-SA" dirty="0">
                <a:latin typeface="Tw Cen MT" pitchFamily="34" charset="0"/>
                <a:cs typeface="Arial" charset="0"/>
              </a:rPr>
              <a:t>لا يكتشفها الحاسوب وتظهر عند تنفيذ البرنامج على عينه من البيانات فنحصل على نتائج خاطئه او غير متوقعة، ويقوم المبرمج بتتبع خطوات البرنامج لمعرفة مصدر الخطأ وتصحيحه وتسمى هذه العملية </a:t>
            </a:r>
            <a:r>
              <a:rPr lang="en-US" dirty="0">
                <a:latin typeface="Tw Cen MT" pitchFamily="34" charset="0"/>
                <a:cs typeface="Arial" charset="0"/>
              </a:rPr>
              <a:t>Tracing</a:t>
            </a:r>
            <a:r>
              <a:rPr lang="ar-SA" dirty="0">
                <a:latin typeface="Tw Cen MT" pitchFamily="34" charset="0"/>
                <a:cs typeface="Arial" charset="0"/>
              </a:rPr>
              <a:t>.</a:t>
            </a:r>
            <a:endParaRPr lang="en-US" dirty="0">
              <a:latin typeface="Tw Cen MT" pitchFamily="34" charset="0"/>
              <a:cs typeface="Arial" charset="0"/>
            </a:endParaRPr>
          </a:p>
          <a:p>
            <a:pPr marL="682625" indent="-219075" algn="just" defTabSz="990600" rtl="1">
              <a:spcBef>
                <a:spcPts val="700"/>
              </a:spcBef>
              <a:spcAft>
                <a:spcPts val="400"/>
              </a:spcAft>
              <a:buClr>
                <a:schemeClr val="accent5">
                  <a:lumMod val="75000"/>
                </a:schemeClr>
              </a:buClr>
              <a:buSzPct val="85000"/>
              <a:defRPr/>
            </a:pPr>
            <a:endParaRPr lang="en-US" sz="400" dirty="0">
              <a:latin typeface="Tw Cen MT" pitchFamily="34" charset="0"/>
              <a:cs typeface="Arial" charset="0"/>
            </a:endParaRPr>
          </a:p>
          <a:p>
            <a:pPr marL="682625" indent="-219075" algn="just" defTabSz="990600" rtl="1">
              <a:spcBef>
                <a:spcPts val="700"/>
              </a:spcBef>
              <a:spcAft>
                <a:spcPts val="400"/>
              </a:spcAft>
              <a:buClr>
                <a:schemeClr val="accent5">
                  <a:lumMod val="75000"/>
                </a:schemeClr>
              </a:buClr>
              <a:buSzPct val="85000"/>
              <a:buFont typeface="+mj-lt"/>
              <a:buAutoNum type="arabicPeriod" startAt="3"/>
              <a:defRPr/>
            </a:pPr>
            <a:r>
              <a:rPr lang="ar-SA" b="1" dirty="0">
                <a:latin typeface="Tw Cen MT" pitchFamily="34" charset="0"/>
                <a:cs typeface="Arial" charset="0"/>
              </a:rPr>
              <a:t>اخطاء اثناء التشغيل </a:t>
            </a:r>
            <a:r>
              <a:rPr lang="en-US" b="1" dirty="0">
                <a:latin typeface="Tw Cen MT" pitchFamily="34" charset="0"/>
                <a:cs typeface="Arial" charset="0"/>
              </a:rPr>
              <a:t>Run-Time Errors</a:t>
            </a:r>
            <a:r>
              <a:rPr lang="ar-SA" b="1" dirty="0">
                <a:latin typeface="Tw Cen MT" pitchFamily="34" charset="0"/>
                <a:cs typeface="Arial" charset="0"/>
              </a:rPr>
              <a:t>: </a:t>
            </a:r>
            <a:r>
              <a:rPr lang="ar-SA" dirty="0">
                <a:latin typeface="Tw Cen MT" pitchFamily="34" charset="0"/>
                <a:cs typeface="Arial" charset="0"/>
              </a:rPr>
              <a:t>تظهرعند تنفيذ البرنامج مثل عدم حجز مساحة كافية للمدخلات او الدخول في دوران بلا نهاية، وتظهر رسالة بنوع الخطاء.</a:t>
            </a:r>
          </a:p>
        </p:txBody>
      </p:sp>
    </p:spTree>
    <p:extLst>
      <p:ext uri="{BB962C8B-B14F-4D97-AF65-F5344CB8AC3E}">
        <p14:creationId xmlns:p14="http://schemas.microsoft.com/office/powerpoint/2010/main" val="1381984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DF5FDA4-BA5A-49A0-B0E7-317F6A3E43E9}" type="slidenum">
              <a:rPr lang="ar-SA" altLang="en-US" sz="1000">
                <a:latin typeface="Verdana" panose="020B0604030504040204" pitchFamily="34" charset="0"/>
              </a:rPr>
              <a:pPr algn="ctr" rtl="0">
                <a:spcBef>
                  <a:spcPct val="0"/>
                </a:spcBef>
                <a:buClrTx/>
                <a:buSzTx/>
                <a:buFontTx/>
                <a:buNone/>
              </a:pPr>
              <a:t>14</a:t>
            </a:fld>
            <a:endParaRPr lang="en-US" altLang="en-US" sz="1000">
              <a:latin typeface="Verdana" panose="020B0604030504040204" pitchFamily="34" charset="0"/>
            </a:endParaRPr>
          </a:p>
        </p:txBody>
      </p:sp>
      <p:sp>
        <p:nvSpPr>
          <p:cNvPr id="18435"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7" name="Rectangle 2"/>
          <p:cNvSpPr>
            <a:spLocks noChangeArrowheads="1"/>
          </p:cNvSpPr>
          <p:nvPr/>
        </p:nvSpPr>
        <p:spPr bwMode="auto">
          <a:xfrm>
            <a:off x="1666875" y="1643063"/>
            <a:ext cx="8858250" cy="1928812"/>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endParaRPr lang="ar-SA" sz="2400" b="1" dirty="0">
              <a:latin typeface="Tw Cen MT" pitchFamily="34" charset="0"/>
              <a:cs typeface="Arial" charset="0"/>
            </a:endParaRPr>
          </a:p>
          <a:p>
            <a:pPr algn="just" defTabSz="990600" rtl="1">
              <a:spcBef>
                <a:spcPts val="700"/>
              </a:spcBef>
              <a:buClr>
                <a:schemeClr val="accent2"/>
              </a:buClr>
              <a:buSzPct val="60000"/>
              <a:defRPr/>
            </a:pPr>
            <a:r>
              <a:rPr lang="ar-SA" sz="2800" b="1" dirty="0">
                <a:latin typeface="Tw Cen MT" pitchFamily="34" charset="0"/>
                <a:cs typeface="Arial" charset="0"/>
              </a:rPr>
              <a:t>4</a:t>
            </a:r>
            <a:r>
              <a:rPr lang="en-US" sz="2800" b="1" dirty="0">
                <a:latin typeface="Tw Cen MT" pitchFamily="34" charset="0"/>
                <a:cs typeface="Arial" charset="0"/>
              </a:rPr>
              <a:t>.</a:t>
            </a:r>
            <a:r>
              <a:rPr lang="ar-SA" sz="2800" b="1" dirty="0">
                <a:latin typeface="Tw Cen MT" pitchFamily="34" charset="0"/>
                <a:cs typeface="Arial" charset="0"/>
              </a:rPr>
              <a:t> توثيق البرنامج </a:t>
            </a:r>
            <a:r>
              <a:rPr lang="en-US" sz="2800" b="1" dirty="0">
                <a:latin typeface="Tw Cen MT" pitchFamily="34" charset="0"/>
                <a:cs typeface="Arial" charset="0"/>
              </a:rPr>
              <a:t>Documenting the Program</a:t>
            </a:r>
          </a:p>
          <a:p>
            <a:pPr algn="just" defTabSz="990600" rtl="1">
              <a:spcBef>
                <a:spcPts val="700"/>
              </a:spcBef>
              <a:buClr>
                <a:schemeClr val="accent2"/>
              </a:buClr>
              <a:buSzPct val="60000"/>
              <a:defRPr/>
            </a:pPr>
            <a:endParaRPr lang="ar-SA" b="1" dirty="0">
              <a:latin typeface="Tw Cen MT" pitchFamily="34" charset="0"/>
              <a:cs typeface="Arial" charset="0"/>
            </a:endParaRPr>
          </a:p>
          <a:p>
            <a:pPr marL="341313" indent="-163513" algn="just" defTabSz="990600" rtl="1">
              <a:spcBef>
                <a:spcPts val="700"/>
              </a:spcBef>
              <a:buClr>
                <a:schemeClr val="accent2"/>
              </a:buClr>
              <a:buSzPct val="85000"/>
              <a:buFont typeface="Wingdings" pitchFamily="2" charset="2"/>
              <a:buChar char="§"/>
              <a:defRPr/>
            </a:pPr>
            <a:r>
              <a:rPr lang="ar-SA" sz="2400" dirty="0">
                <a:latin typeface="Tw Cen MT" pitchFamily="34" charset="0"/>
                <a:cs typeface="Arial" charset="0"/>
              </a:rPr>
              <a:t>في هذه المرحلة تتم كتابة وصف تفصيلي لصياغة البرنامج، ويشمل هذا التوثيق أصل المشكلة وخطوات الحل وخرائط الحل وتعليمات التشغيل ومتطلبات التشغيل والمدخلات والمخرجات وكيفية التحكم في البرنامج في المواقف المختلفة.</a:t>
            </a:r>
          </a:p>
        </p:txBody>
      </p:sp>
    </p:spTree>
    <p:extLst>
      <p:ext uri="{BB962C8B-B14F-4D97-AF65-F5344CB8AC3E}">
        <p14:creationId xmlns:p14="http://schemas.microsoft.com/office/powerpoint/2010/main" val="428335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919289" y="1700213"/>
            <a:ext cx="8531225" cy="4176712"/>
          </a:xfrm>
          <a:prstGeom prst="rect">
            <a:avLst/>
          </a:prstGeom>
          <a:noFill/>
          <a:ln w="9525">
            <a:noFill/>
            <a:miter lim="800000"/>
            <a:headEnd/>
            <a:tailEnd/>
          </a:ln>
          <a:effectLst/>
        </p:spPr>
        <p:txBody>
          <a:bodyPr/>
          <a:lstStyle/>
          <a:p>
            <a:pPr algn="justLow" defTabSz="990600" rtl="1">
              <a:lnSpc>
                <a:spcPct val="130000"/>
              </a:lnSpc>
              <a:spcBef>
                <a:spcPts val="700"/>
              </a:spcBef>
              <a:buClr>
                <a:schemeClr val="accent2"/>
              </a:buClr>
              <a:buSzPct val="60000"/>
              <a:defRPr/>
            </a:pPr>
            <a:endParaRPr lang="ar-SA" sz="2200" dirty="0">
              <a:latin typeface="Tw Cen MT" pitchFamily="34" charset="0"/>
              <a:cs typeface="Arial" charset="0"/>
            </a:endParaRPr>
          </a:p>
          <a:p>
            <a:pPr algn="justLow" defTabSz="990600" rtl="1">
              <a:lnSpc>
                <a:spcPct val="130000"/>
              </a:lnSpc>
              <a:spcBef>
                <a:spcPts val="700"/>
              </a:spcBef>
              <a:buClr>
                <a:schemeClr val="accent2"/>
              </a:buClr>
              <a:buSzPct val="60000"/>
              <a:defRPr/>
            </a:pPr>
            <a:r>
              <a:rPr lang="ar-SA" sz="2200" b="1" u="sng" dirty="0">
                <a:latin typeface="Tw Cen MT" pitchFamily="34" charset="0"/>
                <a:cs typeface="Arial" charset="0"/>
              </a:rPr>
              <a:t>تصنف لغات البرمجة إلى ثلاثة أنواع هي:</a:t>
            </a:r>
          </a:p>
          <a:p>
            <a:pPr marL="457200" indent="-225425" algn="justLow" defTabSz="990600" rtl="1">
              <a:lnSpc>
                <a:spcPct val="150000"/>
              </a:lnSpc>
              <a:spcBef>
                <a:spcPts val="700"/>
              </a:spcBef>
              <a:buClr>
                <a:schemeClr val="accent2"/>
              </a:buClr>
              <a:buSzPct val="85000"/>
              <a:buFont typeface="+mj-lt"/>
              <a:buAutoNum type="arabicPeriod"/>
              <a:defRPr/>
            </a:pPr>
            <a:r>
              <a:rPr lang="ar-SA" sz="2200" dirty="0">
                <a:latin typeface="Tw Cen MT" pitchFamily="34" charset="0"/>
                <a:cs typeface="Arial" charset="0"/>
              </a:rPr>
              <a:t>لغات برمجة ذات مستوى منخفض </a:t>
            </a:r>
            <a:r>
              <a:rPr lang="en-US" sz="2200" dirty="0">
                <a:latin typeface="Tw Cen MT" pitchFamily="34" charset="0"/>
                <a:cs typeface="Arial" charset="0"/>
              </a:rPr>
              <a:t>Low Level Languages</a:t>
            </a:r>
            <a:r>
              <a:rPr lang="ar-SA" sz="2200" dirty="0">
                <a:latin typeface="Tw Cen MT" pitchFamily="34" charset="0"/>
                <a:cs typeface="Arial" charset="0"/>
              </a:rPr>
              <a:t> </a:t>
            </a:r>
          </a:p>
          <a:p>
            <a:pPr marL="457200" indent="-225425" algn="justLow" defTabSz="990600" rtl="1">
              <a:lnSpc>
                <a:spcPct val="150000"/>
              </a:lnSpc>
              <a:spcBef>
                <a:spcPts val="700"/>
              </a:spcBef>
              <a:buClr>
                <a:schemeClr val="accent2"/>
              </a:buClr>
              <a:buSzPct val="85000"/>
              <a:buFont typeface="+mj-lt"/>
              <a:buAutoNum type="arabicPeriod"/>
              <a:defRPr/>
            </a:pPr>
            <a:r>
              <a:rPr lang="ar-SA" sz="2200" dirty="0">
                <a:latin typeface="Tw Cen MT" pitchFamily="34" charset="0"/>
                <a:cs typeface="Arial" charset="0"/>
              </a:rPr>
              <a:t>لغات برمجة ذات مستوى عال </a:t>
            </a:r>
            <a:r>
              <a:rPr lang="en-US" sz="2200" dirty="0">
                <a:latin typeface="Tw Cen MT" pitchFamily="34" charset="0"/>
                <a:cs typeface="Arial" charset="0"/>
              </a:rPr>
              <a:t>High Level Languages</a:t>
            </a:r>
            <a:endParaRPr lang="ar-SA" sz="2200" dirty="0">
              <a:latin typeface="Tw Cen MT" pitchFamily="34" charset="0"/>
              <a:cs typeface="Arial" charset="0"/>
            </a:endParaRPr>
          </a:p>
          <a:p>
            <a:pPr marL="457200" indent="-225425" algn="justLow" defTabSz="990600" rtl="1">
              <a:lnSpc>
                <a:spcPct val="150000"/>
              </a:lnSpc>
              <a:spcBef>
                <a:spcPts val="700"/>
              </a:spcBef>
              <a:buClr>
                <a:schemeClr val="accent2"/>
              </a:buClr>
              <a:buSzPct val="85000"/>
              <a:buFont typeface="+mj-lt"/>
              <a:buAutoNum type="arabicPeriod"/>
              <a:defRPr/>
            </a:pPr>
            <a:r>
              <a:rPr lang="ar-SA" sz="2200" dirty="0">
                <a:latin typeface="Tw Cen MT" pitchFamily="34" charset="0"/>
                <a:cs typeface="Arial" charset="0"/>
              </a:rPr>
              <a:t>لغات الجيل الرابع </a:t>
            </a:r>
            <a:r>
              <a:rPr lang="en-US" sz="2200" dirty="0">
                <a:latin typeface="Tw Cen MT" pitchFamily="34" charset="0"/>
                <a:cs typeface="Arial" charset="0"/>
              </a:rPr>
              <a:t>Fourth Generation Languages</a:t>
            </a:r>
            <a:endParaRPr lang="ar-KW" sz="2200" dirty="0">
              <a:latin typeface="Tw Cen MT" pitchFamily="34" charset="0"/>
              <a:cs typeface="Arial" charset="0"/>
            </a:endParaRPr>
          </a:p>
        </p:txBody>
      </p:sp>
      <p:sp>
        <p:nvSpPr>
          <p:cNvPr id="1945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EA65E45E-5663-4185-8E1F-54C67ED6EAD9}" type="slidenum">
              <a:rPr lang="ar-SA" altLang="en-US" sz="1000">
                <a:latin typeface="Verdana" panose="020B0604030504040204" pitchFamily="34" charset="0"/>
              </a:rPr>
              <a:pPr algn="ctr" rtl="0">
                <a:spcBef>
                  <a:spcPct val="0"/>
                </a:spcBef>
                <a:buClrTx/>
                <a:buSzTx/>
                <a:buFontTx/>
                <a:buNone/>
              </a:pPr>
              <a:t>15</a:t>
            </a:fld>
            <a:endParaRPr lang="en-US" altLang="en-US" sz="1000">
              <a:latin typeface="Verdana" panose="020B0604030504040204" pitchFamily="34" charset="0"/>
            </a:endParaRPr>
          </a:p>
        </p:txBody>
      </p:sp>
      <p:sp>
        <p:nvSpPr>
          <p:cNvPr id="19460"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SA" altLang="en-US" sz="3200" b="1">
                <a:latin typeface="Arial" panose="020B0604020202020204" pitchFamily="34" charset="0"/>
              </a:rPr>
              <a:t>تصنيف لغات البرمجة</a:t>
            </a:r>
            <a:endParaRPr lang="en-US" altLang="en-US" sz="3200" b="1">
              <a:latin typeface="Arial" panose="020B0604020202020204" pitchFamily="34" charset="0"/>
            </a:endParaRPr>
          </a:p>
        </p:txBody>
      </p:sp>
    </p:spTree>
    <p:extLst>
      <p:ext uri="{BB962C8B-B14F-4D97-AF65-F5344CB8AC3E}">
        <p14:creationId xmlns:p14="http://schemas.microsoft.com/office/powerpoint/2010/main" val="1167514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847851" y="1628775"/>
            <a:ext cx="8602663" cy="4679950"/>
          </a:xfrm>
          <a:prstGeom prst="rect">
            <a:avLst/>
          </a:prstGeom>
          <a:noFill/>
          <a:ln w="9525">
            <a:noFill/>
            <a:miter lim="800000"/>
            <a:headEnd/>
            <a:tailEnd/>
          </a:ln>
          <a:effectLst/>
        </p:spPr>
        <p:txBody>
          <a:bodyPr/>
          <a:lstStyle/>
          <a:p>
            <a:pPr algn="justLow" defTabSz="990600" rtl="1">
              <a:lnSpc>
                <a:spcPct val="140000"/>
              </a:lnSpc>
              <a:spcBef>
                <a:spcPts val="700"/>
              </a:spcBef>
              <a:buClr>
                <a:schemeClr val="accent2"/>
              </a:buClr>
              <a:buSzPct val="60000"/>
              <a:defRPr/>
            </a:pPr>
            <a:endParaRPr lang="ar-SA" sz="1600" b="1" dirty="0">
              <a:latin typeface="Tw Cen MT" pitchFamily="34" charset="0"/>
              <a:cs typeface="Arial" charset="0"/>
            </a:endParaRPr>
          </a:p>
          <a:p>
            <a:pPr algn="justLow" defTabSz="990600" rtl="1">
              <a:lnSpc>
                <a:spcPct val="140000"/>
              </a:lnSpc>
              <a:spcBef>
                <a:spcPts val="700"/>
              </a:spcBef>
              <a:buClr>
                <a:schemeClr val="accent2"/>
              </a:buClr>
              <a:buSzPct val="60000"/>
              <a:defRPr/>
            </a:pPr>
            <a:r>
              <a:rPr lang="ar-SA" sz="2800" b="1" dirty="0">
                <a:latin typeface="Tw Cen MT" pitchFamily="34" charset="0"/>
                <a:cs typeface="Arial" charset="0"/>
              </a:rPr>
              <a:t>1. لغات البرمجة ذات المستوى المنخفض</a:t>
            </a:r>
            <a:r>
              <a:rPr lang="ar-KW" sz="2800" b="1" dirty="0">
                <a:latin typeface="Tw Cen MT" pitchFamily="34" charset="0"/>
                <a:cs typeface="Arial" charset="0"/>
              </a:rPr>
              <a:t> </a:t>
            </a:r>
            <a:r>
              <a:rPr lang="en-US" sz="2800" b="1" dirty="0">
                <a:latin typeface="Tw Cen MT" pitchFamily="34" charset="0"/>
                <a:cs typeface="Arial" charset="0"/>
              </a:rPr>
              <a:t> Low Level Languages</a:t>
            </a:r>
            <a:endParaRPr lang="ar-KW" sz="2800" b="1" dirty="0">
              <a:latin typeface="Tw Cen MT" pitchFamily="34" charset="0"/>
              <a:cs typeface="Arial" charset="0"/>
            </a:endParaRPr>
          </a:p>
          <a:p>
            <a:pPr algn="just" defTabSz="990600" rtl="1">
              <a:spcBef>
                <a:spcPts val="700"/>
              </a:spcBef>
              <a:buClr>
                <a:schemeClr val="accent2"/>
              </a:buClr>
              <a:buSzPct val="60000"/>
              <a:defRPr/>
            </a:pPr>
            <a:endParaRPr lang="ar-SA" sz="2400" dirty="0">
              <a:latin typeface="Tw Cen MT" pitchFamily="34" charset="0"/>
              <a:cs typeface="Arial" charset="0"/>
            </a:endParaRPr>
          </a:p>
          <a:p>
            <a:pPr marL="341313" indent="-163513" algn="just" defTabSz="990600" rtl="1">
              <a:spcBef>
                <a:spcPts val="700"/>
              </a:spcBef>
              <a:buClr>
                <a:schemeClr val="accent2"/>
              </a:buClr>
              <a:buSzPct val="85000"/>
              <a:buFont typeface="Wingdings" pitchFamily="2" charset="2"/>
              <a:buChar char="§"/>
              <a:defRPr/>
            </a:pPr>
            <a:r>
              <a:rPr lang="ar-SA" sz="2400" dirty="0">
                <a:latin typeface="Tw Cen MT" pitchFamily="34" charset="0"/>
                <a:cs typeface="Arial" charset="0"/>
              </a:rPr>
              <a:t>تعتبر لغات البرمجة ذات المستوى المنخفض من أوائل لغات البرمجة ومنها:</a:t>
            </a:r>
          </a:p>
          <a:p>
            <a:pPr marL="627063" indent="-163513" algn="just" defTabSz="990600" rtl="1">
              <a:spcBef>
                <a:spcPts val="700"/>
              </a:spcBef>
              <a:buClr>
                <a:schemeClr val="accent5">
                  <a:lumMod val="75000"/>
                </a:schemeClr>
              </a:buClr>
              <a:buSzPct val="85000"/>
              <a:buFont typeface="Wingdings" pitchFamily="2" charset="2"/>
              <a:buChar char="§"/>
              <a:defRPr/>
            </a:pPr>
            <a:r>
              <a:rPr lang="ar-SA" sz="2000" dirty="0">
                <a:latin typeface="Tw Cen MT" pitchFamily="34" charset="0"/>
                <a:cs typeface="Arial" charset="0"/>
              </a:rPr>
              <a:t>لغة الآلة  </a:t>
            </a:r>
            <a:r>
              <a:rPr lang="en-US" sz="2000" dirty="0">
                <a:latin typeface="Tw Cen MT" pitchFamily="34" charset="0"/>
                <a:cs typeface="Arial" charset="0"/>
              </a:rPr>
              <a:t>Machine Language</a:t>
            </a:r>
            <a:r>
              <a:rPr lang="ar-SA" sz="2000" dirty="0">
                <a:latin typeface="Tw Cen MT" pitchFamily="34" charset="0"/>
                <a:cs typeface="Arial" charset="0"/>
              </a:rPr>
              <a:t> </a:t>
            </a:r>
          </a:p>
          <a:p>
            <a:pPr marL="627063" indent="-163513" algn="just" defTabSz="990600" rtl="1">
              <a:spcBef>
                <a:spcPts val="700"/>
              </a:spcBef>
              <a:buClr>
                <a:schemeClr val="accent5">
                  <a:lumMod val="75000"/>
                </a:schemeClr>
              </a:buClr>
              <a:buSzPct val="85000"/>
              <a:buFont typeface="Wingdings" pitchFamily="2" charset="2"/>
              <a:buChar char="§"/>
              <a:defRPr/>
            </a:pPr>
            <a:r>
              <a:rPr lang="ar-SA" sz="2000" dirty="0">
                <a:latin typeface="Tw Cen MT" pitchFamily="34" charset="0"/>
                <a:cs typeface="Arial" charset="0"/>
              </a:rPr>
              <a:t>لغة التجميع </a:t>
            </a:r>
            <a:r>
              <a:rPr lang="en-US" sz="2000" dirty="0">
                <a:latin typeface="Tw Cen MT" pitchFamily="34" charset="0"/>
                <a:cs typeface="Arial" charset="0"/>
              </a:rPr>
              <a:t> Assembly language </a:t>
            </a:r>
            <a:endParaRPr lang="ar-SA" sz="2000" dirty="0">
              <a:latin typeface="Tw Cen MT" pitchFamily="34" charset="0"/>
              <a:cs typeface="Arial" charset="0"/>
            </a:endParaRPr>
          </a:p>
          <a:p>
            <a:pPr marL="341313" indent="-163513" algn="just" defTabSz="990600" rtl="1">
              <a:spcBef>
                <a:spcPts val="700"/>
              </a:spcBef>
              <a:buClr>
                <a:schemeClr val="accent2"/>
              </a:buClr>
              <a:buSzPct val="85000"/>
              <a:buFont typeface="Wingdings" pitchFamily="2" charset="2"/>
              <a:buChar char="§"/>
              <a:defRPr/>
            </a:pPr>
            <a:endParaRPr lang="ar-SA" sz="2400" dirty="0">
              <a:latin typeface="Tw Cen MT" pitchFamily="34" charset="0"/>
              <a:cs typeface="Arial" charset="0"/>
            </a:endParaRPr>
          </a:p>
          <a:p>
            <a:pPr marL="341313" indent="-163513" algn="just" defTabSz="990600" rtl="1">
              <a:lnSpc>
                <a:spcPct val="15000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سميت باللغات المنخفضة المستوى نظراً لأن المبرمجين يكتبون أوامر البرنامج بمستوى قريب من مستوى فهم الآلة (الحاسوب)، حيث تستخدم هذه اللغة </a:t>
            </a:r>
            <a:r>
              <a:rPr lang="ar-KW" sz="2400" dirty="0">
                <a:latin typeface="Tw Cen MT" pitchFamily="34" charset="0"/>
                <a:cs typeface="Arial" charset="0"/>
              </a:rPr>
              <a:t>(0 , 1) </a:t>
            </a:r>
            <a:r>
              <a:rPr lang="ar-SA" sz="2400" dirty="0">
                <a:latin typeface="Tw Cen MT" pitchFamily="34" charset="0"/>
                <a:cs typeface="Arial" charset="0"/>
              </a:rPr>
              <a:t>في كتابة البرامج</a:t>
            </a:r>
            <a:r>
              <a:rPr lang="en-US" sz="2400" dirty="0">
                <a:latin typeface="Tw Cen MT" pitchFamily="34" charset="0"/>
                <a:cs typeface="Arial" charset="0"/>
              </a:rPr>
              <a:t>.</a:t>
            </a:r>
            <a:endParaRPr lang="ar-KW" sz="2400" dirty="0">
              <a:latin typeface="Tw Cen MT" pitchFamily="34" charset="0"/>
              <a:cs typeface="Arial" charset="0"/>
            </a:endParaRPr>
          </a:p>
        </p:txBody>
      </p:sp>
      <p:sp>
        <p:nvSpPr>
          <p:cNvPr id="2048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4E3A0A43-34EA-4B9B-8BB9-32C1A791474F}" type="slidenum">
              <a:rPr lang="ar-SA" altLang="en-US" sz="1000">
                <a:latin typeface="Verdana" panose="020B0604030504040204" pitchFamily="34" charset="0"/>
              </a:rPr>
              <a:pPr algn="ctr" rtl="0">
                <a:spcBef>
                  <a:spcPct val="0"/>
                </a:spcBef>
                <a:buClrTx/>
                <a:buSzTx/>
                <a:buFontTx/>
                <a:buNone/>
              </a:pPr>
              <a:t>16</a:t>
            </a:fld>
            <a:endParaRPr lang="en-US" altLang="en-US" sz="1000">
              <a:latin typeface="Verdana" panose="020B0604030504040204" pitchFamily="34" charset="0"/>
            </a:endParaRPr>
          </a:p>
        </p:txBody>
      </p:sp>
      <p:sp>
        <p:nvSpPr>
          <p:cNvPr id="20484"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SA" altLang="en-US" sz="3200" b="1">
                <a:latin typeface="Arial" panose="020B0604020202020204" pitchFamily="34" charset="0"/>
              </a:rPr>
              <a:t>تصنيف لغات البرمجة</a:t>
            </a:r>
            <a:endParaRPr lang="en-US" altLang="en-US" sz="3200" b="1">
              <a:latin typeface="Arial" panose="020B0604020202020204" pitchFamily="34" charset="0"/>
            </a:endParaRPr>
          </a:p>
        </p:txBody>
      </p:sp>
    </p:spTree>
    <p:extLst>
      <p:ext uri="{BB962C8B-B14F-4D97-AF65-F5344CB8AC3E}">
        <p14:creationId xmlns:p14="http://schemas.microsoft.com/office/powerpoint/2010/main" val="1287145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E3F48615-3338-4314-A35D-E86E170DC066}" type="slidenum">
              <a:rPr lang="ar-SA" altLang="en-US" sz="1000">
                <a:latin typeface="Verdana" panose="020B0604030504040204" pitchFamily="34" charset="0"/>
              </a:rPr>
              <a:pPr algn="ctr" rtl="0">
                <a:spcBef>
                  <a:spcPct val="0"/>
                </a:spcBef>
                <a:buClrTx/>
                <a:buSzTx/>
                <a:buFontTx/>
                <a:buNone/>
              </a:pPr>
              <a:t>17</a:t>
            </a:fld>
            <a:endParaRPr lang="en-US" altLang="en-US" sz="1000">
              <a:latin typeface="Verdana" panose="020B0604030504040204" pitchFamily="34" charset="0"/>
            </a:endParaRPr>
          </a:p>
        </p:txBody>
      </p:sp>
      <p:sp>
        <p:nvSpPr>
          <p:cNvPr id="21507"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SA" altLang="en-US" sz="3200" b="1">
                <a:latin typeface="Arial" panose="020B0604020202020204" pitchFamily="34" charset="0"/>
              </a:rPr>
              <a:t>تصنيف لغات البرمجة</a:t>
            </a:r>
            <a:endParaRPr lang="en-US" altLang="en-US" sz="3200" b="1">
              <a:latin typeface="Arial" panose="020B0604020202020204" pitchFamily="34" charset="0"/>
            </a:endParaRPr>
          </a:p>
        </p:txBody>
      </p:sp>
      <p:sp>
        <p:nvSpPr>
          <p:cNvPr id="8" name="Rectangle 2"/>
          <p:cNvSpPr>
            <a:spLocks noChangeArrowheads="1"/>
          </p:cNvSpPr>
          <p:nvPr/>
        </p:nvSpPr>
        <p:spPr bwMode="auto">
          <a:xfrm>
            <a:off x="1847851" y="1628775"/>
            <a:ext cx="8602663" cy="4679950"/>
          </a:xfrm>
          <a:prstGeom prst="rect">
            <a:avLst/>
          </a:prstGeom>
          <a:noFill/>
          <a:ln w="9525">
            <a:noFill/>
            <a:miter lim="800000"/>
            <a:headEnd/>
            <a:tailEnd/>
          </a:ln>
          <a:effectLst/>
        </p:spPr>
        <p:txBody>
          <a:bodyPr/>
          <a:lstStyle/>
          <a:p>
            <a:pPr algn="justLow" defTabSz="990600" rtl="1">
              <a:lnSpc>
                <a:spcPct val="140000"/>
              </a:lnSpc>
              <a:spcBef>
                <a:spcPts val="700"/>
              </a:spcBef>
              <a:buClr>
                <a:schemeClr val="accent2"/>
              </a:buClr>
              <a:buSzPct val="60000"/>
              <a:defRPr/>
            </a:pPr>
            <a:endParaRPr lang="ar-SA" sz="1400" b="1" dirty="0">
              <a:latin typeface="Tw Cen MT" pitchFamily="34" charset="0"/>
              <a:cs typeface="Arial" charset="0"/>
            </a:endParaRPr>
          </a:p>
          <a:p>
            <a:pPr algn="justLow" defTabSz="990600" rtl="1">
              <a:lnSpc>
                <a:spcPct val="140000"/>
              </a:lnSpc>
              <a:spcBef>
                <a:spcPts val="700"/>
              </a:spcBef>
              <a:buClr>
                <a:schemeClr val="accent2"/>
              </a:buClr>
              <a:buSzPct val="60000"/>
              <a:defRPr/>
            </a:pPr>
            <a:r>
              <a:rPr lang="ar-SA" sz="2400" b="1" dirty="0">
                <a:latin typeface="Tw Cen MT" pitchFamily="34" charset="0"/>
                <a:cs typeface="Arial" charset="0"/>
              </a:rPr>
              <a:t>2. لغات البرمجة ذات المستوى العالي</a:t>
            </a:r>
            <a:r>
              <a:rPr lang="ar-KW" sz="2400" b="1" dirty="0">
                <a:latin typeface="Tw Cen MT" pitchFamily="34" charset="0"/>
                <a:cs typeface="Arial" charset="0"/>
              </a:rPr>
              <a:t> </a:t>
            </a:r>
            <a:r>
              <a:rPr lang="en-US" sz="2400" b="1" dirty="0">
                <a:latin typeface="Tw Cen MT" pitchFamily="34" charset="0"/>
                <a:cs typeface="Arial" charset="0"/>
              </a:rPr>
              <a:t>High Level Languages</a:t>
            </a:r>
          </a:p>
          <a:p>
            <a:pPr algn="just" defTabSz="990600" rtl="1">
              <a:spcBef>
                <a:spcPts val="700"/>
              </a:spcBef>
              <a:buClr>
                <a:schemeClr val="accent2"/>
              </a:buClr>
              <a:buSzPct val="60000"/>
              <a:defRPr/>
            </a:pPr>
            <a:endParaRPr lang="ar-SA" sz="1500" dirty="0">
              <a:latin typeface="Tw Cen MT" pitchFamily="34" charset="0"/>
              <a:cs typeface="Arial" charset="0"/>
            </a:endParaRPr>
          </a:p>
          <a:p>
            <a:pPr marL="341313" indent="-163513" algn="justLow" defTabSz="990600" rtl="1">
              <a:lnSpc>
                <a:spcPct val="120000"/>
              </a:lnSpc>
              <a:spcBef>
                <a:spcPts val="700"/>
              </a:spcBef>
              <a:buClr>
                <a:schemeClr val="accent2"/>
              </a:buClr>
              <a:buSzPct val="85000"/>
              <a:buFont typeface="Wingdings" pitchFamily="2" charset="2"/>
              <a:buChar char="§"/>
              <a:defRPr/>
            </a:pPr>
            <a:r>
              <a:rPr lang="ar-SA" sz="2000" dirty="0">
                <a:latin typeface="Tw Cen MT" pitchFamily="34" charset="0"/>
                <a:cs typeface="Arial" charset="0"/>
              </a:rPr>
              <a:t>سميت بهذا الاسم لأنه اصبح بامكان المبرمج كتابة البرامج دون معرفة تفاصيل كيفية قيام الحاسب بهذه العمليات، كمواقع التخزين و تفاصيل الجهاز الدقيقه.</a:t>
            </a:r>
          </a:p>
          <a:p>
            <a:pPr marL="341313" indent="-163513" algn="justLow" defTabSz="990600" rtl="1">
              <a:lnSpc>
                <a:spcPct val="120000"/>
              </a:lnSpc>
              <a:spcBef>
                <a:spcPts val="700"/>
              </a:spcBef>
              <a:buClr>
                <a:schemeClr val="accent2"/>
              </a:buClr>
              <a:buSzPct val="85000"/>
              <a:buFont typeface="Wingdings" pitchFamily="2" charset="2"/>
              <a:buChar char="§"/>
              <a:defRPr/>
            </a:pPr>
            <a:endParaRPr lang="ar-SA" sz="1500" dirty="0">
              <a:latin typeface="Tw Cen MT" pitchFamily="34" charset="0"/>
              <a:cs typeface="Arial" charset="0"/>
            </a:endParaRPr>
          </a:p>
          <a:p>
            <a:pPr marL="341313" indent="-163513" algn="justLow" defTabSz="990600" rtl="1">
              <a:lnSpc>
                <a:spcPct val="120000"/>
              </a:lnSpc>
              <a:spcBef>
                <a:spcPts val="700"/>
              </a:spcBef>
              <a:buClr>
                <a:schemeClr val="accent2"/>
              </a:buClr>
              <a:buSzPct val="85000"/>
              <a:buFont typeface="Wingdings" pitchFamily="2" charset="2"/>
              <a:buChar char="§"/>
              <a:defRPr/>
            </a:pPr>
            <a:r>
              <a:rPr lang="ar-SA" sz="2000" dirty="0">
                <a:latin typeface="Tw Cen MT" pitchFamily="34" charset="0"/>
                <a:cs typeface="Arial" charset="0"/>
              </a:rPr>
              <a:t>تعبيرات اللغات ذات المستوى العالي شبيهه الى درجة كبيرة باللغة التي يستخدمها الانسان في التخاطب و التواصل مع الاخرين.</a:t>
            </a:r>
          </a:p>
          <a:p>
            <a:pPr marL="341313" indent="-163513" algn="justLow" defTabSz="990600" rtl="1">
              <a:lnSpc>
                <a:spcPct val="120000"/>
              </a:lnSpc>
              <a:spcBef>
                <a:spcPts val="700"/>
              </a:spcBef>
              <a:buClr>
                <a:schemeClr val="accent2"/>
              </a:buClr>
              <a:buSzPct val="85000"/>
              <a:buFont typeface="Wingdings" pitchFamily="2" charset="2"/>
              <a:buChar char="§"/>
              <a:defRPr/>
            </a:pPr>
            <a:endParaRPr lang="ar-SA" sz="1500" dirty="0">
              <a:latin typeface="Tw Cen MT" pitchFamily="34" charset="0"/>
              <a:cs typeface="Arial" charset="0"/>
            </a:endParaRPr>
          </a:p>
          <a:p>
            <a:pPr marL="341313" indent="-163513" algn="justLow" defTabSz="990600" rtl="1">
              <a:lnSpc>
                <a:spcPct val="120000"/>
              </a:lnSpc>
              <a:spcBef>
                <a:spcPts val="700"/>
              </a:spcBef>
              <a:buClr>
                <a:schemeClr val="accent2"/>
              </a:buClr>
              <a:buSzPct val="85000"/>
              <a:buFont typeface="Wingdings" pitchFamily="2" charset="2"/>
              <a:buChar char="§"/>
              <a:defRPr/>
            </a:pPr>
            <a:r>
              <a:rPr lang="ar-SA" sz="2000" dirty="0">
                <a:latin typeface="Tw Cen MT" pitchFamily="34" charset="0"/>
                <a:cs typeface="Arial" charset="0"/>
              </a:rPr>
              <a:t>تتميز بسهولة اكتشاف الاخطاء و تصحيحها و يمكن تشغيلها على اكثر من جهاز. كما يمكن استخدام أكثر من لغة برمجه على جهاز واحد. </a:t>
            </a:r>
            <a:endParaRPr lang="ar-KW" sz="2000" dirty="0">
              <a:latin typeface="Tw Cen MT" pitchFamily="34" charset="0"/>
              <a:cs typeface="Arial" charset="0"/>
            </a:endParaRPr>
          </a:p>
        </p:txBody>
      </p:sp>
    </p:spTree>
    <p:extLst>
      <p:ext uri="{BB962C8B-B14F-4D97-AF65-F5344CB8AC3E}">
        <p14:creationId xmlns:p14="http://schemas.microsoft.com/office/powerpoint/2010/main" val="21763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5B302685-313C-42B9-8084-EA47CF1A57B5}" type="slidenum">
              <a:rPr lang="ar-SA" altLang="en-US" sz="1000">
                <a:latin typeface="Verdana" panose="020B0604030504040204" pitchFamily="34" charset="0"/>
              </a:rPr>
              <a:pPr algn="ctr" rtl="0">
                <a:spcBef>
                  <a:spcPct val="0"/>
                </a:spcBef>
                <a:buClrTx/>
                <a:buSzTx/>
                <a:buFontTx/>
                <a:buNone/>
              </a:pPr>
              <a:t>18</a:t>
            </a:fld>
            <a:endParaRPr lang="en-US" altLang="en-US" sz="1000">
              <a:latin typeface="Verdana" panose="020B0604030504040204" pitchFamily="34" charset="0"/>
            </a:endParaRPr>
          </a:p>
        </p:txBody>
      </p:sp>
      <p:sp>
        <p:nvSpPr>
          <p:cNvPr id="22531"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SA" altLang="en-US" sz="3200" b="1">
                <a:latin typeface="Arial" panose="020B0604020202020204" pitchFamily="34" charset="0"/>
              </a:rPr>
              <a:t>تصنيف لغات البرمجة</a:t>
            </a:r>
            <a:endParaRPr lang="en-US" altLang="en-US" sz="3200" b="1">
              <a:latin typeface="Arial" panose="020B0604020202020204" pitchFamily="34" charset="0"/>
            </a:endParaRPr>
          </a:p>
        </p:txBody>
      </p:sp>
      <p:sp>
        <p:nvSpPr>
          <p:cNvPr id="7" name="Rectangle 2"/>
          <p:cNvSpPr>
            <a:spLocks noChangeArrowheads="1"/>
          </p:cNvSpPr>
          <p:nvPr/>
        </p:nvSpPr>
        <p:spPr bwMode="auto">
          <a:xfrm>
            <a:off x="1847851" y="1628775"/>
            <a:ext cx="8602663" cy="4679950"/>
          </a:xfrm>
          <a:prstGeom prst="rect">
            <a:avLst/>
          </a:prstGeom>
          <a:noFill/>
          <a:ln w="9525">
            <a:noFill/>
            <a:miter lim="800000"/>
            <a:headEnd/>
            <a:tailEnd/>
          </a:ln>
          <a:effectLst/>
        </p:spPr>
        <p:txBody>
          <a:bodyPr/>
          <a:lstStyle/>
          <a:p>
            <a:pPr algn="justLow" defTabSz="990600" rtl="1">
              <a:lnSpc>
                <a:spcPct val="140000"/>
              </a:lnSpc>
              <a:spcBef>
                <a:spcPts val="700"/>
              </a:spcBef>
              <a:buClr>
                <a:schemeClr val="accent2"/>
              </a:buClr>
              <a:buSzPct val="60000"/>
              <a:defRPr/>
            </a:pPr>
            <a:endParaRPr lang="ar-SA" sz="1400" b="1" dirty="0">
              <a:latin typeface="Tw Cen MT" pitchFamily="34" charset="0"/>
              <a:cs typeface="Arial" charset="0"/>
            </a:endParaRPr>
          </a:p>
          <a:p>
            <a:pPr algn="justLow" defTabSz="990600" rtl="1">
              <a:lnSpc>
                <a:spcPct val="140000"/>
              </a:lnSpc>
              <a:spcBef>
                <a:spcPts val="700"/>
              </a:spcBef>
              <a:buClr>
                <a:schemeClr val="accent2"/>
              </a:buClr>
              <a:buSzPct val="60000"/>
              <a:defRPr/>
            </a:pPr>
            <a:r>
              <a:rPr lang="ar-SA" sz="2400" b="1" dirty="0">
                <a:latin typeface="Tw Cen MT" pitchFamily="34" charset="0"/>
                <a:cs typeface="Arial" charset="0"/>
              </a:rPr>
              <a:t>3. لغات الجيل الرابع</a:t>
            </a:r>
            <a:r>
              <a:rPr lang="ar-KW" sz="2400" b="1" dirty="0">
                <a:latin typeface="Tw Cen MT" pitchFamily="34" charset="0"/>
                <a:cs typeface="Arial" charset="0"/>
              </a:rPr>
              <a:t> </a:t>
            </a:r>
            <a:r>
              <a:rPr lang="en-US" sz="2400" b="1" dirty="0">
                <a:latin typeface="Tw Cen MT" pitchFamily="34" charset="0"/>
                <a:cs typeface="Arial" charset="0"/>
              </a:rPr>
              <a:t> Fourth Generation Languages</a:t>
            </a:r>
          </a:p>
          <a:p>
            <a:pPr algn="just" defTabSz="990600" rtl="1">
              <a:spcBef>
                <a:spcPts val="700"/>
              </a:spcBef>
              <a:buClr>
                <a:schemeClr val="accent2"/>
              </a:buClr>
              <a:buSzPct val="60000"/>
              <a:defRPr/>
            </a:pPr>
            <a:endParaRPr lang="ar-SA" sz="1500" dirty="0">
              <a:latin typeface="Tw Cen MT" pitchFamily="34" charset="0"/>
              <a:cs typeface="Arial" charset="0"/>
            </a:endParaRPr>
          </a:p>
          <a:p>
            <a:pPr marL="341313" indent="-163513" algn="just" defTabSz="990600" rtl="1">
              <a:spcBef>
                <a:spcPts val="600"/>
              </a:spcBef>
              <a:spcAft>
                <a:spcPts val="600"/>
              </a:spcAft>
              <a:buClr>
                <a:schemeClr val="accent2"/>
              </a:buClr>
              <a:buSzPct val="85000"/>
              <a:buFont typeface="Wingdings" pitchFamily="2" charset="2"/>
              <a:buChar char="§"/>
              <a:defRPr/>
            </a:pPr>
            <a:r>
              <a:rPr lang="ar-SA" sz="2000" dirty="0">
                <a:latin typeface="Tw Cen MT" pitchFamily="34" charset="0"/>
                <a:cs typeface="Arial" charset="0"/>
              </a:rPr>
              <a:t>تسمى هذه اللغات أيضاً </a:t>
            </a:r>
            <a:r>
              <a:rPr lang="ar-SA" sz="2000" b="1" dirty="0">
                <a:latin typeface="Tw Cen MT" pitchFamily="34" charset="0"/>
                <a:cs typeface="Arial" charset="0"/>
              </a:rPr>
              <a:t>باللغات عالية المستوى بصورة كبيرة جداً</a:t>
            </a:r>
            <a:r>
              <a:rPr lang="en-US" sz="2000" b="1" dirty="0">
                <a:latin typeface="Tw Cen MT" pitchFamily="34" charset="0"/>
                <a:cs typeface="Arial" charset="0"/>
              </a:rPr>
              <a:t>Very High Level Languages</a:t>
            </a:r>
            <a:r>
              <a:rPr lang="ar-KW" sz="2000" b="1" dirty="0">
                <a:latin typeface="Tw Cen MT" pitchFamily="34" charset="0"/>
                <a:cs typeface="Arial" charset="0"/>
              </a:rPr>
              <a:t> </a:t>
            </a:r>
            <a:r>
              <a:rPr lang="ar-SA" sz="2000" dirty="0">
                <a:latin typeface="Tw Cen MT" pitchFamily="34" charset="0"/>
                <a:cs typeface="Arial" charset="0"/>
              </a:rPr>
              <a:t>حيث إنها لغات سهلة الاستخدام والفهم وقريبة جداً من لغة الإنسان. </a:t>
            </a:r>
          </a:p>
          <a:p>
            <a:pPr marL="341313" indent="-163513" algn="just" defTabSz="990600" rtl="1">
              <a:lnSpc>
                <a:spcPct val="130000"/>
              </a:lnSpc>
              <a:spcBef>
                <a:spcPts val="700"/>
              </a:spcBef>
              <a:buClr>
                <a:schemeClr val="accent2"/>
              </a:buClr>
              <a:buSzPct val="85000"/>
              <a:buFont typeface="Wingdings" pitchFamily="2" charset="2"/>
              <a:buChar char="§"/>
              <a:defRPr/>
            </a:pPr>
            <a:endParaRPr lang="ar-SA" sz="2000" dirty="0">
              <a:latin typeface="Tw Cen MT" pitchFamily="34" charset="0"/>
              <a:cs typeface="Arial" charset="0"/>
            </a:endParaRPr>
          </a:p>
          <a:p>
            <a:pPr marL="341313" indent="-163513" algn="just" defTabSz="990600" rtl="1">
              <a:lnSpc>
                <a:spcPct val="130000"/>
              </a:lnSpc>
              <a:spcBef>
                <a:spcPts val="700"/>
              </a:spcBef>
              <a:buClr>
                <a:schemeClr val="accent2"/>
              </a:buClr>
              <a:buSzPct val="85000"/>
              <a:buFont typeface="Wingdings" pitchFamily="2" charset="2"/>
              <a:buChar char="§"/>
              <a:defRPr/>
            </a:pPr>
            <a:r>
              <a:rPr lang="ar-SA" sz="2000" dirty="0">
                <a:latin typeface="Tw Cen MT" pitchFamily="34" charset="0"/>
                <a:cs typeface="Arial" charset="0"/>
              </a:rPr>
              <a:t>يستطيع المبرمج القيام بكثير من العمليات بسهولة تغنيه عن صياغة</a:t>
            </a:r>
            <a:r>
              <a:rPr lang="en-US" sz="2000" dirty="0">
                <a:latin typeface="Tw Cen MT" pitchFamily="34" charset="0"/>
                <a:cs typeface="Arial" charset="0"/>
              </a:rPr>
              <a:t> Coding </a:t>
            </a:r>
            <a:r>
              <a:rPr lang="ar-SA" sz="2000" dirty="0">
                <a:latin typeface="Tw Cen MT" pitchFamily="34" charset="0"/>
                <a:cs typeface="Arial" charset="0"/>
              </a:rPr>
              <a:t>صفحات عديدة من أوامر البرنامج</a:t>
            </a:r>
            <a:r>
              <a:rPr lang="en-US" sz="2000" dirty="0">
                <a:latin typeface="Tw Cen MT" pitchFamily="34" charset="0"/>
                <a:cs typeface="Arial" charset="0"/>
              </a:rPr>
              <a:t>.</a:t>
            </a:r>
            <a:r>
              <a:rPr lang="ar-SA" sz="2000" dirty="0">
                <a:latin typeface="Tw Cen MT" pitchFamily="34" charset="0"/>
                <a:cs typeface="Arial" charset="0"/>
              </a:rPr>
              <a:t> ويهتم المبرمج بماذا يريده من الكومبيوتر دون ان يوجهه بكيفية القيام بذلك.</a:t>
            </a:r>
            <a:endParaRPr lang="en-US" sz="2000" dirty="0">
              <a:latin typeface="Tw Cen MT" pitchFamily="34" charset="0"/>
              <a:cs typeface="Arial" charset="0"/>
            </a:endParaRPr>
          </a:p>
          <a:p>
            <a:pPr marL="341313" indent="-163513" algn="just" defTabSz="990600" rtl="1">
              <a:lnSpc>
                <a:spcPct val="130000"/>
              </a:lnSpc>
              <a:spcBef>
                <a:spcPts val="700"/>
              </a:spcBef>
              <a:buClr>
                <a:schemeClr val="accent2"/>
              </a:buClr>
              <a:buSzPct val="85000"/>
              <a:defRPr/>
            </a:pPr>
            <a:endParaRPr lang="ar-SA" sz="2000" dirty="0">
              <a:latin typeface="Tw Cen MT" pitchFamily="34" charset="0"/>
              <a:cs typeface="Arial" charset="0"/>
            </a:endParaRPr>
          </a:p>
          <a:p>
            <a:pPr marL="341313" indent="-163513" algn="just" defTabSz="990600" rtl="1">
              <a:lnSpc>
                <a:spcPct val="130000"/>
              </a:lnSpc>
              <a:spcBef>
                <a:spcPts val="700"/>
              </a:spcBef>
              <a:buClr>
                <a:schemeClr val="accent2"/>
              </a:buClr>
              <a:buSzPct val="85000"/>
              <a:buFont typeface="Wingdings" pitchFamily="2" charset="2"/>
              <a:buChar char="§"/>
              <a:defRPr/>
            </a:pPr>
            <a:r>
              <a:rPr lang="ar-SA" sz="2000" u="sng" dirty="0">
                <a:latin typeface="Tw Cen MT" pitchFamily="34" charset="0"/>
                <a:cs typeface="Arial" charset="0"/>
              </a:rPr>
              <a:t>من لغات الجيل الرابع</a:t>
            </a:r>
            <a:r>
              <a:rPr lang="ar-SA" sz="2000" dirty="0">
                <a:latin typeface="Tw Cen MT" pitchFamily="34" charset="0"/>
                <a:cs typeface="Arial" charset="0"/>
              </a:rPr>
              <a:t>:  </a:t>
            </a:r>
            <a:r>
              <a:rPr lang="en-US" sz="2000" dirty="0">
                <a:latin typeface="Tw Cen MT" pitchFamily="34" charset="0"/>
                <a:cs typeface="Arial" charset="0"/>
              </a:rPr>
              <a:t>SQL , DBase</a:t>
            </a:r>
            <a:endParaRPr lang="ar-KW" sz="2000" dirty="0">
              <a:latin typeface="Tw Cen MT" pitchFamily="34" charset="0"/>
              <a:cs typeface="Arial" charset="0"/>
            </a:endParaRPr>
          </a:p>
          <a:p>
            <a:pPr marL="341313" indent="-163513" algn="just" defTabSz="990600" rtl="1">
              <a:lnSpc>
                <a:spcPct val="130000"/>
              </a:lnSpc>
              <a:spcBef>
                <a:spcPts val="700"/>
              </a:spcBef>
              <a:buClr>
                <a:schemeClr val="accent2"/>
              </a:buClr>
              <a:buSzPct val="85000"/>
              <a:buFont typeface="Wingdings" pitchFamily="2" charset="2"/>
              <a:buChar char="§"/>
              <a:defRPr/>
            </a:pPr>
            <a:endParaRPr lang="ar-KW" sz="2200" dirty="0">
              <a:latin typeface="Tw Cen MT" pitchFamily="34" charset="0"/>
              <a:cs typeface="Arial" charset="0"/>
            </a:endParaRPr>
          </a:p>
        </p:txBody>
      </p:sp>
    </p:spTree>
    <p:extLst>
      <p:ext uri="{BB962C8B-B14F-4D97-AF65-F5344CB8AC3E}">
        <p14:creationId xmlns:p14="http://schemas.microsoft.com/office/powerpoint/2010/main" val="2011504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631951" y="1674813"/>
            <a:ext cx="87471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279400"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lnSpc>
                <a:spcPct val="150000"/>
              </a:lnSpc>
              <a:buSzPct val="85000"/>
              <a:buFont typeface="Wingdings" panose="05000000000000000000" pitchFamily="2" charset="2"/>
              <a:buAutoNum type="arabicPeriod"/>
            </a:pPr>
            <a:endParaRPr lang="ar-SA" altLang="en-US" sz="1600"/>
          </a:p>
          <a:p>
            <a:pPr algn="justLow" eaLnBrk="1" hangingPunct="1">
              <a:lnSpc>
                <a:spcPct val="150000"/>
              </a:lnSpc>
              <a:buSzPct val="85000"/>
              <a:buFont typeface="Wingdings" panose="05000000000000000000" pitchFamily="2" charset="2"/>
              <a:buAutoNum type="arabicPeriod"/>
            </a:pPr>
            <a:r>
              <a:rPr lang="ar-SA" altLang="en-US" sz="2200"/>
              <a:t>لغة البـيسك</a:t>
            </a:r>
            <a:r>
              <a:rPr lang="en-US" altLang="en-US" sz="2200"/>
              <a:t> BASIC Language </a:t>
            </a:r>
            <a:r>
              <a:rPr lang="ar-SA" altLang="en-US" sz="2200"/>
              <a:t>ولغة فيجوال بيسك</a:t>
            </a:r>
            <a:r>
              <a:rPr lang="ar-KW" altLang="en-US" sz="2200"/>
              <a:t> </a:t>
            </a:r>
            <a:r>
              <a:rPr lang="en-US" altLang="en-US" sz="2200"/>
              <a:t> Visual Basic</a:t>
            </a:r>
            <a:endParaRPr lang="ar-SA" altLang="en-US" sz="2200"/>
          </a:p>
          <a:p>
            <a:pPr algn="justLow" eaLnBrk="1" hangingPunct="1">
              <a:lnSpc>
                <a:spcPct val="150000"/>
              </a:lnSpc>
              <a:buSzPct val="85000"/>
              <a:buFont typeface="Wingdings" panose="05000000000000000000" pitchFamily="2" charset="2"/>
              <a:buAutoNum type="arabicPeriod"/>
            </a:pPr>
            <a:r>
              <a:rPr lang="en-US" altLang="en-US" sz="2200"/>
              <a:t> </a:t>
            </a:r>
            <a:r>
              <a:rPr lang="ar-SA" altLang="en-US" sz="2200"/>
              <a:t>لغة سي ولغة سي</a:t>
            </a:r>
            <a:r>
              <a:rPr lang="ar-KW" altLang="en-US" sz="2200"/>
              <a:t> </a:t>
            </a:r>
            <a:r>
              <a:rPr lang="ar-SA" altLang="en-US" sz="2200"/>
              <a:t>بلس بلس </a:t>
            </a:r>
            <a:r>
              <a:rPr lang="en-US" altLang="en-US" sz="2200"/>
              <a:t>C &amp; C++ Language</a:t>
            </a:r>
            <a:endParaRPr lang="ar-KW" altLang="en-US" sz="2200"/>
          </a:p>
          <a:p>
            <a:pPr algn="justLow" eaLnBrk="1" hangingPunct="1">
              <a:lnSpc>
                <a:spcPct val="150000"/>
              </a:lnSpc>
              <a:buSzPct val="85000"/>
              <a:buFont typeface="Wingdings" panose="05000000000000000000" pitchFamily="2" charset="2"/>
              <a:buAutoNum type="arabicPeriod"/>
            </a:pPr>
            <a:r>
              <a:rPr lang="ar-SA" altLang="en-US" sz="2200"/>
              <a:t>لغة الجافا</a:t>
            </a:r>
            <a:r>
              <a:rPr lang="ar-KW" altLang="en-US" sz="2200"/>
              <a:t> </a:t>
            </a:r>
            <a:r>
              <a:rPr lang="en-US" altLang="en-US" sz="2200"/>
              <a:t> Java Language</a:t>
            </a:r>
            <a:endParaRPr lang="ar-SA" altLang="en-US" sz="2200"/>
          </a:p>
          <a:p>
            <a:pPr algn="justLow" eaLnBrk="1" hangingPunct="1">
              <a:lnSpc>
                <a:spcPct val="150000"/>
              </a:lnSpc>
              <a:buSzPct val="85000"/>
              <a:buFont typeface="Wingdings" panose="05000000000000000000" pitchFamily="2" charset="2"/>
              <a:buAutoNum type="arabicPeriod"/>
            </a:pPr>
            <a:r>
              <a:rPr lang="ar-SA" altLang="en-US" sz="2200"/>
              <a:t>لغة الكوبل</a:t>
            </a:r>
            <a:r>
              <a:rPr lang="ar-KW" altLang="en-US" sz="2200"/>
              <a:t> </a:t>
            </a:r>
            <a:r>
              <a:rPr lang="en-US" altLang="en-US" sz="2200"/>
              <a:t> COBOL Language</a:t>
            </a:r>
            <a:endParaRPr lang="ar-SA" altLang="en-US" sz="2200"/>
          </a:p>
          <a:p>
            <a:pPr algn="justLow" eaLnBrk="1" hangingPunct="1">
              <a:lnSpc>
                <a:spcPct val="150000"/>
              </a:lnSpc>
              <a:buSzPct val="85000"/>
              <a:buFont typeface="Wingdings" panose="05000000000000000000" pitchFamily="2" charset="2"/>
              <a:buAutoNum type="arabicPeriod"/>
            </a:pPr>
            <a:r>
              <a:rPr lang="ar-SA" altLang="en-US" sz="2200"/>
              <a:t>لغة الباسكال</a:t>
            </a:r>
            <a:r>
              <a:rPr lang="ar-KW" altLang="en-US" sz="2200"/>
              <a:t> </a:t>
            </a:r>
            <a:r>
              <a:rPr lang="en-US" altLang="en-US" sz="2200"/>
              <a:t> PASCAL Language</a:t>
            </a:r>
            <a:endParaRPr lang="ar-SA" altLang="en-US" sz="2200"/>
          </a:p>
          <a:p>
            <a:pPr algn="justLow" eaLnBrk="1" hangingPunct="1">
              <a:lnSpc>
                <a:spcPct val="150000"/>
              </a:lnSpc>
              <a:buSzPct val="85000"/>
              <a:buFont typeface="Wingdings" panose="05000000000000000000" pitchFamily="2" charset="2"/>
              <a:buAutoNum type="arabicPeriod"/>
            </a:pPr>
            <a:r>
              <a:rPr lang="ar-SA" altLang="en-US" sz="2200"/>
              <a:t>لغة اللوجو </a:t>
            </a:r>
            <a:r>
              <a:rPr lang="en-US" altLang="en-US" sz="2200"/>
              <a:t>LOGO Language</a:t>
            </a:r>
            <a:endParaRPr lang="ar-SA" altLang="en-US" sz="2200"/>
          </a:p>
          <a:p>
            <a:pPr algn="justLow" eaLnBrk="1" hangingPunct="1">
              <a:lnSpc>
                <a:spcPct val="150000"/>
              </a:lnSpc>
              <a:buSzPct val="85000"/>
              <a:buFont typeface="Wingdings" panose="05000000000000000000" pitchFamily="2" charset="2"/>
              <a:buAutoNum type="arabicPeriod"/>
            </a:pPr>
            <a:r>
              <a:rPr lang="ar-SA" altLang="en-US" sz="2200"/>
              <a:t>لغات الذكاء الاصطناعي</a:t>
            </a:r>
            <a:r>
              <a:rPr lang="ar-KW" altLang="en-US" sz="2200"/>
              <a:t> </a:t>
            </a:r>
            <a:r>
              <a:rPr lang="en-US" altLang="en-US" sz="2200"/>
              <a:t> Artificial Intelligence Languages</a:t>
            </a:r>
            <a:endParaRPr lang="ar-KW" altLang="en-US" sz="2200"/>
          </a:p>
        </p:txBody>
      </p:sp>
      <p:sp>
        <p:nvSpPr>
          <p:cNvPr id="2355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1EDB4D2-C079-4232-BC26-7AAF2F8D6CC4}" type="slidenum">
              <a:rPr lang="ar-SA" altLang="en-US" sz="1000">
                <a:latin typeface="Verdana" panose="020B0604030504040204" pitchFamily="34" charset="0"/>
              </a:rPr>
              <a:pPr algn="ctr" rtl="0">
                <a:spcBef>
                  <a:spcPct val="0"/>
                </a:spcBef>
                <a:buClrTx/>
                <a:buSzTx/>
                <a:buFontTx/>
                <a:buNone/>
              </a:pPr>
              <a:t>19</a:t>
            </a:fld>
            <a:endParaRPr lang="en-US" altLang="en-US" sz="1000">
              <a:latin typeface="Verdana" panose="020B0604030504040204" pitchFamily="34" charset="0"/>
            </a:endParaRPr>
          </a:p>
        </p:txBody>
      </p:sp>
      <p:sp>
        <p:nvSpPr>
          <p:cNvPr id="23556"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2818776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r" rtl="1" eaLnBrk="1" hangingPunct="1"/>
            <a:r>
              <a:rPr lang="ar-SA" altLang="en-US" sz="4800" b="1" dirty="0">
                <a:solidFill>
                  <a:schemeClr val="accent4">
                    <a:lumMod val="50000"/>
                  </a:schemeClr>
                </a:solidFill>
                <a:cs typeface="Traditional Arabic" panose="02020603050405020304" pitchFamily="18" charset="-78"/>
              </a:rPr>
              <a:t>أنواع البرمجيـات</a:t>
            </a:r>
          </a:p>
        </p:txBody>
      </p:sp>
      <p:sp>
        <p:nvSpPr>
          <p:cNvPr id="22531" name="Content Placeholder 2"/>
          <p:cNvSpPr>
            <a:spLocks noGrp="1"/>
          </p:cNvSpPr>
          <p:nvPr>
            <p:ph idx="1"/>
          </p:nvPr>
        </p:nvSpPr>
        <p:spPr>
          <a:xfrm>
            <a:off x="1494263" y="2133600"/>
            <a:ext cx="10010349" cy="3777622"/>
          </a:xfrm>
        </p:spPr>
        <p:txBody>
          <a:bodyPr/>
          <a:lstStyle/>
          <a:p>
            <a:pPr algn="r" rtl="1">
              <a:buClr>
                <a:srgbClr val="FFC000"/>
              </a:buClr>
              <a:buFont typeface="Wingdings" panose="05000000000000000000" pitchFamily="2" charset="2"/>
              <a:buChar char="v"/>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البرمجيـات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Software</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هي التي للمستخدم استخدام المكونات الماديـة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Hardware</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بكفاءة و راحــة.</a:t>
            </a:r>
          </a:p>
          <a:p>
            <a:pPr algn="r" rtl="1">
              <a:buClr>
                <a:srgbClr val="FFC000"/>
              </a:buClr>
              <a:buFont typeface="Wingdings" panose="05000000000000000000" pitchFamily="2" charset="2"/>
              <a:buChar char="v"/>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و يمكن تقسيم البرمجيات إلى ثلاثـة أنواع رئيسيـة و هي:</a:t>
            </a:r>
          </a:p>
          <a:p>
            <a:pPr algn="r" rtl="1">
              <a:buClr>
                <a:srgbClr val="FFC000"/>
              </a:buClr>
              <a:buFontTx/>
              <a:buAutoNum type="arabicPeriod"/>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برامج التشغيـل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Operating System</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a:t>
            </a:r>
          </a:p>
          <a:p>
            <a:pPr algn="r" rtl="1">
              <a:buClr>
                <a:srgbClr val="FFC000"/>
              </a:buClr>
              <a:buFontTx/>
              <a:buAutoNum type="arabicPeriod"/>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برامج التطبيقات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Application Programs</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a:t>
            </a:r>
          </a:p>
          <a:p>
            <a:pPr algn="r" rtl="1">
              <a:buClr>
                <a:srgbClr val="FFC000"/>
              </a:buClr>
              <a:buFontTx/>
              <a:buAutoNum type="arabicPeriod"/>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لغات البرمجـة (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Programming Languages</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a:t>
            </a:r>
            <a:endParaRPr lang="ar-EG" altLang="en-US" sz="2400" b="1" dirty="0">
              <a:solidFill>
                <a:schemeClr val="accent4">
                  <a:lumMod val="50000"/>
                </a:schemeClr>
              </a:solidFill>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492363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1778001" y="1674813"/>
            <a:ext cx="8747125" cy="5040312"/>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endParaRPr lang="ar-SA" sz="1500" b="1" dirty="0">
              <a:latin typeface="Tw Cen MT" pitchFamily="34" charset="0"/>
              <a:cs typeface="Arial" charset="0"/>
            </a:endParaRPr>
          </a:p>
          <a:p>
            <a:pPr algn="justLow" defTabSz="990600" rtl="1">
              <a:spcBef>
                <a:spcPts val="700"/>
              </a:spcBef>
              <a:buClr>
                <a:schemeClr val="accent2"/>
              </a:buClr>
              <a:buSzPct val="60000"/>
              <a:defRPr/>
            </a:pPr>
            <a:r>
              <a:rPr lang="ar-SA" sz="2400" b="1" dirty="0">
                <a:latin typeface="Tw Cen MT" pitchFamily="34" charset="0"/>
                <a:cs typeface="Arial" charset="0"/>
              </a:rPr>
              <a:t>1. لغة البـيسك</a:t>
            </a:r>
            <a:r>
              <a:rPr lang="en-US" sz="2400" b="1" dirty="0">
                <a:latin typeface="Tw Cen MT" pitchFamily="34" charset="0"/>
                <a:cs typeface="Arial" charset="0"/>
              </a:rPr>
              <a:t> BASIC Language </a:t>
            </a:r>
            <a:r>
              <a:rPr lang="ar-SA" sz="2400" b="1" dirty="0">
                <a:latin typeface="Tw Cen MT" pitchFamily="34" charset="0"/>
                <a:cs typeface="Arial" charset="0"/>
              </a:rPr>
              <a:t>ولغة فيجوال بيسك</a:t>
            </a:r>
            <a:r>
              <a:rPr lang="ar-KW" sz="2400" b="1" dirty="0">
                <a:latin typeface="Tw Cen MT" pitchFamily="34" charset="0"/>
                <a:cs typeface="Arial" charset="0"/>
              </a:rPr>
              <a:t> </a:t>
            </a:r>
            <a:r>
              <a:rPr lang="en-US" sz="2400" b="1" dirty="0">
                <a:latin typeface="Tw Cen MT" pitchFamily="34" charset="0"/>
                <a:cs typeface="Arial" charset="0"/>
              </a:rPr>
              <a:t> Visual Basic</a:t>
            </a:r>
            <a:endParaRPr lang="ar-SA" sz="2400" b="1" dirty="0">
              <a:latin typeface="Tw Cen MT" pitchFamily="34" charset="0"/>
              <a:cs typeface="Arial" charset="0"/>
            </a:endParaRPr>
          </a:p>
          <a:p>
            <a:pPr algn="justLow" defTabSz="990600" rtl="1">
              <a:spcBef>
                <a:spcPts val="700"/>
              </a:spcBef>
              <a:buClr>
                <a:schemeClr val="accent2"/>
              </a:buClr>
              <a:buSzPct val="60000"/>
              <a:defRPr/>
            </a:pPr>
            <a:endParaRPr lang="ar-KW" sz="1500" b="1" dirty="0">
              <a:latin typeface="Tw Cen MT" pitchFamily="34" charset="0"/>
              <a:cs typeface="Arial" charset="0"/>
            </a:endParaRPr>
          </a:p>
          <a:p>
            <a:pPr marL="395288" indent="-217488" algn="justLow" defTabSz="990600" rtl="1">
              <a:spcBef>
                <a:spcPts val="700"/>
              </a:spcBef>
              <a:buClr>
                <a:schemeClr val="accent2"/>
              </a:buClr>
              <a:buSzPct val="85000"/>
              <a:buFont typeface="Wingdings" pitchFamily="2" charset="2"/>
              <a:buChar char="§"/>
              <a:defRPr/>
            </a:pPr>
            <a:r>
              <a:rPr lang="ar-SA" sz="2000" dirty="0">
                <a:latin typeface="Tw Cen MT" pitchFamily="34" charset="0"/>
                <a:cs typeface="Arial" charset="0"/>
              </a:rPr>
              <a:t>وهي لغات بسيطة عامة الأغراض وسهلة التعلـم ويستخدمها الـمبتدئون فـي جميع الأعمال، وخاصة فـي التطبـيقات العلـمية، وهي اختصار للمعنى</a:t>
            </a:r>
            <a:r>
              <a:rPr lang="en-US" sz="2000" b="1" dirty="0">
                <a:latin typeface="Tw Cen MT" pitchFamily="34" charset="0"/>
                <a:cs typeface="Arial" charset="0"/>
              </a:rPr>
              <a:t>B</a:t>
            </a:r>
            <a:r>
              <a:rPr lang="en-US" sz="2000" dirty="0">
                <a:latin typeface="Tw Cen MT" pitchFamily="34" charset="0"/>
                <a:cs typeface="Arial" charset="0"/>
              </a:rPr>
              <a:t>eginners </a:t>
            </a:r>
            <a:r>
              <a:rPr lang="en-US" sz="2000" b="1" dirty="0">
                <a:latin typeface="Tw Cen MT" pitchFamily="34" charset="0"/>
                <a:cs typeface="Arial" charset="0"/>
              </a:rPr>
              <a:t>A</a:t>
            </a:r>
            <a:r>
              <a:rPr lang="en-US" sz="2000" dirty="0">
                <a:latin typeface="Tw Cen MT" pitchFamily="34" charset="0"/>
                <a:cs typeface="Arial" charset="0"/>
              </a:rPr>
              <a:t>ll-Purpose </a:t>
            </a:r>
            <a:r>
              <a:rPr lang="en-US" sz="2000" b="1" dirty="0">
                <a:latin typeface="Tw Cen MT" pitchFamily="34" charset="0"/>
                <a:cs typeface="Arial" charset="0"/>
              </a:rPr>
              <a:t>S</a:t>
            </a:r>
            <a:r>
              <a:rPr lang="en-US" sz="2000" dirty="0">
                <a:latin typeface="Tw Cen MT" pitchFamily="34" charset="0"/>
                <a:cs typeface="Arial" charset="0"/>
              </a:rPr>
              <a:t>ymbolic </a:t>
            </a:r>
            <a:r>
              <a:rPr lang="en-US" sz="2000" b="1" dirty="0">
                <a:latin typeface="Tw Cen MT" pitchFamily="34" charset="0"/>
                <a:cs typeface="Arial" charset="0"/>
              </a:rPr>
              <a:t>I</a:t>
            </a:r>
            <a:r>
              <a:rPr lang="en-US" sz="2000" dirty="0">
                <a:latin typeface="Tw Cen MT" pitchFamily="34" charset="0"/>
                <a:cs typeface="Arial" charset="0"/>
              </a:rPr>
              <a:t>nstruction </a:t>
            </a:r>
            <a:r>
              <a:rPr lang="en-US" sz="2000" b="1" dirty="0">
                <a:latin typeface="Tw Cen MT" pitchFamily="34" charset="0"/>
                <a:cs typeface="Arial" charset="0"/>
              </a:rPr>
              <a:t>C</a:t>
            </a:r>
            <a:r>
              <a:rPr lang="en-US" sz="2000" dirty="0">
                <a:latin typeface="Tw Cen MT" pitchFamily="34" charset="0"/>
                <a:cs typeface="Arial" charset="0"/>
              </a:rPr>
              <a:t>ode</a:t>
            </a:r>
            <a:r>
              <a:rPr lang="ar-SA" sz="2000" dirty="0">
                <a:latin typeface="Tw Cen MT" pitchFamily="34" charset="0"/>
                <a:cs typeface="Arial" charset="0"/>
              </a:rPr>
              <a:t>.</a:t>
            </a:r>
          </a:p>
          <a:p>
            <a:pPr marL="395288" indent="-217488" algn="justLow" defTabSz="990600" rtl="1">
              <a:spcBef>
                <a:spcPts val="700"/>
              </a:spcBef>
              <a:buClr>
                <a:schemeClr val="accent2"/>
              </a:buClr>
              <a:buSzPct val="85000"/>
              <a:buFont typeface="Wingdings" pitchFamily="2" charset="2"/>
              <a:buChar char="§"/>
              <a:defRPr/>
            </a:pPr>
            <a:endParaRPr lang="ar-SA" sz="2000" dirty="0">
              <a:latin typeface="Tw Cen MT" pitchFamily="34" charset="0"/>
              <a:cs typeface="Arial" charset="0"/>
            </a:endParaRPr>
          </a:p>
          <a:p>
            <a:pPr marL="395288" indent="-217488" algn="justLow" defTabSz="990600" rtl="1">
              <a:spcBef>
                <a:spcPts val="700"/>
              </a:spcBef>
              <a:buClr>
                <a:schemeClr val="accent2"/>
              </a:buClr>
              <a:buSzPct val="85000"/>
              <a:buFont typeface="Wingdings" pitchFamily="2" charset="2"/>
              <a:buChar char="§"/>
              <a:defRPr/>
            </a:pPr>
            <a:r>
              <a:rPr lang="ar-SA" sz="2000" dirty="0">
                <a:latin typeface="Tw Cen MT" pitchFamily="34" charset="0"/>
                <a:cs typeface="Arial" charset="0"/>
              </a:rPr>
              <a:t>لبساطة هذه اللغة واستخدامها في التعليم ظهرت لها عدة إصدارات منها:</a:t>
            </a:r>
          </a:p>
          <a:p>
            <a:pPr marL="395288" indent="-217488" algn="justLow" defTabSz="990600" rtl="1">
              <a:spcBef>
                <a:spcPts val="700"/>
              </a:spcBef>
              <a:buClr>
                <a:schemeClr val="accent2"/>
              </a:buClr>
              <a:buSzPct val="85000"/>
              <a:defRPr/>
            </a:pPr>
            <a:r>
              <a:rPr lang="ar-SA" sz="2000" dirty="0">
                <a:latin typeface="Tw Cen MT" pitchFamily="34" charset="0"/>
                <a:cs typeface="Arial" charset="0"/>
              </a:rPr>
              <a:t>   </a:t>
            </a:r>
            <a:r>
              <a:rPr lang="en-US" sz="2000" dirty="0">
                <a:latin typeface="Tw Cen MT" pitchFamily="34" charset="0"/>
                <a:cs typeface="Arial" charset="0"/>
              </a:rPr>
              <a:t> </a:t>
            </a:r>
            <a:r>
              <a:rPr lang="ar-SA" sz="2000" dirty="0">
                <a:latin typeface="Tw Cen MT" pitchFamily="34" charset="0"/>
                <a:cs typeface="Arial" charset="0"/>
              </a:rPr>
              <a:t> </a:t>
            </a:r>
            <a:r>
              <a:rPr lang="en-US" sz="2000" dirty="0">
                <a:latin typeface="Tw Cen MT" pitchFamily="34" charset="0"/>
                <a:cs typeface="Arial" charset="0"/>
              </a:rPr>
              <a:t>BASICA</a:t>
            </a:r>
            <a:r>
              <a:rPr lang="ar-SA" sz="2000" dirty="0">
                <a:latin typeface="Tw Cen MT" pitchFamily="34" charset="0"/>
                <a:cs typeface="Arial" charset="0"/>
              </a:rPr>
              <a:t>  -  </a:t>
            </a:r>
            <a:r>
              <a:rPr lang="en-US" sz="2000" dirty="0">
                <a:latin typeface="Tw Cen MT" pitchFamily="34" charset="0"/>
                <a:cs typeface="Arial" charset="0"/>
              </a:rPr>
              <a:t> GWBASIC</a:t>
            </a:r>
            <a:r>
              <a:rPr lang="ar-SA" sz="2000" dirty="0">
                <a:latin typeface="Tw Cen MT" pitchFamily="34" charset="0"/>
                <a:cs typeface="Arial" charset="0"/>
              </a:rPr>
              <a:t> -   </a:t>
            </a:r>
            <a:r>
              <a:rPr lang="en-US" sz="2000" dirty="0">
                <a:latin typeface="Tw Cen MT" pitchFamily="34" charset="0"/>
                <a:cs typeface="Arial" charset="0"/>
              </a:rPr>
              <a:t>TURBO BASIC</a:t>
            </a:r>
            <a:r>
              <a:rPr lang="ar-SA" sz="2000" dirty="0">
                <a:latin typeface="Tw Cen MT" pitchFamily="34" charset="0"/>
                <a:cs typeface="Arial" charset="0"/>
              </a:rPr>
              <a:t>  -  </a:t>
            </a:r>
            <a:r>
              <a:rPr lang="en-US" sz="2000" dirty="0">
                <a:latin typeface="Tw Cen MT" pitchFamily="34" charset="0"/>
                <a:cs typeface="Arial" charset="0"/>
              </a:rPr>
              <a:t>QUICK BASIC</a:t>
            </a:r>
            <a:r>
              <a:rPr lang="ar-KW" sz="2000" dirty="0">
                <a:latin typeface="Tw Cen MT" pitchFamily="34" charset="0"/>
                <a:cs typeface="Arial" charset="0"/>
              </a:rPr>
              <a:t>.</a:t>
            </a:r>
          </a:p>
          <a:p>
            <a:pPr marL="395288" indent="-217488" algn="justLow" defTabSz="990600" rtl="1">
              <a:spcBef>
                <a:spcPts val="700"/>
              </a:spcBef>
              <a:buClr>
                <a:schemeClr val="accent2"/>
              </a:buClr>
              <a:buSzPct val="85000"/>
              <a:buFont typeface="Wingdings" pitchFamily="2" charset="2"/>
              <a:buChar char="§"/>
              <a:defRPr/>
            </a:pPr>
            <a:endParaRPr lang="ar-SA" sz="2000" dirty="0">
              <a:latin typeface="Tw Cen MT" pitchFamily="34" charset="0"/>
              <a:cs typeface="Arial" charset="0"/>
            </a:endParaRPr>
          </a:p>
          <a:p>
            <a:pPr marL="395288" indent="-217488" algn="justLow" defTabSz="990600" rtl="1">
              <a:spcBef>
                <a:spcPts val="700"/>
              </a:spcBef>
              <a:buClr>
                <a:schemeClr val="accent2"/>
              </a:buClr>
              <a:buSzPct val="85000"/>
              <a:buFont typeface="Wingdings" pitchFamily="2" charset="2"/>
              <a:buChar char="§"/>
              <a:defRPr/>
            </a:pPr>
            <a:r>
              <a:rPr lang="ar-SA" sz="2000" dirty="0">
                <a:latin typeface="Tw Cen MT" pitchFamily="34" charset="0"/>
                <a:cs typeface="Arial" charset="0"/>
              </a:rPr>
              <a:t>كما ظهرت أيضاً </a:t>
            </a:r>
            <a:r>
              <a:rPr lang="ar-SA" sz="2000" b="1" dirty="0">
                <a:latin typeface="Tw Cen MT" pitchFamily="34" charset="0"/>
                <a:cs typeface="Arial" charset="0"/>
              </a:rPr>
              <a:t>لغة فيجوال بيسك (البيسك المرئي) </a:t>
            </a:r>
            <a:r>
              <a:rPr lang="en-US" sz="2000" b="1" dirty="0">
                <a:latin typeface="Tw Cen MT" pitchFamily="34" charset="0"/>
                <a:cs typeface="Arial" charset="0"/>
              </a:rPr>
              <a:t>Visual Basic</a:t>
            </a:r>
            <a:r>
              <a:rPr lang="ar-SA" sz="2000" b="1" dirty="0">
                <a:latin typeface="Tw Cen MT" pitchFamily="34" charset="0"/>
                <a:cs typeface="Arial" charset="0"/>
              </a:rPr>
              <a:t> </a:t>
            </a:r>
            <a:r>
              <a:rPr lang="ar-SA" sz="2000" dirty="0">
                <a:latin typeface="Tw Cen MT" pitchFamily="34" charset="0"/>
                <a:cs typeface="Arial" charset="0"/>
              </a:rPr>
              <a:t>وهي لغة برمجة مرئية وتعتبر لغة مطورة من لغة البيسك وهي خاصة لإنتاج برمجيات ذات قدرة عالية وتتناسب مع بيئة برنامج نظام ويندوز </a:t>
            </a:r>
            <a:r>
              <a:rPr lang="en-US" sz="2000" dirty="0">
                <a:latin typeface="Tw Cen MT" pitchFamily="34" charset="0"/>
                <a:cs typeface="Arial" charset="0"/>
              </a:rPr>
              <a:t>Windows</a:t>
            </a:r>
            <a:r>
              <a:rPr lang="ar-SA" sz="2000" dirty="0">
                <a:latin typeface="Tw Cen MT" pitchFamily="34" charset="0"/>
                <a:cs typeface="Arial" charset="0"/>
              </a:rPr>
              <a:t>.</a:t>
            </a:r>
            <a:endParaRPr lang="ar-KW" sz="2000" dirty="0">
              <a:latin typeface="Tw Cen MT" pitchFamily="34" charset="0"/>
              <a:cs typeface="Arial" charset="0"/>
            </a:endParaRPr>
          </a:p>
        </p:txBody>
      </p:sp>
      <p:sp>
        <p:nvSpPr>
          <p:cNvPr id="2457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ADD78C6D-FC35-461B-8805-9B37090083B0}" type="slidenum">
              <a:rPr lang="ar-SA" altLang="en-US" sz="1000">
                <a:latin typeface="Verdana" panose="020B0604030504040204" pitchFamily="34" charset="0"/>
              </a:rPr>
              <a:pPr algn="ctr" rtl="0">
                <a:spcBef>
                  <a:spcPct val="0"/>
                </a:spcBef>
                <a:buClrTx/>
                <a:buSzTx/>
                <a:buFontTx/>
                <a:buNone/>
              </a:pPr>
              <a:t>20</a:t>
            </a:fld>
            <a:endParaRPr lang="en-US" altLang="en-US" sz="1000">
              <a:latin typeface="Verdana" panose="020B0604030504040204" pitchFamily="34" charset="0"/>
            </a:endParaRPr>
          </a:p>
        </p:txBody>
      </p:sp>
      <p:sp>
        <p:nvSpPr>
          <p:cNvPr id="24580"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598584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1778001" y="1679575"/>
            <a:ext cx="8747125" cy="4535488"/>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endParaRPr lang="ar-SA" sz="1500" b="1" dirty="0">
              <a:latin typeface="Tw Cen MT" pitchFamily="34" charset="0"/>
              <a:cs typeface="Arial" charset="0"/>
            </a:endParaRPr>
          </a:p>
          <a:p>
            <a:pPr algn="justLow" defTabSz="990600" rtl="1">
              <a:spcBef>
                <a:spcPts val="700"/>
              </a:spcBef>
              <a:buClr>
                <a:schemeClr val="accent2"/>
              </a:buClr>
              <a:buSzPct val="60000"/>
              <a:defRPr/>
            </a:pPr>
            <a:r>
              <a:rPr lang="ar-KW" sz="2400" b="1" dirty="0">
                <a:latin typeface="Tw Cen MT" pitchFamily="34" charset="0"/>
                <a:cs typeface="Arial" charset="0"/>
              </a:rPr>
              <a:t>2. </a:t>
            </a:r>
            <a:r>
              <a:rPr lang="ar-SA" sz="2400" b="1" dirty="0">
                <a:latin typeface="Tw Cen MT" pitchFamily="34" charset="0"/>
                <a:cs typeface="Arial" charset="0"/>
              </a:rPr>
              <a:t>لغة سي ولغة سي بلس بلس</a:t>
            </a:r>
            <a:r>
              <a:rPr lang="ar-KW" sz="2400" b="1" dirty="0">
                <a:latin typeface="Tw Cen MT" pitchFamily="34" charset="0"/>
                <a:cs typeface="Arial" charset="0"/>
              </a:rPr>
              <a:t> </a:t>
            </a:r>
            <a:r>
              <a:rPr lang="en-US" sz="2400" b="1" dirty="0">
                <a:latin typeface="Tw Cen MT" pitchFamily="34" charset="0"/>
                <a:cs typeface="Arial" charset="0"/>
              </a:rPr>
              <a:t>C &amp; C++ Language</a:t>
            </a:r>
            <a:endParaRPr lang="ar-SA" sz="2400" b="1" dirty="0">
              <a:latin typeface="Tw Cen MT" pitchFamily="34" charset="0"/>
              <a:cs typeface="Arial" charset="0"/>
            </a:endParaRPr>
          </a:p>
          <a:p>
            <a:pPr algn="justLow" defTabSz="990600" rtl="1">
              <a:spcBef>
                <a:spcPts val="700"/>
              </a:spcBef>
              <a:buClr>
                <a:schemeClr val="accent2"/>
              </a:buClr>
              <a:buSzPct val="60000"/>
              <a:defRPr/>
            </a:pPr>
            <a:endParaRPr lang="ar-KW" sz="1500"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200" dirty="0">
                <a:latin typeface="Tw Cen MT" pitchFamily="34" charset="0"/>
                <a:cs typeface="Arial" charset="0"/>
              </a:rPr>
              <a:t>تتميز هذه اللغة بالقوة والمرونة والقدرة على إنتاج برمجيات متعددة وذات كفاءة عالية. </a:t>
            </a:r>
          </a:p>
          <a:p>
            <a:pPr marL="341313" indent="-163513" algn="justLow" defTabSz="990600" rtl="1">
              <a:spcBef>
                <a:spcPts val="700"/>
              </a:spcBef>
              <a:buClr>
                <a:schemeClr val="accent2"/>
              </a:buClr>
              <a:buSzPct val="85000"/>
              <a:buFont typeface="Wingdings" pitchFamily="2" charset="2"/>
              <a:buChar char="§"/>
              <a:defRPr/>
            </a:pPr>
            <a:endParaRPr lang="ar-SA" sz="22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200" dirty="0">
                <a:latin typeface="Tw Cen MT" pitchFamily="34" charset="0"/>
                <a:cs typeface="Arial" charset="0"/>
              </a:rPr>
              <a:t>وقد ظهرت نسخة حديثة من لغة </a:t>
            </a:r>
            <a:r>
              <a:rPr lang="en-US" sz="2200" dirty="0">
                <a:latin typeface="Tw Cen MT" pitchFamily="34" charset="0"/>
                <a:cs typeface="Arial" charset="0"/>
              </a:rPr>
              <a:t>C</a:t>
            </a:r>
            <a:r>
              <a:rPr lang="ar-KW" sz="2200" dirty="0">
                <a:latin typeface="Tw Cen MT" pitchFamily="34" charset="0"/>
                <a:cs typeface="Arial" charset="0"/>
              </a:rPr>
              <a:t> </a:t>
            </a:r>
            <a:r>
              <a:rPr lang="ar-SA" sz="2200" dirty="0">
                <a:latin typeface="Tw Cen MT" pitchFamily="34" charset="0"/>
                <a:cs typeface="Arial" charset="0"/>
              </a:rPr>
              <a:t>ذات بيئة مرئية وهي لغة</a:t>
            </a:r>
            <a:r>
              <a:rPr lang="ar-KW" sz="2200" dirty="0">
                <a:latin typeface="Tw Cen MT" pitchFamily="34" charset="0"/>
                <a:cs typeface="Arial" charset="0"/>
              </a:rPr>
              <a:t> ++</a:t>
            </a:r>
            <a:r>
              <a:rPr lang="en-US" sz="2200" dirty="0">
                <a:latin typeface="Tw Cen MT" pitchFamily="34" charset="0"/>
                <a:cs typeface="Arial" charset="0"/>
              </a:rPr>
              <a:t>C</a:t>
            </a:r>
            <a:r>
              <a:rPr lang="ar-KW" sz="2200" dirty="0">
                <a:latin typeface="Tw Cen MT" pitchFamily="34" charset="0"/>
                <a:cs typeface="Arial" charset="0"/>
              </a:rPr>
              <a:t> </a:t>
            </a:r>
            <a:r>
              <a:rPr lang="ar-SA" sz="2200" dirty="0">
                <a:latin typeface="Tw Cen MT" pitchFamily="34" charset="0"/>
                <a:cs typeface="Arial" charset="0"/>
              </a:rPr>
              <a:t>تتميز بكونها لغة برمجة مرئية </a:t>
            </a:r>
            <a:r>
              <a:rPr lang="en-US" sz="2200" dirty="0">
                <a:latin typeface="Tw Cen MT" pitchFamily="34" charset="0"/>
                <a:cs typeface="Arial" charset="0"/>
              </a:rPr>
              <a:t>Visual</a:t>
            </a:r>
            <a:r>
              <a:rPr lang="ar-SA" sz="2200" dirty="0">
                <a:latin typeface="Tw Cen MT" pitchFamily="34" charset="0"/>
                <a:cs typeface="Arial" charset="0"/>
              </a:rPr>
              <a:t>.</a:t>
            </a:r>
            <a:endParaRPr lang="ar-KW" sz="2200" dirty="0">
              <a:latin typeface="Tw Cen MT" pitchFamily="34" charset="0"/>
              <a:cs typeface="Arial" charset="0"/>
            </a:endParaRPr>
          </a:p>
        </p:txBody>
      </p:sp>
      <p:sp>
        <p:nvSpPr>
          <p:cNvPr id="2560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503251D6-1366-438D-91D0-C667C5914866}" type="slidenum">
              <a:rPr lang="ar-SA" altLang="en-US" sz="1000">
                <a:latin typeface="Verdana" panose="020B0604030504040204" pitchFamily="34" charset="0"/>
              </a:rPr>
              <a:pPr algn="ctr" rtl="0">
                <a:spcBef>
                  <a:spcPct val="0"/>
                </a:spcBef>
                <a:buClrTx/>
                <a:buSzTx/>
                <a:buFontTx/>
                <a:buNone/>
              </a:pPr>
              <a:t>21</a:t>
            </a:fld>
            <a:endParaRPr lang="en-US" altLang="en-US" sz="1000">
              <a:latin typeface="Verdana" panose="020B0604030504040204" pitchFamily="34" charset="0"/>
            </a:endParaRPr>
          </a:p>
        </p:txBody>
      </p:sp>
      <p:sp>
        <p:nvSpPr>
          <p:cNvPr id="25604"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44785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1922463" y="1681164"/>
            <a:ext cx="8602662" cy="4319587"/>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endParaRPr lang="ar-SA" sz="1500" b="1" dirty="0">
              <a:latin typeface="Tw Cen MT" pitchFamily="34" charset="0"/>
              <a:cs typeface="Arial" charset="0"/>
            </a:endParaRPr>
          </a:p>
          <a:p>
            <a:pPr algn="justLow" defTabSz="990600" rtl="1">
              <a:spcBef>
                <a:spcPts val="700"/>
              </a:spcBef>
              <a:buClr>
                <a:schemeClr val="accent2"/>
              </a:buClr>
              <a:buSzPct val="60000"/>
              <a:defRPr/>
            </a:pPr>
            <a:r>
              <a:rPr lang="ar-KW" sz="2400" b="1" dirty="0">
                <a:latin typeface="Tw Cen MT" pitchFamily="34" charset="0"/>
                <a:cs typeface="Arial" charset="0"/>
              </a:rPr>
              <a:t>3. </a:t>
            </a:r>
            <a:r>
              <a:rPr lang="ar-SA" sz="2400" b="1" dirty="0">
                <a:latin typeface="Tw Cen MT" pitchFamily="34" charset="0"/>
                <a:cs typeface="Arial" charset="0"/>
              </a:rPr>
              <a:t>لغة الجافا</a:t>
            </a:r>
            <a:r>
              <a:rPr lang="ar-KW" sz="2400" b="1" dirty="0">
                <a:latin typeface="Tw Cen MT" pitchFamily="34" charset="0"/>
                <a:cs typeface="Arial" charset="0"/>
              </a:rPr>
              <a:t> </a:t>
            </a:r>
            <a:r>
              <a:rPr lang="en-US" sz="2400" b="1" dirty="0">
                <a:latin typeface="Tw Cen MT" pitchFamily="34" charset="0"/>
                <a:cs typeface="Arial" charset="0"/>
              </a:rPr>
              <a:t> Java Language</a:t>
            </a:r>
            <a:endParaRPr lang="ar-SA" sz="2400" b="1" dirty="0">
              <a:latin typeface="Tw Cen MT" pitchFamily="34" charset="0"/>
              <a:cs typeface="Arial" charset="0"/>
            </a:endParaRPr>
          </a:p>
          <a:p>
            <a:pPr algn="justLow" defTabSz="990600" rtl="1">
              <a:spcBef>
                <a:spcPts val="700"/>
              </a:spcBef>
              <a:buClr>
                <a:schemeClr val="accent2"/>
              </a:buClr>
              <a:buSzPct val="60000"/>
              <a:defRPr/>
            </a:pPr>
            <a:endParaRPr lang="ar-KW" sz="1500"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200" dirty="0">
                <a:latin typeface="Tw Cen MT" pitchFamily="34" charset="0"/>
                <a:cs typeface="Arial" charset="0"/>
              </a:rPr>
              <a:t>تعتبر لغة الجافا من اللغات عالية المستوى وتعرف بأنها من اللغات المرئية </a:t>
            </a:r>
            <a:r>
              <a:rPr lang="en-US" sz="2200" dirty="0">
                <a:latin typeface="Tw Cen MT" pitchFamily="34" charset="0"/>
                <a:cs typeface="Arial" charset="0"/>
              </a:rPr>
              <a:t>Visual</a:t>
            </a:r>
            <a:r>
              <a:rPr lang="ar-SA" sz="2200" dirty="0">
                <a:latin typeface="Tw Cen MT" pitchFamily="34" charset="0"/>
                <a:cs typeface="Arial" charset="0"/>
              </a:rPr>
              <a:t> والشيئية </a:t>
            </a:r>
            <a:r>
              <a:rPr lang="en-US" sz="2200" dirty="0">
                <a:latin typeface="Tw Cen MT" pitchFamily="34" charset="0"/>
                <a:cs typeface="Arial" charset="0"/>
              </a:rPr>
              <a:t>Objects</a:t>
            </a:r>
            <a:r>
              <a:rPr lang="ar-SA" sz="2200" dirty="0">
                <a:latin typeface="Tw Cen MT" pitchFamily="34" charset="0"/>
                <a:cs typeface="Arial" charset="0"/>
              </a:rPr>
              <a:t>، وهي من اللغات العامة الأغراض والتي تستخدم لإنتاج برمجيات متنوعة. </a:t>
            </a:r>
            <a:endParaRPr lang="ar-KW" sz="22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endParaRPr lang="ar-SA" sz="22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200" dirty="0">
                <a:latin typeface="Tw Cen MT" pitchFamily="34" charset="0"/>
                <a:cs typeface="Arial" charset="0"/>
              </a:rPr>
              <a:t>تشبه لغة الجافا لغة</a:t>
            </a:r>
            <a:r>
              <a:rPr lang="ar-KW" sz="2200" dirty="0">
                <a:latin typeface="Tw Cen MT" pitchFamily="34" charset="0"/>
                <a:cs typeface="Arial" charset="0"/>
              </a:rPr>
              <a:t> ++</a:t>
            </a:r>
            <a:r>
              <a:rPr lang="en-US" sz="2200" dirty="0">
                <a:latin typeface="Tw Cen MT" pitchFamily="34" charset="0"/>
                <a:cs typeface="Arial" charset="0"/>
              </a:rPr>
              <a:t>C</a:t>
            </a:r>
            <a:r>
              <a:rPr lang="ar-KW" sz="2200" dirty="0">
                <a:latin typeface="Tw Cen MT" pitchFamily="34" charset="0"/>
                <a:cs typeface="Arial" charset="0"/>
              </a:rPr>
              <a:t> </a:t>
            </a:r>
            <a:r>
              <a:rPr lang="ar-SA" sz="2200" dirty="0">
                <a:latin typeface="Tw Cen MT" pitchFamily="34" charset="0"/>
                <a:cs typeface="Arial" charset="0"/>
              </a:rPr>
              <a:t>إلا أنها تتسم بالسهولة</a:t>
            </a:r>
            <a:r>
              <a:rPr lang="ar-KW" sz="2200" dirty="0">
                <a:latin typeface="Tw Cen MT" pitchFamily="34" charset="0"/>
                <a:cs typeface="Arial" charset="0"/>
              </a:rPr>
              <a:t>. </a:t>
            </a:r>
            <a:endParaRPr lang="ar-SA" sz="2200" dirty="0">
              <a:latin typeface="Tw Cen MT" pitchFamily="34" charset="0"/>
              <a:cs typeface="Arial" charset="0"/>
            </a:endParaRPr>
          </a:p>
          <a:p>
            <a:pPr algn="justLow" defTabSz="990600" rtl="1">
              <a:spcBef>
                <a:spcPts val="700"/>
              </a:spcBef>
              <a:buClr>
                <a:schemeClr val="accent2"/>
              </a:buClr>
              <a:buSzPct val="60000"/>
              <a:defRPr/>
            </a:pPr>
            <a:endParaRPr lang="ar-SA" sz="2200" dirty="0">
              <a:latin typeface="Tw Cen MT" pitchFamily="34" charset="0"/>
              <a:cs typeface="Arial" charset="0"/>
            </a:endParaRPr>
          </a:p>
        </p:txBody>
      </p:sp>
      <p:sp>
        <p:nvSpPr>
          <p:cNvPr id="2662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AB41C41B-C057-4DDF-B70F-1D16B6048895}" type="slidenum">
              <a:rPr lang="ar-SA" altLang="en-US" sz="1000">
                <a:latin typeface="Verdana" panose="020B0604030504040204" pitchFamily="34" charset="0"/>
              </a:rPr>
              <a:pPr algn="ctr" rtl="0">
                <a:spcBef>
                  <a:spcPct val="0"/>
                </a:spcBef>
                <a:buClrTx/>
                <a:buSzTx/>
                <a:buFontTx/>
                <a:buNone/>
              </a:pPr>
              <a:t>22</a:t>
            </a:fld>
            <a:endParaRPr lang="en-US" altLang="en-US" sz="1000">
              <a:latin typeface="Verdana" panose="020B0604030504040204" pitchFamily="34" charset="0"/>
            </a:endParaRPr>
          </a:p>
        </p:txBody>
      </p:sp>
      <p:sp>
        <p:nvSpPr>
          <p:cNvPr id="26628"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348218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ChangeArrowheads="1"/>
          </p:cNvSpPr>
          <p:nvPr/>
        </p:nvSpPr>
        <p:spPr bwMode="auto">
          <a:xfrm>
            <a:off x="1812925" y="1682750"/>
            <a:ext cx="8712200" cy="4267200"/>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endParaRPr lang="ar-SA" sz="1600" b="1" dirty="0">
              <a:latin typeface="Tw Cen MT" pitchFamily="34" charset="0"/>
              <a:cs typeface="Arial" charset="0"/>
            </a:endParaRPr>
          </a:p>
          <a:p>
            <a:pPr algn="justLow" defTabSz="990600" rtl="1">
              <a:spcBef>
                <a:spcPts val="700"/>
              </a:spcBef>
              <a:buClr>
                <a:schemeClr val="accent2"/>
              </a:buClr>
              <a:buSzPct val="60000"/>
              <a:defRPr/>
            </a:pPr>
            <a:r>
              <a:rPr lang="ar-KW" sz="2800" b="1" dirty="0">
                <a:latin typeface="Tw Cen MT" pitchFamily="34" charset="0"/>
                <a:cs typeface="Arial" charset="0"/>
              </a:rPr>
              <a:t>4. </a:t>
            </a:r>
            <a:r>
              <a:rPr lang="ar-SA" sz="2800" b="1" dirty="0">
                <a:latin typeface="Tw Cen MT" pitchFamily="34" charset="0"/>
                <a:cs typeface="Arial" charset="0"/>
              </a:rPr>
              <a:t>لغة الكوبل</a:t>
            </a:r>
            <a:r>
              <a:rPr lang="ar-KW" sz="2800" b="1" dirty="0">
                <a:latin typeface="Tw Cen MT" pitchFamily="34" charset="0"/>
                <a:cs typeface="Arial" charset="0"/>
              </a:rPr>
              <a:t> </a:t>
            </a:r>
            <a:r>
              <a:rPr lang="en-US" sz="2800" b="1" dirty="0">
                <a:latin typeface="Tw Cen MT" pitchFamily="34" charset="0"/>
                <a:cs typeface="Arial" charset="0"/>
              </a:rPr>
              <a:t> COBOL Language</a:t>
            </a:r>
            <a:endParaRPr lang="ar-SA" sz="2800" b="1" dirty="0">
              <a:latin typeface="Tw Cen MT" pitchFamily="34" charset="0"/>
              <a:cs typeface="Arial" charset="0"/>
            </a:endParaRPr>
          </a:p>
          <a:p>
            <a:pPr algn="justLow" defTabSz="990600" rtl="1">
              <a:spcBef>
                <a:spcPts val="700"/>
              </a:spcBef>
              <a:buClr>
                <a:schemeClr val="accent2"/>
              </a:buClr>
              <a:buSzPct val="60000"/>
              <a:defRPr/>
            </a:pPr>
            <a:endParaRPr lang="ar-KW" sz="1600"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400" dirty="0">
                <a:latin typeface="Tw Cen MT" pitchFamily="34" charset="0"/>
                <a:cs typeface="Arial" charset="0"/>
              </a:rPr>
              <a:t>تستخدم هذه اللغة بصفة رئيسية فـي الأعمال التجارية مثل البنوك والشركات. </a:t>
            </a:r>
          </a:p>
          <a:p>
            <a:pPr marL="341313" indent="-163513" algn="justLow" defTabSz="990600" rtl="1">
              <a:spcBef>
                <a:spcPts val="700"/>
              </a:spcBef>
              <a:buClr>
                <a:schemeClr val="accent2"/>
              </a:buClr>
              <a:buSzPct val="85000"/>
              <a:buFont typeface="Wingdings" pitchFamily="2" charset="2"/>
              <a:buChar char="§"/>
              <a:defRPr/>
            </a:pPr>
            <a:endParaRPr lang="ar-SA" sz="2400" dirty="0">
              <a:latin typeface="Tw Cen MT" pitchFamily="34" charset="0"/>
              <a:cs typeface="Arial" charset="0"/>
            </a:endParaRPr>
          </a:p>
          <a:p>
            <a:pPr marL="341313" indent="-163513" algn="justLow" defTabSz="990600" rtl="1">
              <a:lnSpc>
                <a:spcPts val="2640"/>
              </a:lnSpc>
              <a:spcBef>
                <a:spcPts val="700"/>
              </a:spcBef>
              <a:buClr>
                <a:schemeClr val="accent2"/>
              </a:buClr>
              <a:buSzPct val="85000"/>
              <a:buFont typeface="Wingdings" pitchFamily="2" charset="2"/>
              <a:buChar char="§"/>
              <a:defRPr/>
            </a:pPr>
            <a:r>
              <a:rPr lang="ar-SA" sz="2400" dirty="0">
                <a:latin typeface="Tw Cen MT" pitchFamily="34" charset="0"/>
                <a:cs typeface="Arial" charset="0"/>
              </a:rPr>
              <a:t>هي لغة واسعة الانتشار، وكلـمة كوبل مشتقة من الـكلـمة</a:t>
            </a:r>
            <a:r>
              <a:rPr lang="en-US" sz="2400" b="1" dirty="0">
                <a:latin typeface="Tw Cen MT" pitchFamily="34" charset="0"/>
                <a:cs typeface="Arial" charset="0"/>
              </a:rPr>
              <a:t>C</a:t>
            </a:r>
            <a:r>
              <a:rPr lang="en-US" sz="2400" dirty="0">
                <a:latin typeface="Tw Cen MT" pitchFamily="34" charset="0"/>
                <a:cs typeface="Arial" charset="0"/>
              </a:rPr>
              <a:t>ommon </a:t>
            </a:r>
            <a:r>
              <a:rPr lang="en-US" sz="2400" b="1" dirty="0">
                <a:latin typeface="Tw Cen MT" pitchFamily="34" charset="0"/>
                <a:cs typeface="Arial" charset="0"/>
              </a:rPr>
              <a:t>B</a:t>
            </a:r>
            <a:r>
              <a:rPr lang="en-US" sz="2400" dirty="0">
                <a:latin typeface="Tw Cen MT" pitchFamily="34" charset="0"/>
                <a:cs typeface="Arial" charset="0"/>
              </a:rPr>
              <a:t>usiness </a:t>
            </a:r>
            <a:r>
              <a:rPr lang="en-US" sz="2400" b="1" dirty="0">
                <a:latin typeface="Tw Cen MT" pitchFamily="34" charset="0"/>
                <a:cs typeface="Arial" charset="0"/>
              </a:rPr>
              <a:t>O</a:t>
            </a:r>
            <a:r>
              <a:rPr lang="en-US" sz="2400" dirty="0">
                <a:latin typeface="Tw Cen MT" pitchFamily="34" charset="0"/>
                <a:cs typeface="Arial" charset="0"/>
              </a:rPr>
              <a:t>riented </a:t>
            </a:r>
            <a:r>
              <a:rPr lang="ar-SA" sz="2400" dirty="0">
                <a:latin typeface="Tw Cen MT" pitchFamily="34" charset="0"/>
                <a:cs typeface="Arial" charset="0"/>
              </a:rPr>
              <a:t>  </a:t>
            </a:r>
            <a:r>
              <a:rPr lang="en-US" sz="2400" b="1" dirty="0">
                <a:latin typeface="Tw Cen MT" pitchFamily="34" charset="0"/>
                <a:cs typeface="Arial" charset="0"/>
              </a:rPr>
              <a:t>L</a:t>
            </a:r>
            <a:r>
              <a:rPr lang="en-US" sz="2400" dirty="0">
                <a:latin typeface="Tw Cen MT" pitchFamily="34" charset="0"/>
                <a:cs typeface="Arial" charset="0"/>
              </a:rPr>
              <a:t>anguage </a:t>
            </a:r>
            <a:r>
              <a:rPr lang="ar-SA" sz="2400" dirty="0">
                <a:latin typeface="Tw Cen MT" pitchFamily="34" charset="0"/>
                <a:cs typeface="Arial" charset="0"/>
              </a:rPr>
              <a:t> وبدأ ظهور هذه اللغة سنة </a:t>
            </a:r>
            <a:r>
              <a:rPr lang="ar-KW" sz="2400" dirty="0">
                <a:latin typeface="Tw Cen MT" pitchFamily="34" charset="0"/>
                <a:cs typeface="Arial" charset="0"/>
              </a:rPr>
              <a:t>1959</a:t>
            </a:r>
            <a:r>
              <a:rPr lang="ar-SA" sz="2400" dirty="0">
                <a:latin typeface="Tw Cen MT" pitchFamily="34" charset="0"/>
                <a:cs typeface="Arial" charset="0"/>
              </a:rPr>
              <a:t> وقد أجري علـيها عدة تعديلات لزيادة كفاءتها وكان آخرها سنة 1974</a:t>
            </a:r>
            <a:r>
              <a:rPr lang="en-US" sz="2400" dirty="0">
                <a:latin typeface="Tw Cen MT" pitchFamily="34" charset="0"/>
                <a:cs typeface="Arial" charset="0"/>
              </a:rPr>
              <a:t>.</a:t>
            </a:r>
            <a:endParaRPr lang="ar-KW" sz="2400" dirty="0">
              <a:latin typeface="Tw Cen MT" pitchFamily="34" charset="0"/>
              <a:cs typeface="Arial" charset="0"/>
            </a:endParaRPr>
          </a:p>
        </p:txBody>
      </p:sp>
      <p:sp>
        <p:nvSpPr>
          <p:cNvPr id="2765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1FB118A8-1911-486D-A2D2-8D6A8B1CFE84}" type="slidenum">
              <a:rPr lang="ar-SA" altLang="en-US" sz="1000">
                <a:latin typeface="Verdana" panose="020B0604030504040204" pitchFamily="34" charset="0"/>
              </a:rPr>
              <a:pPr algn="ctr" rtl="0">
                <a:spcBef>
                  <a:spcPct val="0"/>
                </a:spcBef>
                <a:buClrTx/>
                <a:buSzTx/>
                <a:buFontTx/>
                <a:buNone/>
              </a:pPr>
              <a:t>23</a:t>
            </a:fld>
            <a:endParaRPr lang="en-US" altLang="en-US" sz="1000">
              <a:latin typeface="Verdana" panose="020B0604030504040204" pitchFamily="34" charset="0"/>
            </a:endParaRPr>
          </a:p>
        </p:txBody>
      </p:sp>
      <p:sp>
        <p:nvSpPr>
          <p:cNvPr id="27652"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810555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p:cNvSpPr>
          <p:nvPr/>
        </p:nvSpPr>
        <p:spPr bwMode="auto">
          <a:xfrm>
            <a:off x="1778001" y="1681163"/>
            <a:ext cx="8747125" cy="4843462"/>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r>
              <a:rPr lang="ar-KW" sz="2800" b="1" dirty="0">
                <a:latin typeface="Tw Cen MT" pitchFamily="34" charset="0"/>
                <a:cs typeface="Arial" charset="0"/>
              </a:rPr>
              <a:t>5. </a:t>
            </a:r>
            <a:r>
              <a:rPr lang="ar-SA" sz="2800" b="1" dirty="0">
                <a:latin typeface="Tw Cen MT" pitchFamily="34" charset="0"/>
                <a:cs typeface="Arial" charset="0"/>
              </a:rPr>
              <a:t>لغة الباسكال</a:t>
            </a:r>
            <a:r>
              <a:rPr lang="ar-KW" sz="2800" b="1" dirty="0">
                <a:latin typeface="Tw Cen MT" pitchFamily="34" charset="0"/>
                <a:cs typeface="Arial" charset="0"/>
              </a:rPr>
              <a:t> </a:t>
            </a:r>
            <a:r>
              <a:rPr lang="en-US" sz="2800" b="1" dirty="0">
                <a:latin typeface="Tw Cen MT" pitchFamily="34" charset="0"/>
                <a:cs typeface="Arial" charset="0"/>
              </a:rPr>
              <a:t> PASCAL Language</a:t>
            </a:r>
            <a:endParaRPr lang="ar-SA" sz="2800" b="1" dirty="0">
              <a:latin typeface="Tw Cen MT" pitchFamily="34" charset="0"/>
              <a:cs typeface="Arial" charset="0"/>
            </a:endParaRPr>
          </a:p>
          <a:p>
            <a:pPr algn="justLow" defTabSz="990600" rtl="1">
              <a:spcBef>
                <a:spcPts val="700"/>
              </a:spcBef>
              <a:buClr>
                <a:schemeClr val="accent2"/>
              </a:buClr>
              <a:buSzPct val="60000"/>
              <a:defRPr/>
            </a:pPr>
            <a:endParaRPr lang="ar-KW"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800" dirty="0">
                <a:latin typeface="Tw Cen MT" pitchFamily="34" charset="0"/>
                <a:cs typeface="Arial" charset="0"/>
              </a:rPr>
              <a:t>سميـت نسبة إلـى العالـم الفرنسي فـي علـم الـحاسوب </a:t>
            </a:r>
            <a:r>
              <a:rPr lang="en-US" sz="2800" dirty="0">
                <a:latin typeface="Tw Cen MT" pitchFamily="34" charset="0"/>
                <a:cs typeface="Arial" charset="0"/>
              </a:rPr>
              <a:t> </a:t>
            </a:r>
            <a:r>
              <a:rPr lang="en-US" sz="2800" dirty="0" err="1">
                <a:latin typeface="Tw Cen MT" pitchFamily="34" charset="0"/>
                <a:cs typeface="Arial" charset="0"/>
              </a:rPr>
              <a:t>Blaise</a:t>
            </a:r>
            <a:r>
              <a:rPr lang="en-US" sz="2800" dirty="0">
                <a:latin typeface="Tw Cen MT" pitchFamily="34" charset="0"/>
                <a:cs typeface="Arial" charset="0"/>
              </a:rPr>
              <a:t> Pascal</a:t>
            </a:r>
            <a:r>
              <a:rPr lang="ar-SA" sz="2800" dirty="0">
                <a:latin typeface="Tw Cen MT" pitchFamily="34" charset="0"/>
                <a:cs typeface="Arial" charset="0"/>
              </a:rPr>
              <a:t>و يرجع تاريخها إلى </a:t>
            </a:r>
            <a:r>
              <a:rPr lang="ar-KW" sz="2800" dirty="0">
                <a:latin typeface="Tw Cen MT" pitchFamily="34" charset="0"/>
                <a:cs typeface="Arial" charset="0"/>
              </a:rPr>
              <a:t>1973</a:t>
            </a:r>
            <a:r>
              <a:rPr lang="ar-SA" sz="2800" dirty="0">
                <a:latin typeface="Tw Cen MT" pitchFamily="34" charset="0"/>
                <a:cs typeface="Arial" charset="0"/>
              </a:rPr>
              <a:t> وتستخدم للأغراض العامة وكلغة تعلـيمية. </a:t>
            </a:r>
          </a:p>
          <a:p>
            <a:pPr marL="341313" indent="-163513" algn="justLow" defTabSz="990600" rtl="1">
              <a:spcBef>
                <a:spcPts val="700"/>
              </a:spcBef>
              <a:buClr>
                <a:schemeClr val="accent2"/>
              </a:buClr>
              <a:buSzPct val="85000"/>
              <a:buFont typeface="Wingdings" pitchFamily="2" charset="2"/>
              <a:buChar char="§"/>
              <a:defRPr/>
            </a:pPr>
            <a:endParaRPr lang="ar-SA" sz="28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800" dirty="0">
                <a:latin typeface="Tw Cen MT" pitchFamily="34" charset="0"/>
                <a:cs typeface="Arial" charset="0"/>
              </a:rPr>
              <a:t>علـى الرغم من وضوح بنائها إلا أنها أصعب فـي التعلـم من لغة البـيسك. </a:t>
            </a:r>
          </a:p>
          <a:p>
            <a:pPr marL="341313" indent="-163513" algn="justLow" defTabSz="990600" rtl="1">
              <a:spcBef>
                <a:spcPts val="700"/>
              </a:spcBef>
              <a:buClr>
                <a:schemeClr val="accent2"/>
              </a:buClr>
              <a:buSzPct val="85000"/>
              <a:buFont typeface="Wingdings" pitchFamily="2" charset="2"/>
              <a:buChar char="§"/>
              <a:defRPr/>
            </a:pPr>
            <a:endParaRPr lang="ar-SA" sz="28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800" dirty="0">
                <a:latin typeface="Tw Cen MT" pitchFamily="34" charset="0"/>
                <a:cs typeface="Arial" charset="0"/>
              </a:rPr>
              <a:t>تعتبر لغة باسكال من لغات البرمجة الرئيسية التي تدرس لطلبة المدارس والكليات نظرا لوضوح السمات الأساسية لتخطيط البرامج البنائية بها </a:t>
            </a:r>
            <a:r>
              <a:rPr lang="en-US" sz="2800" dirty="0">
                <a:latin typeface="Tw Cen MT" pitchFamily="34" charset="0"/>
                <a:cs typeface="Arial" charset="0"/>
              </a:rPr>
              <a:t> Structured Programming</a:t>
            </a:r>
            <a:r>
              <a:rPr lang="ar-KW" sz="2800" dirty="0">
                <a:latin typeface="Tw Cen MT" pitchFamily="34" charset="0"/>
                <a:cs typeface="Arial" charset="0"/>
              </a:rPr>
              <a:t>.</a:t>
            </a:r>
          </a:p>
        </p:txBody>
      </p:sp>
      <p:sp>
        <p:nvSpPr>
          <p:cNvPr id="2867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52D7F315-55F4-43CA-A67C-EF07C97FE89B}" type="slidenum">
              <a:rPr lang="ar-SA" altLang="en-US" sz="1000">
                <a:latin typeface="Verdana" panose="020B0604030504040204" pitchFamily="34" charset="0"/>
              </a:rPr>
              <a:pPr algn="ctr" rtl="0">
                <a:spcBef>
                  <a:spcPct val="0"/>
                </a:spcBef>
                <a:buClrTx/>
                <a:buSzTx/>
                <a:buFontTx/>
                <a:buNone/>
              </a:pPr>
              <a:t>24</a:t>
            </a:fld>
            <a:endParaRPr lang="en-US" altLang="en-US" sz="1000">
              <a:latin typeface="Verdana" panose="020B0604030504040204" pitchFamily="34" charset="0"/>
            </a:endParaRPr>
          </a:p>
        </p:txBody>
      </p:sp>
      <p:sp>
        <p:nvSpPr>
          <p:cNvPr id="28676"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1457737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CC31B902-5F75-43AD-9654-7AC0EDC74FFD}" type="slidenum">
              <a:rPr lang="ar-SA" altLang="en-US" sz="1000">
                <a:latin typeface="Verdana" panose="020B0604030504040204" pitchFamily="34" charset="0"/>
              </a:rPr>
              <a:pPr algn="ctr" rtl="0">
                <a:spcBef>
                  <a:spcPct val="0"/>
                </a:spcBef>
                <a:buClrTx/>
                <a:buSzTx/>
                <a:buFontTx/>
                <a:buNone/>
              </a:pPr>
              <a:t>25</a:t>
            </a:fld>
            <a:endParaRPr lang="en-US" altLang="en-US" sz="1000">
              <a:latin typeface="Verdana" panose="020B0604030504040204" pitchFamily="34" charset="0"/>
            </a:endParaRPr>
          </a:p>
        </p:txBody>
      </p:sp>
      <p:sp>
        <p:nvSpPr>
          <p:cNvPr id="29699"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
        <p:nvSpPr>
          <p:cNvPr id="7" name="Rectangle 2"/>
          <p:cNvSpPr>
            <a:spLocks noChangeArrowheads="1"/>
          </p:cNvSpPr>
          <p:nvPr/>
        </p:nvSpPr>
        <p:spPr bwMode="auto">
          <a:xfrm>
            <a:off x="1778001" y="1681164"/>
            <a:ext cx="8747125" cy="4319587"/>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endParaRPr lang="ar-SA" b="1" dirty="0">
              <a:latin typeface="Tw Cen MT" pitchFamily="34" charset="0"/>
              <a:cs typeface="Arial" charset="0"/>
            </a:endParaRPr>
          </a:p>
          <a:p>
            <a:pPr algn="justLow" defTabSz="990600" rtl="1">
              <a:spcBef>
                <a:spcPts val="700"/>
              </a:spcBef>
              <a:buClr>
                <a:schemeClr val="accent2"/>
              </a:buClr>
              <a:buSzPct val="60000"/>
              <a:defRPr/>
            </a:pPr>
            <a:r>
              <a:rPr lang="ar-SA" sz="3200" b="1" dirty="0">
                <a:latin typeface="Tw Cen MT" pitchFamily="34" charset="0"/>
                <a:cs typeface="Arial" charset="0"/>
              </a:rPr>
              <a:t>6</a:t>
            </a:r>
            <a:r>
              <a:rPr lang="ar-KW" sz="3200" b="1" dirty="0">
                <a:latin typeface="Tw Cen MT" pitchFamily="34" charset="0"/>
                <a:cs typeface="Arial" charset="0"/>
              </a:rPr>
              <a:t>. </a:t>
            </a:r>
            <a:r>
              <a:rPr lang="ar-SA" sz="3200" b="1" dirty="0">
                <a:latin typeface="Tw Cen MT" pitchFamily="34" charset="0"/>
                <a:cs typeface="Arial" charset="0"/>
              </a:rPr>
              <a:t>لغة اللوجو</a:t>
            </a:r>
            <a:r>
              <a:rPr lang="ar-KW" sz="3200" b="1" dirty="0">
                <a:latin typeface="Tw Cen MT" pitchFamily="34" charset="0"/>
                <a:cs typeface="Arial" charset="0"/>
              </a:rPr>
              <a:t> </a:t>
            </a:r>
            <a:r>
              <a:rPr lang="en-US" sz="3200" b="1" dirty="0">
                <a:latin typeface="Tw Cen MT" pitchFamily="34" charset="0"/>
                <a:cs typeface="Arial" charset="0"/>
              </a:rPr>
              <a:t> LOGO Language</a:t>
            </a:r>
            <a:endParaRPr lang="ar-SA" sz="3200" b="1" dirty="0">
              <a:latin typeface="Tw Cen MT" pitchFamily="34" charset="0"/>
              <a:cs typeface="Arial" charset="0"/>
            </a:endParaRPr>
          </a:p>
          <a:p>
            <a:pPr algn="justLow" defTabSz="990600" rtl="1">
              <a:spcBef>
                <a:spcPts val="700"/>
              </a:spcBef>
              <a:buClr>
                <a:schemeClr val="accent2"/>
              </a:buClr>
              <a:buSzPct val="60000"/>
              <a:defRPr/>
            </a:pPr>
            <a:endParaRPr lang="ar-KW"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800" dirty="0">
                <a:latin typeface="Tw Cen MT" pitchFamily="34" charset="0"/>
                <a:cs typeface="Arial" charset="0"/>
              </a:rPr>
              <a:t>هي لغة تطبيقات علمية تتميز ببساطة وسهولة تعلمها وقد صممت خصيصا ليستخدمها الأطفال فهي تشجع على الإستخدام المنطقي والتركيبي.</a:t>
            </a:r>
          </a:p>
          <a:p>
            <a:pPr marL="341313" indent="-163513" algn="justLow" defTabSz="990600" rtl="1">
              <a:spcBef>
                <a:spcPts val="700"/>
              </a:spcBef>
              <a:buClr>
                <a:schemeClr val="accent2"/>
              </a:buClr>
              <a:buSzPct val="85000"/>
              <a:buFont typeface="Wingdings" pitchFamily="2" charset="2"/>
              <a:buChar char="§"/>
              <a:defRPr/>
            </a:pPr>
            <a:endParaRPr lang="ar-SA" sz="28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800" dirty="0">
                <a:latin typeface="Tw Cen MT" pitchFamily="34" charset="0"/>
                <a:cs typeface="Arial" charset="0"/>
              </a:rPr>
              <a:t>تعتمد هذه اللغة على استخدام روبوت صغير يسمى بالسلحفاة </a:t>
            </a:r>
            <a:r>
              <a:rPr lang="en-US" sz="2800" dirty="0">
                <a:latin typeface="Tw Cen MT" pitchFamily="34" charset="0"/>
                <a:cs typeface="Arial" charset="0"/>
              </a:rPr>
              <a:t>Turtle</a:t>
            </a:r>
            <a:r>
              <a:rPr lang="ar-SA" sz="2800" dirty="0">
                <a:latin typeface="Tw Cen MT" pitchFamily="34" charset="0"/>
                <a:cs typeface="Arial" charset="0"/>
              </a:rPr>
              <a:t> من أجل ابراز استعمالاتها كتعلم الأفكار الحسابية مثل الزوايا والقياسات.</a:t>
            </a:r>
          </a:p>
        </p:txBody>
      </p:sp>
    </p:spTree>
    <p:extLst>
      <p:ext uri="{BB962C8B-B14F-4D97-AF65-F5344CB8AC3E}">
        <p14:creationId xmlns:p14="http://schemas.microsoft.com/office/powerpoint/2010/main" val="1103727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1631950" y="1703389"/>
            <a:ext cx="9036050" cy="5038725"/>
          </a:xfrm>
          <a:prstGeom prst="rect">
            <a:avLst/>
          </a:prstGeom>
          <a:noFill/>
          <a:ln w="9525">
            <a:noFill/>
            <a:miter lim="800000"/>
            <a:headEnd/>
            <a:tailEnd/>
          </a:ln>
          <a:effectLst/>
        </p:spPr>
        <p:txBody>
          <a:bodyPr/>
          <a:lstStyle/>
          <a:p>
            <a:pPr algn="justLow" defTabSz="990600" rtl="1">
              <a:spcBef>
                <a:spcPts val="700"/>
              </a:spcBef>
              <a:buClr>
                <a:schemeClr val="accent2"/>
              </a:buClr>
              <a:buSzPct val="60000"/>
              <a:defRPr/>
            </a:pPr>
            <a:r>
              <a:rPr lang="ar-SA" sz="2800" b="1" dirty="0">
                <a:latin typeface="Tw Cen MT" pitchFamily="34" charset="0"/>
                <a:cs typeface="Arial" charset="0"/>
              </a:rPr>
              <a:t>7. </a:t>
            </a:r>
            <a:r>
              <a:rPr lang="ar-KW" sz="2800" b="1" dirty="0">
                <a:latin typeface="Tw Cen MT" pitchFamily="34" charset="0"/>
                <a:cs typeface="Arial" charset="0"/>
              </a:rPr>
              <a:t> </a:t>
            </a:r>
            <a:r>
              <a:rPr lang="ar-SA" sz="2800" b="1" dirty="0">
                <a:latin typeface="Tw Cen MT" pitchFamily="34" charset="0"/>
                <a:cs typeface="Arial" charset="0"/>
              </a:rPr>
              <a:t>لغات الذكاء الاصطناعي</a:t>
            </a:r>
            <a:r>
              <a:rPr lang="ar-KW" sz="2800" b="1" dirty="0">
                <a:latin typeface="Tw Cen MT" pitchFamily="34" charset="0"/>
                <a:cs typeface="Arial" charset="0"/>
              </a:rPr>
              <a:t> </a:t>
            </a:r>
            <a:r>
              <a:rPr lang="en-US" sz="2800" b="1" dirty="0">
                <a:latin typeface="Tw Cen MT" pitchFamily="34" charset="0"/>
                <a:cs typeface="Arial" charset="0"/>
              </a:rPr>
              <a:t> Artificial Intelligence Languages</a:t>
            </a:r>
            <a:endParaRPr lang="ar-SA" sz="2800" b="1"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400" dirty="0">
                <a:latin typeface="Tw Cen MT" pitchFamily="34" charset="0"/>
                <a:cs typeface="Arial" charset="0"/>
              </a:rPr>
              <a:t>هي لغات خاصة بإنتاج حاسبات ذكية تحاكي الإنسان في قدراته الحركية والبصرية والتحليل والاستنتاج واتخاذ القرارات بناء على نظم الخبرة التي ستغذي بها الحاسبات.</a:t>
            </a:r>
          </a:p>
          <a:p>
            <a:pPr marL="341313" indent="-163513" algn="justLow" defTabSz="990600" rtl="1">
              <a:spcBef>
                <a:spcPts val="700"/>
              </a:spcBef>
              <a:buClr>
                <a:schemeClr val="accent2"/>
              </a:buClr>
              <a:buSzPct val="85000"/>
              <a:buFont typeface="Wingdings" pitchFamily="2" charset="2"/>
              <a:buChar char="§"/>
              <a:defRPr/>
            </a:pPr>
            <a:endParaRPr lang="ar-SA" sz="2400" dirty="0">
              <a:latin typeface="Tw Cen MT" pitchFamily="34" charset="0"/>
              <a:cs typeface="Arial" charset="0"/>
            </a:endParaRPr>
          </a:p>
          <a:p>
            <a:pPr marL="341313" indent="-163513" algn="justLow" defTabSz="990600" rtl="1">
              <a:spcBef>
                <a:spcPts val="700"/>
              </a:spcBef>
              <a:buClr>
                <a:schemeClr val="accent2"/>
              </a:buClr>
              <a:buSzPct val="85000"/>
              <a:buFont typeface="Wingdings" pitchFamily="2" charset="2"/>
              <a:buChar char="§"/>
              <a:defRPr/>
            </a:pPr>
            <a:r>
              <a:rPr lang="ar-SA" sz="2400" u="sng" dirty="0">
                <a:latin typeface="Tw Cen MT" pitchFamily="34" charset="0"/>
                <a:cs typeface="Arial" charset="0"/>
              </a:rPr>
              <a:t>من أهم هذه اللغات</a:t>
            </a:r>
            <a:r>
              <a:rPr lang="ar-SA" sz="2400" dirty="0">
                <a:latin typeface="Tw Cen MT" pitchFamily="34" charset="0"/>
                <a:cs typeface="Arial" charset="0"/>
              </a:rPr>
              <a:t>: </a:t>
            </a:r>
          </a:p>
          <a:p>
            <a:pPr marL="682625" indent="-219075" algn="justLow" defTabSz="990600" rtl="1">
              <a:lnSpc>
                <a:spcPct val="150000"/>
              </a:lnSpc>
              <a:spcBef>
                <a:spcPts val="700"/>
              </a:spcBef>
              <a:buClr>
                <a:schemeClr val="accent5">
                  <a:lumMod val="75000"/>
                </a:schemeClr>
              </a:buClr>
              <a:buSzPct val="80000"/>
              <a:buFont typeface="Wingdings" pitchFamily="2" charset="2"/>
              <a:buChar char="§"/>
              <a:defRPr/>
            </a:pPr>
            <a:r>
              <a:rPr lang="ar-SA" sz="2400" b="1" dirty="0">
                <a:latin typeface="Tw Cen MT" pitchFamily="34" charset="0"/>
                <a:cs typeface="Arial" charset="0"/>
              </a:rPr>
              <a:t>لغة برولوج </a:t>
            </a:r>
            <a:r>
              <a:rPr lang="en-US" sz="2400" b="1" dirty="0">
                <a:latin typeface="Tw Cen MT" pitchFamily="34" charset="0"/>
                <a:cs typeface="Arial" charset="0"/>
              </a:rPr>
              <a:t>Prolog</a:t>
            </a:r>
            <a:r>
              <a:rPr lang="ar-KW" sz="2400" dirty="0">
                <a:latin typeface="Tw Cen MT" pitchFamily="34" charset="0"/>
                <a:cs typeface="Arial" charset="0"/>
              </a:rPr>
              <a:t>: </a:t>
            </a:r>
            <a:r>
              <a:rPr lang="ar-SA" sz="2400" dirty="0">
                <a:latin typeface="Tw Cen MT" pitchFamily="34" charset="0"/>
                <a:cs typeface="Arial" charset="0"/>
              </a:rPr>
              <a:t>يطلق عليها اسم لغة البرمجة المنطقية </a:t>
            </a:r>
            <a:r>
              <a:rPr lang="en-US" sz="2400" b="1" dirty="0">
                <a:latin typeface="Tw Cen MT" pitchFamily="34" charset="0"/>
                <a:cs typeface="Arial" charset="0"/>
              </a:rPr>
              <a:t>Pro</a:t>
            </a:r>
            <a:r>
              <a:rPr lang="en-US" sz="2400" dirty="0">
                <a:latin typeface="Tw Cen MT" pitchFamily="34" charset="0"/>
                <a:cs typeface="Arial" charset="0"/>
              </a:rPr>
              <a:t>gramming in </a:t>
            </a:r>
            <a:r>
              <a:rPr lang="en-US" sz="2400" b="1" dirty="0">
                <a:latin typeface="Tw Cen MT" pitchFamily="34" charset="0"/>
                <a:cs typeface="Arial" charset="0"/>
              </a:rPr>
              <a:t>Log</a:t>
            </a:r>
            <a:r>
              <a:rPr lang="en-US" sz="2400" dirty="0">
                <a:latin typeface="Tw Cen MT" pitchFamily="34" charset="0"/>
                <a:cs typeface="Arial" charset="0"/>
              </a:rPr>
              <a:t>ic</a:t>
            </a:r>
            <a:r>
              <a:rPr lang="ar-SA" sz="2400" dirty="0">
                <a:latin typeface="Tw Cen MT" pitchFamily="34" charset="0"/>
                <a:cs typeface="Arial" charset="0"/>
              </a:rPr>
              <a:t>.</a:t>
            </a:r>
          </a:p>
          <a:p>
            <a:pPr marL="682625" indent="-219075" algn="justLow" defTabSz="990600" rtl="1">
              <a:lnSpc>
                <a:spcPct val="150000"/>
              </a:lnSpc>
              <a:spcBef>
                <a:spcPts val="700"/>
              </a:spcBef>
              <a:buClr>
                <a:schemeClr val="accent5">
                  <a:lumMod val="75000"/>
                </a:schemeClr>
              </a:buClr>
              <a:buSzPct val="80000"/>
              <a:buFont typeface="Wingdings" pitchFamily="2" charset="2"/>
              <a:buChar char="§"/>
              <a:defRPr/>
            </a:pPr>
            <a:r>
              <a:rPr lang="ar-SA" sz="2400" b="1" dirty="0">
                <a:latin typeface="Tw Cen MT" pitchFamily="34" charset="0"/>
                <a:cs typeface="Arial" charset="0"/>
              </a:rPr>
              <a:t>لغة ليسب </a:t>
            </a:r>
            <a:r>
              <a:rPr lang="en-US" sz="2400" b="1" dirty="0">
                <a:latin typeface="Tw Cen MT" pitchFamily="34" charset="0"/>
                <a:cs typeface="Arial" charset="0"/>
              </a:rPr>
              <a:t>Lisp</a:t>
            </a:r>
            <a:r>
              <a:rPr lang="ar-SA" sz="2400" b="1" dirty="0">
                <a:latin typeface="Tw Cen MT" pitchFamily="34" charset="0"/>
                <a:cs typeface="Arial" charset="0"/>
              </a:rPr>
              <a:t>: </a:t>
            </a:r>
            <a:r>
              <a:rPr lang="ar-SA" sz="2400" dirty="0">
                <a:latin typeface="Tw Cen MT" pitchFamily="34" charset="0"/>
                <a:cs typeface="Arial" charset="0"/>
              </a:rPr>
              <a:t>يطلق عليها اسم لغة برمجة القوائم </a:t>
            </a:r>
            <a:r>
              <a:rPr lang="en-US" sz="2400" b="1" dirty="0">
                <a:latin typeface="Tw Cen MT" pitchFamily="34" charset="0"/>
                <a:cs typeface="Arial" charset="0"/>
              </a:rPr>
              <a:t>Lis</a:t>
            </a:r>
            <a:r>
              <a:rPr lang="en-US" sz="2400" dirty="0">
                <a:latin typeface="Tw Cen MT" pitchFamily="34" charset="0"/>
                <a:cs typeface="Arial" charset="0"/>
              </a:rPr>
              <a:t>t </a:t>
            </a:r>
            <a:r>
              <a:rPr lang="en-US" sz="2400" b="1" dirty="0">
                <a:latin typeface="Tw Cen MT" pitchFamily="34" charset="0"/>
                <a:cs typeface="Arial" charset="0"/>
              </a:rPr>
              <a:t>P</a:t>
            </a:r>
            <a:r>
              <a:rPr lang="en-US" sz="2400" dirty="0">
                <a:latin typeface="Tw Cen MT" pitchFamily="34" charset="0"/>
                <a:cs typeface="Arial" charset="0"/>
              </a:rPr>
              <a:t>rogramming Language</a:t>
            </a:r>
            <a:r>
              <a:rPr lang="ar-KW" sz="2400" dirty="0">
                <a:latin typeface="Tw Cen MT" pitchFamily="34" charset="0"/>
                <a:cs typeface="Arial" charset="0"/>
              </a:rPr>
              <a:t>.</a:t>
            </a:r>
          </a:p>
        </p:txBody>
      </p:sp>
      <p:sp>
        <p:nvSpPr>
          <p:cNvPr id="307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683B180-8F72-4871-9A57-D0AF852E63F8}" type="slidenum">
              <a:rPr lang="ar-SA" altLang="en-US" sz="1000">
                <a:latin typeface="Verdana" panose="020B0604030504040204" pitchFamily="34" charset="0"/>
              </a:rPr>
              <a:pPr algn="ctr" rtl="0">
                <a:spcBef>
                  <a:spcPct val="0"/>
                </a:spcBef>
                <a:buClrTx/>
                <a:buSzTx/>
                <a:buFontTx/>
                <a:buNone/>
              </a:pPr>
              <a:t>26</a:t>
            </a:fld>
            <a:endParaRPr lang="en-US" altLang="en-US" sz="1000">
              <a:latin typeface="Verdana" panose="020B0604030504040204" pitchFamily="34" charset="0"/>
            </a:endParaRPr>
          </a:p>
        </p:txBody>
      </p:sp>
      <p:sp>
        <p:nvSpPr>
          <p:cNvPr id="30724"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buFont typeface="Wingdings" panose="05000000000000000000" pitchFamily="2" charset="2"/>
              <a:buNone/>
            </a:pPr>
            <a:r>
              <a:rPr lang="ar-SA" altLang="en-US" sz="3200" b="1"/>
              <a:t>أنواع لغات البرمجة</a:t>
            </a:r>
          </a:p>
        </p:txBody>
      </p:sp>
    </p:spTree>
    <p:extLst>
      <p:ext uri="{BB962C8B-B14F-4D97-AF65-F5344CB8AC3E}">
        <p14:creationId xmlns:p14="http://schemas.microsoft.com/office/powerpoint/2010/main" val="2634415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r" rtl="1" eaLnBrk="1" hangingPunct="1"/>
            <a:r>
              <a:rPr lang="ar-SA" altLang="en-US" sz="5400" b="1" dirty="0">
                <a:solidFill>
                  <a:schemeClr val="accent4">
                    <a:lumMod val="50000"/>
                  </a:schemeClr>
                </a:solidFill>
                <a:cs typeface="Traditional Arabic" panose="02020603050405020304" pitchFamily="18" charset="-78"/>
              </a:rPr>
              <a:t>الحاسوب و البرمجـة</a:t>
            </a:r>
          </a:p>
        </p:txBody>
      </p:sp>
      <p:sp>
        <p:nvSpPr>
          <p:cNvPr id="5123" name="Content Placeholder 2"/>
          <p:cNvSpPr>
            <a:spLocks noGrp="1"/>
          </p:cNvSpPr>
          <p:nvPr>
            <p:ph idx="1"/>
          </p:nvPr>
        </p:nvSpPr>
        <p:spPr/>
        <p:txBody>
          <a:bodyPr>
            <a:normAutofit fontScale="92500" lnSpcReduction="10000"/>
          </a:bodyPr>
          <a:lstStyle/>
          <a:p>
            <a:pPr algn="justLow" rtl="1">
              <a:lnSpc>
                <a:spcPct val="150000"/>
              </a:lnSpc>
              <a:buClr>
                <a:srgbClr val="FFC000"/>
              </a:buClr>
              <a:buNone/>
              <a:defRPr/>
            </a:pPr>
            <a:r>
              <a:rPr lang="ar-EG" sz="2400" b="1" dirty="0">
                <a:solidFill>
                  <a:schemeClr val="accent4">
                    <a:lumMod val="50000"/>
                  </a:schemeClr>
                </a:solidFill>
                <a:latin typeface="Calibri"/>
                <a:cs typeface="Traditional Arabic" pitchFamily="2" charset="-78"/>
              </a:rPr>
              <a:t>ومن أهم مزايا الحاسوب التي يستفيد منها المبرمج في حل المشكلات:</a:t>
            </a:r>
          </a:p>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السرعة: يستطيع الحاسوب إنجاز العمليات في وقت قصير جداً مقارنة بالوقت الذي يحتاجه الإنسان لإنجاز هذه العمليات بنفسه.</a:t>
            </a:r>
          </a:p>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التكرار: يتميز الحاسوب بالقدرة على تنفيذ العمليات أو الأوامر لعدة مرات يحددها المبرمج وتستفيد من الميزة الأولى لإتمامها بسرعة.</a:t>
            </a:r>
          </a:p>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الدقة: فالحاسوب يستطيع تنفيذ العمليات الحسابية المعقدة بدقة متناهية.</a:t>
            </a:r>
          </a:p>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التخزين: قدرة الحاسوب على تخزين البيانات لاسترجاعها في وقت لاحق, ويتميز بحجم البيانات الكبير القادر على تخزينه والسرعة والدقة في استرجاعها.        </a:t>
            </a:r>
            <a:endParaRPr lang="ar-SA" sz="2000" b="1" dirty="0">
              <a:solidFill>
                <a:schemeClr val="accent4">
                  <a:lumMod val="50000"/>
                </a:schemeClr>
              </a:solidFill>
              <a:latin typeface="Calibri"/>
              <a:cs typeface="Traditional Arabic" pitchFamily="2" charset="-78"/>
            </a:endParaRPr>
          </a:p>
          <a:p>
            <a:pPr algn="justLow" rtl="1">
              <a:buClr>
                <a:srgbClr val="FFC000"/>
              </a:buClr>
              <a:buFont typeface="Wingdings" pitchFamily="2" charset="2"/>
              <a:buChar char="v"/>
              <a:defRPr/>
            </a:pPr>
            <a:endParaRPr lang="ar-SA" sz="2000" b="1" dirty="0">
              <a:solidFill>
                <a:schemeClr val="accent4">
                  <a:lumMod val="50000"/>
                </a:schemeClr>
              </a:solidFill>
              <a:latin typeface="Calibri"/>
              <a:cs typeface="Traditional Arabic" pitchFamily="2" charset="-78"/>
            </a:endParaRPr>
          </a:p>
          <a:p>
            <a:pPr algn="justLow" rtl="1" eaLnBrk="1" hangingPunct="1">
              <a:buClr>
                <a:srgbClr val="FFC000"/>
              </a:buClr>
              <a:buFontTx/>
              <a:buNone/>
              <a:defRPr/>
            </a:pPr>
            <a:r>
              <a:rPr lang="ar-SA" dirty="0" smtClean="0">
                <a:solidFill>
                  <a:schemeClr val="accent4">
                    <a:lumMod val="50000"/>
                  </a:schemeClr>
                </a:solidFill>
              </a:rPr>
              <a:t>  </a:t>
            </a:r>
          </a:p>
        </p:txBody>
      </p:sp>
    </p:spTree>
    <p:extLst>
      <p:ext uri="{BB962C8B-B14F-4D97-AF65-F5344CB8AC3E}">
        <p14:creationId xmlns:p14="http://schemas.microsoft.com/office/powerpoint/2010/main" val="1467720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r" rtl="1" eaLnBrk="1" hangingPunct="1"/>
            <a:r>
              <a:rPr lang="ar-SA" altLang="en-US" sz="5400" b="1">
                <a:solidFill>
                  <a:schemeClr val="accent4">
                    <a:lumMod val="50000"/>
                  </a:schemeClr>
                </a:solidFill>
                <a:cs typeface="Traditional Arabic" panose="02020603050405020304" pitchFamily="18" charset="-78"/>
              </a:rPr>
              <a:t>مكونات لغة البرمجة</a:t>
            </a:r>
          </a:p>
        </p:txBody>
      </p:sp>
      <p:sp>
        <p:nvSpPr>
          <p:cNvPr id="5123" name="Content Placeholder 2"/>
          <p:cNvSpPr>
            <a:spLocks noGrp="1"/>
          </p:cNvSpPr>
          <p:nvPr>
            <p:ph idx="1"/>
          </p:nvPr>
        </p:nvSpPr>
        <p:spPr/>
        <p:txBody>
          <a:bodyPr>
            <a:normAutofit fontScale="70000" lnSpcReduction="20000"/>
          </a:bodyPr>
          <a:lstStyle/>
          <a:p>
            <a:pPr algn="r" rtl="1">
              <a:lnSpc>
                <a:spcPct val="150000"/>
              </a:lnSpc>
              <a:buClr>
                <a:srgbClr val="FFC000"/>
              </a:buClr>
              <a:buFont typeface="Wingdings" pitchFamily="2" charset="2"/>
              <a:buChar char="v"/>
              <a:defRPr/>
            </a:pPr>
            <a:r>
              <a:rPr lang="ar-SA" sz="2400" b="1" dirty="0">
                <a:solidFill>
                  <a:schemeClr val="accent4">
                    <a:lumMod val="50000"/>
                  </a:schemeClr>
                </a:solidFill>
                <a:latin typeface="Calibri"/>
                <a:cs typeface="Traditional Arabic" pitchFamily="2" charset="-78"/>
              </a:rPr>
              <a:t>و أي لغة البرمجـة له مجموعة مكونات قد تختلف طبيعة تمثيلها من لغة إلى أخرى, إلا أنها كأصناف ثابتـة و هم:</a:t>
            </a: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علامات الترقيم  </a:t>
            </a:r>
            <a:r>
              <a:rPr lang="en-US" sz="2100" b="1" dirty="0">
                <a:solidFill>
                  <a:schemeClr val="accent4">
                    <a:lumMod val="50000"/>
                  </a:schemeClr>
                </a:solidFill>
                <a:latin typeface="Calibri"/>
                <a:cs typeface="Traditional Arabic" pitchFamily="2" charset="-78"/>
              </a:rPr>
              <a:t>(Punctuators)</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الكلمات المحجوزة  </a:t>
            </a:r>
            <a:r>
              <a:rPr lang="en-US" sz="2100" b="1" dirty="0">
                <a:solidFill>
                  <a:schemeClr val="accent4">
                    <a:lumMod val="50000"/>
                  </a:schemeClr>
                </a:solidFill>
                <a:latin typeface="Calibri"/>
                <a:cs typeface="Traditional Arabic" pitchFamily="2" charset="-78"/>
              </a:rPr>
              <a:t>(Reserved words)</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الثوابت </a:t>
            </a:r>
            <a:r>
              <a:rPr lang="en-US" sz="2100" b="1" dirty="0">
                <a:solidFill>
                  <a:schemeClr val="accent4">
                    <a:lumMod val="50000"/>
                  </a:schemeClr>
                </a:solidFill>
                <a:latin typeface="Calibri"/>
                <a:cs typeface="Traditional Arabic" pitchFamily="2" charset="-78"/>
              </a:rPr>
              <a:t>(Constants)</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النصوص </a:t>
            </a:r>
            <a:r>
              <a:rPr lang="en-US" sz="2100" b="1" dirty="0">
                <a:solidFill>
                  <a:schemeClr val="accent4">
                    <a:lumMod val="50000"/>
                  </a:schemeClr>
                </a:solidFill>
                <a:latin typeface="Calibri"/>
                <a:cs typeface="Traditional Arabic" pitchFamily="2" charset="-78"/>
              </a:rPr>
              <a:t>(String Constants)</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الأسماء التعريفية </a:t>
            </a:r>
            <a:r>
              <a:rPr lang="en-US" sz="2100" b="1" dirty="0">
                <a:solidFill>
                  <a:schemeClr val="accent4">
                    <a:lumMod val="50000"/>
                  </a:schemeClr>
                </a:solidFill>
                <a:latin typeface="Calibri"/>
                <a:cs typeface="Traditional Arabic" pitchFamily="2" charset="-78"/>
              </a:rPr>
              <a:t>(Identifiers)</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SA" sz="2100" b="1" dirty="0">
                <a:solidFill>
                  <a:schemeClr val="accent4">
                    <a:lumMod val="50000"/>
                  </a:schemeClr>
                </a:solidFill>
                <a:latin typeface="Calibri"/>
                <a:cs typeface="Traditional Arabic" pitchFamily="2" charset="-78"/>
              </a:rPr>
              <a:t>المعاملات الحسابيـة و المنطقيـة </a:t>
            </a:r>
            <a:r>
              <a:rPr lang="en-US" sz="2100" b="1" dirty="0">
                <a:solidFill>
                  <a:schemeClr val="accent4">
                    <a:lumMod val="50000"/>
                  </a:schemeClr>
                </a:solidFill>
                <a:latin typeface="Calibri"/>
                <a:cs typeface="Traditional Arabic" pitchFamily="2" charset="-78"/>
              </a:rPr>
              <a:t>(Operators)</a:t>
            </a:r>
          </a:p>
          <a:p>
            <a:pPr algn="r" rtl="1">
              <a:lnSpc>
                <a:spcPct val="150000"/>
              </a:lnSpc>
              <a:buClr>
                <a:srgbClr val="FFC000"/>
              </a:buClr>
              <a:buFont typeface="Wingdings" pitchFamily="2" charset="2"/>
              <a:buChar char="v"/>
              <a:defRPr/>
            </a:pPr>
            <a:endParaRPr lang="ar-EG" sz="2400" b="1" dirty="0">
              <a:solidFill>
                <a:schemeClr val="accent4">
                  <a:lumMod val="50000"/>
                </a:schemeClr>
              </a:solidFill>
              <a:latin typeface="Calibri"/>
              <a:cs typeface="Traditional Arabic" pitchFamily="2" charset="-78"/>
            </a:endParaRPr>
          </a:p>
          <a:p>
            <a:pPr algn="r" rtl="1">
              <a:lnSpc>
                <a:spcPct val="150000"/>
              </a:lnSpc>
              <a:buClr>
                <a:srgbClr val="FFC000"/>
              </a:buClr>
              <a:buFont typeface="Wingdings" pitchFamily="2" charset="2"/>
              <a:buChar char="v"/>
              <a:defRPr/>
            </a:pPr>
            <a:endParaRPr lang="ar-SA" sz="2000" b="1" dirty="0">
              <a:solidFill>
                <a:schemeClr val="accent4">
                  <a:lumMod val="50000"/>
                </a:schemeClr>
              </a:solidFill>
              <a:latin typeface="Calibri"/>
              <a:cs typeface="Traditional Arabic" pitchFamily="2" charset="-78"/>
            </a:endParaRPr>
          </a:p>
          <a:p>
            <a:pPr algn="r" rtl="1">
              <a:buClr>
                <a:srgbClr val="FFC000"/>
              </a:buClr>
              <a:buFont typeface="Wingdings" pitchFamily="2" charset="2"/>
              <a:buChar char="v"/>
              <a:defRPr/>
            </a:pPr>
            <a:endParaRPr lang="ar-SA" sz="2000" b="1" dirty="0">
              <a:solidFill>
                <a:schemeClr val="accent4">
                  <a:lumMod val="50000"/>
                </a:schemeClr>
              </a:solidFill>
              <a:latin typeface="Calibri"/>
              <a:cs typeface="Traditional Arabic" pitchFamily="2" charset="-78"/>
            </a:endParaRPr>
          </a:p>
          <a:p>
            <a:pPr algn="r" rtl="1" eaLnBrk="1" hangingPunct="1">
              <a:buClr>
                <a:srgbClr val="FFC000"/>
              </a:buClr>
              <a:buFontTx/>
              <a:buNone/>
              <a:defRPr/>
            </a:pPr>
            <a:r>
              <a:rPr lang="ar-SA" dirty="0" smtClean="0">
                <a:solidFill>
                  <a:schemeClr val="accent4">
                    <a:lumMod val="50000"/>
                  </a:schemeClr>
                </a:solidFill>
              </a:rPr>
              <a:t>  </a:t>
            </a:r>
          </a:p>
        </p:txBody>
      </p:sp>
    </p:spTree>
    <p:extLst>
      <p:ext uri="{BB962C8B-B14F-4D97-AF65-F5344CB8AC3E}">
        <p14:creationId xmlns:p14="http://schemas.microsoft.com/office/powerpoint/2010/main" val="2808731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r" rtl="1" eaLnBrk="1" hangingPunct="1"/>
            <a:r>
              <a:rPr lang="ar-SA" altLang="en-US" sz="5400" b="1">
                <a:solidFill>
                  <a:schemeClr val="accent4">
                    <a:lumMod val="50000"/>
                  </a:schemeClr>
                </a:solidFill>
                <a:cs typeface="Traditional Arabic" panose="02020603050405020304" pitchFamily="18" charset="-78"/>
              </a:rPr>
              <a:t>علامات الترقيم  </a:t>
            </a:r>
            <a:r>
              <a:rPr lang="en-US" altLang="en-US" sz="5400" b="1">
                <a:solidFill>
                  <a:schemeClr val="accent4">
                    <a:lumMod val="50000"/>
                  </a:schemeClr>
                </a:solidFill>
                <a:cs typeface="Traditional Arabic" panose="02020603050405020304" pitchFamily="18" charset="-78"/>
              </a:rPr>
              <a:t>(Punctuators)</a:t>
            </a:r>
          </a:p>
        </p:txBody>
      </p:sp>
      <p:sp>
        <p:nvSpPr>
          <p:cNvPr id="5123" name="Content Placeholder 2"/>
          <p:cNvSpPr>
            <a:spLocks noGrp="1"/>
          </p:cNvSpPr>
          <p:nvPr>
            <p:ph idx="1"/>
          </p:nvPr>
        </p:nvSpPr>
        <p:spPr/>
        <p:txBody>
          <a:bodyPr>
            <a:normAutofit fontScale="85000" lnSpcReduction="20000"/>
          </a:bodyPr>
          <a:lstStyle/>
          <a:p>
            <a:pPr algn="r"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من المعروف عند كتابة أي لغة استخدام ما يسمى </a:t>
            </a:r>
            <a:r>
              <a:rPr lang="en-US" sz="2400" b="1" dirty="0">
                <a:solidFill>
                  <a:schemeClr val="accent4">
                    <a:lumMod val="50000"/>
                  </a:schemeClr>
                </a:solidFill>
                <a:latin typeface="Calibri"/>
                <a:cs typeface="Traditional Arabic" pitchFamily="2" charset="-78"/>
              </a:rPr>
              <a:t>Punctuators </a:t>
            </a:r>
            <a:r>
              <a:rPr lang="ar-EG" sz="2400" b="1" dirty="0">
                <a:solidFill>
                  <a:schemeClr val="accent4">
                    <a:lumMod val="50000"/>
                  </a:schemeClr>
                </a:solidFill>
                <a:latin typeface="Calibri"/>
                <a:cs typeface="Traditional Arabic" pitchFamily="2" charset="-78"/>
              </a:rPr>
              <a:t>أو علامات الترقيم</a:t>
            </a:r>
            <a:r>
              <a:rPr lang="ar-SA" sz="2400" b="1" dirty="0">
                <a:solidFill>
                  <a:schemeClr val="accent4">
                    <a:lumMod val="50000"/>
                  </a:schemeClr>
                </a:solidFill>
                <a:latin typeface="Calibri"/>
                <a:cs typeface="Traditional Arabic" pitchFamily="2" charset="-78"/>
              </a:rPr>
              <a:t>.</a:t>
            </a:r>
          </a:p>
          <a:p>
            <a:pPr algn="r"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الهدف منها هو</a:t>
            </a:r>
            <a:endParaRPr lang="ar-SA" sz="24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EG" sz="2100" b="1" dirty="0">
                <a:solidFill>
                  <a:schemeClr val="accent4">
                    <a:lumMod val="50000"/>
                  </a:schemeClr>
                </a:solidFill>
                <a:latin typeface="Calibri"/>
                <a:cs typeface="Traditional Arabic" pitchFamily="2" charset="-78"/>
              </a:rPr>
              <a:t> تحديد بداية أو نهاية بعض الجمل.</a:t>
            </a:r>
            <a:endParaRPr lang="ar-SA" sz="2100" b="1" dirty="0">
              <a:solidFill>
                <a:schemeClr val="accent4">
                  <a:lumMod val="50000"/>
                </a:schemeClr>
              </a:solidFill>
              <a:latin typeface="Calibri"/>
              <a:cs typeface="Traditional Arabic" pitchFamily="2" charset="-78"/>
            </a:endParaRPr>
          </a:p>
          <a:p>
            <a:pPr marL="744537" lvl="1" indent="-342900" algn="r" rtl="1">
              <a:lnSpc>
                <a:spcPct val="150000"/>
              </a:lnSpc>
              <a:buClr>
                <a:srgbClr val="FFC000"/>
              </a:buClr>
              <a:buFont typeface="Arial" pitchFamily="34" charset="0"/>
              <a:buChar char="•"/>
              <a:defRPr/>
            </a:pPr>
            <a:r>
              <a:rPr lang="ar-EG" sz="2400" b="1" dirty="0">
                <a:solidFill>
                  <a:schemeClr val="accent4">
                    <a:lumMod val="50000"/>
                  </a:schemeClr>
                </a:solidFill>
                <a:latin typeface="Calibri"/>
                <a:cs typeface="Traditional Arabic" pitchFamily="2" charset="-78"/>
              </a:rPr>
              <a:t>فصل الجمل عن بعضها حتى وإن كتبت في سطر واحد.</a:t>
            </a:r>
          </a:p>
          <a:p>
            <a:pPr algn="r"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 و هناك 6 أنواع من علامات الترقيم نستعرضهم في الجدول التالي: </a:t>
            </a:r>
          </a:p>
          <a:p>
            <a:pPr algn="r" rtl="1">
              <a:lnSpc>
                <a:spcPct val="150000"/>
              </a:lnSpc>
              <a:buClr>
                <a:srgbClr val="FFC000"/>
              </a:buClr>
              <a:buFont typeface="Wingdings" pitchFamily="2" charset="2"/>
              <a:buChar char="v"/>
              <a:defRPr/>
            </a:pPr>
            <a:endParaRPr lang="ar-EG" sz="2400" b="1" dirty="0">
              <a:solidFill>
                <a:schemeClr val="accent4">
                  <a:lumMod val="50000"/>
                </a:schemeClr>
              </a:solidFill>
              <a:latin typeface="Calibri"/>
              <a:cs typeface="Traditional Arabic" pitchFamily="2" charset="-78"/>
            </a:endParaRPr>
          </a:p>
          <a:p>
            <a:pPr algn="r" rtl="1">
              <a:lnSpc>
                <a:spcPct val="150000"/>
              </a:lnSpc>
              <a:buClr>
                <a:srgbClr val="FFC000"/>
              </a:buClr>
              <a:buFont typeface="Wingdings" pitchFamily="2" charset="2"/>
              <a:buChar char="v"/>
              <a:defRPr/>
            </a:pPr>
            <a:endParaRPr lang="ar-SA" sz="2000" b="1" dirty="0">
              <a:solidFill>
                <a:schemeClr val="accent4">
                  <a:lumMod val="50000"/>
                </a:schemeClr>
              </a:solidFill>
              <a:latin typeface="Calibri"/>
              <a:cs typeface="Traditional Arabic" pitchFamily="2" charset="-78"/>
            </a:endParaRPr>
          </a:p>
          <a:p>
            <a:pPr algn="r" rtl="1">
              <a:buClr>
                <a:srgbClr val="FFC000"/>
              </a:buClr>
              <a:buFont typeface="Wingdings" pitchFamily="2" charset="2"/>
              <a:buChar char="v"/>
              <a:defRPr/>
            </a:pPr>
            <a:endParaRPr lang="ar-SA" sz="2000" b="1" dirty="0">
              <a:solidFill>
                <a:schemeClr val="accent4">
                  <a:lumMod val="50000"/>
                </a:schemeClr>
              </a:solidFill>
              <a:latin typeface="Calibri"/>
              <a:cs typeface="Traditional Arabic" pitchFamily="2" charset="-78"/>
            </a:endParaRPr>
          </a:p>
          <a:p>
            <a:pPr algn="r" rtl="1" eaLnBrk="1" hangingPunct="1">
              <a:buClr>
                <a:srgbClr val="FFC000"/>
              </a:buClr>
              <a:buFontTx/>
              <a:buNone/>
              <a:defRPr/>
            </a:pPr>
            <a:r>
              <a:rPr lang="ar-SA" dirty="0" smtClean="0">
                <a:solidFill>
                  <a:schemeClr val="accent4">
                    <a:lumMod val="50000"/>
                  </a:schemeClr>
                </a:solidFill>
              </a:rPr>
              <a:t>  </a:t>
            </a:r>
          </a:p>
        </p:txBody>
      </p:sp>
    </p:spTree>
    <p:extLst>
      <p:ext uri="{BB962C8B-B14F-4D97-AF65-F5344CB8AC3E}">
        <p14:creationId xmlns:p14="http://schemas.microsoft.com/office/powerpoint/2010/main" val="144460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r" rtl="1" eaLnBrk="1" hangingPunct="1"/>
            <a:r>
              <a:rPr lang="ar-SA" altLang="en-US" sz="4800" b="1">
                <a:solidFill>
                  <a:schemeClr val="accent4">
                    <a:lumMod val="50000"/>
                  </a:schemeClr>
                </a:solidFill>
                <a:cs typeface="Traditional Arabic" panose="02020603050405020304" pitchFamily="18" charset="-78"/>
              </a:rPr>
              <a:t>مـن هـو المبـرمــــج؟</a:t>
            </a:r>
          </a:p>
        </p:txBody>
      </p:sp>
      <p:sp>
        <p:nvSpPr>
          <p:cNvPr id="5123" name="Content Placeholder 2"/>
          <p:cNvSpPr>
            <a:spLocks noGrp="1"/>
          </p:cNvSpPr>
          <p:nvPr>
            <p:ph idx="1"/>
          </p:nvPr>
        </p:nvSpPr>
        <p:spPr/>
        <p:txBody>
          <a:bodyPr/>
          <a:lstStyle/>
          <a:p>
            <a:pPr algn="r" rtl="1">
              <a:buClr>
                <a:srgbClr val="FFC000"/>
              </a:buClr>
              <a:buFont typeface="Wingdings" pitchFamily="2" charset="2"/>
              <a:buChar char="v"/>
              <a:defRPr/>
            </a:pPr>
            <a:r>
              <a:rPr lang="ar-EG" sz="2400" b="1" dirty="0">
                <a:solidFill>
                  <a:schemeClr val="accent4">
                    <a:lumMod val="50000"/>
                  </a:schemeClr>
                </a:solidFill>
                <a:latin typeface="Traditional Arabic" pitchFamily="18" charset="-78"/>
                <a:cs typeface="Traditional Arabic" pitchFamily="18" charset="-78"/>
              </a:rPr>
              <a:t>المبرمج هو شخص قادر على كتابة اوامر للحاسوب لجعله قادرا على تنفيذ مهمة معينة</a:t>
            </a:r>
            <a:r>
              <a:rPr lang="ar-SA" sz="2400" b="1" dirty="0">
                <a:solidFill>
                  <a:schemeClr val="accent4">
                    <a:lumMod val="50000"/>
                  </a:schemeClr>
                </a:solidFill>
                <a:latin typeface="Traditional Arabic" pitchFamily="18" charset="-78"/>
                <a:cs typeface="Traditional Arabic" pitchFamily="18" charset="-78"/>
              </a:rPr>
              <a:t>.</a:t>
            </a:r>
            <a:endParaRPr lang="ar-EG" sz="2400" b="1" dirty="0">
              <a:solidFill>
                <a:schemeClr val="accent4">
                  <a:lumMod val="50000"/>
                </a:schemeClr>
              </a:solidFill>
              <a:latin typeface="Traditional Arabic" pitchFamily="18" charset="-78"/>
              <a:cs typeface="Traditional Arabic" pitchFamily="18" charset="-78"/>
            </a:endParaRPr>
          </a:p>
          <a:p>
            <a:pPr algn="r" rtl="1">
              <a:buClr>
                <a:srgbClr val="FFC000"/>
              </a:buClr>
              <a:buFont typeface="Wingdings" pitchFamily="2" charset="2"/>
              <a:buChar char="v"/>
              <a:defRPr/>
            </a:pPr>
            <a:r>
              <a:rPr lang="ar-EG" sz="2400" b="1" dirty="0">
                <a:solidFill>
                  <a:schemeClr val="accent4">
                    <a:lumMod val="50000"/>
                  </a:schemeClr>
                </a:solidFill>
                <a:latin typeface="Traditional Arabic" pitchFamily="18" charset="-78"/>
                <a:cs typeface="Traditional Arabic" pitchFamily="18" charset="-78"/>
              </a:rPr>
              <a:t>وعليه يجب التفريق بين مستخدم الحاسوب و المبرمج حيث ان المستخدم يعتمد و يستفيد مما ينتجه له المبرمج من برامج تطبيقية او برامج ترفيهية او تعليمية او حتى برامج لإدارة امور الدولة </a:t>
            </a:r>
          </a:p>
        </p:txBody>
      </p:sp>
      <p:pic>
        <p:nvPicPr>
          <p:cNvPr id="29701" name="Picture 7" descr="dum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3810001"/>
            <a:ext cx="35528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634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r" rtl="1" eaLnBrk="1" hangingPunct="1"/>
            <a:r>
              <a:rPr lang="ar-SA" altLang="en-US" sz="5400" b="1">
                <a:solidFill>
                  <a:schemeClr val="accent4">
                    <a:lumMod val="50000"/>
                  </a:schemeClr>
                </a:solidFill>
                <a:cs typeface="Traditional Arabic" panose="02020603050405020304" pitchFamily="18" charset="-78"/>
              </a:rPr>
              <a:t>علامات الترقيم  </a:t>
            </a:r>
            <a:r>
              <a:rPr lang="en-US" altLang="en-US" sz="5400" b="1">
                <a:solidFill>
                  <a:schemeClr val="accent4">
                    <a:lumMod val="50000"/>
                  </a:schemeClr>
                </a:solidFill>
                <a:cs typeface="Traditional Arabic" panose="02020603050405020304" pitchFamily="18" charset="-78"/>
              </a:rPr>
              <a:t>(Punctuators)</a:t>
            </a:r>
            <a:endParaRPr lang="ar-SA" altLang="en-US" sz="5400" b="1">
              <a:solidFill>
                <a:schemeClr val="accent4">
                  <a:lumMod val="50000"/>
                </a:schemeClr>
              </a:solidFill>
              <a:cs typeface="Traditional Arabic" panose="02020603050405020304" pitchFamily="18" charset="-78"/>
            </a:endParaRPr>
          </a:p>
        </p:txBody>
      </p:sp>
      <p:graphicFrame>
        <p:nvGraphicFramePr>
          <p:cNvPr id="7" name="Group 57"/>
          <p:cNvGraphicFramePr>
            <a:graphicFrameLocks noGrp="1"/>
          </p:cNvGraphicFramePr>
          <p:nvPr>
            <p:extLst/>
          </p:nvPr>
        </p:nvGraphicFramePr>
        <p:xfrm>
          <a:off x="1427356" y="1605775"/>
          <a:ext cx="9545443" cy="4959839"/>
        </p:xfrm>
        <a:graphic>
          <a:graphicData uri="http://schemas.openxmlformats.org/drawingml/2006/table">
            <a:tbl>
              <a:tblPr/>
              <a:tblGrid>
                <a:gridCol w="5338286">
                  <a:extLst>
                    <a:ext uri="{9D8B030D-6E8A-4147-A177-3AD203B41FA5}">
                      <a16:colId xmlns:a16="http://schemas.microsoft.com/office/drawing/2014/main" val="20000"/>
                    </a:ext>
                  </a:extLst>
                </a:gridCol>
                <a:gridCol w="2588259">
                  <a:extLst>
                    <a:ext uri="{9D8B030D-6E8A-4147-A177-3AD203B41FA5}">
                      <a16:colId xmlns:a16="http://schemas.microsoft.com/office/drawing/2014/main" val="20001"/>
                    </a:ext>
                  </a:extLst>
                </a:gridCol>
                <a:gridCol w="1618898">
                  <a:extLst>
                    <a:ext uri="{9D8B030D-6E8A-4147-A177-3AD203B41FA5}">
                      <a16:colId xmlns:a16="http://schemas.microsoft.com/office/drawing/2014/main" val="20002"/>
                    </a:ext>
                  </a:extLst>
                </a:gridCol>
              </a:tblGrid>
              <a:tr h="280161">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استخدامها</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اسمها</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solidFill>
                      <a:srgbClr val="FFC000"/>
                    </a:solid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العلامة</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895970">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تستخدم لتحديد نهاية الجمل التي هي عبارة عن أوامر أو تعليمات للمترجم</a:t>
                      </a: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defRPr/>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الفاصلة المنقوطة</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r>
                        <a:rPr kumimoji="0" lang="en-GB"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830">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تعبر عن بداية ونهاية مجموعة من الجمل المترابطة منطقيًا لأداء وظيفة معينة.</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أقواس الجمل المترابطة</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970">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لفصل المفردات في نفس الجملة وهذه ضرورية </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defRPr/>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الفراغات</a:t>
                      </a: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p>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28">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تستخدم لاستقبال قيم معينة للدوال</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defRPr/>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أقواس القيم الممرة</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defRPr/>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a:t>
                      </a: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7495">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تستخدم لكتابة و ارسال نصوص معينة .</a:t>
                      </a:r>
                      <a:endPar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double quotations</a:t>
                      </a: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a:t>
                      </a: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12700" cap="flat" cmpd="sng" algn="ctr">
                      <a:solidFill>
                        <a:srgbClr val="FFFF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2830">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1" eaLnBrk="0" fontAlgn="base" latinLnBrk="0" hangingPunct="0">
                        <a:lnSpc>
                          <a:spcPct val="100000"/>
                        </a:lnSpc>
                        <a:spcBef>
                          <a:spcPct val="20000"/>
                        </a:spcBef>
                        <a:spcAft>
                          <a:spcPct val="0"/>
                        </a:spcAft>
                        <a:buClrTx/>
                        <a:buSzPct val="100000"/>
                        <a:buFont typeface="Wingdings" pitchFamily="2" charset="2"/>
                        <a:buNone/>
                        <a:tabLst/>
                      </a:pPr>
                      <a:r>
                        <a:rPr kumimoji="0" lang="ar-SA" sz="2400" b="1" i="0" u="none" strike="noStrike" cap="none" normalizeH="0" baseline="0" smtClean="0">
                          <a:ln>
                            <a:noFill/>
                          </a:ln>
                          <a:solidFill>
                            <a:schemeClr val="accent4">
                              <a:lumMod val="50000"/>
                            </a:schemeClr>
                          </a:solidFill>
                          <a:effectLst/>
                          <a:latin typeface="Arial" pitchFamily="34" charset="0"/>
                          <a:cs typeface="Traditional Arabic" pitchFamily="2" charset="-78"/>
                        </a:rPr>
                        <a:t>تستخدم لكتابة نوع معين من البيانات و هو الحروف الثابتة</a:t>
                      </a:r>
                      <a:endParaRPr kumimoji="0" lang="en-US" sz="2400" b="1" i="0" u="none" strike="noStrike" cap="none" normalizeH="0" baseline="0" smtClean="0">
                        <a:ln>
                          <a:noFill/>
                        </a:ln>
                        <a:solidFill>
                          <a:schemeClr val="accent4">
                            <a:lumMod val="50000"/>
                          </a:schemeClr>
                        </a:solidFill>
                        <a:effectLst/>
                        <a:latin typeface="Arial" pitchFamily="34" charset="0"/>
                        <a:cs typeface="Traditional Arabic" pitchFamily="2" charset="-78"/>
                      </a:endParaRPr>
                    </a:p>
                  </a:txBody>
                  <a:tcPr marL="91445" marR="91445" marT="45713" marB="45713" horzOverflow="overflow">
                    <a:lnL w="28575" cap="flat" cmpd="sng" algn="ctr">
                      <a:solidFill>
                        <a:srgbClr val="000000"/>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Wingdings" pitchFamily="2" charset="2"/>
                        <a:buNone/>
                        <a:tabLst/>
                      </a:pPr>
                      <a:r>
                        <a:rPr kumimoji="0" lang="en-US" sz="18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singe quotations </a:t>
                      </a:r>
                    </a:p>
                  </a:txBody>
                  <a:tcPr marL="91445" marR="91445" marT="45713" marB="45713" horzOverflow="overflow">
                    <a:lnL w="12700" cap="flat" cmpd="sng" algn="ctr">
                      <a:solidFill>
                        <a:srgbClr val="FFFF66"/>
                      </a:solidFill>
                      <a:prstDash val="solid"/>
                      <a:round/>
                      <a:headEnd type="none" w="med" len="med"/>
                      <a:tailEnd type="none" w="med" len="med"/>
                    </a:lnL>
                    <a:lnR w="12700" cap="flat" cmpd="sng" algn="ctr">
                      <a:solidFill>
                        <a:srgbClr val="FFFF66"/>
                      </a:solidFill>
                      <a:prstDash val="solid"/>
                      <a:round/>
                      <a:headEnd type="none" w="med" len="med"/>
                      <a:tailEnd type="none" w="med" len="med"/>
                    </a:lnR>
                    <a:lnT w="12700" cap="flat" cmpd="sng" algn="ctr">
                      <a:solidFill>
                        <a:srgbClr val="FFFF66"/>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824789" rtl="0" eaLnBrk="1" latinLnBrk="0" hangingPunct="1">
                        <a:defRPr sz="1600" kern="1200">
                          <a:solidFill>
                            <a:schemeClr val="tx1"/>
                          </a:solidFill>
                          <a:latin typeface="Arial"/>
                          <a:cs typeface="Traditional Arabic"/>
                        </a:defRPr>
                      </a:lvl1pPr>
                      <a:lvl2pPr marL="412394" algn="l" defTabSz="824789" rtl="0" eaLnBrk="1" latinLnBrk="0" hangingPunct="1">
                        <a:defRPr sz="1600" kern="1200">
                          <a:solidFill>
                            <a:schemeClr val="tx1"/>
                          </a:solidFill>
                          <a:latin typeface="Arial"/>
                          <a:cs typeface="Traditional Arabic"/>
                        </a:defRPr>
                      </a:lvl2pPr>
                      <a:lvl3pPr marL="824789" algn="l" defTabSz="824789" rtl="0" eaLnBrk="1" latinLnBrk="0" hangingPunct="1">
                        <a:defRPr sz="1600" kern="1200">
                          <a:solidFill>
                            <a:schemeClr val="tx1"/>
                          </a:solidFill>
                          <a:latin typeface="Arial"/>
                          <a:cs typeface="Traditional Arabic"/>
                        </a:defRPr>
                      </a:lvl3pPr>
                      <a:lvl4pPr marL="1237183" algn="l" defTabSz="824789" rtl="0" eaLnBrk="1" latinLnBrk="0" hangingPunct="1">
                        <a:defRPr sz="1600" kern="1200">
                          <a:solidFill>
                            <a:schemeClr val="tx1"/>
                          </a:solidFill>
                          <a:latin typeface="Arial"/>
                          <a:cs typeface="Traditional Arabic"/>
                        </a:defRPr>
                      </a:lvl4pPr>
                      <a:lvl5pPr marL="1649578" algn="l" defTabSz="824789" rtl="0" eaLnBrk="1" latinLnBrk="0" hangingPunct="1">
                        <a:defRPr sz="1600" kern="1200">
                          <a:solidFill>
                            <a:schemeClr val="tx1"/>
                          </a:solidFill>
                          <a:latin typeface="Arial"/>
                          <a:cs typeface="Traditional Arabic"/>
                        </a:defRPr>
                      </a:lvl5pPr>
                      <a:lvl6pPr marL="2061972" algn="l" defTabSz="824789" rtl="0" eaLnBrk="1" latinLnBrk="0" hangingPunct="1">
                        <a:defRPr sz="1600" kern="1200">
                          <a:solidFill>
                            <a:schemeClr val="tx1"/>
                          </a:solidFill>
                          <a:latin typeface="Arial"/>
                          <a:cs typeface="Traditional Arabic"/>
                        </a:defRPr>
                      </a:lvl6pPr>
                      <a:lvl7pPr marL="2474366" algn="l" defTabSz="824789" rtl="0" eaLnBrk="1" latinLnBrk="0" hangingPunct="1">
                        <a:defRPr sz="1600" kern="1200">
                          <a:solidFill>
                            <a:schemeClr val="tx1"/>
                          </a:solidFill>
                          <a:latin typeface="Arial"/>
                          <a:cs typeface="Traditional Arabic"/>
                        </a:defRPr>
                      </a:lvl7pPr>
                      <a:lvl8pPr marL="2886761" algn="l" defTabSz="824789" rtl="0" eaLnBrk="1" latinLnBrk="0" hangingPunct="1">
                        <a:defRPr sz="1600" kern="1200">
                          <a:solidFill>
                            <a:schemeClr val="tx1"/>
                          </a:solidFill>
                          <a:latin typeface="Arial"/>
                          <a:cs typeface="Traditional Arabic"/>
                        </a:defRPr>
                      </a:lvl8pPr>
                      <a:lvl9pPr marL="3299155" algn="l" defTabSz="824789" rtl="0" eaLnBrk="1" latinLnBrk="0" hangingPunct="1">
                        <a:defRPr sz="1600" kern="1200">
                          <a:solidFill>
                            <a:schemeClr val="tx1"/>
                          </a:solidFill>
                          <a:latin typeface="Arial"/>
                          <a:cs typeface="Traditional Arabic"/>
                        </a:defRPr>
                      </a:lvl9pPr>
                    </a:lstStyle>
                    <a:p>
                      <a:pPr marL="0" marR="0" lvl="0" indent="0" algn="r" defTabSz="914400" rtl="0" eaLnBrk="0" fontAlgn="base" latinLnBrk="0" hangingPunct="0">
                        <a:lnSpc>
                          <a:spcPct val="100000"/>
                        </a:lnSpc>
                        <a:spcBef>
                          <a:spcPct val="20000"/>
                        </a:spcBef>
                        <a:spcAft>
                          <a:spcPct val="0"/>
                        </a:spcAft>
                        <a:buClrTx/>
                        <a:buSzPct val="100000"/>
                        <a:buFont typeface="Wingdings" pitchFamily="2" charset="2"/>
                        <a:buNone/>
                        <a:tabLst/>
                      </a:pPr>
                      <a:r>
                        <a:rPr kumimoji="0" lang="en-US" sz="2400" b="1" i="0" u="none" strike="noStrike" cap="none" normalizeH="0" baseline="0" dirty="0" smtClean="0">
                          <a:ln>
                            <a:noFill/>
                          </a:ln>
                          <a:solidFill>
                            <a:schemeClr val="accent4">
                              <a:lumMod val="50000"/>
                            </a:schemeClr>
                          </a:solidFill>
                          <a:effectLst/>
                          <a:latin typeface="Arial" pitchFamily="34" charset="0"/>
                          <a:cs typeface="Traditional Arabic" pitchFamily="2" charset="-78"/>
                        </a:rPr>
                        <a:t>' ' </a:t>
                      </a:r>
                    </a:p>
                  </a:txBody>
                  <a:tcPr marL="91445" marR="91445" marT="45713" marB="45713" horzOverflow="overflow">
                    <a:lnL w="12700" cap="flat" cmpd="sng" algn="ctr">
                      <a:solidFill>
                        <a:srgbClr val="FFFF66"/>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FFFF66"/>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9925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r" rtl="1" eaLnBrk="1" hangingPunct="1"/>
            <a:r>
              <a:rPr lang="ar-SA" altLang="en-US" sz="4400" b="1">
                <a:solidFill>
                  <a:schemeClr val="accent4">
                    <a:lumMod val="50000"/>
                  </a:schemeClr>
                </a:solidFill>
                <a:cs typeface="Traditional Arabic" panose="02020603050405020304" pitchFamily="18" charset="-78"/>
              </a:rPr>
              <a:t>الكلمات المحجوزة </a:t>
            </a:r>
            <a:r>
              <a:rPr lang="en-US" altLang="en-US" sz="4400" b="1">
                <a:solidFill>
                  <a:schemeClr val="accent4">
                    <a:lumMod val="50000"/>
                  </a:schemeClr>
                </a:solidFill>
                <a:cs typeface="Traditional Arabic" panose="02020603050405020304" pitchFamily="18" charset="-78"/>
              </a:rPr>
              <a:t>(Reserved words) </a:t>
            </a:r>
            <a:endParaRPr lang="ar-SA" altLang="en-US" sz="4400" b="1">
              <a:solidFill>
                <a:schemeClr val="accent4">
                  <a:lumMod val="50000"/>
                </a:schemeClr>
              </a:solidFill>
              <a:cs typeface="Traditional Arabic" panose="02020603050405020304" pitchFamily="18" charset="-78"/>
            </a:endParaRPr>
          </a:p>
        </p:txBody>
      </p:sp>
      <p:sp>
        <p:nvSpPr>
          <p:cNvPr id="5123" name="Content Placeholder 2"/>
          <p:cNvSpPr>
            <a:spLocks noGrp="1"/>
          </p:cNvSpPr>
          <p:nvPr>
            <p:ph idx="1"/>
          </p:nvPr>
        </p:nvSpPr>
        <p:spPr>
          <a:xfrm>
            <a:off x="2759075" y="1584326"/>
            <a:ext cx="7551738" cy="3059113"/>
          </a:xfrm>
        </p:spPr>
        <p:txBody>
          <a:bodyPr>
            <a:normAutofit lnSpcReduction="10000"/>
          </a:bodyPr>
          <a:lstStyle/>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الكلمات المحجوزة  هي كلمات محجوزة للاستخدام من قبل </a:t>
            </a:r>
            <a:r>
              <a:rPr lang="ar-SA" sz="2400" b="1" dirty="0">
                <a:solidFill>
                  <a:schemeClr val="accent4">
                    <a:lumMod val="50000"/>
                  </a:schemeClr>
                </a:solidFill>
                <a:latin typeface="Calibri"/>
                <a:cs typeface="Traditional Arabic" pitchFamily="2" charset="-78"/>
              </a:rPr>
              <a:t>كل </a:t>
            </a:r>
            <a:r>
              <a:rPr lang="ar-EG" sz="2400" b="1" dirty="0">
                <a:solidFill>
                  <a:schemeClr val="accent4">
                    <a:lumMod val="50000"/>
                  </a:schemeClr>
                </a:solidFill>
                <a:latin typeface="Calibri"/>
                <a:cs typeface="Traditional Arabic" pitchFamily="2" charset="-78"/>
              </a:rPr>
              <a:t>لغة</a:t>
            </a:r>
            <a:r>
              <a:rPr lang="ar-SA" sz="2400" b="1" dirty="0">
                <a:solidFill>
                  <a:schemeClr val="accent4">
                    <a:lumMod val="50000"/>
                  </a:schemeClr>
                </a:solidFill>
                <a:latin typeface="Calibri"/>
                <a:cs typeface="Traditional Arabic" pitchFamily="2" charset="-78"/>
              </a:rPr>
              <a:t> بشكل قد منفصل عن اللغات الأخرى.</a:t>
            </a:r>
          </a:p>
          <a:p>
            <a:pPr algn="justLow" rtl="1">
              <a:lnSpc>
                <a:spcPct val="150000"/>
              </a:lnSpc>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هذه الكلمات لا يمكن استخدامها</a:t>
            </a:r>
            <a:r>
              <a:rPr lang="en-US" sz="2400" b="1" dirty="0">
                <a:solidFill>
                  <a:schemeClr val="accent4">
                    <a:lumMod val="50000"/>
                  </a:schemeClr>
                </a:solidFill>
                <a:latin typeface="Calibri"/>
                <a:cs typeface="Traditional Arabic" pitchFamily="2" charset="-78"/>
              </a:rPr>
              <a:t> </a:t>
            </a:r>
            <a:r>
              <a:rPr lang="ar-SA" sz="2400" b="1" dirty="0">
                <a:solidFill>
                  <a:schemeClr val="accent4">
                    <a:lumMod val="50000"/>
                  </a:schemeClr>
                </a:solidFill>
                <a:latin typeface="Calibri"/>
                <a:cs typeface="Traditional Arabic" pitchFamily="2" charset="-78"/>
              </a:rPr>
              <a:t> أو تخصيصها لأي وظيفة غير المخصصة لها داخل المترجم. </a:t>
            </a:r>
          </a:p>
          <a:p>
            <a:pPr algn="justLow" rtl="1">
              <a:lnSpc>
                <a:spcPct val="150000"/>
              </a:lnSpc>
              <a:buClr>
                <a:srgbClr val="FFC000"/>
              </a:buClr>
              <a:buFont typeface="Wingdings" pitchFamily="2" charset="2"/>
              <a:buChar char="v"/>
              <a:defRPr/>
            </a:pPr>
            <a:r>
              <a:rPr lang="ar-SA" sz="2400" b="1" dirty="0">
                <a:solidFill>
                  <a:schemeClr val="accent4">
                    <a:lumMod val="50000"/>
                  </a:schemeClr>
                </a:solidFill>
                <a:latin typeface="Calibri"/>
                <a:cs typeface="Traditional Arabic" pitchFamily="2" charset="-78"/>
              </a:rPr>
              <a:t>و هذه الكلمات جميعها تكتب </a:t>
            </a:r>
            <a:r>
              <a:rPr lang="ar-SA" sz="2400" b="1" u="sng" dirty="0">
                <a:solidFill>
                  <a:schemeClr val="accent4">
                    <a:lumMod val="50000"/>
                  </a:schemeClr>
                </a:solidFill>
                <a:latin typeface="Calibri"/>
                <a:cs typeface="Traditional Arabic" pitchFamily="2" charset="-78"/>
              </a:rPr>
              <a:t>بحروف صغيرة </a:t>
            </a:r>
            <a:r>
              <a:rPr lang="ar-SA" sz="2400" b="1" dirty="0">
                <a:solidFill>
                  <a:schemeClr val="accent4">
                    <a:lumMod val="50000"/>
                  </a:schemeClr>
                </a:solidFill>
                <a:latin typeface="Calibri"/>
                <a:cs typeface="Traditional Arabic" pitchFamily="2" charset="-78"/>
              </a:rPr>
              <a:t>(</a:t>
            </a:r>
            <a:r>
              <a:rPr lang="en-US" sz="2400" b="1" dirty="0">
                <a:solidFill>
                  <a:schemeClr val="accent4">
                    <a:lumMod val="50000"/>
                  </a:schemeClr>
                </a:solidFill>
                <a:latin typeface="Calibri"/>
                <a:cs typeface="Traditional Arabic" pitchFamily="2" charset="-78"/>
              </a:rPr>
              <a:t>Small letters</a:t>
            </a:r>
            <a:r>
              <a:rPr lang="ar-SA" sz="2400" b="1" dirty="0">
                <a:solidFill>
                  <a:schemeClr val="accent4">
                    <a:lumMod val="50000"/>
                  </a:schemeClr>
                </a:solidFill>
                <a:latin typeface="Calibri"/>
                <a:cs typeface="Traditional Arabic" pitchFamily="2" charset="-78"/>
              </a:rPr>
              <a:t>).</a:t>
            </a:r>
            <a:endParaRPr lang="en-US" sz="2400" b="1" dirty="0">
              <a:solidFill>
                <a:schemeClr val="accent4">
                  <a:lumMod val="50000"/>
                </a:schemeClr>
              </a:solidFill>
              <a:latin typeface="Calibri"/>
              <a:cs typeface="Traditional Arabic" pitchFamily="2" charset="-78"/>
            </a:endParaRPr>
          </a:p>
        </p:txBody>
      </p:sp>
      <p:sp>
        <p:nvSpPr>
          <p:cNvPr id="5" name="Bevel 4"/>
          <p:cNvSpPr/>
          <p:nvPr/>
        </p:nvSpPr>
        <p:spPr bwMode="auto">
          <a:xfrm>
            <a:off x="9167814" y="5429251"/>
            <a:ext cx="1285875" cy="714375"/>
          </a:xfrm>
          <a:prstGeom prst="bevel">
            <a:avLst/>
          </a:prstGeom>
          <a:solidFill>
            <a:srgbClr val="FFC000"/>
          </a:solidFill>
          <a:ln w="9525" cap="flat" cmpd="sng" algn="ctr">
            <a:solidFill>
              <a:schemeClr val="tx1"/>
            </a:solidFill>
            <a:prstDash val="solid"/>
            <a:round/>
            <a:headEnd type="none" w="med" len="med"/>
            <a:tailEnd type="none" w="med" len="med"/>
          </a:ln>
          <a:effectLst/>
        </p:spPr>
        <p:txBody>
          <a:bodyPr rtlCol="1"/>
          <a:lstStyle/>
          <a:p>
            <a:pPr algn="ctr" rtl="0">
              <a:defRPr/>
            </a:pPr>
            <a:endParaRPr lang="ar-SA" sz="24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endParaRPr>
          </a:p>
        </p:txBody>
      </p:sp>
      <p:sp>
        <p:nvSpPr>
          <p:cNvPr id="6" name="Rectangle 5"/>
          <p:cNvSpPr/>
          <p:nvPr/>
        </p:nvSpPr>
        <p:spPr>
          <a:xfrm>
            <a:off x="9366250" y="5429250"/>
            <a:ext cx="801688" cy="769938"/>
          </a:xfrm>
          <a:prstGeom prst="rect">
            <a:avLst/>
          </a:prstGeom>
        </p:spPr>
        <p:txBody>
          <a:bodyPr wrap="none">
            <a:spAutoFit/>
          </a:bodyPr>
          <a:lstStyle/>
          <a:p>
            <a:pPr>
              <a:defRPr/>
            </a:pPr>
            <a:r>
              <a:rPr lang="ar-SA" sz="44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تنبيه</a:t>
            </a:r>
            <a:endParaRPr lang="ar-SA" sz="2800" dirty="0">
              <a:solidFill>
                <a:schemeClr val="accent4">
                  <a:lumMod val="50000"/>
                </a:schemeClr>
              </a:solidFill>
            </a:endParaRPr>
          </a:p>
        </p:txBody>
      </p:sp>
      <p:sp>
        <p:nvSpPr>
          <p:cNvPr id="7" name="Rounded Rectangle 6"/>
          <p:cNvSpPr/>
          <p:nvPr/>
        </p:nvSpPr>
        <p:spPr bwMode="auto">
          <a:xfrm>
            <a:off x="2381250" y="5429251"/>
            <a:ext cx="6643688" cy="714375"/>
          </a:xfrm>
          <a:prstGeom prst="roundRect">
            <a:avLst/>
          </a:prstGeom>
          <a:solidFill>
            <a:srgbClr val="FF66CC"/>
          </a:solidFill>
          <a:ln w="9525" cap="flat" cmpd="sng" algn="ctr">
            <a:solidFill>
              <a:schemeClr val="tx1"/>
            </a:solidFill>
            <a:prstDash val="solid"/>
            <a:round/>
            <a:headEnd type="none" w="med" len="med"/>
            <a:tailEnd type="none" w="med" len="med"/>
          </a:ln>
          <a:effectLst/>
        </p:spPr>
        <p:txBody>
          <a:bodyPr rtlCol="1"/>
          <a:lstStyle/>
          <a:p>
            <a:pPr>
              <a:defRPr/>
            </a:pPr>
            <a:r>
              <a:rPr lang="ar-SA" sz="20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انتبــه: لغـة الجافا تعتبر من اللغات الحساسـة لحالة الأحرف</a:t>
            </a:r>
            <a:r>
              <a:rPr lang="en-US" sz="20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 </a:t>
            </a:r>
            <a:r>
              <a:rPr lang="ar-SA" sz="20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 فـَيعتبر  المترجم الكلمة </a:t>
            </a:r>
            <a:r>
              <a:rPr lang="en-US" sz="2000"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Name</a:t>
            </a:r>
            <a:r>
              <a:rPr lang="ar-SA" sz="2000" b="1"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 مختلفة عن الكلمة </a:t>
            </a:r>
            <a:r>
              <a:rPr lang="en-US" sz="2000"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name</a:t>
            </a:r>
            <a:r>
              <a:rPr lang="ar-SA" sz="2000" dirty="0">
                <a:solidFill>
                  <a:schemeClr val="accent4">
                    <a:lumMod val="50000"/>
                  </a:schemeClr>
                </a:solidFill>
                <a:effectLst>
                  <a:outerShdw blurRad="38100" dist="38100" dir="2700000" algn="tl">
                    <a:srgbClr val="000000">
                      <a:alpha val="43137"/>
                    </a:srgbClr>
                  </a:outerShdw>
                </a:effectLst>
                <a:latin typeface="Arial" charset="0"/>
                <a:cs typeface="Traditional Arabic" pitchFamily="2" charset="-78"/>
              </a:rPr>
              <a:t>.</a:t>
            </a:r>
          </a:p>
        </p:txBody>
      </p:sp>
    </p:spTree>
    <p:extLst>
      <p:ext uri="{BB962C8B-B14F-4D97-AF65-F5344CB8AC3E}">
        <p14:creationId xmlns:p14="http://schemas.microsoft.com/office/powerpoint/2010/main" val="3468754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r" rtl="1" eaLnBrk="1" hangingPunct="1"/>
            <a:r>
              <a:rPr lang="ar-SA" altLang="en-US" sz="4400" b="1" dirty="0">
                <a:solidFill>
                  <a:schemeClr val="accent4">
                    <a:lumMod val="50000"/>
                  </a:schemeClr>
                </a:solidFill>
                <a:cs typeface="Traditional Arabic" panose="02020603050405020304" pitchFamily="18" charset="-78"/>
              </a:rPr>
              <a:t>الكلمات المحجوزة </a:t>
            </a:r>
            <a:r>
              <a:rPr lang="en-US" altLang="en-US" sz="4400" b="1" dirty="0">
                <a:solidFill>
                  <a:schemeClr val="accent4">
                    <a:lumMod val="50000"/>
                  </a:schemeClr>
                </a:solidFill>
                <a:cs typeface="Traditional Arabic" panose="02020603050405020304" pitchFamily="18" charset="-78"/>
              </a:rPr>
              <a:t>(Reserved words) </a:t>
            </a:r>
            <a:endParaRPr lang="ar-SA" altLang="en-US" sz="5400" b="1" dirty="0">
              <a:solidFill>
                <a:schemeClr val="accent4">
                  <a:lumMod val="50000"/>
                </a:schemeClr>
              </a:solidFill>
              <a:cs typeface="Traditional Arabic" panose="02020603050405020304" pitchFamily="18" charset="-78"/>
            </a:endParaRPr>
          </a:p>
        </p:txBody>
      </p:sp>
      <p:pic>
        <p:nvPicPr>
          <p:cNvPr id="430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1457326"/>
            <a:ext cx="67627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87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r" rtl="1" eaLnBrk="1" hangingPunct="1"/>
            <a:r>
              <a:rPr lang="ar-SA" altLang="en-US" sz="5400" b="1">
                <a:solidFill>
                  <a:schemeClr val="accent4">
                    <a:lumMod val="50000"/>
                  </a:schemeClr>
                </a:solidFill>
                <a:cs typeface="Traditional Arabic" panose="02020603050405020304" pitchFamily="18" charset="-78"/>
              </a:rPr>
              <a:t>الثوابت </a:t>
            </a:r>
            <a:r>
              <a:rPr lang="en-US" altLang="en-US" sz="5400" b="1">
                <a:solidFill>
                  <a:schemeClr val="accent4">
                    <a:lumMod val="50000"/>
                  </a:schemeClr>
                </a:solidFill>
                <a:cs typeface="Traditional Arabic" panose="02020603050405020304" pitchFamily="18" charset="-78"/>
              </a:rPr>
              <a:t>Constants </a:t>
            </a:r>
          </a:p>
        </p:txBody>
      </p:sp>
      <p:sp>
        <p:nvSpPr>
          <p:cNvPr id="44035" name="Content Placeholder 2"/>
          <p:cNvSpPr>
            <a:spLocks noGrp="1"/>
          </p:cNvSpPr>
          <p:nvPr>
            <p:ph idx="1"/>
          </p:nvPr>
        </p:nvSpPr>
        <p:spPr>
          <a:xfrm>
            <a:off x="2759075" y="1584326"/>
            <a:ext cx="7551738" cy="3978275"/>
          </a:xfrm>
        </p:spPr>
        <p:txBody>
          <a:bodyPr/>
          <a:lstStyle/>
          <a:p>
            <a:pPr algn="r"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وهي عبارة عن قيم ثابتة تستخدم في البرامج, والمقصود بثابتة أنها لا تتغير عند تشغيل البرنامج في كل مرة ولتغييرها يجب تعديل </a:t>
            </a:r>
            <a:r>
              <a:rPr lang="en-US" altLang="en-US" sz="2800" b="1">
                <a:solidFill>
                  <a:schemeClr val="accent4">
                    <a:lumMod val="50000"/>
                  </a:schemeClr>
                </a:solidFill>
                <a:latin typeface="Traditional Arabic" panose="02020603050405020304" pitchFamily="18" charset="-78"/>
                <a:cs typeface="Traditional Arabic" panose="02020603050405020304" pitchFamily="18" charset="-78"/>
              </a:rPr>
              <a:t>Code </a:t>
            </a: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ثم إعادة بناء البرنامج.</a:t>
            </a:r>
          </a:p>
          <a:p>
            <a:pPr algn="r"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 الثوابت تنقسم إلى ثلاثة أنواع: </a:t>
            </a:r>
          </a:p>
          <a:p>
            <a:pPr lvl="1" algn="r" rtl="1">
              <a:buClr>
                <a:srgbClr val="FFC000"/>
              </a:buClr>
              <a:buFont typeface="Arial" panose="020B0604020202020204" pitchFamily="34" charset="0"/>
              <a:buChar char="•"/>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أعداد صحيحة مثل 1, -49, 105 </a:t>
            </a:r>
          </a:p>
          <a:p>
            <a:pPr lvl="1" algn="r" rtl="1">
              <a:buClr>
                <a:srgbClr val="FFC000"/>
              </a:buClr>
              <a:buFont typeface="Arial" panose="020B0604020202020204" pitchFamily="34" charset="0"/>
              <a:buChar char="•"/>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أعداد عشرية 1.5, 0.34, -2.9</a:t>
            </a:r>
          </a:p>
          <a:p>
            <a:pPr lvl="1" algn="r" rtl="1">
              <a:buClr>
                <a:srgbClr val="FFC000"/>
              </a:buClr>
              <a:buFont typeface="Arial" panose="020B0604020202020204" pitchFamily="34" charset="0"/>
              <a:buChar char="•"/>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 حروف </a:t>
            </a:r>
            <a:r>
              <a:rPr lang="en-US" altLang="en-US" b="1" smtClean="0">
                <a:solidFill>
                  <a:schemeClr val="accent4">
                    <a:lumMod val="50000"/>
                  </a:schemeClr>
                </a:solidFill>
                <a:latin typeface="Traditional Arabic" panose="02020603050405020304" pitchFamily="18" charset="-78"/>
                <a:cs typeface="Traditional Arabic" panose="02020603050405020304" pitchFamily="18" charset="-78"/>
              </a:rPr>
              <a:t>characters </a:t>
            </a: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وهذا النوع لا يمكن كتابته مباشرة ولذلك نستخدم علامة الترقيم ' ' لتحديد هذا الحرف, مثل '</a:t>
            </a:r>
            <a:r>
              <a:rPr lang="en-US" altLang="en-US" b="1" smtClean="0">
                <a:solidFill>
                  <a:schemeClr val="accent4">
                    <a:lumMod val="50000"/>
                  </a:schemeClr>
                </a:solidFill>
                <a:latin typeface="Traditional Arabic" panose="02020603050405020304" pitchFamily="18" charset="-78"/>
                <a:cs typeface="Traditional Arabic" panose="02020603050405020304" pitchFamily="18" charset="-78"/>
              </a:rPr>
              <a:t>a', 'b', '5'</a:t>
            </a:r>
          </a:p>
        </p:txBody>
      </p:sp>
    </p:spTree>
    <p:extLst>
      <p:ext uri="{BB962C8B-B14F-4D97-AF65-F5344CB8AC3E}">
        <p14:creationId xmlns:p14="http://schemas.microsoft.com/office/powerpoint/2010/main" val="28365668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2759075" y="1584326"/>
            <a:ext cx="7551738" cy="3978275"/>
          </a:xfrm>
        </p:spPr>
        <p:txBody>
          <a:bodyPr/>
          <a:lstStyle/>
          <a:p>
            <a:pPr algn="r"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نلاحظ أنه يمكن كتابة الأرقام كأحرف أو أرقام فهل تختلف في كل حالة؟</a:t>
            </a:r>
          </a:p>
          <a:p>
            <a:pPr lvl="1" algn="justLow" rtl="1">
              <a:buClr>
                <a:srgbClr val="FFC000"/>
              </a:buClr>
              <a:buFont typeface="Wingdings" panose="05000000000000000000" pitchFamily="2" charset="2"/>
              <a:buChar char="ü"/>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الجواب: نعم ...</a:t>
            </a:r>
          </a:p>
          <a:p>
            <a:pPr lvl="1" algn="justLow" rtl="1">
              <a:buClr>
                <a:srgbClr val="FFC000"/>
              </a:buClr>
              <a:buFont typeface="Arial" panose="020B0604020202020204" pitchFamily="34" charset="0"/>
              <a:buChar char="•"/>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فكما نعلم أن الحاسوب يقوم بتحويل جميع البيانات إلى مقابلها بالنظام الثنائي حتى يستطيع التعامل معها, وعند كتابته كرقم مثلاً 5 يقوم بتحويله إلى الرقم 5 بالنظام الثنائي أي 101, وبالتالي يمكن إجراء عمليات الجمع والطرح وغيرها من العمليات الحسابية عليه.</a:t>
            </a:r>
          </a:p>
          <a:p>
            <a:pPr lvl="1" algn="justLow" rtl="1">
              <a:buClr>
                <a:srgbClr val="FFC000"/>
              </a:buClr>
              <a:buFont typeface="Arial" panose="020B0604020202020204" pitchFamily="34" charset="0"/>
              <a:buChar char="•"/>
            </a:pP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أما عند كتابته كحرف مثل '5' يقوم بتحويله إلى ما يقابله بشيفرة </a:t>
            </a:r>
            <a:r>
              <a:rPr lang="en-US" altLang="en-US" b="1" smtClean="0">
                <a:solidFill>
                  <a:schemeClr val="accent4">
                    <a:lumMod val="50000"/>
                  </a:schemeClr>
                </a:solidFill>
                <a:latin typeface="Traditional Arabic" panose="02020603050405020304" pitchFamily="18" charset="-78"/>
                <a:cs typeface="Traditional Arabic" panose="02020603050405020304" pitchFamily="18" charset="-78"/>
              </a:rPr>
              <a:t>ASCII </a:t>
            </a: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وهي عبارة عن شيفرة تحتوي على قيمة رقمية بالنظام الثنائي مقابلة لكل حرف ومن هذه الأحرف طبعاً الأرقام, وبالتالي لا يمكن استخدامه كرقم وإجراء العمليات الحسابية عليه.</a:t>
            </a:r>
          </a:p>
        </p:txBody>
      </p:sp>
      <p:sp>
        <p:nvSpPr>
          <p:cNvPr id="45059" name="Title 1"/>
          <p:cNvSpPr>
            <a:spLocks noGrp="1"/>
          </p:cNvSpPr>
          <p:nvPr>
            <p:ph type="title"/>
          </p:nvPr>
        </p:nvSpPr>
        <p:spPr/>
        <p:txBody>
          <a:bodyPr/>
          <a:lstStyle/>
          <a:p>
            <a:pPr algn="r" rtl="1" eaLnBrk="1" hangingPunct="1"/>
            <a:r>
              <a:rPr lang="ar-SA" altLang="en-US" sz="5400" b="1">
                <a:solidFill>
                  <a:schemeClr val="accent4">
                    <a:lumMod val="50000"/>
                  </a:schemeClr>
                </a:solidFill>
                <a:cs typeface="Traditional Arabic" panose="02020603050405020304" pitchFamily="18" charset="-78"/>
              </a:rPr>
              <a:t>الثوابت </a:t>
            </a:r>
            <a:r>
              <a:rPr lang="en-US" altLang="en-US" sz="5400" b="1">
                <a:solidFill>
                  <a:schemeClr val="accent4">
                    <a:lumMod val="50000"/>
                  </a:schemeClr>
                </a:solidFill>
                <a:cs typeface="Traditional Arabic" panose="02020603050405020304" pitchFamily="18" charset="-78"/>
              </a:rPr>
              <a:t>Constants </a:t>
            </a:r>
          </a:p>
        </p:txBody>
      </p:sp>
    </p:spTree>
    <p:extLst>
      <p:ext uri="{BB962C8B-B14F-4D97-AF65-F5344CB8AC3E}">
        <p14:creationId xmlns:p14="http://schemas.microsoft.com/office/powerpoint/2010/main" val="3339066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r" rtl="1" eaLnBrk="1" hangingPunct="1"/>
            <a:r>
              <a:rPr lang="ar-SA" altLang="en-US" sz="4800" b="1">
                <a:solidFill>
                  <a:schemeClr val="accent4">
                    <a:lumMod val="50000"/>
                  </a:schemeClr>
                </a:solidFill>
                <a:cs typeface="Traditional Arabic" panose="02020603050405020304" pitchFamily="18" charset="-78"/>
              </a:rPr>
              <a:t>النصوص </a:t>
            </a:r>
            <a:r>
              <a:rPr lang="en-US" altLang="en-US" sz="4400" b="1">
                <a:solidFill>
                  <a:schemeClr val="accent4">
                    <a:lumMod val="50000"/>
                  </a:schemeClr>
                </a:solidFill>
                <a:cs typeface="Traditional Arabic" panose="02020603050405020304" pitchFamily="18" charset="-78"/>
              </a:rPr>
              <a:t>(String Constant) </a:t>
            </a:r>
            <a:endParaRPr lang="ar-SA" altLang="en-US" sz="4800" b="1">
              <a:solidFill>
                <a:schemeClr val="accent4">
                  <a:lumMod val="50000"/>
                </a:schemeClr>
              </a:solidFill>
              <a:cs typeface="Traditional Arabic" panose="02020603050405020304" pitchFamily="18" charset="-78"/>
            </a:endParaRPr>
          </a:p>
        </p:txBody>
      </p:sp>
      <p:sp>
        <p:nvSpPr>
          <p:cNvPr id="5123" name="Content Placeholder 2"/>
          <p:cNvSpPr>
            <a:spLocks noGrp="1"/>
          </p:cNvSpPr>
          <p:nvPr>
            <p:ph idx="1"/>
          </p:nvPr>
        </p:nvSpPr>
        <p:spPr/>
        <p:txBody>
          <a:bodyPr/>
          <a:lstStyle/>
          <a:p>
            <a:pPr algn="r" rtl="1">
              <a:buClr>
                <a:srgbClr val="FFC000"/>
              </a:buClr>
              <a:buFont typeface="Wingdings" pitchFamily="2" charset="2"/>
              <a:buChar char="v"/>
              <a:defRPr/>
            </a:pPr>
            <a:r>
              <a:rPr lang="ar-EG" sz="2400" b="1" dirty="0">
                <a:solidFill>
                  <a:schemeClr val="accent4">
                    <a:lumMod val="50000"/>
                  </a:schemeClr>
                </a:solidFill>
                <a:latin typeface="Calibri"/>
                <a:cs typeface="Traditional Arabic" pitchFamily="2" charset="-78"/>
              </a:rPr>
              <a:t>الثوابت النصية </a:t>
            </a:r>
            <a:r>
              <a:rPr lang="ar-SA" sz="2400" b="1" dirty="0">
                <a:solidFill>
                  <a:schemeClr val="accent4">
                    <a:lumMod val="50000"/>
                  </a:schemeClr>
                </a:solidFill>
                <a:latin typeface="Calibri"/>
                <a:cs typeface="Traditional Arabic" pitchFamily="2" charset="-78"/>
              </a:rPr>
              <a:t>(النصوص) </a:t>
            </a:r>
            <a:r>
              <a:rPr lang="ar-EG" sz="2400" b="1" dirty="0">
                <a:solidFill>
                  <a:schemeClr val="accent4">
                    <a:lumMod val="50000"/>
                  </a:schemeClr>
                </a:solidFill>
                <a:latin typeface="Calibri"/>
                <a:cs typeface="Traditional Arabic" pitchFamily="2" charset="-78"/>
              </a:rPr>
              <a:t>وهي عبارة عن مجموعة من الأحرف المتتالية التي تستخدم للتعبير عن جملة معينة, وأيضاً حتى لا يخلط المترجم بينها وبين الأوامر البرمجية يجب وضعها بين علامتي التنصيص </a:t>
            </a:r>
            <a:r>
              <a:rPr lang="en-US" sz="2400" b="1" dirty="0">
                <a:solidFill>
                  <a:schemeClr val="accent4">
                    <a:lumMod val="50000"/>
                  </a:schemeClr>
                </a:solidFill>
                <a:latin typeface="Calibri"/>
                <a:cs typeface="Traditional Arabic" pitchFamily="2" charset="-78"/>
              </a:rPr>
              <a:t>Double Quotations "" </a:t>
            </a:r>
            <a:r>
              <a:rPr lang="ar-EG" sz="2400" b="1" dirty="0">
                <a:solidFill>
                  <a:schemeClr val="accent4">
                    <a:lumMod val="50000"/>
                  </a:schemeClr>
                </a:solidFill>
                <a:latin typeface="Calibri"/>
                <a:cs typeface="Traditional Arabic" pitchFamily="2" charset="-78"/>
              </a:rPr>
              <a:t>والتي تستخدم – كما ذكرنا سابقاً – لتحديد بداية ونهاية ثابت نصي.</a:t>
            </a:r>
          </a:p>
          <a:p>
            <a:pPr algn="r" rtl="1">
              <a:buClr>
                <a:srgbClr val="FFC000"/>
              </a:buClr>
              <a:buFont typeface="Wingdings" pitchFamily="2" charset="2"/>
              <a:buChar char="v"/>
              <a:defRPr/>
            </a:pPr>
            <a:r>
              <a:rPr lang="ar-SA" sz="2400" b="1" dirty="0">
                <a:solidFill>
                  <a:schemeClr val="accent4">
                    <a:lumMod val="50000"/>
                  </a:schemeClr>
                </a:solidFill>
                <a:latin typeface="Calibri"/>
                <a:cs typeface="Traditional Arabic" pitchFamily="2" charset="-78"/>
              </a:rPr>
              <a:t>الثوابت النصية </a:t>
            </a:r>
            <a:r>
              <a:rPr lang="ar-EG" sz="2400" b="1" dirty="0">
                <a:solidFill>
                  <a:schemeClr val="accent4">
                    <a:lumMod val="50000"/>
                  </a:schemeClr>
                </a:solidFill>
                <a:latin typeface="Calibri"/>
                <a:cs typeface="Traditional Arabic" pitchFamily="2" charset="-78"/>
              </a:rPr>
              <a:t>يمكن أن يحتوي على أي حرف من الحروف ما عدا سطر جديد وعند كتابته على الشاشة يظهر كما هو</a:t>
            </a:r>
            <a:r>
              <a:rPr lang="ar-SA" sz="2400" b="1" dirty="0">
                <a:solidFill>
                  <a:schemeClr val="accent4">
                    <a:lumMod val="50000"/>
                  </a:schemeClr>
                </a:solidFill>
                <a:latin typeface="Calibri"/>
                <a:cs typeface="Traditional Arabic" pitchFamily="2" charset="-78"/>
              </a:rPr>
              <a:t>.</a:t>
            </a:r>
            <a:endParaRPr lang="ar-EG" sz="2400" b="1" dirty="0">
              <a:solidFill>
                <a:schemeClr val="accent4">
                  <a:lumMod val="50000"/>
                </a:schemeClr>
              </a:solidFill>
              <a:latin typeface="Calibri"/>
              <a:cs typeface="Traditional Arabic" pitchFamily="2" charset="-78"/>
            </a:endParaRPr>
          </a:p>
          <a:p>
            <a:pPr algn="r" rtl="1" eaLnBrk="1" hangingPunct="1">
              <a:buClr>
                <a:srgbClr val="FFC000"/>
              </a:buClr>
              <a:buFontTx/>
              <a:buNone/>
              <a:defRPr/>
            </a:pPr>
            <a:r>
              <a:rPr lang="ar-SA" dirty="0" smtClean="0">
                <a:solidFill>
                  <a:schemeClr val="accent4">
                    <a:lumMod val="50000"/>
                  </a:schemeClr>
                </a:solidFill>
              </a:rPr>
              <a:t>  </a:t>
            </a:r>
          </a:p>
        </p:txBody>
      </p:sp>
    </p:spTree>
    <p:extLst>
      <p:ext uri="{BB962C8B-B14F-4D97-AF65-F5344CB8AC3E}">
        <p14:creationId xmlns:p14="http://schemas.microsoft.com/office/powerpoint/2010/main" val="30700034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r" rtl="1" eaLnBrk="1" hangingPunct="1"/>
            <a:r>
              <a:rPr lang="ar-SA" altLang="en-US" sz="4800" b="1">
                <a:solidFill>
                  <a:schemeClr val="accent4">
                    <a:lumMod val="50000"/>
                  </a:schemeClr>
                </a:solidFill>
                <a:cs typeface="Traditional Arabic" panose="02020603050405020304" pitchFamily="18" charset="-78"/>
              </a:rPr>
              <a:t>أسماء تعريفية </a:t>
            </a:r>
            <a:r>
              <a:rPr lang="en-US" altLang="en-US" sz="4800" b="1">
                <a:solidFill>
                  <a:schemeClr val="accent4">
                    <a:lumMod val="50000"/>
                  </a:schemeClr>
                </a:solidFill>
                <a:cs typeface="Traditional Arabic" panose="02020603050405020304" pitchFamily="18" charset="-78"/>
              </a:rPr>
              <a:t>(Identifiers)</a:t>
            </a:r>
            <a:endParaRPr lang="ar-SA" altLang="en-US" sz="4800" b="1">
              <a:solidFill>
                <a:schemeClr val="accent4">
                  <a:lumMod val="50000"/>
                </a:schemeClr>
              </a:solidFill>
              <a:cs typeface="Traditional Arabic" panose="02020603050405020304" pitchFamily="18" charset="-78"/>
            </a:endParaRPr>
          </a:p>
        </p:txBody>
      </p:sp>
      <p:sp>
        <p:nvSpPr>
          <p:cNvPr id="47107" name="Content Placeholder 2"/>
          <p:cNvSpPr>
            <a:spLocks noGrp="1"/>
          </p:cNvSpPr>
          <p:nvPr>
            <p:ph idx="1"/>
          </p:nvPr>
        </p:nvSpPr>
        <p:spPr/>
        <p:txBody>
          <a:bodyPr>
            <a:normAutofit/>
          </a:bodyPr>
          <a:lstStyle/>
          <a:p>
            <a:pPr algn="justLow" rtl="1">
              <a:buClr>
                <a:srgbClr val="FFC000"/>
              </a:buClr>
              <a:buFont typeface="Wingdings" panose="05000000000000000000" pitchFamily="2" charset="2"/>
              <a:buChar char="v"/>
            </a:pPr>
            <a:r>
              <a:rPr lang="ar-EG" altLang="en-US" sz="2400" b="1" dirty="0">
                <a:solidFill>
                  <a:schemeClr val="accent4">
                    <a:lumMod val="50000"/>
                  </a:schemeClr>
                </a:solidFill>
                <a:latin typeface="Traditional Arabic" panose="02020603050405020304" pitchFamily="18" charset="-78"/>
                <a:cs typeface="Traditional Arabic" panose="02020603050405020304" pitchFamily="18" charset="-78"/>
              </a:rPr>
              <a:t>وهي عبارة عن أسماء تعريفية تستخدم كأسماء للمتغيرات </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الدوال , الثوابت ...</a:t>
            </a:r>
          </a:p>
          <a:p>
            <a:pPr algn="justLow" rtl="1">
              <a:buClr>
                <a:srgbClr val="FFC000"/>
              </a:buClr>
              <a:buFont typeface="Wingdings" panose="05000000000000000000" pitchFamily="2" charset="2"/>
              <a:buChar char="v"/>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و يتكون الاسم التعريفي من الحروف الإنجليزية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A-Z</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a-z</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 و الأرقام (</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0-9</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 و العلامات الخاصة  _ , $</a:t>
            </a:r>
          </a:p>
          <a:p>
            <a:pPr algn="justLow" rtl="1">
              <a:buClr>
                <a:srgbClr val="FFC000"/>
              </a:buClr>
              <a:buFont typeface="Wingdings" panose="05000000000000000000" pitchFamily="2" charset="2"/>
              <a:buChar char="v"/>
            </a:pP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عند اختيار اسم تعريفي,</a:t>
            </a:r>
            <a:r>
              <a:rPr lang="en-US" altLang="en-US" sz="2400" b="1" dirty="0">
                <a:solidFill>
                  <a:schemeClr val="accent4">
                    <a:lumMod val="50000"/>
                  </a:schemeClr>
                </a:solidFill>
                <a:latin typeface="Traditional Arabic" panose="02020603050405020304" pitchFamily="18" charset="-78"/>
                <a:cs typeface="Traditional Arabic" panose="02020603050405020304" pitchFamily="18" charset="-78"/>
              </a:rPr>
              <a:t> </a:t>
            </a:r>
            <a:r>
              <a:rPr lang="ar-EG" altLang="en-US" sz="2400" b="1" dirty="0">
                <a:solidFill>
                  <a:schemeClr val="accent4">
                    <a:lumMod val="50000"/>
                  </a:schemeClr>
                </a:solidFill>
                <a:latin typeface="Traditional Arabic" panose="02020603050405020304" pitchFamily="18" charset="-78"/>
                <a:cs typeface="Traditional Arabic" panose="02020603050405020304" pitchFamily="18" charset="-78"/>
              </a:rPr>
              <a:t>يجب مراعاة </a:t>
            </a:r>
            <a:r>
              <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rPr>
              <a:t>ست </a:t>
            </a:r>
            <a:r>
              <a:rPr lang="ar-EG" altLang="en-US" sz="2400" b="1" dirty="0">
                <a:solidFill>
                  <a:schemeClr val="accent4">
                    <a:lumMod val="50000"/>
                  </a:schemeClr>
                </a:solidFill>
                <a:latin typeface="Traditional Arabic" panose="02020603050405020304" pitchFamily="18" charset="-78"/>
                <a:cs typeface="Traditional Arabic" panose="02020603050405020304" pitchFamily="18" charset="-78"/>
              </a:rPr>
              <a:t>قواعد:</a:t>
            </a:r>
            <a:endParaRPr lang="ar-SA" altLang="en-US" sz="2400" b="1" dirty="0">
              <a:solidFill>
                <a:schemeClr val="accent4">
                  <a:lumMod val="50000"/>
                </a:schemeClr>
              </a:solidFill>
              <a:latin typeface="Traditional Arabic" panose="02020603050405020304" pitchFamily="18" charset="-78"/>
              <a:cs typeface="Traditional Arabic" panose="02020603050405020304" pitchFamily="18" charset="-78"/>
            </a:endParaRP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أن يبدأ الاسم بحرف.</a:t>
            </a: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أن لا يبدأ برقم.</a:t>
            </a: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لا يحتوي على مسافة فارغة.</a:t>
            </a: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لا يكون من الأسماء  المحجوزة.</a:t>
            </a: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يفضل أن يكون اسما معبرا عن ما يقوم به الكائن.</a:t>
            </a:r>
          </a:p>
          <a:p>
            <a:pPr marL="857250" lvl="1" indent="-457200" algn="justLow" rtl="1">
              <a:buClr>
                <a:srgbClr val="FFC000"/>
              </a:buClr>
              <a:buFontTx/>
              <a:buAutoNum type="arabicPeriod"/>
            </a:pPr>
            <a:r>
              <a:rPr lang="ar-SA" altLang="en-US" sz="2100" b="1" dirty="0">
                <a:solidFill>
                  <a:schemeClr val="accent4">
                    <a:lumMod val="50000"/>
                  </a:schemeClr>
                </a:solidFill>
                <a:latin typeface="Traditional Arabic" panose="02020603050405020304" pitchFamily="18" charset="-78"/>
                <a:cs typeface="Traditional Arabic" panose="02020603050405020304" pitchFamily="18" charset="-78"/>
              </a:rPr>
              <a:t>لا يحتوي على أي حروف أو علامات خاصة أخرى غير المذكورة سابقا.</a:t>
            </a:r>
            <a:endParaRPr lang="ar-EG" altLang="en-US" sz="2100" b="1" dirty="0">
              <a:solidFill>
                <a:schemeClr val="accent4">
                  <a:lumMod val="50000"/>
                </a:schemeClr>
              </a:solidFill>
              <a:latin typeface="Traditional Arabic" panose="02020603050405020304" pitchFamily="18" charset="-78"/>
              <a:cs typeface="Traditional Arabic" panose="02020603050405020304" pitchFamily="18" charset="-78"/>
            </a:endParaRPr>
          </a:p>
          <a:p>
            <a:pPr marL="1257300" lvl="2" indent="-457200" algn="r" rtl="1">
              <a:buClr>
                <a:srgbClr val="FFC000"/>
              </a:buClr>
            </a:pPr>
            <a:endParaRPr lang="ar-SA" altLang="en-US" b="1" dirty="0" smtClean="0">
              <a:solidFill>
                <a:schemeClr val="accent4">
                  <a:lumMod val="50000"/>
                </a:schemeClr>
              </a:solidFill>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4088561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r" rtl="1" eaLnBrk="1" hangingPunct="1"/>
            <a:r>
              <a:rPr lang="ar-SA" altLang="en-US" sz="4800" b="1">
                <a:solidFill>
                  <a:schemeClr val="accent4">
                    <a:lumMod val="50000"/>
                  </a:schemeClr>
                </a:solidFill>
                <a:cs typeface="Traditional Arabic" panose="02020603050405020304" pitchFamily="18" charset="-78"/>
              </a:rPr>
              <a:t>المتغيرات</a:t>
            </a:r>
          </a:p>
        </p:txBody>
      </p:sp>
      <p:sp>
        <p:nvSpPr>
          <p:cNvPr id="48131" name="Content Placeholder 2"/>
          <p:cNvSpPr>
            <a:spLocks noGrp="1"/>
          </p:cNvSpPr>
          <p:nvPr>
            <p:ph idx="1"/>
          </p:nvPr>
        </p:nvSpPr>
        <p:spPr/>
        <p:txBody>
          <a:bodyPr/>
          <a:lstStyle/>
          <a:p>
            <a:pPr algn="justLow"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المتغيرات هي مواضع محجوزة في الذاكرة بأحجام معينة و مختلفة يتم فيها تخزين بيانات ليتم معالجتها و الاستفادة منها في إنجاز عمل معين, و هذه المواضع يتم تسميتها باسم تعريفي.</a:t>
            </a:r>
          </a:p>
          <a:p>
            <a:pPr algn="justLow"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و بتسميته يسهل عليها التعامل معه  و معالجة البيانات المخزنة داخله خلال البرنامج .</a:t>
            </a:r>
          </a:p>
          <a:p>
            <a:pPr algn="justLow"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هذه المتغيرات لها أنواع تختلف حسب نوع البيانات التي نحتاجها مثل أرقام صحيحة , أرقام عشرية , نصوص , حروف , ... و غير ذلك.</a:t>
            </a:r>
            <a:endParaRPr lang="ar-EG" altLang="en-US" sz="2800" b="1">
              <a:solidFill>
                <a:schemeClr val="accent4">
                  <a:lumMod val="50000"/>
                </a:schemeClr>
              </a:solidFill>
              <a:latin typeface="Traditional Arabic" panose="02020603050405020304" pitchFamily="18" charset="-78"/>
              <a:cs typeface="Traditional Arabic" panose="02020603050405020304" pitchFamily="18" charset="-78"/>
            </a:endParaRPr>
          </a:p>
          <a:p>
            <a:pPr marL="1257300" lvl="2" indent="-457200" algn="r" rtl="1">
              <a:buClr>
                <a:srgbClr val="FFC000"/>
              </a:buClr>
            </a:pPr>
            <a:endParaRPr lang="ar-SA" altLang="en-US" b="1" smtClean="0">
              <a:solidFill>
                <a:schemeClr val="accent4">
                  <a:lumMod val="50000"/>
                </a:schemeClr>
              </a:solidFill>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2853230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algn="r" rtl="1" eaLnBrk="1" hangingPunct="1"/>
            <a:r>
              <a:rPr lang="ar-SA" altLang="en-US" sz="4800" b="1">
                <a:solidFill>
                  <a:schemeClr val="accent4">
                    <a:lumMod val="50000"/>
                  </a:schemeClr>
                </a:solidFill>
                <a:cs typeface="Traditional Arabic" panose="02020603050405020304" pitchFamily="18" charset="-78"/>
              </a:rPr>
              <a:t>المتغيرات</a:t>
            </a:r>
          </a:p>
        </p:txBody>
      </p:sp>
      <p:sp>
        <p:nvSpPr>
          <p:cNvPr id="49155" name="Content Placeholder 2"/>
          <p:cNvSpPr>
            <a:spLocks noGrp="1"/>
          </p:cNvSpPr>
          <p:nvPr>
            <p:ph idx="1"/>
          </p:nvPr>
        </p:nvSpPr>
        <p:spPr/>
        <p:txBody>
          <a:bodyPr/>
          <a:lstStyle/>
          <a:p>
            <a:pPr algn="justLow" rtl="1">
              <a:buClr>
                <a:srgbClr val="FFC000"/>
              </a:buClr>
              <a:buFont typeface="Wingdings" panose="05000000000000000000" pitchFamily="2" charset="2"/>
              <a:buChar char="v"/>
            </a:pPr>
            <a:r>
              <a:rPr lang="ar-SA" altLang="en-US" sz="2800" b="1">
                <a:solidFill>
                  <a:schemeClr val="accent4">
                    <a:lumMod val="50000"/>
                  </a:schemeClr>
                </a:solidFill>
                <a:latin typeface="Traditional Arabic" panose="02020603050405020304" pitchFamily="18" charset="-78"/>
                <a:cs typeface="Traditional Arabic" panose="02020603050405020304" pitchFamily="18" charset="-78"/>
              </a:rPr>
              <a:t> نستخدم المتغيرات و نقوم بتعريفها لعدة أسباب:</a:t>
            </a:r>
          </a:p>
          <a:p>
            <a:pPr lvl="1" indent="-342900" algn="justLow" rtl="1">
              <a:buClr>
                <a:srgbClr val="FFC000"/>
              </a:buClr>
              <a:buFont typeface="Arial" panose="020B0604020202020204" pitchFamily="34" charset="0"/>
              <a:buChar char="•"/>
            </a:pPr>
            <a:r>
              <a:rPr lang="ar-EG" altLang="en-US" b="1" smtClean="0">
                <a:solidFill>
                  <a:schemeClr val="accent4">
                    <a:lumMod val="50000"/>
                  </a:schemeClr>
                </a:solidFill>
                <a:latin typeface="Traditional Arabic" panose="02020603050405020304" pitchFamily="18" charset="-78"/>
                <a:cs typeface="Traditional Arabic" panose="02020603050405020304" pitchFamily="18" charset="-78"/>
              </a:rPr>
              <a:t>ربط هذا الاسم</a:t>
            </a:r>
            <a:r>
              <a:rPr lang="ar-SA" altLang="en-US" b="1" smtClean="0">
                <a:solidFill>
                  <a:schemeClr val="accent4">
                    <a:lumMod val="50000"/>
                  </a:schemeClr>
                </a:solidFill>
                <a:latin typeface="Traditional Arabic" panose="02020603050405020304" pitchFamily="18" charset="-78"/>
                <a:cs typeface="Traditional Arabic" panose="02020603050405020304" pitchFamily="18" charset="-78"/>
              </a:rPr>
              <a:t> (المتغير)</a:t>
            </a:r>
            <a:r>
              <a:rPr lang="ar-EG" altLang="en-US" b="1" smtClean="0">
                <a:solidFill>
                  <a:schemeClr val="accent4">
                    <a:lumMod val="50000"/>
                  </a:schemeClr>
                </a:solidFill>
                <a:latin typeface="Traditional Arabic" panose="02020603050405020304" pitchFamily="18" charset="-78"/>
                <a:cs typeface="Traditional Arabic" panose="02020603050405020304" pitchFamily="18" charset="-78"/>
              </a:rPr>
              <a:t> بعنوان في الذاكرة.</a:t>
            </a:r>
          </a:p>
          <a:p>
            <a:pPr lvl="1" indent="-342900" algn="justLow" rtl="1">
              <a:buClr>
                <a:srgbClr val="FFC000"/>
              </a:buClr>
              <a:buFont typeface="Arial" panose="020B0604020202020204" pitchFamily="34" charset="0"/>
              <a:buChar char="•"/>
            </a:pPr>
            <a:r>
              <a:rPr lang="ar-EG" altLang="en-US" b="1" smtClean="0">
                <a:solidFill>
                  <a:schemeClr val="accent4">
                    <a:lumMod val="50000"/>
                  </a:schemeClr>
                </a:solidFill>
                <a:latin typeface="Traditional Arabic" panose="02020603050405020304" pitchFamily="18" charset="-78"/>
                <a:cs typeface="Traditional Arabic" panose="02020603050405020304" pitchFamily="18" charset="-78"/>
              </a:rPr>
              <a:t>تحديد نوع البيانات التي سيتم تخزينها في هذا المتغير, وبالتالي تحديد حجم الذاكرة اللازمة لتخزين هذه البيانات.</a:t>
            </a:r>
          </a:p>
          <a:p>
            <a:pPr lvl="1" indent="-342900" algn="justLow" rtl="1">
              <a:buClr>
                <a:srgbClr val="FFC000"/>
              </a:buClr>
              <a:buFont typeface="Arial" panose="020B0604020202020204" pitchFamily="34" charset="0"/>
              <a:buChar char="•"/>
            </a:pPr>
            <a:r>
              <a:rPr lang="ar-EG" altLang="en-US" b="1" smtClean="0">
                <a:solidFill>
                  <a:schemeClr val="accent4">
                    <a:lumMod val="50000"/>
                  </a:schemeClr>
                </a:solidFill>
                <a:latin typeface="Traditional Arabic" panose="02020603050405020304" pitchFamily="18" charset="-78"/>
                <a:cs typeface="Traditional Arabic" panose="02020603050405020304" pitchFamily="18" charset="-78"/>
              </a:rPr>
              <a:t>ليستطيع الحاسوب التعامل مع القيم بالصورة الصحيحة عند تحويلها للنظام الثنائي. </a:t>
            </a:r>
          </a:p>
          <a:p>
            <a:pPr algn="justLow" rtl="1">
              <a:buClr>
                <a:srgbClr val="FFC000"/>
              </a:buClr>
              <a:buFont typeface="Wingdings" panose="05000000000000000000" pitchFamily="2" charset="2"/>
              <a:buChar char="v"/>
            </a:pPr>
            <a:endParaRPr lang="ar-EG" altLang="en-US" sz="2800" b="1">
              <a:solidFill>
                <a:schemeClr val="accent4">
                  <a:lumMod val="50000"/>
                </a:schemeClr>
              </a:solidFill>
              <a:latin typeface="Traditional Arabic" panose="02020603050405020304" pitchFamily="18" charset="-78"/>
              <a:cs typeface="Traditional Arabic" panose="02020603050405020304" pitchFamily="18" charset="-78"/>
            </a:endParaRPr>
          </a:p>
          <a:p>
            <a:pPr marL="1257300" lvl="2" indent="-457200" algn="r" rtl="1">
              <a:buClr>
                <a:srgbClr val="FFC000"/>
              </a:buClr>
            </a:pPr>
            <a:endParaRPr lang="ar-SA" altLang="en-US" b="1" smtClean="0">
              <a:solidFill>
                <a:schemeClr val="accent4">
                  <a:lumMod val="50000"/>
                </a:schemeClr>
              </a:solidFill>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955069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r" rtl="1"/>
            <a:r>
              <a:rPr lang="ar-SA" altLang="en-US" sz="4800" b="1">
                <a:solidFill>
                  <a:schemeClr val="accent4">
                    <a:lumMod val="50000"/>
                  </a:schemeClr>
                </a:solidFill>
                <a:cs typeface="Traditional Arabic" panose="02020603050405020304" pitchFamily="18" charset="-78"/>
              </a:rPr>
              <a:t>طبيعة عمل المتغيرات</a:t>
            </a:r>
            <a:r>
              <a:rPr lang="en-US" altLang="en-US" sz="4800" b="1">
                <a:solidFill>
                  <a:schemeClr val="accent4">
                    <a:lumMod val="50000"/>
                  </a:schemeClr>
                </a:solidFill>
                <a:cs typeface="Traditional Arabic" panose="02020603050405020304" pitchFamily="18" charset="-78"/>
              </a:rPr>
              <a:t> </a:t>
            </a:r>
            <a:endParaRPr lang="ar-SA" altLang="en-US" smtClean="0">
              <a:solidFill>
                <a:schemeClr val="accent4">
                  <a:lumMod val="50000"/>
                </a:schemeClr>
              </a:solidFill>
            </a:endParaRPr>
          </a:p>
        </p:txBody>
      </p:sp>
      <p:sp>
        <p:nvSpPr>
          <p:cNvPr id="5" name="Rectangle 4"/>
          <p:cNvSpPr/>
          <p:nvPr/>
        </p:nvSpPr>
        <p:spPr bwMode="auto">
          <a:xfrm>
            <a:off x="35052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0</a:t>
            </a:r>
            <a:endParaRPr lang="ar-SA" b="1" dirty="0">
              <a:solidFill>
                <a:schemeClr val="accent4">
                  <a:lumMod val="50000"/>
                </a:schemeClr>
              </a:solidFill>
            </a:endParaRPr>
          </a:p>
        </p:txBody>
      </p:sp>
      <p:sp>
        <p:nvSpPr>
          <p:cNvPr id="6" name="Rectangle 5"/>
          <p:cNvSpPr/>
          <p:nvPr/>
        </p:nvSpPr>
        <p:spPr bwMode="auto">
          <a:xfrm>
            <a:off x="39624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0</a:t>
            </a:r>
            <a:endParaRPr lang="ar-SA" b="1" dirty="0">
              <a:solidFill>
                <a:schemeClr val="accent4">
                  <a:lumMod val="50000"/>
                </a:schemeClr>
              </a:solidFill>
            </a:endParaRPr>
          </a:p>
        </p:txBody>
      </p:sp>
      <p:sp>
        <p:nvSpPr>
          <p:cNvPr id="7" name="Rectangle 6"/>
          <p:cNvSpPr/>
          <p:nvPr/>
        </p:nvSpPr>
        <p:spPr bwMode="auto">
          <a:xfrm>
            <a:off x="44196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0</a:t>
            </a:r>
            <a:endParaRPr lang="ar-SA" b="1" dirty="0">
              <a:solidFill>
                <a:schemeClr val="accent4">
                  <a:lumMod val="50000"/>
                </a:schemeClr>
              </a:solidFill>
            </a:endParaRPr>
          </a:p>
        </p:txBody>
      </p:sp>
      <p:sp>
        <p:nvSpPr>
          <p:cNvPr id="8" name="Rectangle 7"/>
          <p:cNvSpPr/>
          <p:nvPr/>
        </p:nvSpPr>
        <p:spPr bwMode="auto">
          <a:xfrm>
            <a:off x="48768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1</a:t>
            </a:r>
            <a:endParaRPr lang="ar-SA" b="1" dirty="0">
              <a:solidFill>
                <a:schemeClr val="accent4">
                  <a:lumMod val="50000"/>
                </a:schemeClr>
              </a:solidFill>
            </a:endParaRPr>
          </a:p>
        </p:txBody>
      </p:sp>
      <p:sp>
        <p:nvSpPr>
          <p:cNvPr id="9" name="Rectangle 8"/>
          <p:cNvSpPr/>
          <p:nvPr/>
        </p:nvSpPr>
        <p:spPr bwMode="auto">
          <a:xfrm>
            <a:off x="53340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1</a:t>
            </a:r>
            <a:endParaRPr lang="ar-SA" b="1" dirty="0">
              <a:solidFill>
                <a:schemeClr val="accent4">
                  <a:lumMod val="50000"/>
                </a:schemeClr>
              </a:solidFill>
            </a:endParaRPr>
          </a:p>
        </p:txBody>
      </p:sp>
      <p:sp>
        <p:nvSpPr>
          <p:cNvPr id="10" name="Rectangle 9"/>
          <p:cNvSpPr/>
          <p:nvPr/>
        </p:nvSpPr>
        <p:spPr bwMode="auto">
          <a:xfrm>
            <a:off x="57912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1</a:t>
            </a:r>
            <a:endParaRPr lang="ar-SA" b="1" dirty="0">
              <a:solidFill>
                <a:schemeClr val="accent4">
                  <a:lumMod val="50000"/>
                </a:schemeClr>
              </a:solidFill>
            </a:endParaRPr>
          </a:p>
        </p:txBody>
      </p:sp>
      <p:sp>
        <p:nvSpPr>
          <p:cNvPr id="11" name="Rectangle 10"/>
          <p:cNvSpPr/>
          <p:nvPr/>
        </p:nvSpPr>
        <p:spPr bwMode="auto">
          <a:xfrm>
            <a:off x="62484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0</a:t>
            </a:r>
            <a:endParaRPr lang="ar-SA" b="1" dirty="0">
              <a:solidFill>
                <a:schemeClr val="accent4">
                  <a:lumMod val="50000"/>
                </a:schemeClr>
              </a:solidFill>
            </a:endParaRPr>
          </a:p>
        </p:txBody>
      </p:sp>
      <p:sp>
        <p:nvSpPr>
          <p:cNvPr id="12" name="Rectangle 11"/>
          <p:cNvSpPr/>
          <p:nvPr/>
        </p:nvSpPr>
        <p:spPr bwMode="auto">
          <a:xfrm>
            <a:off x="6705600" y="5248268"/>
            <a:ext cx="457200" cy="381000"/>
          </a:xfrm>
          <a:prstGeom prst="rect">
            <a:avLst/>
          </a:prstGeom>
          <a:solidFill>
            <a:srgbClr val="FF0066"/>
          </a:soli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en-US" b="1" dirty="0">
                <a:solidFill>
                  <a:schemeClr val="accent4">
                    <a:lumMod val="50000"/>
                  </a:schemeClr>
                </a:solidFill>
              </a:rPr>
              <a:t>0</a:t>
            </a:r>
            <a:endParaRPr lang="ar-SA" b="1" dirty="0">
              <a:solidFill>
                <a:schemeClr val="accent4">
                  <a:lumMod val="50000"/>
                </a:schemeClr>
              </a:solidFill>
            </a:endParaRPr>
          </a:p>
        </p:txBody>
      </p:sp>
      <p:grpSp>
        <p:nvGrpSpPr>
          <p:cNvPr id="2" name="Group 25"/>
          <p:cNvGrpSpPr>
            <a:grpSpLocks/>
          </p:cNvGrpSpPr>
          <p:nvPr/>
        </p:nvGrpSpPr>
        <p:grpSpPr bwMode="auto">
          <a:xfrm>
            <a:off x="2590800" y="5248268"/>
            <a:ext cx="6400800" cy="381000"/>
            <a:chOff x="1066800" y="5562600"/>
            <a:chExt cx="6400800" cy="381000"/>
          </a:xfrm>
          <a:solidFill>
            <a:schemeClr val="bg1">
              <a:lumMod val="60000"/>
              <a:lumOff val="40000"/>
            </a:schemeClr>
          </a:solidFill>
        </p:grpSpPr>
        <p:grpSp>
          <p:nvGrpSpPr>
            <p:cNvPr id="3" name="Group 24"/>
            <p:cNvGrpSpPr>
              <a:grpSpLocks/>
            </p:cNvGrpSpPr>
            <p:nvPr/>
          </p:nvGrpSpPr>
          <p:grpSpPr bwMode="auto">
            <a:xfrm>
              <a:off x="1066800" y="5562600"/>
              <a:ext cx="914400" cy="381000"/>
              <a:chOff x="1066800" y="5562600"/>
              <a:chExt cx="914400" cy="381000"/>
            </a:xfrm>
            <a:grpFill/>
          </p:grpSpPr>
          <p:sp>
            <p:nvSpPr>
              <p:cNvPr id="20" name="Rectangle 4"/>
              <p:cNvSpPr/>
              <p:nvPr/>
            </p:nvSpPr>
            <p:spPr>
              <a:xfrm>
                <a:off x="10668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sp>
            <p:nvSpPr>
              <p:cNvPr id="21" name="Rectangle 20"/>
              <p:cNvSpPr/>
              <p:nvPr/>
            </p:nvSpPr>
            <p:spPr>
              <a:xfrm>
                <a:off x="15240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grpSp>
        <p:grpSp>
          <p:nvGrpSpPr>
            <p:cNvPr id="4" name="Group 23"/>
            <p:cNvGrpSpPr>
              <a:grpSpLocks/>
            </p:cNvGrpSpPr>
            <p:nvPr/>
          </p:nvGrpSpPr>
          <p:grpSpPr bwMode="auto">
            <a:xfrm>
              <a:off x="5638800" y="5562600"/>
              <a:ext cx="1828800" cy="381000"/>
              <a:chOff x="5638800" y="5562600"/>
              <a:chExt cx="1828800" cy="381000"/>
            </a:xfrm>
            <a:grpFill/>
          </p:grpSpPr>
          <p:sp>
            <p:nvSpPr>
              <p:cNvPr id="16" name="Rectangle 15"/>
              <p:cNvSpPr/>
              <p:nvPr/>
            </p:nvSpPr>
            <p:spPr>
              <a:xfrm>
                <a:off x="56388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sp>
            <p:nvSpPr>
              <p:cNvPr id="17" name="Rectangle 16"/>
              <p:cNvSpPr/>
              <p:nvPr/>
            </p:nvSpPr>
            <p:spPr>
              <a:xfrm>
                <a:off x="60960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sp>
            <p:nvSpPr>
              <p:cNvPr id="18" name="Rectangle 17"/>
              <p:cNvSpPr/>
              <p:nvPr/>
            </p:nvSpPr>
            <p:spPr>
              <a:xfrm>
                <a:off x="65532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sp>
            <p:nvSpPr>
              <p:cNvPr id="19" name="Rectangle 18"/>
              <p:cNvSpPr/>
              <p:nvPr/>
            </p:nvSpPr>
            <p:spPr>
              <a:xfrm>
                <a:off x="7010400" y="5562600"/>
                <a:ext cx="457200" cy="381000"/>
              </a:xfrm>
              <a:prstGeom prst="rect">
                <a:avLst/>
              </a:prstGeom>
              <a:ln>
                <a:solidFill>
                  <a:schemeClr val="tx2"/>
                </a:solidFill>
              </a:ln>
            </p:spPr>
            <p:style>
              <a:lnRef idx="0">
                <a:schemeClr val="accent3"/>
              </a:lnRef>
              <a:fillRef idx="3">
                <a:schemeClr val="accent3"/>
              </a:fillRef>
              <a:effectRef idx="3">
                <a:schemeClr val="accent3"/>
              </a:effectRef>
              <a:fontRef idx="minor">
                <a:schemeClr val="lt1"/>
              </a:fontRef>
            </p:style>
            <p:txBody>
              <a:bodyPr rtlCol="1" anchor="ctr"/>
              <a:lstStyle/>
              <a:p>
                <a:pPr algn="ctr">
                  <a:defRPr/>
                </a:pPr>
                <a:endParaRPr lang="ar-SA">
                  <a:solidFill>
                    <a:schemeClr val="accent4">
                      <a:lumMod val="50000"/>
                    </a:schemeClr>
                  </a:solidFill>
                </a:endParaRPr>
              </a:p>
            </p:txBody>
          </p:sp>
        </p:grpSp>
      </p:grpSp>
      <p:sp>
        <p:nvSpPr>
          <p:cNvPr id="22" name="Left Arrow 21"/>
          <p:cNvSpPr/>
          <p:nvPr/>
        </p:nvSpPr>
        <p:spPr>
          <a:xfrm>
            <a:off x="9144000" y="5172068"/>
            <a:ext cx="1371600" cy="533400"/>
          </a:xfrm>
          <a:prstGeom prst="leftArrow">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1" anchor="ctr"/>
          <a:lstStyle/>
          <a:p>
            <a:pPr algn="ctr">
              <a:defRPr/>
            </a:pPr>
            <a:r>
              <a:rPr lang="ar-SA" sz="1200" dirty="0">
                <a:solidFill>
                  <a:schemeClr val="accent4">
                    <a:lumMod val="50000"/>
                  </a:schemeClr>
                </a:solidFill>
                <a:cs typeface="AL-Fares" pitchFamily="2" charset="-78"/>
              </a:rPr>
              <a:t>مقطع من الذكرة</a:t>
            </a:r>
          </a:p>
        </p:txBody>
      </p:sp>
      <p:sp>
        <p:nvSpPr>
          <p:cNvPr id="23" name="Right Brace 22"/>
          <p:cNvSpPr/>
          <p:nvPr/>
        </p:nvSpPr>
        <p:spPr>
          <a:xfrm rot="16200000">
            <a:off x="5105400" y="3190875"/>
            <a:ext cx="457200" cy="3657600"/>
          </a:xfrm>
          <a:prstGeom prst="rightBrace">
            <a:avLst>
              <a:gd name="adj1" fmla="val 8333"/>
              <a:gd name="adj2" fmla="val 50325"/>
            </a:avLst>
          </a:prstGeom>
          <a:ln w="38100">
            <a:solidFill>
              <a:schemeClr val="tx1"/>
            </a:solidFill>
          </a:ln>
        </p:spPr>
        <p:style>
          <a:lnRef idx="2">
            <a:schemeClr val="dk1"/>
          </a:lnRef>
          <a:fillRef idx="0">
            <a:schemeClr val="dk1"/>
          </a:fillRef>
          <a:effectRef idx="1">
            <a:schemeClr val="dk1"/>
          </a:effectRef>
          <a:fontRef idx="minor">
            <a:schemeClr val="tx1"/>
          </a:fontRef>
        </p:style>
        <p:txBody>
          <a:bodyPr rtlCol="1" anchor="ctr"/>
          <a:lstStyle/>
          <a:p>
            <a:pPr algn="ctr">
              <a:defRPr/>
            </a:pPr>
            <a:endParaRPr lang="ar-SA">
              <a:solidFill>
                <a:schemeClr val="accent4">
                  <a:lumMod val="50000"/>
                </a:schemeClr>
              </a:solidFill>
            </a:endParaRPr>
          </a:p>
        </p:txBody>
      </p:sp>
      <p:sp>
        <p:nvSpPr>
          <p:cNvPr id="24" name="TextBox 27"/>
          <p:cNvSpPr txBox="1">
            <a:spLocks noChangeArrowheads="1"/>
          </p:cNvSpPr>
          <p:nvPr/>
        </p:nvSpPr>
        <p:spPr bwMode="auto">
          <a:xfrm>
            <a:off x="4810125" y="3500438"/>
            <a:ext cx="2209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ar-SA" altLang="en-US">
                <a:solidFill>
                  <a:schemeClr val="accent4">
                    <a:lumMod val="50000"/>
                  </a:schemeClr>
                </a:solidFill>
                <a:latin typeface="Calibri" panose="020F0502020204030204" pitchFamily="34" charset="0"/>
                <a:cs typeface="AL-Fares" pitchFamily="2" charset="0"/>
              </a:rPr>
              <a:t>بمجرد هذا التعريف يتم تخصيص مساحة  في الذاكرة لتخزين رقم صغير بحجم يناسب النوع المراد</a:t>
            </a:r>
          </a:p>
        </p:txBody>
      </p:sp>
      <p:sp>
        <p:nvSpPr>
          <p:cNvPr id="25" name="Rounded Rectangle 24"/>
          <p:cNvSpPr/>
          <p:nvPr/>
        </p:nvSpPr>
        <p:spPr>
          <a:xfrm>
            <a:off x="4667250" y="2143125"/>
            <a:ext cx="5715000" cy="1123950"/>
          </a:xfrm>
          <a:prstGeom prst="roundRect">
            <a:avLst/>
          </a:prstGeom>
        </p:spPr>
        <p:style>
          <a:lnRef idx="1">
            <a:schemeClr val="accent4"/>
          </a:lnRef>
          <a:fillRef idx="2">
            <a:schemeClr val="accent4"/>
          </a:fillRef>
          <a:effectRef idx="1">
            <a:schemeClr val="accent4"/>
          </a:effectRef>
          <a:fontRef idx="minor">
            <a:schemeClr val="dk1"/>
          </a:fontRef>
        </p:style>
        <p:txBody>
          <a:bodyPr rtlCol="1" anchor="ctr"/>
          <a:lstStyle/>
          <a:p>
            <a:pPr>
              <a:defRPr/>
            </a:pPr>
            <a:r>
              <a:rPr lang="en-US" sz="1600" b="1" dirty="0">
                <a:solidFill>
                  <a:schemeClr val="accent4">
                    <a:lumMod val="50000"/>
                  </a:schemeClr>
                </a:solidFill>
              </a:rPr>
              <a:t>Type1 x = 28 ; // </a:t>
            </a:r>
            <a:r>
              <a:rPr lang="ar-SA" sz="1600" dirty="0">
                <a:solidFill>
                  <a:schemeClr val="accent4">
                    <a:lumMod val="50000"/>
                  </a:schemeClr>
                </a:solidFill>
                <a:cs typeface="AL-Fares" pitchFamily="2" charset="-78"/>
              </a:rPr>
              <a:t>سيتم تخصيص مساحة في الذاكرة سعتها 1 بايت </a:t>
            </a:r>
            <a:endParaRPr lang="en-US" sz="1600" dirty="0">
              <a:solidFill>
                <a:schemeClr val="accent4">
                  <a:lumMod val="50000"/>
                </a:schemeClr>
              </a:solidFill>
              <a:cs typeface="AL-Fares" pitchFamily="2" charset="-78"/>
            </a:endParaRPr>
          </a:p>
          <a:p>
            <a:pPr>
              <a:defRPr/>
            </a:pPr>
            <a:r>
              <a:rPr lang="en-US" sz="1600" b="1" dirty="0">
                <a:solidFill>
                  <a:schemeClr val="accent4">
                    <a:lumMod val="50000"/>
                  </a:schemeClr>
                </a:solidFill>
              </a:rPr>
              <a:t>Type2  y;           //</a:t>
            </a:r>
            <a:r>
              <a:rPr lang="ar-SA" sz="1600" dirty="0">
                <a:solidFill>
                  <a:schemeClr val="accent4">
                    <a:lumMod val="50000"/>
                  </a:schemeClr>
                </a:solidFill>
                <a:cs typeface="AL-Fares" pitchFamily="2" charset="-78"/>
              </a:rPr>
              <a:t>سيتم تخصيص مساحة في الذاكرة سعتها 2 بايت </a:t>
            </a:r>
            <a:endParaRPr lang="en-US" sz="1600" dirty="0">
              <a:solidFill>
                <a:schemeClr val="accent4">
                  <a:lumMod val="50000"/>
                </a:schemeClr>
              </a:solidFill>
              <a:cs typeface="AL-Fares" pitchFamily="2" charset="-78"/>
            </a:endParaRPr>
          </a:p>
        </p:txBody>
      </p:sp>
      <p:cxnSp>
        <p:nvCxnSpPr>
          <p:cNvPr id="26" name="Curved Connector 25"/>
          <p:cNvCxnSpPr/>
          <p:nvPr/>
        </p:nvCxnSpPr>
        <p:spPr>
          <a:xfrm rot="5400000">
            <a:off x="3430588" y="3563938"/>
            <a:ext cx="2371725" cy="387350"/>
          </a:xfrm>
          <a:prstGeom prst="curvedConnector3">
            <a:avLst>
              <a:gd name="adj1" fmla="val -369"/>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081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heckerboard(across)">
                                      <p:cBhvr>
                                        <p:cTn id="13" dur="500"/>
                                        <p:tgtEl>
                                          <p:spTgt spid="23"/>
                                        </p:tgtEl>
                                      </p:cBhvr>
                                    </p:animEffect>
                                  </p:childTnLst>
                                </p:cTn>
                              </p:par>
                              <p:par>
                                <p:cTn id="14" presetID="5" presetClass="entr" presetSubtype="1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919288" y="1628776"/>
            <a:ext cx="864076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Low" eaLnBrk="1" hangingPunct="1">
              <a:lnSpc>
                <a:spcPct val="150000"/>
              </a:lnSpc>
              <a:buFont typeface="Wingdings" panose="05000000000000000000" pitchFamily="2" charset="2"/>
              <a:buNone/>
            </a:pPr>
            <a:endParaRPr lang="en-US" altLang="en-US" sz="2200" dirty="0"/>
          </a:p>
          <a:p>
            <a:pPr algn="ctr" eaLnBrk="1" hangingPunct="1">
              <a:lnSpc>
                <a:spcPct val="150000"/>
              </a:lnSpc>
              <a:buFont typeface="Wingdings" panose="05000000000000000000" pitchFamily="2" charset="2"/>
              <a:buNone/>
            </a:pPr>
            <a:r>
              <a:rPr lang="ar-SA" altLang="en-US" sz="2200" dirty="0"/>
              <a:t>بعد أن تكلمنا </a:t>
            </a:r>
            <a:r>
              <a:rPr lang="ar-SA" altLang="en-US" sz="2200" dirty="0" smtClean="0"/>
              <a:t>عن </a:t>
            </a:r>
            <a:r>
              <a:rPr lang="ar-SA" altLang="en-US" sz="2200" dirty="0"/>
              <a:t>برامج نظم التشغيل و برامج التطبيقات يبقى سؤال</a:t>
            </a:r>
            <a:endParaRPr lang="en-US" altLang="en-US" sz="2200" dirty="0"/>
          </a:p>
          <a:p>
            <a:pPr algn="ctr" eaLnBrk="1" hangingPunct="1">
              <a:lnSpc>
                <a:spcPct val="150000"/>
              </a:lnSpc>
              <a:buFont typeface="Wingdings" panose="05000000000000000000" pitchFamily="2" charset="2"/>
              <a:buNone/>
            </a:pPr>
            <a:r>
              <a:rPr lang="ar-SA" altLang="en-US" sz="2200" b="1" dirty="0"/>
              <a:t>من كتب هذه البرامج؟ </a:t>
            </a:r>
            <a:endParaRPr lang="en-US" altLang="en-US" sz="2200" b="1" dirty="0"/>
          </a:p>
          <a:p>
            <a:pPr algn="ctr" eaLnBrk="1" hangingPunct="1">
              <a:lnSpc>
                <a:spcPct val="150000"/>
              </a:lnSpc>
              <a:buFont typeface="Wingdings" panose="05000000000000000000" pitchFamily="2" charset="2"/>
              <a:buNone/>
            </a:pPr>
            <a:r>
              <a:rPr lang="ar-SA" altLang="en-US" sz="2200" b="1" dirty="0"/>
              <a:t>وكيف كتبت؟ </a:t>
            </a:r>
            <a:endParaRPr lang="en-US" altLang="en-US" sz="2200" b="1" dirty="0"/>
          </a:p>
          <a:p>
            <a:pPr algn="ctr" eaLnBrk="1" hangingPunct="1">
              <a:lnSpc>
                <a:spcPct val="150000"/>
              </a:lnSpc>
              <a:buFont typeface="Wingdings" panose="05000000000000000000" pitchFamily="2" charset="2"/>
              <a:buNone/>
            </a:pPr>
            <a:r>
              <a:rPr lang="ar-SA" altLang="en-US" sz="2200" b="1" dirty="0"/>
              <a:t>وبأي لغة؟ </a:t>
            </a:r>
            <a:endParaRPr lang="en-US" altLang="en-US" sz="2200" b="1" dirty="0"/>
          </a:p>
          <a:p>
            <a:pPr algn="ctr" eaLnBrk="1" hangingPunct="1">
              <a:lnSpc>
                <a:spcPct val="150000"/>
              </a:lnSpc>
              <a:buFont typeface="Wingdings" panose="05000000000000000000" pitchFamily="2" charset="2"/>
              <a:buNone/>
            </a:pPr>
            <a:r>
              <a:rPr lang="ar-SA" altLang="en-US" sz="2200" b="1" dirty="0"/>
              <a:t>وما هي الخطوات التي اتبعت لبناء هذه البرامج؟</a:t>
            </a:r>
          </a:p>
        </p:txBody>
      </p:sp>
      <p:sp>
        <p:nvSpPr>
          <p:cNvPr id="819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953560EC-B10F-4C40-80A5-6B05B8EBCBD1}" type="slidenum">
              <a:rPr lang="ar-SA" altLang="en-US" sz="1000">
                <a:latin typeface="Verdana" panose="020B0604030504040204" pitchFamily="34" charset="0"/>
              </a:rPr>
              <a:pPr algn="ctr" rtl="0">
                <a:spcBef>
                  <a:spcPct val="0"/>
                </a:spcBef>
                <a:buClrTx/>
                <a:buSzTx/>
                <a:buFontTx/>
                <a:buNone/>
              </a:pPr>
              <a:t>4</a:t>
            </a:fld>
            <a:endParaRPr lang="en-US" altLang="en-US" sz="1000">
              <a:latin typeface="Verdana" panose="020B0604030504040204" pitchFamily="34" charset="0"/>
            </a:endParaRPr>
          </a:p>
        </p:txBody>
      </p:sp>
      <p:sp>
        <p:nvSpPr>
          <p:cNvPr id="8197"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KW" altLang="en-US" sz="3200" b="1">
                <a:latin typeface="Arial" panose="020B0604020202020204" pitchFamily="34" charset="0"/>
              </a:rPr>
              <a:t>صياغة البرامج ولغات البرمجة</a:t>
            </a:r>
            <a:endParaRPr lang="en-US" altLang="en-US" sz="3200" b="1">
              <a:latin typeface="Arial" panose="020B0604020202020204" pitchFamily="34" charset="0"/>
            </a:endParaRPr>
          </a:p>
        </p:txBody>
      </p:sp>
    </p:spTree>
    <p:extLst>
      <p:ext uri="{BB962C8B-B14F-4D97-AF65-F5344CB8AC3E}">
        <p14:creationId xmlns:p14="http://schemas.microsoft.com/office/powerpoint/2010/main" val="2146647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r" rtl="1" eaLnBrk="1" hangingPunct="1"/>
            <a:r>
              <a:rPr lang="ar-SA" altLang="en-US" b="1">
                <a:solidFill>
                  <a:schemeClr val="accent4">
                    <a:lumMod val="50000"/>
                  </a:schemeClr>
                </a:solidFill>
                <a:cs typeface="Traditional Arabic" panose="02020603050405020304" pitchFamily="18" charset="-78"/>
              </a:rPr>
              <a:t>المعاملات الحسابيـة و المنطقيـة </a:t>
            </a:r>
            <a:r>
              <a:rPr lang="en-US" altLang="en-US" b="1">
                <a:solidFill>
                  <a:schemeClr val="accent4">
                    <a:lumMod val="50000"/>
                  </a:schemeClr>
                </a:solidFill>
                <a:cs typeface="Traditional Arabic" panose="02020603050405020304" pitchFamily="18" charset="-78"/>
              </a:rPr>
              <a:t>(Operators)</a:t>
            </a:r>
          </a:p>
        </p:txBody>
      </p:sp>
      <p:sp>
        <p:nvSpPr>
          <p:cNvPr id="5123" name="Content Placeholder 2"/>
          <p:cNvSpPr>
            <a:spLocks noGrp="1"/>
          </p:cNvSpPr>
          <p:nvPr>
            <p:ph idx="1"/>
          </p:nvPr>
        </p:nvSpPr>
        <p:spPr/>
        <p:txBody>
          <a:bodyPr/>
          <a:lstStyle/>
          <a:p>
            <a:pPr algn="r" rtl="1">
              <a:buClr>
                <a:srgbClr val="FFC000"/>
              </a:buClr>
              <a:buFont typeface="Wingdings" pitchFamily="2" charset="2"/>
              <a:buChar char="v"/>
              <a:defRPr/>
            </a:pPr>
            <a:r>
              <a:rPr lang="ar-EG" sz="2400" b="1" dirty="0">
                <a:solidFill>
                  <a:schemeClr val="accent4">
                    <a:lumMod val="50000"/>
                  </a:schemeClr>
                </a:solidFill>
                <a:latin typeface="Traditional Arabic" pitchFamily="18" charset="-78"/>
                <a:cs typeface="Traditional Arabic" pitchFamily="18" charset="-78"/>
              </a:rPr>
              <a:t>وهي تتيح للمبرمج القيام بعمليات المعالجة (الحسابية والمنطقية) وعمليات التخزين وهي تنقسم إلى:</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Arithmetic Operators (+, -, *, /, %).</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Increment </a:t>
            </a:r>
            <a:r>
              <a:rPr lang="ar-EG" sz="2400" b="1" dirty="0">
                <a:solidFill>
                  <a:schemeClr val="accent4">
                    <a:lumMod val="50000"/>
                  </a:schemeClr>
                </a:solidFill>
                <a:latin typeface="Traditional Arabic" pitchFamily="18" charset="-78"/>
                <a:cs typeface="Traditional Arabic" pitchFamily="18" charset="-78"/>
              </a:rPr>
              <a:t>و</a:t>
            </a:r>
            <a:r>
              <a:rPr lang="en-US" sz="2400" b="1" dirty="0">
                <a:solidFill>
                  <a:schemeClr val="accent4">
                    <a:lumMod val="50000"/>
                  </a:schemeClr>
                </a:solidFill>
                <a:latin typeface="Traditional Arabic" pitchFamily="18" charset="-78"/>
                <a:cs typeface="Traditional Arabic" pitchFamily="18" charset="-78"/>
              </a:rPr>
              <a:t>Decrement (++, --).</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Assignment Operators (=, +=, -=, *=, /=, %=).</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Relational Operators (&lt;, &gt;, &lt;=, &gt;=).</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Equality Operators (==, !=).</a:t>
            </a:r>
          </a:p>
          <a:p>
            <a:pPr>
              <a:buClr>
                <a:srgbClr val="FFC000"/>
              </a:buClr>
              <a:buFont typeface="Wingdings" pitchFamily="2" charset="2"/>
              <a:buChar char="v"/>
              <a:defRPr/>
            </a:pPr>
            <a:r>
              <a:rPr lang="en-US" sz="2400" b="1" dirty="0">
                <a:solidFill>
                  <a:schemeClr val="accent4">
                    <a:lumMod val="50000"/>
                  </a:schemeClr>
                </a:solidFill>
                <a:latin typeface="Traditional Arabic" pitchFamily="18" charset="-78"/>
                <a:cs typeface="Traditional Arabic" pitchFamily="18" charset="-78"/>
              </a:rPr>
              <a:t>Logical Operators (!, &amp;&amp;, ||).</a:t>
            </a:r>
          </a:p>
        </p:txBody>
      </p:sp>
    </p:spTree>
    <p:extLst>
      <p:ext uri="{BB962C8B-B14F-4D97-AF65-F5344CB8AC3E}">
        <p14:creationId xmlns:p14="http://schemas.microsoft.com/office/powerpoint/2010/main" val="4250130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lgn="r" rtl="1" eaLnBrk="1" hangingPunct="1"/>
            <a:r>
              <a:rPr lang="ar-SA" altLang="en-US" b="1">
                <a:solidFill>
                  <a:schemeClr val="accent4">
                    <a:lumMod val="50000"/>
                  </a:schemeClr>
                </a:solidFill>
                <a:cs typeface="Traditional Arabic" panose="02020603050405020304" pitchFamily="18" charset="-78"/>
              </a:rPr>
              <a:t>الأخطـاء في البرمجـة</a:t>
            </a:r>
            <a:endParaRPr lang="en-US" altLang="en-US" b="1">
              <a:solidFill>
                <a:schemeClr val="accent4">
                  <a:lumMod val="50000"/>
                </a:schemeClr>
              </a:solidFill>
              <a:cs typeface="Traditional Arabic" panose="02020603050405020304" pitchFamily="18" charset="-78"/>
            </a:endParaRPr>
          </a:p>
        </p:txBody>
      </p:sp>
      <p:sp>
        <p:nvSpPr>
          <p:cNvPr id="5123" name="Content Placeholder 2"/>
          <p:cNvSpPr>
            <a:spLocks noGrp="1"/>
          </p:cNvSpPr>
          <p:nvPr>
            <p:ph idx="1"/>
          </p:nvPr>
        </p:nvSpPr>
        <p:spPr/>
        <p:txBody>
          <a:bodyPr>
            <a:normAutofit/>
          </a:bodyPr>
          <a:lstStyle/>
          <a:p>
            <a:pPr algn="r" rtl="1">
              <a:buClr>
                <a:srgbClr val="FFC000"/>
              </a:buClr>
              <a:buFont typeface="Wingdings" pitchFamily="2" charset="2"/>
              <a:buChar char="v"/>
              <a:defRPr/>
            </a:pPr>
            <a:r>
              <a:rPr lang="ar-SA" sz="2600" b="1" dirty="0">
                <a:solidFill>
                  <a:schemeClr val="accent4">
                    <a:lumMod val="50000"/>
                  </a:schemeClr>
                </a:solidFill>
                <a:latin typeface="Traditional Arabic" pitchFamily="18" charset="-78"/>
                <a:cs typeface="Traditional Arabic" pitchFamily="18" charset="-78"/>
              </a:rPr>
              <a:t>عند كتابة البرامج بأي من لغات البرمجة وتنفيذها عادةً يظهر معنا أخطاء يتعرف المترجم على اثنين منها و ثالث لا يتعرف عليه, فهناك ثلاثة أنواع من الأخطاء:</a:t>
            </a:r>
          </a:p>
          <a:p>
            <a:pPr marL="744537" lvl="1" indent="-342900" algn="r" rtl="1">
              <a:buClr>
                <a:srgbClr val="FFC000"/>
              </a:buClr>
              <a:buFont typeface="Arial" pitchFamily="34" charset="0"/>
              <a:buChar char="•"/>
              <a:defRPr/>
            </a:pPr>
            <a:r>
              <a:rPr lang="en-US" sz="2400" b="1" dirty="0">
                <a:solidFill>
                  <a:schemeClr val="accent4">
                    <a:lumMod val="50000"/>
                  </a:schemeClr>
                </a:solidFill>
                <a:latin typeface="Traditional Arabic" pitchFamily="18" charset="-78"/>
                <a:cs typeface="Traditional Arabic" pitchFamily="18" charset="-78"/>
              </a:rPr>
              <a:t>Syntax Errors </a:t>
            </a:r>
            <a:r>
              <a:rPr lang="ar-SA" sz="2400" b="1" dirty="0">
                <a:solidFill>
                  <a:schemeClr val="accent4">
                    <a:lumMod val="50000"/>
                  </a:schemeClr>
                </a:solidFill>
                <a:latin typeface="Traditional Arabic" pitchFamily="18" charset="-78"/>
                <a:cs typeface="Traditional Arabic" pitchFamily="18" charset="-78"/>
              </a:rPr>
              <a:t>: (خطأ برمجي) وهي عبارة عن أخطاء في كتابة المفردات وقواعد اللغة يستطيع المترجم التعرف عليها, وبالتالي لا يمكن بناء أو تشغيل البرنامج بدون تعديلها. (يتعرف عليه المترجم)</a:t>
            </a:r>
          </a:p>
          <a:p>
            <a:pPr marL="744537" lvl="1" indent="-342900" algn="r" rtl="1">
              <a:buClr>
                <a:srgbClr val="FFC000"/>
              </a:buClr>
              <a:buFont typeface="Arial" pitchFamily="34" charset="0"/>
              <a:buChar char="•"/>
              <a:defRPr/>
            </a:pPr>
            <a:r>
              <a:rPr lang="en-US" sz="2400" b="1" dirty="0">
                <a:solidFill>
                  <a:schemeClr val="accent4">
                    <a:lumMod val="50000"/>
                  </a:schemeClr>
                </a:solidFill>
                <a:latin typeface="Traditional Arabic" pitchFamily="18" charset="-78"/>
                <a:cs typeface="Traditional Arabic" pitchFamily="18" charset="-78"/>
              </a:rPr>
              <a:t>Runtime Errors </a:t>
            </a:r>
            <a:r>
              <a:rPr lang="ar-SA" sz="2400" b="1" dirty="0">
                <a:solidFill>
                  <a:schemeClr val="accent4">
                    <a:lumMod val="50000"/>
                  </a:schemeClr>
                </a:solidFill>
                <a:latin typeface="Traditional Arabic" pitchFamily="18" charset="-78"/>
                <a:cs typeface="Traditional Arabic" pitchFamily="18" charset="-78"/>
              </a:rPr>
              <a:t>: (خطأ التنفيذ) وهي عبارة عن أخطاء لا يمكن ملاحظتها أثناء كتابة البرنامج ولا يستطيع المترجم التعرف عليها, ولاكتشاف هذه الأخطاء يجب تشغيل البرنامج وتجربتها حتى نتمكن من اكتشافها. (يتعرف عليه المترجم)</a:t>
            </a:r>
          </a:p>
          <a:p>
            <a:pPr marL="744537" lvl="1" indent="-342900" algn="r" rtl="1">
              <a:buClr>
                <a:srgbClr val="FFC000"/>
              </a:buClr>
              <a:buFont typeface="Arial" pitchFamily="34" charset="0"/>
              <a:buChar char="•"/>
              <a:defRPr/>
            </a:pPr>
            <a:r>
              <a:rPr lang="en-US" sz="2400" b="1" dirty="0">
                <a:solidFill>
                  <a:schemeClr val="accent4">
                    <a:lumMod val="50000"/>
                  </a:schemeClr>
                </a:solidFill>
                <a:latin typeface="Traditional Arabic" pitchFamily="18" charset="-78"/>
                <a:cs typeface="Traditional Arabic" pitchFamily="18" charset="-78"/>
              </a:rPr>
              <a:t>Logical Errors</a:t>
            </a:r>
            <a:r>
              <a:rPr lang="ar-SA" sz="2400" b="1" dirty="0">
                <a:solidFill>
                  <a:schemeClr val="accent4">
                    <a:lumMod val="50000"/>
                  </a:schemeClr>
                </a:solidFill>
                <a:latin typeface="Traditional Arabic" pitchFamily="18" charset="-78"/>
                <a:cs typeface="Traditional Arabic" pitchFamily="18" charset="-78"/>
              </a:rPr>
              <a:t>: (الخطأ المنطقي) و هو خطأ لا يتعرف عليه المترجم و إنما يظهر في مرحلة الاختبار, كأن يتم عكس نتائج المقارنات أو إجراء عملية حسابية بأولوية خاطئة</a:t>
            </a:r>
          </a:p>
        </p:txBody>
      </p:sp>
    </p:spTree>
    <p:extLst>
      <p:ext uri="{BB962C8B-B14F-4D97-AF65-F5344CB8AC3E}">
        <p14:creationId xmlns:p14="http://schemas.microsoft.com/office/powerpoint/2010/main" val="2642752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rtl="1" eaLnBrk="1" hangingPunct="1"/>
            <a:r>
              <a:rPr lang="ar-SA" altLang="en-US" sz="5400" b="1" dirty="0">
                <a:solidFill>
                  <a:schemeClr val="accent4">
                    <a:lumMod val="50000"/>
                  </a:schemeClr>
                </a:solidFill>
                <a:cs typeface="Traditional Arabic" panose="02020603050405020304" pitchFamily="18" charset="-78"/>
              </a:rPr>
              <a:t>شكـرًا لإنصاتكم </a:t>
            </a:r>
            <a:endParaRPr lang="en-US" altLang="en-US" sz="5400" b="1" dirty="0">
              <a:solidFill>
                <a:schemeClr val="accent4">
                  <a:lumMod val="50000"/>
                </a:schemeClr>
              </a:solidFill>
              <a:cs typeface="Traditional Arabic" panose="02020603050405020304" pitchFamily="18" charset="-78"/>
            </a:endParaRPr>
          </a:p>
        </p:txBody>
      </p:sp>
      <p:sp>
        <p:nvSpPr>
          <p:cNvPr id="5" name="Title 1"/>
          <p:cNvSpPr txBox="1">
            <a:spLocks/>
          </p:cNvSpPr>
          <p:nvPr/>
        </p:nvSpPr>
        <p:spPr bwMode="auto">
          <a:xfrm>
            <a:off x="2638426" y="5405438"/>
            <a:ext cx="7826375" cy="1376362"/>
          </a:xfrm>
          <a:prstGeom prst="rect">
            <a:avLst/>
          </a:prstGeom>
          <a:noFill/>
          <a:ln w="9525">
            <a:noFill/>
            <a:miter lim="800000"/>
            <a:headEnd/>
            <a:tailEnd/>
          </a:ln>
        </p:spPr>
        <p:txBody>
          <a:bodyPr lIns="91436" tIns="45718" rIns="91436" bIns="45718" anchor="ctr"/>
          <a:lstStyle/>
          <a:p>
            <a:pPr algn="ctr">
              <a:defRPr/>
            </a:pPr>
            <a:r>
              <a:rPr lang="ar-SA" sz="5400" b="1" kern="0" dirty="0">
                <a:solidFill>
                  <a:schemeClr val="accent4">
                    <a:lumMod val="50000"/>
                  </a:schemeClr>
                </a:solidFill>
                <a:latin typeface="+mj-lt"/>
                <a:ea typeface="+mj-ea"/>
                <a:cs typeface="Traditional Arabic" pitchFamily="2" charset="-78"/>
              </a:rPr>
              <a:t>لنبدأ النقاش فنستفيـد...</a:t>
            </a:r>
            <a:endParaRPr lang="en-US" sz="5400" b="1" kern="0" dirty="0">
              <a:solidFill>
                <a:schemeClr val="accent4">
                  <a:lumMod val="50000"/>
                </a:schemeClr>
              </a:solidFill>
              <a:latin typeface="+mj-lt"/>
              <a:ea typeface="+mj-ea"/>
              <a:cs typeface="Traditional Arabic" pitchFamily="2" charset="-78"/>
            </a:endParaRPr>
          </a:p>
        </p:txBody>
      </p:sp>
      <p:pic>
        <p:nvPicPr>
          <p:cNvPr id="53252" name="Picture 3" descr="C:\Users\OneWay2Allah\Desktop\presentation-boy-color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447800"/>
            <a:ext cx="4572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032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847850" y="1773239"/>
            <a:ext cx="8459788"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just" eaLnBrk="1" hangingPunct="1">
              <a:lnSpc>
                <a:spcPct val="140000"/>
              </a:lnSpc>
              <a:buSzPct val="85000"/>
              <a:buFont typeface="Wingdings" panose="05000000000000000000" pitchFamily="2" charset="2"/>
              <a:buChar char="§"/>
            </a:pPr>
            <a:endParaRPr lang="en-US" altLang="en-US" sz="2200" dirty="0"/>
          </a:p>
          <a:p>
            <a:pPr algn="just" eaLnBrk="1" hangingPunct="1">
              <a:lnSpc>
                <a:spcPct val="140000"/>
              </a:lnSpc>
              <a:buSzPct val="85000"/>
              <a:buFont typeface="Wingdings" panose="05000000000000000000" pitchFamily="2" charset="2"/>
              <a:buChar char="§"/>
            </a:pPr>
            <a:r>
              <a:rPr lang="ar-SA" altLang="en-US" sz="2200" b="1" dirty="0"/>
              <a:t>البرنامج</a:t>
            </a:r>
            <a:r>
              <a:rPr lang="en-US" altLang="en-US" sz="2200" b="1" dirty="0"/>
              <a:t> Program </a:t>
            </a:r>
            <a:r>
              <a:rPr lang="ar-SA" altLang="en-US" sz="2200" dirty="0"/>
              <a:t>هو مجموعة التعليمات المرتبة منطقياً التي توجه الحاسوب لأداء عمل معين على البيانات بهدف الحصول على معلومات مفيدة. </a:t>
            </a:r>
            <a:endParaRPr lang="en-US" altLang="en-US" sz="2200" dirty="0"/>
          </a:p>
          <a:p>
            <a:pPr algn="just" eaLnBrk="1" hangingPunct="1">
              <a:lnSpc>
                <a:spcPct val="140000"/>
              </a:lnSpc>
              <a:buSzPct val="85000"/>
              <a:buFont typeface="Wingdings" panose="05000000000000000000" pitchFamily="2" charset="2"/>
              <a:buChar char="§"/>
            </a:pPr>
            <a:endParaRPr lang="en-US" altLang="en-US" sz="2200" dirty="0"/>
          </a:p>
          <a:p>
            <a:pPr algn="just" eaLnBrk="1" hangingPunct="1">
              <a:lnSpc>
                <a:spcPct val="140000"/>
              </a:lnSpc>
              <a:buSzPct val="85000"/>
              <a:buFont typeface="Wingdings" panose="05000000000000000000" pitchFamily="2" charset="2"/>
              <a:buChar char="§"/>
            </a:pPr>
            <a:r>
              <a:rPr lang="ar-SA" altLang="en-US" sz="2200" b="1" dirty="0"/>
              <a:t>لغات البرمجة</a:t>
            </a:r>
            <a:r>
              <a:rPr lang="en-US" altLang="en-US" sz="2200" b="1" dirty="0"/>
              <a:t> Programming Languages </a:t>
            </a:r>
            <a:r>
              <a:rPr lang="ar-SA" altLang="en-US" sz="2200" dirty="0"/>
              <a:t>هي مجموعة القواعد التي توفر طريقة صياغة تعليمات البرنامج</a:t>
            </a:r>
            <a:r>
              <a:rPr lang="en-US" altLang="en-US" sz="2200" dirty="0"/>
              <a:t>.</a:t>
            </a:r>
            <a:endParaRPr lang="ar-KW" altLang="en-US" sz="2200" dirty="0"/>
          </a:p>
        </p:txBody>
      </p:sp>
      <p:sp>
        <p:nvSpPr>
          <p:cNvPr id="92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D90A3344-7E3F-49C2-A330-5B8FC3C217CF}" type="slidenum">
              <a:rPr lang="ar-SA" altLang="en-US" sz="1000">
                <a:latin typeface="Verdana" panose="020B0604030504040204" pitchFamily="34" charset="0"/>
              </a:rPr>
              <a:pPr algn="ctr" rtl="0">
                <a:spcBef>
                  <a:spcPct val="0"/>
                </a:spcBef>
                <a:buClrTx/>
                <a:buSzTx/>
                <a:buFontTx/>
                <a:buNone/>
              </a:pPr>
              <a:t>5</a:t>
            </a:fld>
            <a:endParaRPr lang="en-US" altLang="en-US" sz="1000">
              <a:latin typeface="Verdana" panose="020B0604030504040204" pitchFamily="34" charset="0"/>
            </a:endParaRPr>
          </a:p>
        </p:txBody>
      </p:sp>
      <p:sp>
        <p:nvSpPr>
          <p:cNvPr id="9220"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rtl="0" eaLnBrk="1" hangingPunct="1">
              <a:spcBef>
                <a:spcPct val="0"/>
              </a:spcBef>
              <a:buClrTx/>
              <a:buSzTx/>
              <a:buFontTx/>
              <a:buNone/>
            </a:pPr>
            <a:r>
              <a:rPr lang="ar-KW" altLang="en-US" sz="3200" b="1">
                <a:latin typeface="Arial" panose="020B0604020202020204" pitchFamily="34" charset="0"/>
              </a:rPr>
              <a:t>صياغة البرامج ولغات البرمجة</a:t>
            </a:r>
            <a:endParaRPr lang="en-US" altLang="en-US" sz="3200" b="1">
              <a:latin typeface="Arial" panose="020B0604020202020204" pitchFamily="34" charset="0"/>
            </a:endParaRPr>
          </a:p>
        </p:txBody>
      </p:sp>
    </p:spTree>
    <p:extLst>
      <p:ext uri="{BB962C8B-B14F-4D97-AF65-F5344CB8AC3E}">
        <p14:creationId xmlns:p14="http://schemas.microsoft.com/office/powerpoint/2010/main" val="440923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1738313" y="1700214"/>
            <a:ext cx="8640762" cy="4465637"/>
          </a:xfrm>
          <a:prstGeom prst="rect">
            <a:avLst/>
          </a:prstGeom>
          <a:noFill/>
          <a:ln w="9525">
            <a:noFill/>
            <a:miter lim="800000"/>
            <a:headEnd/>
            <a:tailEnd/>
          </a:ln>
          <a:effectLst/>
        </p:spPr>
        <p:txBody>
          <a:bodyPr/>
          <a:lstStyle/>
          <a:p>
            <a:pPr algn="just" defTabSz="990600" rtl="1">
              <a:lnSpc>
                <a:spcPct val="150000"/>
              </a:lnSpc>
              <a:spcBef>
                <a:spcPts val="700"/>
              </a:spcBef>
              <a:buClr>
                <a:schemeClr val="accent2"/>
              </a:buClr>
              <a:buSzPct val="60000"/>
              <a:defRPr/>
            </a:pPr>
            <a:endParaRPr lang="en-US" sz="2400" dirty="0">
              <a:latin typeface="Tw Cen MT" pitchFamily="34" charset="0"/>
              <a:cs typeface="Arial" charset="0"/>
            </a:endParaRPr>
          </a:p>
          <a:p>
            <a:pPr algn="just" defTabSz="990600" rtl="1">
              <a:lnSpc>
                <a:spcPct val="150000"/>
              </a:lnSpc>
              <a:spcBef>
                <a:spcPts val="700"/>
              </a:spcBef>
              <a:buClr>
                <a:schemeClr val="accent2"/>
              </a:buClr>
              <a:buSzPct val="60000"/>
              <a:defRPr/>
            </a:pPr>
            <a:r>
              <a:rPr lang="ar-SA" sz="2400" dirty="0">
                <a:latin typeface="Tw Cen MT" pitchFamily="34" charset="0"/>
                <a:cs typeface="Arial" charset="0"/>
              </a:rPr>
              <a:t>يقوم صائغ البرامج </a:t>
            </a:r>
            <a:r>
              <a:rPr lang="ar-KW" sz="2400" dirty="0">
                <a:latin typeface="Tw Cen MT" pitchFamily="34" charset="0"/>
                <a:cs typeface="Arial" charset="0"/>
              </a:rPr>
              <a:t>(</a:t>
            </a:r>
            <a:r>
              <a:rPr lang="ar-SA" sz="2400" dirty="0">
                <a:latin typeface="Tw Cen MT" pitchFamily="34" charset="0"/>
                <a:cs typeface="Arial" charset="0"/>
              </a:rPr>
              <a:t>المبرمج</a:t>
            </a:r>
            <a:r>
              <a:rPr lang="ar-KW" sz="2400" dirty="0">
                <a:latin typeface="Tw Cen MT" pitchFamily="34" charset="0"/>
                <a:cs typeface="Arial" charset="0"/>
              </a:rPr>
              <a:t>) </a:t>
            </a:r>
            <a:r>
              <a:rPr lang="ar-SA" sz="2400" dirty="0">
                <a:latin typeface="Tw Cen MT" pitchFamily="34" charset="0"/>
                <a:cs typeface="Arial" charset="0"/>
              </a:rPr>
              <a:t>بعدة خطوات لحل مشكلة ما، فيقوم </a:t>
            </a:r>
          </a:p>
          <a:p>
            <a:pPr marL="341313" indent="-163513" algn="just" defTabSz="990600" rtl="1">
              <a:lnSpc>
                <a:spcPct val="150000"/>
              </a:lnSpc>
              <a:spcBef>
                <a:spcPts val="700"/>
              </a:spcBef>
              <a:buClr>
                <a:schemeClr val="accent2"/>
              </a:buClr>
              <a:buSzPct val="60000"/>
              <a:buFont typeface="Wingdings" pitchFamily="2" charset="2"/>
              <a:buChar char="§"/>
              <a:defRPr/>
            </a:pPr>
            <a:r>
              <a:rPr lang="ar-SA" sz="2400" dirty="0">
                <a:latin typeface="Tw Cen MT" pitchFamily="34" charset="0"/>
                <a:cs typeface="Arial" charset="0"/>
              </a:rPr>
              <a:t>أولاً بصياغة المشكلة في صورة تعليمات للحاسوب لحلها، </a:t>
            </a:r>
          </a:p>
          <a:p>
            <a:pPr marL="341313" indent="-163513" algn="just" defTabSz="990600" rtl="1">
              <a:lnSpc>
                <a:spcPct val="150000"/>
              </a:lnSpc>
              <a:spcBef>
                <a:spcPts val="700"/>
              </a:spcBef>
              <a:buClr>
                <a:schemeClr val="accent2"/>
              </a:buClr>
              <a:buSzPct val="60000"/>
              <a:buFont typeface="Wingdings" pitchFamily="2" charset="2"/>
              <a:buChar char="§"/>
              <a:defRPr/>
            </a:pPr>
            <a:r>
              <a:rPr lang="ar-SA" sz="2400" dirty="0">
                <a:latin typeface="Tw Cen MT" pitchFamily="34" charset="0"/>
                <a:cs typeface="Arial" charset="0"/>
              </a:rPr>
              <a:t>ثم ينفذ التعليمات على الحاسوب ويختبر البرنامج لمعرفة مدى صحة النتائج، </a:t>
            </a:r>
          </a:p>
          <a:p>
            <a:pPr marL="341313" indent="-163513" algn="just" defTabSz="990600" rtl="1">
              <a:lnSpc>
                <a:spcPct val="150000"/>
              </a:lnSpc>
              <a:spcBef>
                <a:spcPts val="700"/>
              </a:spcBef>
              <a:buClr>
                <a:schemeClr val="accent2"/>
              </a:buClr>
              <a:buSzPct val="60000"/>
              <a:buFont typeface="Wingdings" pitchFamily="2" charset="2"/>
              <a:buChar char="§"/>
              <a:defRPr/>
            </a:pPr>
            <a:r>
              <a:rPr lang="ar-SA" sz="2400" dirty="0">
                <a:latin typeface="Tw Cen MT" pitchFamily="34" charset="0"/>
                <a:cs typeface="Arial" charset="0"/>
              </a:rPr>
              <a:t>وفي النهاية يكتب تقريراً عن البرنامج</a:t>
            </a:r>
            <a:r>
              <a:rPr lang="en-US" sz="2400" dirty="0">
                <a:latin typeface="Tw Cen MT" pitchFamily="34" charset="0"/>
                <a:cs typeface="Arial" charset="0"/>
              </a:rPr>
              <a:t>.</a:t>
            </a:r>
            <a:endParaRPr lang="ar-KW" sz="2400" dirty="0">
              <a:latin typeface="Tw Cen MT" pitchFamily="34" charset="0"/>
              <a:cs typeface="Arial" charset="0"/>
            </a:endParaRPr>
          </a:p>
        </p:txBody>
      </p:sp>
      <p:sp>
        <p:nvSpPr>
          <p:cNvPr id="1024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15E5E908-E96B-49E7-B73F-7F5D89F2FF87}" type="slidenum">
              <a:rPr lang="ar-SA" altLang="en-US" sz="1000">
                <a:latin typeface="Verdana" panose="020B0604030504040204" pitchFamily="34" charset="0"/>
              </a:rPr>
              <a:pPr algn="ctr" rtl="0">
                <a:spcBef>
                  <a:spcPct val="0"/>
                </a:spcBef>
                <a:buClrTx/>
                <a:buSzTx/>
                <a:buFontTx/>
                <a:buNone/>
              </a:pPr>
              <a:t>6</a:t>
            </a:fld>
            <a:endParaRPr lang="en-US" altLang="en-US" sz="1000">
              <a:latin typeface="Verdana" panose="020B0604030504040204" pitchFamily="34" charset="0"/>
            </a:endParaRPr>
          </a:p>
        </p:txBody>
      </p:sp>
      <p:sp>
        <p:nvSpPr>
          <p:cNvPr id="10244" name="Rectangle 4"/>
          <p:cNvSpPr>
            <a:spLocks noChangeArrowheads="1"/>
          </p:cNvSpPr>
          <p:nvPr/>
        </p:nvSpPr>
        <p:spPr bwMode="auto">
          <a:xfrm>
            <a:off x="1738313" y="538621"/>
            <a:ext cx="8786812"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eaLnBrk="1" hangingPunct="1">
              <a:lnSpc>
                <a:spcPct val="130000"/>
              </a:lnSpc>
              <a:buFont typeface="Wingdings" panose="05000000000000000000" pitchFamily="2" charset="2"/>
              <a:buNone/>
            </a:pPr>
            <a:r>
              <a:rPr lang="ar-SA" altLang="en-US" sz="3200" b="1"/>
              <a:t>عمل صائغ البرامج</a:t>
            </a:r>
            <a:r>
              <a:rPr lang="en-US" altLang="en-US" sz="3200" b="1"/>
              <a:t>  </a:t>
            </a:r>
            <a:r>
              <a:rPr lang="ar-KW" altLang="en-US" sz="3200" b="1"/>
              <a:t> </a:t>
            </a:r>
            <a:r>
              <a:rPr lang="en-US" altLang="en-US" sz="3200" b="1"/>
              <a:t>  Programmer</a:t>
            </a:r>
            <a:endParaRPr lang="ar-KW" altLang="en-US" sz="3200" b="1"/>
          </a:p>
        </p:txBody>
      </p:sp>
    </p:spTree>
    <p:extLst>
      <p:ext uri="{BB962C8B-B14F-4D97-AF65-F5344CB8AC3E}">
        <p14:creationId xmlns:p14="http://schemas.microsoft.com/office/powerpoint/2010/main" val="3166420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774825" y="6072188"/>
            <a:ext cx="90360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2800" b="1"/>
              <a:t>مخطط يبين خطوات صياغة وتطوير البرامج</a:t>
            </a:r>
            <a:endParaRPr lang="ar-KW" altLang="en-US" sz="2800" b="1"/>
          </a:p>
        </p:txBody>
      </p:sp>
      <p:pic>
        <p:nvPicPr>
          <p:cNvPr id="11267" name="Picture 5" descr="a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095751" y="1928813"/>
            <a:ext cx="4397375" cy="4000500"/>
          </a:xfrm>
          <a:noFill/>
        </p:spPr>
      </p:pic>
      <p:sp>
        <p:nvSpPr>
          <p:cNvPr id="1126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C75B43E-F78F-4A2E-B95F-FEA346AC759C}" type="slidenum">
              <a:rPr lang="ar-SA" altLang="en-US" sz="1000">
                <a:latin typeface="Verdana" panose="020B0604030504040204" pitchFamily="34" charset="0"/>
              </a:rPr>
              <a:pPr algn="ctr" rtl="0">
                <a:spcBef>
                  <a:spcPct val="0"/>
                </a:spcBef>
                <a:buClrTx/>
                <a:buSzTx/>
                <a:buFontTx/>
                <a:buNone/>
              </a:pPr>
              <a:t>7</a:t>
            </a:fld>
            <a:endParaRPr lang="en-US" altLang="en-US" sz="1000">
              <a:latin typeface="Verdana" panose="020B0604030504040204" pitchFamily="34" charset="0"/>
            </a:endParaRPr>
          </a:p>
        </p:txBody>
      </p:sp>
      <p:sp>
        <p:nvSpPr>
          <p:cNvPr id="11269"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Tree>
    <p:extLst>
      <p:ext uri="{BB962C8B-B14F-4D97-AF65-F5344CB8AC3E}">
        <p14:creationId xmlns:p14="http://schemas.microsoft.com/office/powerpoint/2010/main" val="327955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BBB546DB-5FAD-43D7-BE9D-755AFC7959FD}" type="slidenum">
              <a:rPr lang="ar-SA" altLang="en-US" sz="1000">
                <a:latin typeface="Verdana" panose="020B0604030504040204" pitchFamily="34" charset="0"/>
              </a:rPr>
              <a:pPr algn="ctr" rtl="0">
                <a:spcBef>
                  <a:spcPct val="0"/>
                </a:spcBef>
                <a:buClrTx/>
                <a:buSzTx/>
                <a:buFontTx/>
                <a:buNone/>
              </a:pPr>
              <a:t>8</a:t>
            </a:fld>
            <a:endParaRPr lang="en-US" altLang="en-US" sz="1000">
              <a:latin typeface="Verdana" panose="020B0604030504040204" pitchFamily="34" charset="0"/>
            </a:endParaRPr>
          </a:p>
        </p:txBody>
      </p:sp>
      <p:sp>
        <p:nvSpPr>
          <p:cNvPr id="12292"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10" name="Rectangle 2"/>
          <p:cNvSpPr>
            <a:spLocks noChangeArrowheads="1"/>
          </p:cNvSpPr>
          <p:nvPr/>
        </p:nvSpPr>
        <p:spPr bwMode="auto">
          <a:xfrm>
            <a:off x="1666875" y="1643064"/>
            <a:ext cx="8858250" cy="4643437"/>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endParaRPr lang="ar-SA" sz="2200" b="1" dirty="0">
              <a:latin typeface="Tw Cen MT" pitchFamily="34" charset="0"/>
              <a:cs typeface="Arial" charset="0"/>
            </a:endParaRPr>
          </a:p>
          <a:p>
            <a:pPr algn="just" defTabSz="990600" rtl="1">
              <a:spcBef>
                <a:spcPts val="700"/>
              </a:spcBef>
              <a:buClr>
                <a:schemeClr val="accent2"/>
              </a:buClr>
              <a:buSzPct val="60000"/>
              <a:defRPr/>
            </a:pPr>
            <a:r>
              <a:rPr lang="ar-SA" sz="2400" b="1" dirty="0">
                <a:latin typeface="Tw Cen MT" pitchFamily="34" charset="0"/>
                <a:cs typeface="Arial" charset="0"/>
              </a:rPr>
              <a:t>1</a:t>
            </a:r>
            <a:r>
              <a:rPr lang="en-US" sz="2400" b="1" dirty="0">
                <a:latin typeface="Tw Cen MT" pitchFamily="34" charset="0"/>
                <a:cs typeface="Arial" charset="0"/>
              </a:rPr>
              <a:t>.</a:t>
            </a:r>
            <a:r>
              <a:rPr lang="ar-SA" sz="2400" b="1" dirty="0">
                <a:latin typeface="Tw Cen MT" pitchFamily="34" charset="0"/>
                <a:cs typeface="Arial" charset="0"/>
              </a:rPr>
              <a:t> تحديد وتعريف المشكلة  </a:t>
            </a:r>
            <a:r>
              <a:rPr lang="en-US" sz="2400" b="1" dirty="0">
                <a:latin typeface="Tw Cen MT" pitchFamily="34" charset="0"/>
                <a:cs typeface="Arial" charset="0"/>
              </a:rPr>
              <a:t>Defining the Problem</a:t>
            </a:r>
          </a:p>
          <a:p>
            <a:pPr algn="just" defTabSz="990600" rtl="1">
              <a:spcBef>
                <a:spcPts val="700"/>
              </a:spcBef>
              <a:buClr>
                <a:schemeClr val="accent2"/>
              </a:buClr>
              <a:buSzPct val="60000"/>
              <a:defRPr/>
            </a:pPr>
            <a:endParaRPr lang="ar-SA" sz="2200" b="1" dirty="0">
              <a:latin typeface="Tw Cen MT" pitchFamily="34" charset="0"/>
              <a:cs typeface="Arial" charset="0"/>
            </a:endParaRPr>
          </a:p>
          <a:p>
            <a:pPr algn="just" defTabSz="990600" rtl="1">
              <a:spcBef>
                <a:spcPts val="700"/>
              </a:spcBef>
              <a:buClr>
                <a:schemeClr val="accent2"/>
              </a:buClr>
              <a:buSzPct val="60000"/>
              <a:defRPr/>
            </a:pPr>
            <a:r>
              <a:rPr lang="ar-SA" sz="2200" dirty="0">
                <a:latin typeface="Tw Cen MT" pitchFamily="34" charset="0"/>
                <a:cs typeface="Arial" charset="0"/>
              </a:rPr>
              <a:t>في هذه الخطوة يقوم المبرمج بتحديد وتعريف المشكلة وتتضمن هذه الخطوة تحديد التالي بالترتيب:</a:t>
            </a:r>
          </a:p>
          <a:p>
            <a:pPr algn="just" defTabSz="990600" rtl="1">
              <a:spcBef>
                <a:spcPts val="700"/>
              </a:spcBef>
              <a:buClr>
                <a:schemeClr val="accent2"/>
              </a:buClr>
              <a:buSzPct val="60000"/>
              <a:defRPr/>
            </a:pPr>
            <a:endParaRPr lang="ar-SA" sz="800" dirty="0">
              <a:latin typeface="Tw Cen MT" pitchFamily="34" charset="0"/>
              <a:cs typeface="Arial" charset="0"/>
            </a:endParaRPr>
          </a:p>
          <a:p>
            <a:pPr marL="457200" indent="-225425" algn="just" defTabSz="990600" rtl="1">
              <a:spcBef>
                <a:spcPts val="700"/>
              </a:spcBef>
              <a:buClr>
                <a:schemeClr val="accent5">
                  <a:lumMod val="75000"/>
                </a:schemeClr>
              </a:buClr>
              <a:buSzPct val="75000"/>
              <a:buFont typeface="Wingdings" pitchFamily="2" charset="2"/>
              <a:buAutoNum type="arabicPeriod"/>
              <a:defRPr/>
            </a:pPr>
            <a:r>
              <a:rPr lang="ar-SA" dirty="0">
                <a:latin typeface="Tw Cen MT" pitchFamily="34" charset="0"/>
                <a:cs typeface="Arial" charset="0"/>
              </a:rPr>
              <a:t>الهدف من البرنامج (حساب ارباح، فواتير استهلاك الماء والكهرباء، أو حساب معدل الطالب التراكمي)</a:t>
            </a:r>
          </a:p>
          <a:p>
            <a:pPr marL="457200" indent="-225425" algn="just" defTabSz="990600" rtl="1">
              <a:spcBef>
                <a:spcPts val="700"/>
              </a:spcBef>
              <a:buClr>
                <a:schemeClr val="accent5">
                  <a:lumMod val="75000"/>
                </a:schemeClr>
              </a:buClr>
              <a:buSzPct val="75000"/>
              <a:buFont typeface="Wingdings" pitchFamily="2" charset="2"/>
              <a:buAutoNum type="arabicPeriod"/>
              <a:defRPr/>
            </a:pPr>
            <a:r>
              <a:rPr lang="ar-SA" dirty="0">
                <a:latin typeface="Tw Cen MT" pitchFamily="34" charset="0"/>
                <a:cs typeface="Arial" charset="0"/>
              </a:rPr>
              <a:t>نوع وحجم المخرجات ووسائل الإخراج (تقارير – فواتير – شيكات – نقود ...)</a:t>
            </a:r>
          </a:p>
          <a:p>
            <a:pPr marL="457200" indent="-225425" algn="just" defTabSz="990600" rtl="1">
              <a:spcBef>
                <a:spcPts val="700"/>
              </a:spcBef>
              <a:buClr>
                <a:schemeClr val="accent5">
                  <a:lumMod val="75000"/>
                </a:schemeClr>
              </a:buClr>
              <a:buSzPct val="75000"/>
              <a:buFont typeface="Wingdings" pitchFamily="2" charset="2"/>
              <a:buAutoNum type="arabicPeriod"/>
              <a:defRPr/>
            </a:pPr>
            <a:r>
              <a:rPr lang="ar-SA" dirty="0">
                <a:latin typeface="Tw Cen MT" pitchFamily="34" charset="0"/>
                <a:cs typeface="Arial" charset="0"/>
              </a:rPr>
              <a:t>نوع وحجم البيانات المدخلة ووسائل الإدخال.</a:t>
            </a:r>
          </a:p>
          <a:p>
            <a:pPr marL="457200" indent="-225425" algn="just" defTabSz="990600" rtl="1">
              <a:spcBef>
                <a:spcPts val="700"/>
              </a:spcBef>
              <a:buClr>
                <a:schemeClr val="accent5">
                  <a:lumMod val="75000"/>
                </a:schemeClr>
              </a:buClr>
              <a:buSzPct val="75000"/>
              <a:buFont typeface="Wingdings" pitchFamily="2" charset="2"/>
              <a:buAutoNum type="arabicPeriod"/>
              <a:defRPr/>
            </a:pPr>
            <a:r>
              <a:rPr lang="ar-SA" dirty="0">
                <a:latin typeface="Tw Cen MT" pitchFamily="34" charset="0"/>
                <a:cs typeface="Arial" charset="0"/>
              </a:rPr>
              <a:t>مستخدمي البرامج والمستفيدين منه.</a:t>
            </a:r>
          </a:p>
          <a:p>
            <a:pPr marL="457200" indent="-457200" algn="just" defTabSz="990600" rtl="1">
              <a:spcBef>
                <a:spcPts val="700"/>
              </a:spcBef>
              <a:buClr>
                <a:schemeClr val="accent2"/>
              </a:buClr>
              <a:buSzPct val="60000"/>
              <a:buFont typeface="Wingdings" pitchFamily="2" charset="2"/>
              <a:buAutoNum type="arabicPeriod"/>
              <a:defRPr/>
            </a:pPr>
            <a:endParaRPr lang="en-US" sz="2200" b="1" dirty="0">
              <a:latin typeface="Tw Cen MT" pitchFamily="34" charset="0"/>
              <a:cs typeface="Arial" charset="0"/>
            </a:endParaRPr>
          </a:p>
          <a:p>
            <a:pPr algn="just" defTabSz="990600" rtl="1">
              <a:spcBef>
                <a:spcPts val="700"/>
              </a:spcBef>
              <a:buClr>
                <a:schemeClr val="accent2"/>
              </a:buClr>
              <a:buSzPct val="60000"/>
              <a:defRPr/>
            </a:pPr>
            <a:endParaRPr lang="ar-KW" sz="2200" b="1" dirty="0">
              <a:latin typeface="Tw Cen MT" pitchFamily="34" charset="0"/>
              <a:cs typeface="Arial" charset="0"/>
            </a:endParaRPr>
          </a:p>
        </p:txBody>
      </p:sp>
    </p:spTree>
    <p:extLst>
      <p:ext uri="{BB962C8B-B14F-4D97-AF65-F5344CB8AC3E}">
        <p14:creationId xmlns:p14="http://schemas.microsoft.com/office/powerpoint/2010/main" val="1353888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rtl="0">
              <a:spcBef>
                <a:spcPct val="0"/>
              </a:spcBef>
              <a:buClrTx/>
              <a:buSzTx/>
              <a:buFontTx/>
              <a:buNone/>
            </a:pPr>
            <a:fld id="{89C4A5F7-DBE8-4EA7-AC7B-72E6AAA74296}" type="slidenum">
              <a:rPr lang="ar-SA" altLang="en-US" sz="1000">
                <a:latin typeface="Verdana" panose="020B0604030504040204" pitchFamily="34" charset="0"/>
              </a:rPr>
              <a:pPr algn="ctr" rtl="0">
                <a:spcBef>
                  <a:spcPct val="0"/>
                </a:spcBef>
                <a:buClrTx/>
                <a:buSzTx/>
                <a:buFontTx/>
                <a:buNone/>
              </a:pPr>
              <a:t>9</a:t>
            </a:fld>
            <a:endParaRPr lang="en-US" altLang="en-US" sz="1000">
              <a:latin typeface="Verdana" panose="020B0604030504040204" pitchFamily="34" charset="0"/>
            </a:endParaRPr>
          </a:p>
        </p:txBody>
      </p:sp>
      <p:sp>
        <p:nvSpPr>
          <p:cNvPr id="13316" name="Rectangle 4"/>
          <p:cNvSpPr>
            <a:spLocks noChangeArrowheads="1"/>
          </p:cNvSpPr>
          <p:nvPr/>
        </p:nvSpPr>
        <p:spPr bwMode="auto">
          <a:xfrm>
            <a:off x="1738313" y="558800"/>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r" defTabSz="990600"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defTabSz="990600"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defTabSz="990600"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defTabSz="990600"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defTabSz="990600"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defTabSz="990600"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eaLnBrk="1" hangingPunct="1">
              <a:buFont typeface="Wingdings" panose="05000000000000000000" pitchFamily="2" charset="2"/>
              <a:buNone/>
            </a:pPr>
            <a:r>
              <a:rPr lang="ar-SA" altLang="en-US" sz="3200" b="1"/>
              <a:t>خطوات صياغة وتطوير البرامج</a:t>
            </a:r>
            <a:r>
              <a:rPr lang="en-US" altLang="en-US" sz="3200" b="1"/>
              <a:t> </a:t>
            </a:r>
            <a:r>
              <a:rPr lang="ar-KW" altLang="en-US" sz="3200" b="1"/>
              <a:t> </a:t>
            </a:r>
            <a:r>
              <a:rPr lang="en-US" altLang="en-US" sz="2800" b="1"/>
              <a:t>Program Development Steps</a:t>
            </a:r>
            <a:endParaRPr lang="ar-KW" altLang="en-US" sz="2800" b="1"/>
          </a:p>
        </p:txBody>
      </p:sp>
      <p:sp>
        <p:nvSpPr>
          <p:cNvPr id="9" name="Rectangle 2"/>
          <p:cNvSpPr>
            <a:spLocks noChangeArrowheads="1"/>
          </p:cNvSpPr>
          <p:nvPr/>
        </p:nvSpPr>
        <p:spPr bwMode="auto">
          <a:xfrm>
            <a:off x="1666875" y="1643064"/>
            <a:ext cx="8858250" cy="4357687"/>
          </a:xfrm>
          <a:prstGeom prst="rect">
            <a:avLst/>
          </a:prstGeom>
          <a:noFill/>
          <a:ln w="9525">
            <a:noFill/>
            <a:miter lim="800000"/>
            <a:headEnd/>
            <a:tailEnd/>
          </a:ln>
          <a:effectLst/>
        </p:spPr>
        <p:txBody>
          <a:bodyPr/>
          <a:lstStyle/>
          <a:p>
            <a:pPr algn="just" defTabSz="990600" rtl="1">
              <a:spcBef>
                <a:spcPts val="700"/>
              </a:spcBef>
              <a:buClr>
                <a:schemeClr val="accent2"/>
              </a:buClr>
              <a:buSzPct val="60000"/>
              <a:defRPr/>
            </a:pPr>
            <a:endParaRPr lang="ar-SA" sz="2200" b="1" dirty="0">
              <a:latin typeface="Tw Cen MT" pitchFamily="34" charset="0"/>
              <a:cs typeface="Arial" charset="0"/>
            </a:endParaRPr>
          </a:p>
          <a:p>
            <a:pPr algn="just" defTabSz="990600" rtl="1">
              <a:spcBef>
                <a:spcPts val="700"/>
              </a:spcBef>
              <a:buClr>
                <a:schemeClr val="accent2"/>
              </a:buClr>
              <a:buSzPct val="60000"/>
              <a:defRPr/>
            </a:pPr>
            <a:r>
              <a:rPr lang="ar-SA" sz="2400" b="1" dirty="0">
                <a:latin typeface="Tw Cen MT" pitchFamily="34" charset="0"/>
                <a:cs typeface="Arial" charset="0"/>
              </a:rPr>
              <a:t>2</a:t>
            </a:r>
            <a:r>
              <a:rPr lang="en-US" sz="2400" b="1" dirty="0">
                <a:latin typeface="Tw Cen MT" pitchFamily="34" charset="0"/>
                <a:cs typeface="Arial" charset="0"/>
              </a:rPr>
              <a:t>.</a:t>
            </a:r>
            <a:r>
              <a:rPr lang="ar-SA" sz="2400" b="1" dirty="0">
                <a:latin typeface="Tw Cen MT" pitchFamily="34" charset="0"/>
                <a:cs typeface="Arial" charset="0"/>
              </a:rPr>
              <a:t> تصميم البرنامج  </a:t>
            </a:r>
            <a:r>
              <a:rPr lang="en-US" sz="2400" b="1" dirty="0">
                <a:latin typeface="Tw Cen MT" pitchFamily="34" charset="0"/>
                <a:cs typeface="Arial" charset="0"/>
              </a:rPr>
              <a:t>Design the Program</a:t>
            </a:r>
          </a:p>
          <a:p>
            <a:pPr algn="just" defTabSz="990600" rtl="1">
              <a:spcBef>
                <a:spcPts val="700"/>
              </a:spcBef>
              <a:buClr>
                <a:schemeClr val="accent2"/>
              </a:buClr>
              <a:buSzPct val="60000"/>
              <a:defRPr/>
            </a:pPr>
            <a:endParaRPr lang="ar-SA" sz="2200" b="1" dirty="0">
              <a:latin typeface="Tw Cen MT" pitchFamily="34" charset="0"/>
              <a:cs typeface="Arial" charset="0"/>
            </a:endParaRPr>
          </a:p>
          <a:p>
            <a:pPr marL="341313" indent="-163513" algn="just" defTabSz="990600" rtl="1">
              <a:spcBef>
                <a:spcPts val="700"/>
              </a:spcBef>
              <a:buClr>
                <a:schemeClr val="accent2"/>
              </a:buClr>
              <a:buSzPct val="85000"/>
              <a:buFont typeface="Wingdings" pitchFamily="2" charset="2"/>
              <a:buChar char="§"/>
              <a:defRPr/>
            </a:pPr>
            <a:r>
              <a:rPr lang="ar-SA" sz="2000" dirty="0">
                <a:latin typeface="Tw Cen MT" pitchFamily="34" charset="0"/>
                <a:cs typeface="Arial" charset="0"/>
              </a:rPr>
              <a:t>يتم هنا تحديد المواصفات والخطوات الدقيقة والمرتبة منطقيا والتي تم فهمها ودراستها في الخطوة الأولى.</a:t>
            </a:r>
          </a:p>
          <a:p>
            <a:pPr marL="341313" indent="-163513" algn="just" defTabSz="990600" rtl="1">
              <a:spcBef>
                <a:spcPts val="700"/>
              </a:spcBef>
              <a:buClr>
                <a:schemeClr val="accent2"/>
              </a:buClr>
              <a:buSzPct val="85000"/>
              <a:buFont typeface="Wingdings" pitchFamily="2" charset="2"/>
              <a:buChar char="§"/>
              <a:defRPr/>
            </a:pPr>
            <a:endParaRPr lang="en-US" sz="2000" dirty="0">
              <a:latin typeface="Tw Cen MT" pitchFamily="34" charset="0"/>
              <a:cs typeface="Arial" charset="0"/>
            </a:endParaRPr>
          </a:p>
          <a:p>
            <a:pPr marL="341313" indent="-163513" algn="just" defTabSz="990600" rtl="1">
              <a:spcBef>
                <a:spcPts val="700"/>
              </a:spcBef>
              <a:buClr>
                <a:schemeClr val="accent2"/>
              </a:buClr>
              <a:buSzPct val="85000"/>
              <a:buFont typeface="Wingdings" pitchFamily="2" charset="2"/>
              <a:buChar char="§"/>
              <a:defRPr/>
            </a:pPr>
            <a:endParaRPr lang="ar-SA" sz="2000" dirty="0">
              <a:latin typeface="Tw Cen MT" pitchFamily="34" charset="0"/>
              <a:cs typeface="Arial" charset="0"/>
            </a:endParaRPr>
          </a:p>
          <a:p>
            <a:pPr marL="341313" indent="-163513" algn="just" defTabSz="990600" rtl="1">
              <a:lnSpc>
                <a:spcPct val="150000"/>
              </a:lnSpc>
              <a:spcBef>
                <a:spcPts val="700"/>
              </a:spcBef>
              <a:buClr>
                <a:schemeClr val="accent2"/>
              </a:buClr>
              <a:buSzPct val="85000"/>
              <a:buFont typeface="Wingdings" pitchFamily="2" charset="2"/>
              <a:buChar char="§"/>
              <a:defRPr/>
            </a:pPr>
            <a:r>
              <a:rPr lang="ar-SA" sz="2000" dirty="0">
                <a:latin typeface="Tw Cen MT" pitchFamily="34" charset="0"/>
                <a:cs typeface="Arial" charset="0"/>
              </a:rPr>
              <a:t>ويتم ذلك بإستخدام عدة طرق منها </a:t>
            </a:r>
            <a:r>
              <a:rPr lang="ar-SA" sz="2000" b="1" dirty="0">
                <a:latin typeface="Arial" charset="0"/>
                <a:cs typeface="Arial" charset="0"/>
              </a:rPr>
              <a:t>خرائط التدفق</a:t>
            </a:r>
            <a:r>
              <a:rPr lang="ar-KW" sz="2000" b="1" dirty="0">
                <a:latin typeface="Arial" charset="0"/>
                <a:cs typeface="Arial" charset="0"/>
              </a:rPr>
              <a:t> </a:t>
            </a:r>
            <a:r>
              <a:rPr lang="en-US" sz="2000" b="1" dirty="0">
                <a:latin typeface="Arial" charset="0"/>
                <a:cs typeface="Arial" charset="0"/>
              </a:rPr>
              <a:t>Flowchart</a:t>
            </a:r>
            <a:r>
              <a:rPr lang="ar-SA" sz="2000" dirty="0">
                <a:latin typeface="Arial" charset="0"/>
                <a:cs typeface="Arial" charset="0"/>
              </a:rPr>
              <a:t> ويطلق عليها أيضاً خرائط سير العمليات وهي مجموعة من الرموز المتعارف عليها تستخدم لتوضيح الخطوات المنطقية اللازمة لحل مشكلة ما</a:t>
            </a:r>
            <a:r>
              <a:rPr lang="en-US" sz="2000" dirty="0">
                <a:latin typeface="Arial" charset="0"/>
                <a:cs typeface="Arial" charset="0"/>
              </a:rPr>
              <a:t>.</a:t>
            </a:r>
          </a:p>
          <a:p>
            <a:pPr algn="just" defTabSz="990600" rtl="1">
              <a:spcBef>
                <a:spcPts val="700"/>
              </a:spcBef>
              <a:buClr>
                <a:schemeClr val="accent2"/>
              </a:buClr>
              <a:buSzPct val="60000"/>
              <a:defRPr/>
            </a:pPr>
            <a:endParaRPr lang="en-US" sz="2400" b="1" dirty="0">
              <a:latin typeface="Arial" charset="0"/>
              <a:cs typeface="Arial" charset="0"/>
            </a:endParaRPr>
          </a:p>
          <a:p>
            <a:pPr algn="just" defTabSz="990600" rtl="1">
              <a:spcBef>
                <a:spcPts val="700"/>
              </a:spcBef>
              <a:buClr>
                <a:schemeClr val="accent2"/>
              </a:buClr>
              <a:buSzPct val="60000"/>
              <a:defRPr/>
            </a:pPr>
            <a:endParaRPr lang="ar-SA" sz="2200" dirty="0">
              <a:latin typeface="Tw Cen MT" pitchFamily="34" charset="0"/>
              <a:cs typeface="Arial" charset="0"/>
            </a:endParaRPr>
          </a:p>
          <a:p>
            <a:pPr algn="just" defTabSz="990600" rtl="1">
              <a:spcBef>
                <a:spcPts val="700"/>
              </a:spcBef>
              <a:buClr>
                <a:schemeClr val="accent2"/>
              </a:buClr>
              <a:buSzPct val="60000"/>
              <a:defRPr/>
            </a:pPr>
            <a:endParaRPr lang="ar-KW" sz="2200" b="1" dirty="0">
              <a:latin typeface="Tw Cen MT" pitchFamily="34" charset="0"/>
              <a:cs typeface="Arial" charset="0"/>
            </a:endParaRPr>
          </a:p>
          <a:p>
            <a:pPr marL="457200" indent="-457200" algn="just" defTabSz="990600" rtl="1">
              <a:spcBef>
                <a:spcPts val="700"/>
              </a:spcBef>
              <a:buClr>
                <a:schemeClr val="accent2"/>
              </a:buClr>
              <a:buSzPct val="60000"/>
              <a:buFont typeface="Wingdings" pitchFamily="2" charset="2"/>
              <a:buAutoNum type="arabicPeriod"/>
              <a:defRPr/>
            </a:pPr>
            <a:endParaRPr lang="en-US" sz="2200" b="1" dirty="0">
              <a:latin typeface="Tw Cen MT" pitchFamily="34" charset="0"/>
              <a:cs typeface="Arial" charset="0"/>
            </a:endParaRPr>
          </a:p>
        </p:txBody>
      </p:sp>
    </p:spTree>
    <p:extLst>
      <p:ext uri="{BB962C8B-B14F-4D97-AF65-F5344CB8AC3E}">
        <p14:creationId xmlns:p14="http://schemas.microsoft.com/office/powerpoint/2010/main" val="1188619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2571</Words>
  <Application>Microsoft Office PowerPoint</Application>
  <PresentationFormat>Widescreen</PresentationFormat>
  <Paragraphs>320</Paragraphs>
  <Slides>42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AL-Fares</vt:lpstr>
      <vt:lpstr>Arial</vt:lpstr>
      <vt:lpstr>Calibri</vt:lpstr>
      <vt:lpstr>Calibri Light</vt:lpstr>
      <vt:lpstr>Times New Roman</vt:lpstr>
      <vt:lpstr>Traditional Arabic</vt:lpstr>
      <vt:lpstr>Tw Cen MT</vt:lpstr>
      <vt:lpstr>Verdana</vt:lpstr>
      <vt:lpstr>Wingdings</vt:lpstr>
      <vt:lpstr>Office Theme</vt:lpstr>
      <vt:lpstr>جامعة الملك سعود عمادة السنة الأولى المشتركة قسم مهارات تطوير الذات مقرر تقن </vt:lpstr>
      <vt:lpstr>أنواع البرمجيـات</vt:lpstr>
      <vt:lpstr>مـن هـو المبـرمــــج؟</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الحاسوب و البرمجـة</vt:lpstr>
      <vt:lpstr>مكونات لغة البرمجة</vt:lpstr>
      <vt:lpstr>علامات الترقيم  (Punctuators)</vt:lpstr>
      <vt:lpstr>علامات الترقيم  (Punctuators)</vt:lpstr>
      <vt:lpstr>الكلمات المحجوزة (Reserved words) </vt:lpstr>
      <vt:lpstr>الكلمات المحجوزة (Reserved words) </vt:lpstr>
      <vt:lpstr>الثوابت Constants </vt:lpstr>
      <vt:lpstr>الثوابت Constants </vt:lpstr>
      <vt:lpstr>النصوص (String Constant) </vt:lpstr>
      <vt:lpstr>أسماء تعريفية (Identifiers)</vt:lpstr>
      <vt:lpstr>المتغيرات</vt:lpstr>
      <vt:lpstr>المتغيرات</vt:lpstr>
      <vt:lpstr>طبيعة عمل المتغيرات </vt:lpstr>
      <vt:lpstr>المعاملات الحسابيـة و المنطقيـة (Operators)</vt:lpstr>
      <vt:lpstr>الأخطـاء في البرمجـة</vt:lpstr>
      <vt:lpstr>شكـرًا لإنصاتكم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2018-02-04T06:35:26Z</dcterms:created>
  <dcterms:modified xsi:type="dcterms:W3CDTF">2018-09-16T07:28:43Z</dcterms:modified>
</cp:coreProperties>
</file>