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notesMaster+xml" PartName="/ppt/notesMasters/notesMaster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viewProps+xml" PartName="/ppt/viewProps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16.xml"/>
  <Override ContentType="application/vnd.openxmlformats-officedocument.presentationml.slide+xml" PartName="/ppt/slides/slide13.xml"/>
  <Override ContentType="application/vnd.openxmlformats-officedocument.presentationml.slide+xml" PartName="/ppt/slides/slide23.xml"/>
  <Override ContentType="application/vnd.openxmlformats-officedocument.presentationml.slide+xml" PartName="/ppt/slides/slide19.xml"/>
  <Override ContentType="application/vnd.openxmlformats-officedocument.presentationml.slide+xml" PartName="/ppt/slides/slide5.xml"/>
  <Override ContentType="application/vnd.openxmlformats-officedocument.presentationml.slide+xml" PartName="/ppt/slides/slide25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11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7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5.xml"/>
  <Override ContentType="application/vnd.openxmlformats-officedocument.presentationml.slide+xml" PartName="/ppt/slides/slide18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6.xml"/>
  <Override ContentType="application/vnd.openxmlformats-officedocument.presentationml.slide+xml" PartName="/ppt/slides/slide24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9.xml"/>
  <Override ContentType="application/vnd.openxmlformats-officedocument.presentationml.slide+xml" PartName="/ppt/slides/slide2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7099300" cy="10234600"/>
  <p:defaultTextStyle>
    <a:defPPr lvl="0">
      <a:defRPr lang="en-US"/>
    </a:defPPr>
    <a:lvl1pPr lvl="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lvl="1" marL="4572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lvl="2" marL="9144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lvl="3" marL="13716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lvl="4" marL="18288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defTabSz="914400" eaLnBrk="1" hangingPunct="1" latinLnBrk="0" lvl="5" marL="2286000" rtl="0" algn="l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defTabSz="914400" eaLnBrk="1" hangingPunct="1" latinLnBrk="0" lvl="6" marL="2743200" rtl="0" algn="l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defTabSz="914400" eaLnBrk="1" hangingPunct="1" latinLnBrk="0" lvl="7" marL="3200400" rtl="0" algn="l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defTabSz="914400" eaLnBrk="1" hangingPunct="1" latinLnBrk="0" lvl="8" marL="3657600" rtl="0" algn="l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8" Type="http://schemas.openxmlformats.org/officeDocument/2006/relationships/slide" Target="slides/slide23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5" Type="http://schemas.openxmlformats.org/officeDocument/2006/relationships/slide" Target="slides/slide10.xml"/><Relationship Id="rId11" Type="http://schemas.openxmlformats.org/officeDocument/2006/relationships/slide" Target="slides/slide6.xml"/><Relationship Id="rId25" Type="http://schemas.openxmlformats.org/officeDocument/2006/relationships/slide" Target="slides/slide20.xml"/><Relationship Id="rId14" Type="http://schemas.openxmlformats.org/officeDocument/2006/relationships/slide" Target="slides/slide9.xml"/><Relationship Id="rId7" Type="http://schemas.openxmlformats.org/officeDocument/2006/relationships/slide" Target="slides/slide2.xml"/><Relationship Id="rId29" Type="http://schemas.openxmlformats.org/officeDocument/2006/relationships/slide" Target="slides/slide24.xml"/><Relationship Id="rId27" Type="http://schemas.openxmlformats.org/officeDocument/2006/relationships/slide" Target="slides/slide22.xml"/><Relationship Id="rId13" Type="http://schemas.openxmlformats.org/officeDocument/2006/relationships/slide" Target="slides/slide8.xml"/><Relationship Id="rId8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31" Type="http://schemas.openxmlformats.org/officeDocument/2006/relationships/slide" Target="slides/slide26.xml"/><Relationship Id="rId22" Type="http://schemas.openxmlformats.org/officeDocument/2006/relationships/slide" Target="slides/slide17.xml"/><Relationship Id="rId1" Type="http://schemas.openxmlformats.org/officeDocument/2006/relationships/theme" Target="theme/theme1.xml"/><Relationship Id="rId30" Type="http://schemas.openxmlformats.org/officeDocument/2006/relationships/slide" Target="slides/slide25.xml"/><Relationship Id="rId18" Type="http://schemas.openxmlformats.org/officeDocument/2006/relationships/slide" Target="slides/slide13.xml"/><Relationship Id="rId5" Type="http://schemas.openxmlformats.org/officeDocument/2006/relationships/notesMaster" Target="notesMasters/notesMaster1.xml"/><Relationship Id="rId26" Type="http://schemas.openxmlformats.org/officeDocument/2006/relationships/slide" Target="slides/slide21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1" Type="http://schemas.openxmlformats.org/officeDocument/2006/relationships/slide" Target="slides/slide16.xml"/><Relationship Id="rId2" Type="http://schemas.openxmlformats.org/officeDocument/2006/relationships/viewProps" Target="viewProps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17" Type="http://schemas.openxmlformats.org/officeDocument/2006/relationships/slide" Target="slides/slide12.xml"/><Relationship Id="rId3" Type="http://schemas.openxmlformats.org/officeDocument/2006/relationships/presProps" Target="presProps1.xml"/><Relationship Id="rId6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F11B4-145F-41BB-822E-2603F40E277F}" type="datetimeFigureOut">
              <a:rPr lang="en-US" smtClean="0"/>
              <a:pPr/>
              <a:t>23/1/2018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4ACFC-E16A-4996-A337-57F40580EF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50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this(...) - Calls another constructor in same class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Often a constructor with few parameters will call a constructor with more parameters, giving default values for the missing parameters. Use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 to call other constructors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in the same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C259-E89B-4E6B-B8ED-71CD70C52DE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4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45DDB-813B-4E52-8A48-D60A34980A48}" type="datetime1">
              <a:rPr lang="en-US" smtClean="0"/>
              <a:pPr>
                <a:defRPr/>
              </a:pPr>
              <a:t>23/1/2018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D4C13-5BBD-4FC7-BF56-1B9D8DE6D0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9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B636F-9C4B-4C5B-BA59-377412CC13D3}" type="datetime1">
              <a:rPr lang="en-US" smtClean="0"/>
              <a:pPr>
                <a:defRPr/>
              </a:pPr>
              <a:t>23/1/2018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A7182-64FC-4B7C-B0BB-DF0A198A5B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2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1EF42-F96E-49DF-9A19-80BED002C7EB}" type="datetime1">
              <a:rPr lang="en-US" smtClean="0"/>
              <a:pPr>
                <a:defRPr/>
              </a:pPr>
              <a:t>23/1/2018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390E9-0605-4D24-B202-11CEFABFF3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4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820FB-393D-4F5E-A421-FFFE80595757}" type="datetime1">
              <a:rPr lang="en-US" smtClean="0"/>
              <a:pPr>
                <a:defRPr/>
              </a:pPr>
              <a:t>23/1/2018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C5569-9F10-4C7D-9E83-62FC485A14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1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26D6E-4F0B-4A3C-BBBF-FC3E1261018E}" type="datetime1">
              <a:rPr lang="en-US" smtClean="0"/>
              <a:pPr>
                <a:defRPr/>
              </a:pPr>
              <a:t>23/1/2018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F6ABC-179B-405F-8241-70A1A216EE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1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7F35F-0944-4497-AC3E-33FC2AE650FE}" type="datetime1">
              <a:rPr lang="en-US" smtClean="0"/>
              <a:pPr>
                <a:defRPr/>
              </a:pPr>
              <a:t>23/1/2018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61BE6-2058-4273-B539-E98D57D53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2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35213-4882-414B-8BC1-722913BA3542}" type="datetime1">
              <a:rPr lang="en-US" smtClean="0"/>
              <a:pPr>
                <a:defRPr/>
              </a:pPr>
              <a:t>23/1/2018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DE853-5F54-492F-8BF6-0A7A74CCD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8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157CC-F06D-4667-B4E3-4A7168271F79}" type="datetime1">
              <a:rPr lang="en-US" smtClean="0"/>
              <a:pPr>
                <a:defRPr/>
              </a:pPr>
              <a:t>23/1/2018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60DD6-A072-43AC-887A-376F63402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72052-C031-4E99-9FEC-111F37E082AC}" type="datetime1">
              <a:rPr lang="en-US" smtClean="0"/>
              <a:pPr>
                <a:defRPr/>
              </a:pPr>
              <a:t>23/1/2018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341C0-86B2-4F44-9EA8-697AB6918F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F6C15-D23B-4907-9D00-FB5E73E58CBF}" type="datetime1">
              <a:rPr lang="en-US" smtClean="0"/>
              <a:pPr>
                <a:defRPr/>
              </a:pPr>
              <a:t>23/1/2018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8F865-DC0E-42B9-B1E0-CD3C408FB1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5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CF544-7FD5-41F6-90B2-614B8C39AC4D}" type="datetime1">
              <a:rPr lang="en-US" smtClean="0"/>
              <a:pPr>
                <a:defRPr/>
              </a:pPr>
              <a:t>23/1/2018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C3288-161D-4E0D-BFCE-0B7FA886DF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5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268EDB5-23B6-43BA-8A43-CA460BB7EAAC}" type="datetime1">
              <a:rPr lang="en-US" smtClean="0"/>
              <a:pPr>
                <a:defRPr/>
              </a:pPr>
              <a:t>23/1/2018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B13C88-46B4-40AA-8C1A-033E62A0F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Objects and methods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CSC 113: Computer programming II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461DFCE5-6510-4887-8CC7-F7905266711D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2053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25" y="26988"/>
            <a:ext cx="2524125" cy="164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50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The Method </a:t>
            </a:r>
            <a:r>
              <a:rPr lang="en-US" dirty="0" err="1" smtClean="0">
                <a:solidFill>
                  <a:srgbClr val="FF6600"/>
                </a:solidFill>
                <a:latin typeface="Courier New" pitchFamily="49" charset="0"/>
              </a:rPr>
              <a:t>toString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  <a:effectLst/>
              </a:rPr>
              <a:t>Implementing </a:t>
            </a:r>
            <a:r>
              <a:rPr lang="en-US" b="1" dirty="0" err="1" smtClean="0">
                <a:solidFill>
                  <a:srgbClr val="1F497D"/>
                </a:solidFill>
                <a:effectLst/>
              </a:rPr>
              <a:t>toString</a:t>
            </a:r>
            <a:r>
              <a:rPr lang="en-US" b="1" dirty="0" smtClean="0">
                <a:solidFill>
                  <a:srgbClr val="1F497D"/>
                </a:solidFill>
                <a:effectLst/>
              </a:rPr>
              <a:t> method</a:t>
            </a:r>
            <a:r>
              <a:rPr lang="en-US" dirty="0" smtClean="0">
                <a:solidFill>
                  <a:srgbClr val="1F497D"/>
                </a:solidFill>
                <a:effectLst/>
              </a:rPr>
              <a:t> in java is done by overriding the Object’s </a:t>
            </a:r>
            <a:r>
              <a:rPr lang="en-US" dirty="0" err="1" smtClean="0">
                <a:solidFill>
                  <a:srgbClr val="1F497D"/>
                </a:solidFill>
                <a:effectLst/>
              </a:rPr>
              <a:t>toString</a:t>
            </a:r>
            <a:r>
              <a:rPr lang="en-US" dirty="0" smtClean="0">
                <a:solidFill>
                  <a:srgbClr val="1F497D"/>
                </a:solidFill>
                <a:effectLst/>
              </a:rPr>
              <a:t> method. </a:t>
            </a:r>
          </a:p>
          <a:p>
            <a:r>
              <a:rPr lang="en-US" dirty="0" smtClean="0">
                <a:solidFill>
                  <a:srgbClr val="1F497D"/>
                </a:solidFill>
                <a:effectLst/>
              </a:rPr>
              <a:t>The </a:t>
            </a:r>
            <a:r>
              <a:rPr lang="en-US" b="1" dirty="0" smtClean="0">
                <a:solidFill>
                  <a:srgbClr val="1F497D"/>
                </a:solidFill>
                <a:effectLst/>
              </a:rPr>
              <a:t>java </a:t>
            </a:r>
            <a:r>
              <a:rPr lang="en-US" b="1" dirty="0" err="1" smtClean="0">
                <a:solidFill>
                  <a:srgbClr val="1F497D"/>
                </a:solidFill>
                <a:effectLst/>
              </a:rPr>
              <a:t>toString</a:t>
            </a:r>
            <a:r>
              <a:rPr lang="en-US" b="1" dirty="0" smtClean="0">
                <a:solidFill>
                  <a:srgbClr val="1F497D"/>
                </a:solidFill>
                <a:effectLst/>
              </a:rPr>
              <a:t>() method</a:t>
            </a:r>
            <a:r>
              <a:rPr lang="en-US" dirty="0" smtClean="0">
                <a:solidFill>
                  <a:srgbClr val="1F497D"/>
                </a:solidFill>
                <a:effectLst/>
              </a:rPr>
              <a:t> is used when we need a string representation of an object. </a:t>
            </a:r>
          </a:p>
          <a:p>
            <a:r>
              <a:rPr lang="en-US" dirty="0" smtClean="0">
                <a:solidFill>
                  <a:srgbClr val="1F497D"/>
                </a:solidFill>
                <a:effectLst/>
              </a:rPr>
              <a:t>It is defined in Object class. </a:t>
            </a:r>
          </a:p>
          <a:p>
            <a:r>
              <a:rPr lang="en-US" dirty="0" smtClean="0">
                <a:solidFill>
                  <a:srgbClr val="1F497D"/>
                </a:solidFill>
                <a:effectLst/>
              </a:rPr>
              <a:t>This method can be overridden to customize the String representation of the Object. 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7C5569-9F10-4C7D-9E83-62FC485A14A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56" y="152400"/>
            <a:ext cx="8247529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37318" y="2044005"/>
            <a:ext cx="45720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 smtClean="0">
                <a:effectLst/>
              </a:rPr>
              <a:t>Object </a:t>
            </a:r>
            <a:r>
              <a:rPr lang="en-US" dirty="0" err="1" smtClean="0">
                <a:effectLst/>
              </a:rPr>
              <a:t>toString</a:t>
            </a:r>
            <a:r>
              <a:rPr lang="en-US" dirty="0" smtClean="0">
                <a:effectLst/>
              </a:rPr>
              <a:t>() method :</a:t>
            </a:r>
            <a:r>
              <a:rPr lang="en-US" b="1" u="sng" dirty="0"/>
              <a:t> PointCoordinates@119c082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effectLst/>
              </a:rPr>
              <a:t>PointCoordinates@119c082</a:t>
            </a:r>
            <a:r>
              <a:rPr lang="en-US" dirty="0" smtClean="0">
                <a:effectLst/>
              </a:rPr>
              <a:t>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7C5569-9F10-4C7D-9E83-62FC485A14A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5970"/>
            <a:ext cx="6405563" cy="659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34507" y="1600200"/>
            <a:ext cx="4572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 smtClean="0">
                <a:effectLst/>
              </a:rPr>
              <a:t>When you run the ToStringDemo2 program, the output is:</a:t>
            </a:r>
          </a:p>
          <a:p>
            <a:r>
              <a:rPr lang="en-US" b="1" u="sng" dirty="0"/>
              <a:t>X=10 Y=10</a:t>
            </a:r>
            <a:r>
              <a:rPr lang="en-US" b="1" dirty="0" smtClean="0">
                <a:effectLst/>
              </a:rPr>
              <a:t/>
            </a:r>
            <a:br>
              <a:rPr lang="en-US" b="1" dirty="0" smtClean="0">
                <a:effectLst/>
              </a:rPr>
            </a:br>
            <a:r>
              <a:rPr lang="en-US" b="1" u="sng" dirty="0"/>
              <a:t>X=10 Y=10</a:t>
            </a:r>
            <a:r>
              <a:rPr lang="en-US" b="1" dirty="0" smtClean="0">
                <a:effectLst/>
              </a:rPr>
              <a:t> </a:t>
            </a:r>
            <a:r>
              <a:rPr lang="en-US" b="1" u="sng" dirty="0"/>
              <a:t>testing</a:t>
            </a:r>
            <a:endParaRPr lang="en-US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7C5569-9F10-4C7D-9E83-62FC485A14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80988"/>
            <a:ext cx="8334375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14325"/>
            <a:ext cx="8305800" cy="622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7C5569-9F10-4C7D-9E83-62FC485A14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441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38600"/>
            <a:ext cx="38195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4201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038600"/>
            <a:ext cx="3962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76400"/>
            <a:ext cx="4648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 flipV="1">
            <a:off x="5334000" y="2057400"/>
            <a:ext cx="304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 flipV="1">
            <a:off x="4648200" y="2286000"/>
            <a:ext cx="381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297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3429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096000"/>
            <a:ext cx="274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7C5569-9F10-4C7D-9E83-62FC485A14A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57175"/>
            <a:ext cx="8458200" cy="63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7C5569-9F10-4C7D-9E83-62FC485A14A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47725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7C5569-9F10-4C7D-9E83-62FC485A14A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0" y="2133600"/>
            <a:ext cx="457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36)</a:t>
            </a:r>
            <a:endParaRPr lang="ar-SA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257175"/>
            <a:ext cx="8410575" cy="63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7C5569-9F10-4C7D-9E83-62FC485A14A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00400" y="2209800"/>
            <a:ext cx="457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36)</a:t>
            </a:r>
            <a:endParaRPr lang="ar-SA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61938"/>
            <a:ext cx="8420100" cy="63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7C5569-9F10-4C7D-9E83-62FC485A14A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28600"/>
            <a:ext cx="8420100" cy="63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7C5569-9F10-4C7D-9E83-62FC485A14A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66700"/>
            <a:ext cx="843915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7C5569-9F10-4C7D-9E83-62FC485A14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95275"/>
            <a:ext cx="8420100" cy="626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7C5569-9F10-4C7D-9E83-62FC485A14A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52413"/>
            <a:ext cx="8429625" cy="635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7C5569-9F10-4C7D-9E83-62FC485A14A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1463"/>
            <a:ext cx="8382000" cy="63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7C5569-9F10-4C7D-9E83-62FC485A14A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" y="285750"/>
            <a:ext cx="840105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7861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9168"/>
            <a:ext cx="8915400" cy="6460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3048000" y="2542401"/>
            <a:ext cx="335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//call to constructor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3800" y="2743200"/>
            <a:ext cx="335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//call to constructor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76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63" y="285750"/>
            <a:ext cx="8448675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6039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3" y="280988"/>
            <a:ext cx="8258175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1490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57188"/>
            <a:ext cx="8239125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7C5569-9F10-4C7D-9E83-62FC485A14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0988"/>
            <a:ext cx="838200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7C5569-9F10-4C7D-9E83-62FC485A14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90513"/>
            <a:ext cx="8353425" cy="627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7C5569-9F10-4C7D-9E83-62FC485A14A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410575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133600"/>
            <a:ext cx="3505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7C5569-9F10-4C7D-9E83-62FC485A14A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96" name="Shape 33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7" name="Google Shape;3379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7663" y="271464"/>
            <a:ext cx="8448675" cy="63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98" name="Google Shape;33798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8201025" cy="630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7C5569-9F10-4C7D-9E83-62FC485A14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800000"/>
                </a:solidFill>
              </a:rPr>
              <a:t>The Method </a:t>
            </a:r>
            <a:r>
              <a:rPr lang="en-US" dirty="0" err="1" smtClean="0">
                <a:solidFill>
                  <a:srgbClr val="FF6600"/>
                </a:solidFill>
                <a:latin typeface="Courier New" pitchFamily="49" charset="0"/>
              </a:rPr>
              <a:t>toString</a:t>
            </a:r>
            <a:endParaRPr lang="en-US" dirty="0" smtClean="0">
              <a:solidFill>
                <a:srgbClr val="FF6600"/>
              </a:solidFill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dirty="0" smtClean="0">
                <a:solidFill>
                  <a:schemeClr val="tx2"/>
                </a:solidFill>
                <a:cs typeface="Times New Roman" pitchFamily="18" charset="0"/>
              </a:rPr>
              <a:t> value-returning method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  <a:cs typeface="Times New Roman" pitchFamily="18" charset="0"/>
              </a:rPr>
              <a:t>Takes no parameters</a:t>
            </a:r>
            <a:endParaRPr lang="en-US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  <a:cs typeface="Times New Roman" pitchFamily="18" charset="0"/>
              </a:rPr>
              <a:t>Returns address of a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String</a:t>
            </a:r>
            <a:r>
              <a:rPr lang="en-US" dirty="0" smtClean="0">
                <a:solidFill>
                  <a:schemeClr val="tx2"/>
                </a:solidFill>
                <a:cs typeface="Times New Roman" pitchFamily="18" charset="0"/>
              </a:rPr>
              <a:t> object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  <a:cs typeface="Times New Roman" pitchFamily="18" charset="0"/>
              </a:rPr>
              <a:t>Output using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dirty="0" smtClean="0">
                <a:solidFill>
                  <a:schemeClr val="tx2"/>
                </a:solidFill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println</a:t>
            </a:r>
            <a:r>
              <a:rPr lang="en-US" dirty="0" smtClean="0">
                <a:solidFill>
                  <a:schemeClr val="tx2"/>
                </a:solidFill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printf</a:t>
            </a:r>
            <a:r>
              <a:rPr lang="en-US" dirty="0" smtClean="0">
                <a:solidFill>
                  <a:schemeClr val="tx2"/>
                </a:solidFill>
                <a:cs typeface="Times New Roman" pitchFamily="18" charset="0"/>
              </a:rPr>
              <a:t> methods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  <a:cs typeface="Times New Roman" pitchFamily="18" charset="0"/>
              </a:rPr>
              <a:t>Default definition creates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String</a:t>
            </a:r>
            <a:r>
              <a:rPr lang="en-US" dirty="0" smtClean="0">
                <a:solidFill>
                  <a:schemeClr val="tx2"/>
                </a:solidFill>
                <a:cs typeface="Times New Roman" pitchFamily="18" charset="0"/>
              </a:rPr>
              <a:t> with name of object’s class name followed by hash code of object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7C5569-9F10-4C7D-9E83-62FC485A14A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3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