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7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2" r:id="rId17"/>
    <p:sldId id="283" r:id="rId18"/>
    <p:sldId id="284" r:id="rId19"/>
    <p:sldId id="278" r:id="rId20"/>
    <p:sldId id="273" r:id="rId21"/>
    <p:sldId id="274" r:id="rId22"/>
    <p:sldId id="286" r:id="rId23"/>
    <p:sldId id="287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2A1F"/>
    <a:srgbClr val="82794A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C10FA-6B42-AA46-A44D-2B701D5E7BA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4464B-16AA-354E-99C0-6A934B2E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826F27-22DC-224B-A605-293CAF0E890E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0437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255A52-7B14-EA49-A0F3-FE4D6166AFA6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605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0038-9384-42E6-AB61-DE2E65D13BA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902-7C6C-486D-B248-C3C09847E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0038-9384-42E6-AB61-DE2E65D13BA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902-7C6C-486D-B248-C3C09847E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0038-9384-42E6-AB61-DE2E65D13BA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902-7C6C-486D-B248-C3C09847E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0038-9384-42E6-AB61-DE2E65D13BA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902-7C6C-486D-B248-C3C09847E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0038-9384-42E6-AB61-DE2E65D13BA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902-7C6C-486D-B248-C3C09847E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0038-9384-42E6-AB61-DE2E65D13BA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902-7C6C-486D-B248-C3C09847E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0038-9384-42E6-AB61-DE2E65D13BA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902-7C6C-486D-B248-C3C09847E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0038-9384-42E6-AB61-DE2E65D13BA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902-7C6C-486D-B248-C3C09847E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0038-9384-42E6-AB61-DE2E65D13BA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902-7C6C-486D-B248-C3C09847E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0038-9384-42E6-AB61-DE2E65D13BA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902-7C6C-486D-B248-C3C09847E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0038-9384-42E6-AB61-DE2E65D13BA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902-7C6C-486D-B248-C3C09847E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0038-9384-42E6-AB61-DE2E65D13BA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1902-7C6C-486D-B248-C3C09847E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276225"/>
            <a:ext cx="84677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76225"/>
            <a:ext cx="844867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5342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" y="2362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>
                <a:solidFill>
                  <a:srgbClr val="C00000"/>
                </a:solidFill>
              </a:rPr>
              <a:t>يتألف من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733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>
                <a:solidFill>
                  <a:srgbClr val="C00000"/>
                </a:solidFill>
              </a:rPr>
              <a:t>يضم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276225"/>
            <a:ext cx="842010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657600" y="609600"/>
            <a:ext cx="487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Composition, One object is OWNER of another </a:t>
            </a:r>
            <a:r>
              <a:rPr lang="en-US" dirty="0" smtClean="0"/>
              <a:t>object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295275"/>
            <a:ext cx="8391525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657600" y="609600"/>
            <a:ext cx="487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aggregation, one object is just a USER </a:t>
            </a:r>
            <a:r>
              <a:rPr lang="en-US" dirty="0" smtClean="0"/>
              <a:t>of </a:t>
            </a:r>
            <a:r>
              <a:rPr lang="en-US" dirty="0"/>
              <a:t>another object</a:t>
            </a:r>
            <a:r>
              <a:rPr lang="en-US" dirty="0" smtClean="0"/>
              <a:t>.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290513"/>
            <a:ext cx="8410575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1" y="5105400"/>
            <a:ext cx="38100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pPr algn="just" eaLnBrk="1" hangingPunct="1"/>
            <a:r>
              <a:rPr lang="en-US" altLang="en-US" sz="1600" b="1" dirty="0">
                <a:latin typeface="Arial" pitchFamily="34" charset="0"/>
              </a:rPr>
              <a:t>If you have trouble remembering the difference between composition and aggregation, just think of the alphabet.  </a:t>
            </a:r>
            <a:r>
              <a:rPr lang="en-US" altLang="en-US" sz="1600" b="1" dirty="0">
                <a:solidFill>
                  <a:srgbClr val="0000FF"/>
                </a:solidFill>
                <a:latin typeface="Arial" pitchFamily="34" charset="0"/>
              </a:rPr>
              <a:t>Composition means destroy and the letters 'c'</a:t>
            </a:r>
            <a:r>
              <a:rPr lang="en-US" altLang="en-US" sz="1600" b="1" dirty="0">
                <a:latin typeface="Arial" pitchFamily="34" charset="0"/>
              </a:rPr>
              <a:t> and 'd' are next to each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0575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0"/>
            <a:ext cx="8505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1371600"/>
            <a:ext cx="4191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371600"/>
            <a:ext cx="419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28600" y="3429000"/>
            <a:ext cx="4343400" cy="235053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en-US" i="1" dirty="0" smtClean="0"/>
              <a:t> Calling Environment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981200"/>
          <a:ext cx="464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41148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Product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1448594" y="3199606"/>
            <a:ext cx="1828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0"/>
          <p:cNvGrpSpPr/>
          <p:nvPr/>
        </p:nvGrpSpPr>
        <p:grpSpPr>
          <a:xfrm>
            <a:off x="6019800" y="2286000"/>
            <a:ext cx="152400" cy="609600"/>
            <a:chOff x="6019800" y="1219200"/>
            <a:chExt cx="152400" cy="6096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096000" y="12192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019800" y="17526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019800" y="1828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9"/>
          <p:cNvGrpSpPr/>
          <p:nvPr/>
        </p:nvGrpSpPr>
        <p:grpSpPr>
          <a:xfrm>
            <a:off x="5181600" y="2362200"/>
            <a:ext cx="152400" cy="609600"/>
            <a:chOff x="5410200" y="1295400"/>
            <a:chExt cx="152400" cy="6096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486400" y="1295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410200" y="1828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10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96966"/>
              </p:ext>
            </p:extLst>
          </p:nvPr>
        </p:nvGraphicFramePr>
        <p:xfrm>
          <a:off x="304800" y="1676400"/>
          <a:ext cx="8382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Purchase</a:t>
                      </a:r>
                    </a:p>
                    <a:p>
                      <a:pPr algn="ctr"/>
                      <a:r>
                        <a:rPr lang="en-US" sz="1200" u="sng" dirty="0" smtClean="0"/>
                        <a:t>Order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914400" y="2209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6"/>
          <p:cNvGrpSpPr/>
          <p:nvPr/>
        </p:nvGrpSpPr>
        <p:grpSpPr>
          <a:xfrm>
            <a:off x="2743200" y="2286000"/>
            <a:ext cx="152400" cy="609600"/>
            <a:chOff x="2743200" y="1371600"/>
            <a:chExt cx="152400" cy="6096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819400" y="13716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743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743200" y="1981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7"/>
          <p:cNvGrpSpPr/>
          <p:nvPr/>
        </p:nvGrpSpPr>
        <p:grpSpPr>
          <a:xfrm>
            <a:off x="3581400" y="2286000"/>
            <a:ext cx="152400" cy="609600"/>
            <a:chOff x="3657600" y="1219200"/>
            <a:chExt cx="152400" cy="6096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733800" y="12192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657600" y="17526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657600" y="1828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8"/>
          <p:cNvGrpSpPr/>
          <p:nvPr/>
        </p:nvGrpSpPr>
        <p:grpSpPr>
          <a:xfrm>
            <a:off x="4343400" y="2209800"/>
            <a:ext cx="152400" cy="609600"/>
            <a:chOff x="4572000" y="1219200"/>
            <a:chExt cx="152400" cy="6096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4648200" y="12192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572000" y="17526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2000" y="1828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533400" y="43434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14400" y="4495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0581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8505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6781800" y="1752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After adding one product</a:t>
            </a:r>
            <a:endParaRPr lang="en-US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962400"/>
            <a:ext cx="29051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62875" y="4114800"/>
            <a:ext cx="13811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91400" y="5029200"/>
            <a:ext cx="323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Box 48"/>
          <p:cNvSpPr txBox="1"/>
          <p:nvPr/>
        </p:nvSpPr>
        <p:spPr>
          <a:xfrm>
            <a:off x="228600" y="1143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+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524000"/>
            <a:ext cx="40576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28600"/>
            <a:ext cx="2409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990600"/>
            <a:ext cx="8915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90800" y="1676400"/>
          <a:ext cx="464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62"/>
          <p:cNvGrpSpPr/>
          <p:nvPr/>
        </p:nvGrpSpPr>
        <p:grpSpPr>
          <a:xfrm>
            <a:off x="6019800" y="1905000"/>
            <a:ext cx="152400" cy="609600"/>
            <a:chOff x="6019800" y="1219200"/>
            <a:chExt cx="152400" cy="609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096000" y="12192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019800" y="17526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019800" y="1828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63"/>
          <p:cNvGrpSpPr/>
          <p:nvPr/>
        </p:nvGrpSpPr>
        <p:grpSpPr>
          <a:xfrm>
            <a:off x="5334000" y="1981200"/>
            <a:ext cx="152400" cy="609600"/>
            <a:chOff x="5410200" y="1295400"/>
            <a:chExt cx="152400" cy="609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486400" y="1295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410200" y="1828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4102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85080"/>
              </p:ext>
            </p:extLst>
          </p:nvPr>
        </p:nvGraphicFramePr>
        <p:xfrm>
          <a:off x="533400" y="1371600"/>
          <a:ext cx="8382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Product</a:t>
                      </a:r>
                    </a:p>
                    <a:p>
                      <a:pPr algn="ctr"/>
                      <a:r>
                        <a:rPr lang="en-US" sz="1200" u="sng" dirty="0" smtClean="0"/>
                        <a:t>Group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PDP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Group 64"/>
          <p:cNvGrpSpPr/>
          <p:nvPr/>
        </p:nvGrpSpPr>
        <p:grpSpPr>
          <a:xfrm>
            <a:off x="3657600" y="1981200"/>
            <a:ext cx="152400" cy="609600"/>
            <a:chOff x="3657600" y="1219200"/>
            <a:chExt cx="152400" cy="6096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733800" y="12192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657600" y="17526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657600" y="1828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5"/>
          <p:cNvGrpSpPr/>
          <p:nvPr/>
        </p:nvGrpSpPr>
        <p:grpSpPr>
          <a:xfrm>
            <a:off x="4419600" y="1981200"/>
            <a:ext cx="152400" cy="609600"/>
            <a:chOff x="4572000" y="1219200"/>
            <a:chExt cx="152400" cy="6096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48200" y="12192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572000" y="17526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572000" y="1828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1219200" y="19050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46482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endParaRPr lang="en-US" sz="1400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362200" y="25908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Product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362200" y="4419600"/>
          <a:ext cx="838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Product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rot="5400000">
            <a:off x="2628900" y="2324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95400" y="4800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V="1">
            <a:off x="2476500" y="3924300"/>
            <a:ext cx="762000" cy="228600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7200" y="3962400"/>
            <a:ext cx="3886200" cy="2308324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Calling Environment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2409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8915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200400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4114800"/>
            <a:ext cx="13811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4876800"/>
            <a:ext cx="323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304800" y="762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+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4200" y="1066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After adding one product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95600" y="3581400"/>
            <a:ext cx="430887" cy="762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i="1" dirty="0" smtClean="0"/>
              <a:t>Copy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128588"/>
            <a:ext cx="8686800" cy="6600825"/>
            <a:chOff x="228600" y="128588"/>
            <a:chExt cx="8686800" cy="6600825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128588"/>
              <a:ext cx="8686800" cy="660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4"/>
            <p:cNvPicPr/>
            <p:nvPr/>
          </p:nvPicPr>
          <p:blipFill rotWithShape="1">
            <a:blip r:embed="rId2"/>
            <a:srcRect l="41696" t="36822" r="52681" b="59888"/>
            <a:stretch/>
          </p:blipFill>
          <p:spPr bwMode="auto">
            <a:xfrm>
              <a:off x="790575" y="4419600"/>
              <a:ext cx="5810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 xmlns=""/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300038"/>
            <a:ext cx="842010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257175"/>
            <a:ext cx="83915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280988"/>
            <a:ext cx="84391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566863" y="85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x-none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020763" y="0"/>
            <a:ext cx="7810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990033"/>
                </a:solidFill>
                <a:latin typeface="Arial" charset="0"/>
                <a:cs typeface="Arial Unicode MS" charset="0"/>
              </a:rPr>
              <a:t>UML Object Models: </a:t>
            </a:r>
            <a:r>
              <a:rPr lang="en-US" b="1">
                <a:solidFill>
                  <a:srgbClr val="FF3300"/>
                </a:solidFill>
                <a:latin typeface="Arial Unicode MS" charset="0"/>
                <a:cs typeface="Arial Unicode MS" charset="0"/>
              </a:rPr>
              <a:t>Aggregation, and Composition</a:t>
            </a:r>
          </a:p>
        </p:txBody>
      </p:sp>
      <p:grpSp>
        <p:nvGrpSpPr>
          <p:cNvPr id="29701" name="Group 80"/>
          <p:cNvGrpSpPr>
            <a:grpSpLocks/>
          </p:cNvGrpSpPr>
          <p:nvPr/>
        </p:nvGrpSpPr>
        <p:grpSpPr bwMode="auto">
          <a:xfrm>
            <a:off x="1155700" y="1163638"/>
            <a:ext cx="7015163" cy="4581525"/>
            <a:chOff x="728" y="733"/>
            <a:chExt cx="4419" cy="2886"/>
          </a:xfrm>
        </p:grpSpPr>
        <p:sp>
          <p:nvSpPr>
            <p:cNvPr id="29702" name="Rectangle 21"/>
            <p:cNvSpPr>
              <a:spLocks noChangeArrowheads="1"/>
            </p:cNvSpPr>
            <p:nvPr/>
          </p:nvSpPr>
          <p:spPr bwMode="auto">
            <a:xfrm>
              <a:off x="728" y="1490"/>
              <a:ext cx="2250" cy="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03" name="Rectangle 22"/>
            <p:cNvSpPr>
              <a:spLocks noChangeArrowheads="1"/>
            </p:cNvSpPr>
            <p:nvPr/>
          </p:nvSpPr>
          <p:spPr bwMode="auto">
            <a:xfrm>
              <a:off x="728" y="1490"/>
              <a:ext cx="2250" cy="654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04" name="Rectangle 23"/>
            <p:cNvSpPr>
              <a:spLocks noChangeArrowheads="1"/>
            </p:cNvSpPr>
            <p:nvPr/>
          </p:nvSpPr>
          <p:spPr bwMode="auto">
            <a:xfrm>
              <a:off x="738" y="1501"/>
              <a:ext cx="190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+Car(in n : string, in d : string, in s : int, in y : int, in size : int)</a:t>
              </a:r>
              <a:endParaRPr lang="en-US"/>
            </a:p>
          </p:txBody>
        </p:sp>
        <p:sp>
          <p:nvSpPr>
            <p:cNvPr id="29705" name="Rectangle 24"/>
            <p:cNvSpPr>
              <a:spLocks noChangeArrowheads="1"/>
            </p:cNvSpPr>
            <p:nvPr/>
          </p:nvSpPr>
          <p:spPr bwMode="auto">
            <a:xfrm>
              <a:off x="738" y="1591"/>
              <a:ext cx="31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+display()</a:t>
              </a:r>
              <a:endParaRPr lang="en-US"/>
            </a:p>
          </p:txBody>
        </p:sp>
        <p:sp>
          <p:nvSpPr>
            <p:cNvPr id="29706" name="Rectangle 25"/>
            <p:cNvSpPr>
              <a:spLocks noChangeArrowheads="1"/>
            </p:cNvSpPr>
            <p:nvPr/>
          </p:nvSpPr>
          <p:spPr bwMode="auto">
            <a:xfrm>
              <a:off x="738" y="1682"/>
              <a:ext cx="45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+isFull() : bool</a:t>
              </a:r>
              <a:endParaRPr lang="en-US"/>
            </a:p>
          </p:txBody>
        </p:sp>
        <p:sp>
          <p:nvSpPr>
            <p:cNvPr id="29707" name="Rectangle 26"/>
            <p:cNvSpPr>
              <a:spLocks noChangeArrowheads="1"/>
            </p:cNvSpPr>
            <p:nvPr/>
          </p:nvSpPr>
          <p:spPr bwMode="auto">
            <a:xfrm>
              <a:off x="738" y="1773"/>
              <a:ext cx="6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+copyCar(in ca : Car)</a:t>
              </a:r>
              <a:endParaRPr lang="en-US"/>
            </a:p>
          </p:txBody>
        </p:sp>
        <p:sp>
          <p:nvSpPr>
            <p:cNvPr id="29708" name="Rectangle 27"/>
            <p:cNvSpPr>
              <a:spLocks noChangeArrowheads="1"/>
            </p:cNvSpPr>
            <p:nvPr/>
          </p:nvSpPr>
          <p:spPr bwMode="auto">
            <a:xfrm>
              <a:off x="738" y="1863"/>
              <a:ext cx="127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+addElement(in el : CarElements) : bool</a:t>
              </a:r>
              <a:endParaRPr lang="en-US"/>
            </a:p>
          </p:txBody>
        </p:sp>
        <p:sp>
          <p:nvSpPr>
            <p:cNvPr id="29709" name="Rectangle 28"/>
            <p:cNvSpPr>
              <a:spLocks noChangeArrowheads="1"/>
            </p:cNvSpPr>
            <p:nvPr/>
          </p:nvSpPr>
          <p:spPr bwMode="auto">
            <a:xfrm>
              <a:off x="738" y="1954"/>
              <a:ext cx="6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+PriceCar() : double</a:t>
              </a:r>
              <a:endParaRPr lang="en-US"/>
            </a:p>
          </p:txBody>
        </p:sp>
        <p:sp>
          <p:nvSpPr>
            <p:cNvPr id="29710" name="Rectangle 29"/>
            <p:cNvSpPr>
              <a:spLocks noChangeArrowheads="1"/>
            </p:cNvSpPr>
            <p:nvPr/>
          </p:nvSpPr>
          <p:spPr bwMode="auto">
            <a:xfrm>
              <a:off x="738" y="2044"/>
              <a:ext cx="56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+...........(in .........)</a:t>
              </a:r>
              <a:endParaRPr lang="en-US"/>
            </a:p>
          </p:txBody>
        </p:sp>
        <p:sp>
          <p:nvSpPr>
            <p:cNvPr id="29711" name="Rectangle 30"/>
            <p:cNvSpPr>
              <a:spLocks noChangeArrowheads="1"/>
            </p:cNvSpPr>
            <p:nvPr/>
          </p:nvSpPr>
          <p:spPr bwMode="auto">
            <a:xfrm>
              <a:off x="728" y="906"/>
              <a:ext cx="2250" cy="5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12" name="Rectangle 31"/>
            <p:cNvSpPr>
              <a:spLocks noChangeArrowheads="1"/>
            </p:cNvSpPr>
            <p:nvPr/>
          </p:nvSpPr>
          <p:spPr bwMode="auto">
            <a:xfrm>
              <a:off x="728" y="906"/>
              <a:ext cx="2250" cy="584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13" name="Rectangle 32"/>
            <p:cNvSpPr>
              <a:spLocks noChangeArrowheads="1"/>
            </p:cNvSpPr>
            <p:nvPr/>
          </p:nvSpPr>
          <p:spPr bwMode="auto">
            <a:xfrm>
              <a:off x="738" y="1126"/>
              <a:ext cx="38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-seatNb : int</a:t>
              </a:r>
              <a:endParaRPr lang="en-US"/>
            </a:p>
          </p:txBody>
        </p:sp>
        <p:sp>
          <p:nvSpPr>
            <p:cNvPr id="29714" name="Rectangle 33"/>
            <p:cNvSpPr>
              <a:spLocks noChangeArrowheads="1"/>
            </p:cNvSpPr>
            <p:nvPr/>
          </p:nvSpPr>
          <p:spPr bwMode="auto">
            <a:xfrm>
              <a:off x="738" y="1217"/>
              <a:ext cx="3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-year : int</a:t>
              </a:r>
              <a:endParaRPr lang="en-US"/>
            </a:p>
          </p:txBody>
        </p:sp>
        <p:sp>
          <p:nvSpPr>
            <p:cNvPr id="29715" name="Rectangle 34"/>
            <p:cNvSpPr>
              <a:spLocks noChangeArrowheads="1"/>
            </p:cNvSpPr>
            <p:nvPr/>
          </p:nvSpPr>
          <p:spPr bwMode="auto">
            <a:xfrm>
              <a:off x="738" y="1307"/>
              <a:ext cx="29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-ncel : int</a:t>
              </a:r>
              <a:endParaRPr lang="en-US"/>
            </a:p>
          </p:txBody>
        </p:sp>
        <p:sp>
          <p:nvSpPr>
            <p:cNvPr id="29716" name="Rectangle 35"/>
            <p:cNvSpPr>
              <a:spLocks noChangeArrowheads="1"/>
            </p:cNvSpPr>
            <p:nvPr/>
          </p:nvSpPr>
          <p:spPr bwMode="auto">
            <a:xfrm>
              <a:off x="728" y="739"/>
              <a:ext cx="2250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17" name="Rectangle 36"/>
            <p:cNvSpPr>
              <a:spLocks noChangeArrowheads="1"/>
            </p:cNvSpPr>
            <p:nvPr/>
          </p:nvSpPr>
          <p:spPr bwMode="auto">
            <a:xfrm>
              <a:off x="728" y="733"/>
              <a:ext cx="2250" cy="17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18" name="Rectangle 37"/>
            <p:cNvSpPr>
              <a:spLocks noChangeArrowheads="1"/>
            </p:cNvSpPr>
            <p:nvPr/>
          </p:nvSpPr>
          <p:spPr bwMode="auto">
            <a:xfrm>
              <a:off x="1783" y="791"/>
              <a:ext cx="12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Car</a:t>
              </a:r>
              <a:endParaRPr lang="en-US"/>
            </a:p>
          </p:txBody>
        </p:sp>
        <p:sp>
          <p:nvSpPr>
            <p:cNvPr id="29719" name="Rectangle 38"/>
            <p:cNvSpPr>
              <a:spLocks noChangeArrowheads="1"/>
            </p:cNvSpPr>
            <p:nvPr/>
          </p:nvSpPr>
          <p:spPr bwMode="auto">
            <a:xfrm>
              <a:off x="3622" y="1779"/>
              <a:ext cx="1525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20" name="Rectangle 39"/>
            <p:cNvSpPr>
              <a:spLocks noChangeArrowheads="1"/>
            </p:cNvSpPr>
            <p:nvPr/>
          </p:nvSpPr>
          <p:spPr bwMode="auto">
            <a:xfrm>
              <a:off x="3622" y="1779"/>
              <a:ext cx="1525" cy="381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21" name="Rectangle 40"/>
            <p:cNvSpPr>
              <a:spLocks noChangeArrowheads="1"/>
            </p:cNvSpPr>
            <p:nvPr/>
          </p:nvSpPr>
          <p:spPr bwMode="auto">
            <a:xfrm>
              <a:off x="3632" y="1788"/>
              <a:ext cx="12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+CarElements(in c : string, in p : double)</a:t>
              </a:r>
              <a:endParaRPr lang="en-US"/>
            </a:p>
          </p:txBody>
        </p:sp>
        <p:sp>
          <p:nvSpPr>
            <p:cNvPr id="29722" name="Rectangle 41"/>
            <p:cNvSpPr>
              <a:spLocks noChangeArrowheads="1"/>
            </p:cNvSpPr>
            <p:nvPr/>
          </p:nvSpPr>
          <p:spPr bwMode="auto">
            <a:xfrm>
              <a:off x="3632" y="1879"/>
              <a:ext cx="107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+CarElement(in E : CarElements)</a:t>
              </a:r>
              <a:endParaRPr lang="en-US"/>
            </a:p>
          </p:txBody>
        </p:sp>
        <p:sp>
          <p:nvSpPr>
            <p:cNvPr id="29723" name="Rectangle 42"/>
            <p:cNvSpPr>
              <a:spLocks noChangeArrowheads="1"/>
            </p:cNvSpPr>
            <p:nvPr/>
          </p:nvSpPr>
          <p:spPr bwMode="auto">
            <a:xfrm>
              <a:off x="3632" y="1970"/>
              <a:ext cx="31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+display()</a:t>
              </a:r>
              <a:endParaRPr lang="en-US"/>
            </a:p>
          </p:txBody>
        </p:sp>
        <p:sp>
          <p:nvSpPr>
            <p:cNvPr id="29724" name="Rectangle 43"/>
            <p:cNvSpPr>
              <a:spLocks noChangeArrowheads="1"/>
            </p:cNvSpPr>
            <p:nvPr/>
          </p:nvSpPr>
          <p:spPr bwMode="auto">
            <a:xfrm>
              <a:off x="3632" y="2060"/>
              <a:ext cx="4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+.....(in .........)</a:t>
              </a:r>
              <a:endParaRPr lang="en-US"/>
            </a:p>
          </p:txBody>
        </p:sp>
        <p:sp>
          <p:nvSpPr>
            <p:cNvPr id="29725" name="Rectangle 44"/>
            <p:cNvSpPr>
              <a:spLocks noChangeArrowheads="1"/>
            </p:cNvSpPr>
            <p:nvPr/>
          </p:nvSpPr>
          <p:spPr bwMode="auto">
            <a:xfrm>
              <a:off x="3622" y="1578"/>
              <a:ext cx="1525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26" name="Rectangle 45"/>
            <p:cNvSpPr>
              <a:spLocks noChangeArrowheads="1"/>
            </p:cNvSpPr>
            <p:nvPr/>
          </p:nvSpPr>
          <p:spPr bwMode="auto">
            <a:xfrm>
              <a:off x="3622" y="1578"/>
              <a:ext cx="1525" cy="201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27" name="Rectangle 46"/>
            <p:cNvSpPr>
              <a:spLocks noChangeArrowheads="1"/>
            </p:cNvSpPr>
            <p:nvPr/>
          </p:nvSpPr>
          <p:spPr bwMode="auto">
            <a:xfrm>
              <a:off x="3632" y="1589"/>
              <a:ext cx="4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-code : string</a:t>
              </a:r>
              <a:endParaRPr lang="en-US"/>
            </a:p>
          </p:txBody>
        </p:sp>
        <p:sp>
          <p:nvSpPr>
            <p:cNvPr id="29728" name="Rectangle 47"/>
            <p:cNvSpPr>
              <a:spLocks noChangeArrowheads="1"/>
            </p:cNvSpPr>
            <p:nvPr/>
          </p:nvSpPr>
          <p:spPr bwMode="auto">
            <a:xfrm>
              <a:off x="3632" y="1679"/>
              <a:ext cx="4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-price : double</a:t>
              </a:r>
              <a:endParaRPr lang="en-US"/>
            </a:p>
          </p:txBody>
        </p:sp>
        <p:sp>
          <p:nvSpPr>
            <p:cNvPr id="29729" name="Rectangle 48"/>
            <p:cNvSpPr>
              <a:spLocks noChangeArrowheads="1"/>
            </p:cNvSpPr>
            <p:nvPr/>
          </p:nvSpPr>
          <p:spPr bwMode="auto">
            <a:xfrm>
              <a:off x="3622" y="1442"/>
              <a:ext cx="1525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30" name="Rectangle 49"/>
            <p:cNvSpPr>
              <a:spLocks noChangeArrowheads="1"/>
            </p:cNvSpPr>
            <p:nvPr/>
          </p:nvSpPr>
          <p:spPr bwMode="auto">
            <a:xfrm>
              <a:off x="3622" y="1442"/>
              <a:ext cx="1525" cy="1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31" name="Rectangle 50"/>
            <p:cNvSpPr>
              <a:spLocks noChangeArrowheads="1"/>
            </p:cNvSpPr>
            <p:nvPr/>
          </p:nvSpPr>
          <p:spPr bwMode="auto">
            <a:xfrm>
              <a:off x="4127" y="1464"/>
              <a:ext cx="4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CarElements</a:t>
              </a:r>
              <a:endParaRPr lang="en-US"/>
            </a:p>
          </p:txBody>
        </p:sp>
        <p:sp>
          <p:nvSpPr>
            <p:cNvPr id="29732" name="Rectangle 51"/>
            <p:cNvSpPr>
              <a:spLocks noChangeArrowheads="1"/>
            </p:cNvSpPr>
            <p:nvPr/>
          </p:nvSpPr>
          <p:spPr bwMode="auto">
            <a:xfrm>
              <a:off x="3099" y="1691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29733" name="Rectangle 52"/>
            <p:cNvSpPr>
              <a:spLocks noChangeArrowheads="1"/>
            </p:cNvSpPr>
            <p:nvPr/>
          </p:nvSpPr>
          <p:spPr bwMode="auto">
            <a:xfrm>
              <a:off x="3467" y="1887"/>
              <a:ext cx="2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29734" name="Freeform 53"/>
            <p:cNvSpPr>
              <a:spLocks/>
            </p:cNvSpPr>
            <p:nvPr/>
          </p:nvSpPr>
          <p:spPr bwMode="auto">
            <a:xfrm>
              <a:off x="3096" y="1604"/>
              <a:ext cx="526" cy="197"/>
            </a:xfrm>
            <a:custGeom>
              <a:avLst/>
              <a:gdLst>
                <a:gd name="T0" fmla="*/ 0 w 1051"/>
                <a:gd name="T1" fmla="*/ 0 h 395"/>
                <a:gd name="T2" fmla="*/ 112 w 1051"/>
                <a:gd name="T3" fmla="*/ 0 h 395"/>
                <a:gd name="T4" fmla="*/ 112 w 1051"/>
                <a:gd name="T5" fmla="*/ 98 h 395"/>
                <a:gd name="T6" fmla="*/ 263 w 1051"/>
                <a:gd name="T7" fmla="*/ 98 h 3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395"/>
                <a:gd name="T14" fmla="*/ 1051 w 1051"/>
                <a:gd name="T15" fmla="*/ 395 h 3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395">
                  <a:moveTo>
                    <a:pt x="0" y="0"/>
                  </a:moveTo>
                  <a:lnTo>
                    <a:pt x="446" y="0"/>
                  </a:lnTo>
                  <a:lnTo>
                    <a:pt x="446" y="395"/>
                  </a:lnTo>
                  <a:lnTo>
                    <a:pt x="1051" y="39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35" name="Freeform 54"/>
            <p:cNvSpPr>
              <a:spLocks/>
            </p:cNvSpPr>
            <p:nvPr/>
          </p:nvSpPr>
          <p:spPr bwMode="auto">
            <a:xfrm>
              <a:off x="2978" y="1569"/>
              <a:ext cx="118" cy="69"/>
            </a:xfrm>
            <a:custGeom>
              <a:avLst/>
              <a:gdLst>
                <a:gd name="T0" fmla="*/ 29 w 237"/>
                <a:gd name="T1" fmla="*/ 35 h 137"/>
                <a:gd name="T2" fmla="*/ 0 w 237"/>
                <a:gd name="T3" fmla="*/ 17 h 137"/>
                <a:gd name="T4" fmla="*/ 29 w 237"/>
                <a:gd name="T5" fmla="*/ 0 h 137"/>
                <a:gd name="T6" fmla="*/ 59 w 237"/>
                <a:gd name="T7" fmla="*/ 17 h 137"/>
                <a:gd name="T8" fmla="*/ 29 w 237"/>
                <a:gd name="T9" fmla="*/ 35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7"/>
                <a:gd name="T16" fmla="*/ 0 h 137"/>
                <a:gd name="T17" fmla="*/ 237 w 237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7" h="137">
                  <a:moveTo>
                    <a:pt x="119" y="137"/>
                  </a:moveTo>
                  <a:lnTo>
                    <a:pt x="0" y="68"/>
                  </a:lnTo>
                  <a:lnTo>
                    <a:pt x="119" y="0"/>
                  </a:lnTo>
                  <a:lnTo>
                    <a:pt x="237" y="68"/>
                  </a:lnTo>
                  <a:lnTo>
                    <a:pt x="119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36" name="Freeform 55"/>
            <p:cNvSpPr>
              <a:spLocks/>
            </p:cNvSpPr>
            <p:nvPr/>
          </p:nvSpPr>
          <p:spPr bwMode="auto">
            <a:xfrm>
              <a:off x="2978" y="1569"/>
              <a:ext cx="118" cy="69"/>
            </a:xfrm>
            <a:custGeom>
              <a:avLst/>
              <a:gdLst>
                <a:gd name="T0" fmla="*/ 29 w 237"/>
                <a:gd name="T1" fmla="*/ 35 h 137"/>
                <a:gd name="T2" fmla="*/ 0 w 237"/>
                <a:gd name="T3" fmla="*/ 17 h 137"/>
                <a:gd name="T4" fmla="*/ 29 w 237"/>
                <a:gd name="T5" fmla="*/ 0 h 137"/>
                <a:gd name="T6" fmla="*/ 59 w 237"/>
                <a:gd name="T7" fmla="*/ 17 h 137"/>
                <a:gd name="T8" fmla="*/ 29 w 237"/>
                <a:gd name="T9" fmla="*/ 35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7"/>
                <a:gd name="T16" fmla="*/ 0 h 137"/>
                <a:gd name="T17" fmla="*/ 237 w 237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7" h="137">
                  <a:moveTo>
                    <a:pt x="119" y="137"/>
                  </a:moveTo>
                  <a:lnTo>
                    <a:pt x="0" y="68"/>
                  </a:lnTo>
                  <a:lnTo>
                    <a:pt x="119" y="0"/>
                  </a:lnTo>
                  <a:lnTo>
                    <a:pt x="237" y="68"/>
                  </a:lnTo>
                  <a:lnTo>
                    <a:pt x="119" y="137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37" name="Rectangle 56"/>
            <p:cNvSpPr>
              <a:spLocks noChangeArrowheads="1"/>
            </p:cNvSpPr>
            <p:nvPr/>
          </p:nvSpPr>
          <p:spPr bwMode="auto">
            <a:xfrm>
              <a:off x="1241" y="2874"/>
              <a:ext cx="1245" cy="7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38" name="Rectangle 57"/>
            <p:cNvSpPr>
              <a:spLocks noChangeArrowheads="1"/>
            </p:cNvSpPr>
            <p:nvPr/>
          </p:nvSpPr>
          <p:spPr bwMode="auto">
            <a:xfrm>
              <a:off x="1241" y="2874"/>
              <a:ext cx="1245" cy="74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39" name="Rectangle 58"/>
            <p:cNvSpPr>
              <a:spLocks noChangeArrowheads="1"/>
            </p:cNvSpPr>
            <p:nvPr/>
          </p:nvSpPr>
          <p:spPr bwMode="auto">
            <a:xfrm>
              <a:off x="1252" y="2885"/>
              <a:ext cx="70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+KsuCars(in size : int)</a:t>
              </a:r>
              <a:endParaRPr lang="en-US"/>
            </a:p>
          </p:txBody>
        </p:sp>
        <p:sp>
          <p:nvSpPr>
            <p:cNvPr id="29740" name="Rectangle 59"/>
            <p:cNvSpPr>
              <a:spLocks noChangeArrowheads="1"/>
            </p:cNvSpPr>
            <p:nvPr/>
          </p:nvSpPr>
          <p:spPr bwMode="auto">
            <a:xfrm>
              <a:off x="1252" y="2976"/>
              <a:ext cx="31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+display()</a:t>
              </a:r>
              <a:endParaRPr lang="en-US"/>
            </a:p>
          </p:txBody>
        </p:sp>
        <p:sp>
          <p:nvSpPr>
            <p:cNvPr id="29741" name="Rectangle 60"/>
            <p:cNvSpPr>
              <a:spLocks noChangeArrowheads="1"/>
            </p:cNvSpPr>
            <p:nvPr/>
          </p:nvSpPr>
          <p:spPr bwMode="auto">
            <a:xfrm>
              <a:off x="1252" y="3067"/>
              <a:ext cx="54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+isEmpty() : bool</a:t>
              </a:r>
              <a:endParaRPr lang="en-US"/>
            </a:p>
          </p:txBody>
        </p:sp>
        <p:sp>
          <p:nvSpPr>
            <p:cNvPr id="29742" name="Rectangle 61"/>
            <p:cNvSpPr>
              <a:spLocks noChangeArrowheads="1"/>
            </p:cNvSpPr>
            <p:nvPr/>
          </p:nvSpPr>
          <p:spPr bwMode="auto">
            <a:xfrm>
              <a:off x="1252" y="3157"/>
              <a:ext cx="9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+searchCar(in ce : string) : int</a:t>
              </a:r>
              <a:endParaRPr lang="en-US"/>
            </a:p>
          </p:txBody>
        </p:sp>
        <p:sp>
          <p:nvSpPr>
            <p:cNvPr id="29743" name="Rectangle 62"/>
            <p:cNvSpPr>
              <a:spLocks noChangeArrowheads="1"/>
            </p:cNvSpPr>
            <p:nvPr/>
          </p:nvSpPr>
          <p:spPr bwMode="auto">
            <a:xfrm>
              <a:off x="1252" y="3247"/>
              <a:ext cx="89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+getCar(in nm : string) : Car</a:t>
              </a:r>
              <a:endParaRPr lang="en-US"/>
            </a:p>
          </p:txBody>
        </p:sp>
        <p:sp>
          <p:nvSpPr>
            <p:cNvPr id="29744" name="Rectangle 63"/>
            <p:cNvSpPr>
              <a:spLocks noChangeArrowheads="1"/>
            </p:cNvSpPr>
            <p:nvPr/>
          </p:nvSpPr>
          <p:spPr bwMode="auto">
            <a:xfrm>
              <a:off x="1252" y="3339"/>
              <a:ext cx="10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+AveragePrice(in y : int) : double</a:t>
              </a:r>
              <a:endParaRPr lang="en-US"/>
            </a:p>
          </p:txBody>
        </p:sp>
        <p:sp>
          <p:nvSpPr>
            <p:cNvPr id="29745" name="Rectangle 64"/>
            <p:cNvSpPr>
              <a:spLocks noChangeArrowheads="1"/>
            </p:cNvSpPr>
            <p:nvPr/>
          </p:nvSpPr>
          <p:spPr bwMode="auto">
            <a:xfrm>
              <a:off x="1252" y="3429"/>
              <a:ext cx="4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+.........(in .......)</a:t>
              </a:r>
              <a:endParaRPr lang="en-US"/>
            </a:p>
          </p:txBody>
        </p:sp>
        <p:sp>
          <p:nvSpPr>
            <p:cNvPr id="29746" name="Rectangle 65"/>
            <p:cNvSpPr>
              <a:spLocks noChangeArrowheads="1"/>
            </p:cNvSpPr>
            <p:nvPr/>
          </p:nvSpPr>
          <p:spPr bwMode="auto">
            <a:xfrm>
              <a:off x="1252" y="3519"/>
              <a:ext cx="87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+remove(in s : string) : bool</a:t>
              </a:r>
              <a:endParaRPr lang="en-US"/>
            </a:p>
          </p:txBody>
        </p:sp>
        <p:sp>
          <p:nvSpPr>
            <p:cNvPr id="29747" name="Rectangle 66"/>
            <p:cNvSpPr>
              <a:spLocks noChangeArrowheads="1"/>
            </p:cNvSpPr>
            <p:nvPr/>
          </p:nvSpPr>
          <p:spPr bwMode="auto">
            <a:xfrm>
              <a:off x="1241" y="2756"/>
              <a:ext cx="1245" cy="1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48" name="Rectangle 67"/>
            <p:cNvSpPr>
              <a:spLocks noChangeArrowheads="1"/>
            </p:cNvSpPr>
            <p:nvPr/>
          </p:nvSpPr>
          <p:spPr bwMode="auto">
            <a:xfrm>
              <a:off x="1241" y="2756"/>
              <a:ext cx="1245" cy="11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49" name="Rectangle 68"/>
            <p:cNvSpPr>
              <a:spLocks noChangeArrowheads="1"/>
            </p:cNvSpPr>
            <p:nvPr/>
          </p:nvSpPr>
          <p:spPr bwMode="auto">
            <a:xfrm>
              <a:off x="1252" y="2766"/>
              <a:ext cx="2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-nbc : int</a:t>
              </a:r>
              <a:endParaRPr lang="en-US"/>
            </a:p>
          </p:txBody>
        </p:sp>
        <p:sp>
          <p:nvSpPr>
            <p:cNvPr id="29750" name="Rectangle 69"/>
            <p:cNvSpPr>
              <a:spLocks noChangeArrowheads="1"/>
            </p:cNvSpPr>
            <p:nvPr/>
          </p:nvSpPr>
          <p:spPr bwMode="auto">
            <a:xfrm>
              <a:off x="1241" y="2620"/>
              <a:ext cx="1245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51" name="Rectangle 70"/>
            <p:cNvSpPr>
              <a:spLocks noChangeArrowheads="1"/>
            </p:cNvSpPr>
            <p:nvPr/>
          </p:nvSpPr>
          <p:spPr bwMode="auto">
            <a:xfrm>
              <a:off x="1241" y="2620"/>
              <a:ext cx="1245" cy="1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52" name="Rectangle 71"/>
            <p:cNvSpPr>
              <a:spLocks noChangeArrowheads="1"/>
            </p:cNvSpPr>
            <p:nvPr/>
          </p:nvSpPr>
          <p:spPr bwMode="auto">
            <a:xfrm>
              <a:off x="1690" y="2641"/>
              <a:ext cx="29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KsuCars</a:t>
              </a:r>
              <a:endParaRPr lang="en-US"/>
            </a:p>
          </p:txBody>
        </p:sp>
        <p:sp>
          <p:nvSpPr>
            <p:cNvPr id="29753" name="Rectangle 75"/>
            <p:cNvSpPr>
              <a:spLocks noChangeArrowheads="1"/>
            </p:cNvSpPr>
            <p:nvPr/>
          </p:nvSpPr>
          <p:spPr bwMode="auto">
            <a:xfrm>
              <a:off x="1959" y="2429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29754" name="Rectangle 76"/>
            <p:cNvSpPr>
              <a:spLocks noChangeArrowheads="1"/>
            </p:cNvSpPr>
            <p:nvPr/>
          </p:nvSpPr>
          <p:spPr bwMode="auto">
            <a:xfrm>
              <a:off x="1948" y="2245"/>
              <a:ext cx="2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29755" name="Line 77"/>
            <p:cNvSpPr>
              <a:spLocks noChangeShapeType="1"/>
            </p:cNvSpPr>
            <p:nvPr/>
          </p:nvSpPr>
          <p:spPr bwMode="auto">
            <a:xfrm flipH="1" flipV="1">
              <a:off x="1853" y="2144"/>
              <a:ext cx="8" cy="37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Freeform 78"/>
            <p:cNvSpPr>
              <a:spLocks/>
            </p:cNvSpPr>
            <p:nvPr/>
          </p:nvSpPr>
          <p:spPr bwMode="auto">
            <a:xfrm>
              <a:off x="1827" y="2514"/>
              <a:ext cx="71" cy="106"/>
            </a:xfrm>
            <a:custGeom>
              <a:avLst/>
              <a:gdLst>
                <a:gd name="T0" fmla="*/ 36 w 141"/>
                <a:gd name="T1" fmla="*/ 26 h 212"/>
                <a:gd name="T2" fmla="*/ 18 w 141"/>
                <a:gd name="T3" fmla="*/ 53 h 212"/>
                <a:gd name="T4" fmla="*/ 0 w 141"/>
                <a:gd name="T5" fmla="*/ 27 h 212"/>
                <a:gd name="T6" fmla="*/ 18 w 141"/>
                <a:gd name="T7" fmla="*/ 0 h 212"/>
                <a:gd name="T8" fmla="*/ 36 w 141"/>
                <a:gd name="T9" fmla="*/ 26 h 2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"/>
                <a:gd name="T16" fmla="*/ 0 h 212"/>
                <a:gd name="T17" fmla="*/ 141 w 141"/>
                <a:gd name="T18" fmla="*/ 212 h 2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" h="212">
                  <a:moveTo>
                    <a:pt x="141" y="103"/>
                  </a:moveTo>
                  <a:lnTo>
                    <a:pt x="72" y="212"/>
                  </a:lnTo>
                  <a:lnTo>
                    <a:pt x="0" y="107"/>
                  </a:lnTo>
                  <a:lnTo>
                    <a:pt x="69" y="0"/>
                  </a:lnTo>
                  <a:lnTo>
                    <a:pt x="141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57" name="Freeform 79"/>
            <p:cNvSpPr>
              <a:spLocks/>
            </p:cNvSpPr>
            <p:nvPr/>
          </p:nvSpPr>
          <p:spPr bwMode="auto">
            <a:xfrm>
              <a:off x="1827" y="2514"/>
              <a:ext cx="71" cy="106"/>
            </a:xfrm>
            <a:custGeom>
              <a:avLst/>
              <a:gdLst>
                <a:gd name="T0" fmla="*/ 36 w 141"/>
                <a:gd name="T1" fmla="*/ 26 h 212"/>
                <a:gd name="T2" fmla="*/ 18 w 141"/>
                <a:gd name="T3" fmla="*/ 53 h 212"/>
                <a:gd name="T4" fmla="*/ 0 w 141"/>
                <a:gd name="T5" fmla="*/ 27 h 212"/>
                <a:gd name="T6" fmla="*/ 18 w 141"/>
                <a:gd name="T7" fmla="*/ 0 h 212"/>
                <a:gd name="T8" fmla="*/ 36 w 141"/>
                <a:gd name="T9" fmla="*/ 26 h 2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"/>
                <a:gd name="T16" fmla="*/ 0 h 212"/>
                <a:gd name="T17" fmla="*/ 141 w 141"/>
                <a:gd name="T18" fmla="*/ 212 h 2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" h="212">
                  <a:moveTo>
                    <a:pt x="141" y="103"/>
                  </a:moveTo>
                  <a:lnTo>
                    <a:pt x="72" y="212"/>
                  </a:lnTo>
                  <a:lnTo>
                    <a:pt x="0" y="107"/>
                  </a:lnTo>
                  <a:lnTo>
                    <a:pt x="69" y="0"/>
                  </a:lnTo>
                  <a:lnTo>
                    <a:pt x="141" y="103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29758" name="Rectangle 16"/>
            <p:cNvSpPr>
              <a:spLocks noChangeArrowheads="1"/>
            </p:cNvSpPr>
            <p:nvPr/>
          </p:nvSpPr>
          <p:spPr bwMode="auto">
            <a:xfrm>
              <a:off x="751" y="938"/>
              <a:ext cx="4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 name : string</a:t>
              </a:r>
              <a:endParaRPr lang="en-US"/>
            </a:p>
          </p:txBody>
        </p:sp>
        <p:sp>
          <p:nvSpPr>
            <p:cNvPr id="29759" name="Rectangle 17"/>
            <p:cNvSpPr>
              <a:spLocks noChangeArrowheads="1"/>
            </p:cNvSpPr>
            <p:nvPr/>
          </p:nvSpPr>
          <p:spPr bwMode="auto">
            <a:xfrm>
              <a:off x="751" y="1028"/>
              <a:ext cx="3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-id : string</a:t>
              </a:r>
              <a:endParaRPr lang="en-US"/>
            </a:p>
          </p:txBody>
        </p:sp>
      </p:grp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185738" y="533400"/>
            <a:ext cx="166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C3300"/>
                </a:solidFill>
              </a:rPr>
              <a:t>Example 3:</a:t>
            </a:r>
          </a:p>
        </p:txBody>
      </p:sp>
    </p:spTree>
    <p:extLst>
      <p:ext uri="{BB962C8B-B14F-4D97-AF65-F5344CB8AC3E}">
        <p14:creationId xmlns:p14="http://schemas.microsoft.com/office/powerpoint/2010/main" val="4097912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03200" y="215900"/>
            <a:ext cx="7632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u="sng">
                <a:solidFill>
                  <a:srgbClr val="CC3300"/>
                </a:solidFill>
                <a:cs typeface="Times New Roman" charset="0"/>
              </a:rPr>
              <a:t>Question: </a:t>
            </a:r>
            <a:r>
              <a:rPr lang="en-US" sz="1400" b="1">
                <a:solidFill>
                  <a:srgbClr val="CC3300"/>
                </a:solidFill>
                <a:cs typeface="Times New Roman" charset="0"/>
              </a:rPr>
              <a:t> Implement all the classes with all their methods using the following descriptions.</a:t>
            </a:r>
            <a:r>
              <a:rPr lang="en-US" sz="1100">
                <a:solidFill>
                  <a:srgbClr val="CC3300"/>
                </a:solidFill>
              </a:rPr>
              <a:t> 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8900" y="588963"/>
            <a:ext cx="8902700" cy="12176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rIns="457200">
            <a:spAutoFit/>
          </a:bodyPr>
          <a:lstStyle/>
          <a:p>
            <a:pPr indent="-228600"/>
            <a:r>
              <a:rPr lang="en-US" sz="1400" b="1" u="sng">
                <a:cs typeface="Times New Roman" charset="0"/>
              </a:rPr>
              <a:t>Description of the different classes:</a:t>
            </a:r>
            <a:endParaRPr lang="en-US" sz="1200">
              <a:cs typeface="Times New Roman" charset="0"/>
            </a:endParaRPr>
          </a:p>
          <a:p>
            <a:pPr indent="-228600" eaLnBrk="0" hangingPunct="0"/>
            <a:r>
              <a:rPr lang="en-US" sz="1200" b="1" u="sng">
                <a:cs typeface="Times New Roman" charset="0"/>
              </a:rPr>
              <a:t> </a:t>
            </a:r>
            <a:endParaRPr lang="en-US" sz="1200">
              <a:cs typeface="Times New Roman" charset="0"/>
            </a:endParaRPr>
          </a:p>
          <a:p>
            <a:pPr indent="-228600" eaLnBrk="0" hangingPunct="0"/>
            <a:r>
              <a:rPr lang="en-US" sz="1200" b="1" u="sng">
                <a:cs typeface="Times New Roman" charset="0"/>
              </a:rPr>
              <a:t>Class CarElements</a:t>
            </a:r>
            <a:r>
              <a:rPr lang="en-US" sz="1200" u="sng">
                <a:cs typeface="Times New Roman" charset="0"/>
              </a:rPr>
              <a:t>: </a:t>
            </a:r>
            <a:endParaRPr lang="en-US" sz="1200">
              <a:cs typeface="Times New Roman" charset="0"/>
            </a:endParaRPr>
          </a:p>
          <a:p>
            <a:pPr indent="-228600" algn="just" eaLnBrk="0" hangingPunct="0"/>
            <a:r>
              <a:rPr lang="en-US" sz="1200">
                <a:latin typeface="Wingdings" charset="0"/>
                <a:cs typeface="Times New Roman" charset="0"/>
              </a:rPr>
              <a:t>ü</a:t>
            </a:r>
            <a:r>
              <a:rPr lang="en-US" sz="700">
                <a:cs typeface="Times New Roman" charset="0"/>
              </a:rPr>
              <a:t>      </a:t>
            </a:r>
            <a:r>
              <a:rPr lang="en-US" sz="1200" i="1">
                <a:cs typeface="Times New Roman" charset="0"/>
              </a:rPr>
              <a:t>The method </a:t>
            </a:r>
            <a:r>
              <a:rPr lang="en-US" sz="1200" b="1">
                <a:cs typeface="Times New Roman" charset="0"/>
              </a:rPr>
              <a:t>display () </a:t>
            </a:r>
            <a:r>
              <a:rPr lang="en-US" sz="1200">
                <a:cs typeface="Times New Roman" charset="0"/>
              </a:rPr>
              <a:t>displays the code and the price. </a:t>
            </a:r>
          </a:p>
          <a:p>
            <a:pPr indent="-228600" algn="just" eaLnBrk="0" hangingPunct="0"/>
            <a:r>
              <a:rPr lang="en-US" sz="1200">
                <a:latin typeface="Wingdings" charset="0"/>
                <a:cs typeface="Times New Roman" charset="0"/>
              </a:rPr>
              <a:t>ü</a:t>
            </a:r>
            <a:r>
              <a:rPr lang="en-US" sz="700">
                <a:cs typeface="Times New Roman" charset="0"/>
              </a:rPr>
              <a:t>      </a:t>
            </a:r>
            <a:r>
              <a:rPr lang="en-US" sz="1200" b="1">
                <a:cs typeface="Times New Roman" charset="0"/>
              </a:rPr>
              <a:t>+ …….. (in ……..)</a:t>
            </a:r>
            <a:r>
              <a:rPr lang="en-US" sz="1200" i="1">
                <a:cs typeface="Times New Roman" charset="0"/>
              </a:rPr>
              <a:t> </a:t>
            </a:r>
            <a:r>
              <a:rPr lang="en-US" sz="1200">
                <a:cs typeface="Times New Roman" charset="0"/>
              </a:rPr>
              <a:t>: if you need an other methods in this class you can add it. </a:t>
            </a:r>
          </a:p>
          <a:p>
            <a:pPr indent="-228600" eaLnBrk="0" hangingPunct="0"/>
            <a:r>
              <a:rPr lang="en-US" sz="1200">
                <a:cs typeface="Times New Roman" charset="0"/>
              </a:rPr>
              <a:t>You can</a:t>
            </a:r>
            <a:r>
              <a:rPr lang="ja-JP" altLang="en-US" sz="1200">
                <a:cs typeface="Times New Roman" charset="0"/>
              </a:rPr>
              <a:t>’</a:t>
            </a:r>
            <a:r>
              <a:rPr lang="en-US" sz="1200">
                <a:cs typeface="Times New Roman" charset="0"/>
              </a:rPr>
              <a:t>t add another constructor.   </a:t>
            </a:r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5725" y="1806575"/>
            <a:ext cx="8890000" cy="2282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rIns="457200">
            <a:spAutoFit/>
          </a:bodyPr>
          <a:lstStyle/>
          <a:p>
            <a:pPr indent="-228600"/>
            <a:r>
              <a:rPr lang="en-US" sz="1200" b="1" u="sng" dirty="0">
                <a:cs typeface="Times New Roman" charset="0"/>
              </a:rPr>
              <a:t>Class</a:t>
            </a:r>
            <a:r>
              <a:rPr lang="en-US" sz="1200" u="sng" dirty="0">
                <a:cs typeface="Times New Roman" charset="0"/>
              </a:rPr>
              <a:t> </a:t>
            </a:r>
            <a:r>
              <a:rPr lang="en-US" sz="1200" b="1" u="sng" dirty="0">
                <a:cs typeface="Times New Roman" charset="0"/>
              </a:rPr>
              <a:t>Car</a:t>
            </a:r>
            <a:r>
              <a:rPr lang="en-US" sz="1200" u="sng" dirty="0">
                <a:cs typeface="Times New Roman" charset="0"/>
              </a:rPr>
              <a:t>:</a:t>
            </a:r>
            <a:endParaRPr lang="en-US" sz="1200" dirty="0">
              <a:cs typeface="Times New Roman" charset="0"/>
            </a:endParaRPr>
          </a:p>
          <a:p>
            <a:pPr indent="-228600" algn="just" eaLnBrk="0" hangingPunct="0"/>
            <a:r>
              <a:rPr lang="en-US" sz="1200" dirty="0">
                <a:latin typeface="Symbol" charset="0"/>
                <a:cs typeface="Times New Roman" charset="0"/>
              </a:rPr>
              <a:t>·</a:t>
            </a:r>
            <a:r>
              <a:rPr lang="en-US" sz="700" dirty="0">
                <a:cs typeface="Times New Roman" charset="0"/>
              </a:rPr>
              <a:t>        </a:t>
            </a:r>
            <a:r>
              <a:rPr lang="en-US" sz="1200" dirty="0">
                <a:cs typeface="Times New Roman" charset="0"/>
              </a:rPr>
              <a:t>name</a:t>
            </a:r>
          </a:p>
          <a:p>
            <a:pPr indent="-228600" algn="just" eaLnBrk="0" hangingPunct="0">
              <a:buFontTx/>
              <a:buChar char="•"/>
            </a:pPr>
            <a:r>
              <a:rPr lang="en-US" sz="1200" dirty="0">
                <a:cs typeface="Times New Roman" charset="0"/>
              </a:rPr>
              <a:t>id</a:t>
            </a:r>
          </a:p>
          <a:p>
            <a:pPr indent="-228600" algn="just" eaLnBrk="0" hangingPunct="0">
              <a:buFontTx/>
              <a:buChar char="•"/>
            </a:pPr>
            <a:r>
              <a:rPr lang="en-US" sz="1200" dirty="0" err="1">
                <a:cs typeface="Times New Roman" charset="0"/>
              </a:rPr>
              <a:t>seatNb</a:t>
            </a:r>
            <a:r>
              <a:rPr lang="en-US" sz="1200" dirty="0">
                <a:cs typeface="Times New Roman" charset="0"/>
              </a:rPr>
              <a:t>	: </a:t>
            </a:r>
            <a:r>
              <a:rPr lang="en-US" sz="1200" i="1" dirty="0">
                <a:cs typeface="Times New Roman" charset="0"/>
              </a:rPr>
              <a:t>Number of seats</a:t>
            </a:r>
            <a:endParaRPr lang="en-US" sz="1200" dirty="0">
              <a:cs typeface="Times New Roman" charset="0"/>
            </a:endParaRPr>
          </a:p>
          <a:p>
            <a:pPr indent="-228600" algn="just" eaLnBrk="0" hangingPunct="0"/>
            <a:r>
              <a:rPr lang="en-US" sz="1200" dirty="0">
                <a:latin typeface="Symbol" charset="0"/>
                <a:cs typeface="Times New Roman" charset="0"/>
              </a:rPr>
              <a:t>·</a:t>
            </a:r>
            <a:r>
              <a:rPr lang="en-US" sz="700" dirty="0">
                <a:cs typeface="Times New Roman" charset="0"/>
              </a:rPr>
              <a:t>        </a:t>
            </a:r>
            <a:r>
              <a:rPr lang="en-US" sz="1200" dirty="0">
                <a:cs typeface="Times New Roman" charset="0"/>
              </a:rPr>
              <a:t>year	: </a:t>
            </a:r>
            <a:r>
              <a:rPr lang="en-US" sz="1200" i="1" dirty="0">
                <a:cs typeface="Times New Roman" charset="0"/>
              </a:rPr>
              <a:t>Production year of car</a:t>
            </a:r>
            <a:endParaRPr lang="en-US" sz="1200" dirty="0">
              <a:cs typeface="Times New Roman" charset="0"/>
            </a:endParaRPr>
          </a:p>
          <a:p>
            <a:pPr indent="-228600" algn="just" eaLnBrk="0" hangingPunct="0"/>
            <a:r>
              <a:rPr lang="en-US" sz="1200" dirty="0">
                <a:latin typeface="Symbol" charset="0"/>
                <a:cs typeface="Times New Roman" charset="0"/>
              </a:rPr>
              <a:t>·</a:t>
            </a:r>
            <a:r>
              <a:rPr lang="en-US" sz="700" dirty="0">
                <a:cs typeface="Times New Roman" charset="0"/>
              </a:rPr>
              <a:t>        </a:t>
            </a:r>
            <a:r>
              <a:rPr lang="en-US" sz="1200" dirty="0" err="1">
                <a:cs typeface="Times New Roman" charset="0"/>
              </a:rPr>
              <a:t>ncel</a:t>
            </a:r>
            <a:r>
              <a:rPr lang="en-US" sz="1200" dirty="0">
                <a:cs typeface="Times New Roman" charset="0"/>
              </a:rPr>
              <a:t>	: </a:t>
            </a:r>
            <a:r>
              <a:rPr lang="en-US" sz="1200" i="1" dirty="0">
                <a:cs typeface="Times New Roman" charset="0"/>
              </a:rPr>
              <a:t>number of </a:t>
            </a:r>
            <a:r>
              <a:rPr lang="en-US" sz="1200" i="1" dirty="0" err="1">
                <a:cs typeface="Times New Roman" charset="0"/>
              </a:rPr>
              <a:t>CarElements</a:t>
            </a:r>
            <a:r>
              <a:rPr lang="en-US" sz="1200" i="1" dirty="0">
                <a:cs typeface="Times New Roman" charset="0"/>
              </a:rPr>
              <a:t> object currently in an object of the class Car.</a:t>
            </a:r>
            <a:endParaRPr lang="en-US" sz="1200" dirty="0">
              <a:cs typeface="Times New Roman" charset="0"/>
            </a:endParaRPr>
          </a:p>
          <a:p>
            <a:pPr indent="-228600" algn="just" eaLnBrk="0" hangingPunct="0"/>
            <a:r>
              <a:rPr lang="en-US" sz="1200" dirty="0">
                <a:latin typeface="Symbol" charset="0"/>
                <a:cs typeface="Times New Roman" charset="0"/>
              </a:rPr>
              <a:t>·</a:t>
            </a:r>
            <a:r>
              <a:rPr lang="en-US" sz="700" dirty="0">
                <a:cs typeface="Times New Roman" charset="0"/>
              </a:rPr>
              <a:t>        </a:t>
            </a:r>
            <a:r>
              <a:rPr lang="en-US" sz="1200" b="1" i="1" dirty="0">
                <a:cs typeface="Times New Roman" charset="0"/>
              </a:rPr>
              <a:t>And other attribute(s) deduced from the UML diagram.</a:t>
            </a:r>
            <a:endParaRPr lang="en-US" sz="1200" dirty="0">
              <a:cs typeface="Times New Roman" charset="0"/>
            </a:endParaRPr>
          </a:p>
          <a:p>
            <a:pPr indent="-228600" algn="just" eaLnBrk="0" hangingPunct="0"/>
            <a:r>
              <a:rPr lang="en-US" sz="1200" i="1" dirty="0">
                <a:cs typeface="Times New Roman" charset="0"/>
              </a:rPr>
              <a:t>  </a:t>
            </a:r>
            <a:endParaRPr lang="en-US" sz="1200" dirty="0">
              <a:cs typeface="Times New Roman" charset="0"/>
            </a:endParaRPr>
          </a:p>
          <a:p>
            <a:pPr indent="-228600" algn="just" eaLnBrk="0" hangingPunct="0"/>
            <a:r>
              <a:rPr lang="en-US" sz="1200" dirty="0">
                <a:latin typeface="Wingdings" charset="0"/>
                <a:cs typeface="Times New Roman" charset="0"/>
              </a:rPr>
              <a:t>ü</a:t>
            </a:r>
            <a:r>
              <a:rPr lang="en-US" sz="700" dirty="0">
                <a:cs typeface="Times New Roman" charset="0"/>
              </a:rPr>
              <a:t>      </a:t>
            </a:r>
            <a:r>
              <a:rPr lang="en-US" sz="1200" b="1" dirty="0">
                <a:cs typeface="Times New Roman" charset="0"/>
              </a:rPr>
              <a:t>display ():</a:t>
            </a:r>
            <a:r>
              <a:rPr lang="en-US" sz="1200" dirty="0">
                <a:cs typeface="Times New Roman" charset="0"/>
              </a:rPr>
              <a:t> Displays all the attributes of an object Car. </a:t>
            </a:r>
          </a:p>
          <a:p>
            <a:pPr indent="-228600" algn="just" eaLnBrk="0" hangingPunct="0"/>
            <a:r>
              <a:rPr lang="en-US" sz="1200" dirty="0">
                <a:latin typeface="Wingdings" charset="0"/>
                <a:cs typeface="Times New Roman" charset="0"/>
              </a:rPr>
              <a:t>ü</a:t>
            </a:r>
            <a:r>
              <a:rPr lang="en-US" sz="700" dirty="0">
                <a:cs typeface="Times New Roman" charset="0"/>
              </a:rPr>
              <a:t>      </a:t>
            </a:r>
            <a:r>
              <a:rPr lang="en-US" sz="1200" b="1" dirty="0" err="1">
                <a:cs typeface="Times New Roman" charset="0"/>
              </a:rPr>
              <a:t>addElement</a:t>
            </a:r>
            <a:r>
              <a:rPr lang="en-US" sz="1200" b="1" dirty="0">
                <a:cs typeface="Times New Roman" charset="0"/>
              </a:rPr>
              <a:t> (</a:t>
            </a:r>
            <a:r>
              <a:rPr lang="en-US" sz="1200" b="1" dirty="0" err="1">
                <a:cs typeface="Times New Roman" charset="0"/>
              </a:rPr>
              <a:t>CarElements</a:t>
            </a:r>
            <a:r>
              <a:rPr lang="en-US" sz="1200" b="1" dirty="0">
                <a:cs typeface="Times New Roman" charset="0"/>
              </a:rPr>
              <a:t> el)</a:t>
            </a:r>
            <a:r>
              <a:rPr lang="en-US" sz="1200" dirty="0">
                <a:cs typeface="Times New Roman" charset="0"/>
              </a:rPr>
              <a:t>: This method receives a </a:t>
            </a:r>
            <a:r>
              <a:rPr lang="en-US" sz="1200" dirty="0" err="1">
                <a:cs typeface="Times New Roman" charset="0"/>
              </a:rPr>
              <a:t>CarElements</a:t>
            </a:r>
            <a:r>
              <a:rPr lang="en-US" sz="1200" dirty="0">
                <a:cs typeface="Times New Roman" charset="0"/>
              </a:rPr>
              <a:t> object and adds it to the Car object. </a:t>
            </a:r>
          </a:p>
          <a:p>
            <a:pPr indent="-228600" algn="just" eaLnBrk="0" hangingPunct="0"/>
            <a:r>
              <a:rPr lang="en-US" sz="1200" dirty="0">
                <a:latin typeface="Wingdings" charset="0"/>
                <a:cs typeface="Times New Roman" charset="0"/>
              </a:rPr>
              <a:t>ü</a:t>
            </a:r>
            <a:r>
              <a:rPr lang="en-US" sz="700" dirty="0">
                <a:cs typeface="Times New Roman" charset="0"/>
              </a:rPr>
              <a:t>      </a:t>
            </a:r>
            <a:r>
              <a:rPr lang="en-US" sz="1200" b="1" dirty="0" err="1">
                <a:cs typeface="Times New Roman" charset="0"/>
              </a:rPr>
              <a:t>priceCar</a:t>
            </a:r>
            <a:r>
              <a:rPr lang="en-US" sz="1200" b="1" dirty="0">
                <a:cs typeface="Times New Roman" charset="0"/>
              </a:rPr>
              <a:t>()</a:t>
            </a:r>
            <a:r>
              <a:rPr lang="en-US" sz="1200" dirty="0">
                <a:cs typeface="Times New Roman" charset="0"/>
              </a:rPr>
              <a:t>: Returns the sum of the </a:t>
            </a:r>
            <a:r>
              <a:rPr lang="en-US" sz="1200" dirty="0" err="1">
                <a:cs typeface="Times New Roman" charset="0"/>
              </a:rPr>
              <a:t>CarElements</a:t>
            </a:r>
            <a:r>
              <a:rPr lang="en-US" sz="1200" dirty="0">
                <a:cs typeface="Times New Roman" charset="0"/>
              </a:rPr>
              <a:t> price in an object of the class Car.   </a:t>
            </a:r>
          </a:p>
          <a:p>
            <a:pPr indent="-228600" eaLnBrk="0" hangingPunct="0"/>
            <a:r>
              <a:rPr lang="en-US" sz="1200" i="1" dirty="0">
                <a:cs typeface="Times New Roman" charset="0"/>
              </a:rPr>
              <a:t>+ …….. (in ……..) : if </a:t>
            </a:r>
            <a:r>
              <a:rPr lang="en-US" sz="1200" dirty="0">
                <a:cs typeface="Times New Roman" charset="0"/>
              </a:rPr>
              <a:t>you</a:t>
            </a:r>
            <a:r>
              <a:rPr lang="en-US" sz="1200" i="1" dirty="0">
                <a:cs typeface="Times New Roman" charset="0"/>
              </a:rPr>
              <a:t> need an other methods in this class you can add it.  </a:t>
            </a:r>
            <a:endParaRPr lang="en-US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6200" y="4506913"/>
            <a:ext cx="9004300" cy="2282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rIns="457200">
            <a:spAutoFit/>
          </a:bodyPr>
          <a:lstStyle/>
          <a:p>
            <a:pPr indent="-228600"/>
            <a:r>
              <a:rPr lang="en-US" sz="1200" b="1" u="sng">
                <a:cs typeface="Times New Roman" charset="0"/>
              </a:rPr>
              <a:t>Class KsuCars: </a:t>
            </a:r>
            <a:endParaRPr lang="en-US" sz="1200">
              <a:cs typeface="Times New Roman" charset="0"/>
            </a:endParaRPr>
          </a:p>
          <a:p>
            <a:pPr indent="-228600" algn="just" eaLnBrk="0" hangingPunct="0"/>
            <a:r>
              <a:rPr lang="en-US" sz="1200">
                <a:latin typeface="Symbol" charset="0"/>
                <a:cs typeface="Times New Roman" charset="0"/>
              </a:rPr>
              <a:t>·</a:t>
            </a:r>
            <a:r>
              <a:rPr lang="en-US" sz="700">
                <a:cs typeface="Times New Roman" charset="0"/>
              </a:rPr>
              <a:t>        </a:t>
            </a:r>
            <a:r>
              <a:rPr lang="en-US" sz="1200">
                <a:cs typeface="Times New Roman" charset="0"/>
              </a:rPr>
              <a:t>nbc	: </a:t>
            </a:r>
            <a:r>
              <a:rPr lang="en-US" sz="1200" i="1">
                <a:cs typeface="Times New Roman" charset="0"/>
              </a:rPr>
              <a:t>number of Car currently in an object of the class KsuCar.</a:t>
            </a:r>
            <a:endParaRPr lang="en-US" sz="1200">
              <a:cs typeface="Times New Roman" charset="0"/>
            </a:endParaRPr>
          </a:p>
          <a:p>
            <a:pPr indent="-228600" algn="just" eaLnBrk="0" hangingPunct="0"/>
            <a:r>
              <a:rPr lang="en-US" sz="1200">
                <a:latin typeface="Symbol" charset="0"/>
                <a:cs typeface="Times New Roman" charset="0"/>
              </a:rPr>
              <a:t>·</a:t>
            </a:r>
            <a:r>
              <a:rPr lang="en-US" sz="700">
                <a:cs typeface="Times New Roman" charset="0"/>
              </a:rPr>
              <a:t>        </a:t>
            </a:r>
            <a:r>
              <a:rPr lang="en-US" sz="1200" b="1" i="1">
                <a:cs typeface="Times New Roman" charset="0"/>
              </a:rPr>
              <a:t>And other attribute(s) deduced from the UML diagram.</a:t>
            </a:r>
            <a:endParaRPr lang="en-US" sz="1200">
              <a:cs typeface="Times New Roman" charset="0"/>
            </a:endParaRPr>
          </a:p>
          <a:p>
            <a:pPr indent="-228600" algn="just" eaLnBrk="0" hangingPunct="0"/>
            <a:r>
              <a:rPr lang="en-US" sz="1200" i="1">
                <a:cs typeface="Times New Roman" charset="0"/>
              </a:rPr>
              <a:t>  </a:t>
            </a:r>
            <a:endParaRPr lang="en-US" sz="1200">
              <a:cs typeface="Times New Roman" charset="0"/>
            </a:endParaRPr>
          </a:p>
          <a:p>
            <a:pPr indent="-228600" algn="just" eaLnBrk="0" hangingPunct="0"/>
            <a:r>
              <a:rPr lang="en-US" sz="1200">
                <a:latin typeface="Wingdings" charset="0"/>
                <a:cs typeface="Times New Roman" charset="0"/>
              </a:rPr>
              <a:t>ü</a:t>
            </a:r>
            <a:r>
              <a:rPr lang="en-US" sz="700">
                <a:cs typeface="Times New Roman" charset="0"/>
              </a:rPr>
              <a:t>      </a:t>
            </a:r>
            <a:r>
              <a:rPr lang="en-US" sz="1200" b="1">
                <a:cs typeface="Times New Roman" charset="0"/>
              </a:rPr>
              <a:t>display ():</a:t>
            </a:r>
            <a:r>
              <a:rPr lang="en-US" sz="1200">
                <a:cs typeface="Times New Roman" charset="0"/>
              </a:rPr>
              <a:t> Displays all the attributes of an object KsuCars. </a:t>
            </a:r>
          </a:p>
          <a:p>
            <a:pPr indent="-228600" algn="just" eaLnBrk="0" hangingPunct="0"/>
            <a:r>
              <a:rPr lang="en-US" sz="1200">
                <a:latin typeface="Wingdings" charset="0"/>
                <a:cs typeface="Times New Roman" charset="0"/>
              </a:rPr>
              <a:t>ü</a:t>
            </a:r>
            <a:r>
              <a:rPr lang="en-US" sz="700">
                <a:cs typeface="Times New Roman" charset="0"/>
              </a:rPr>
              <a:t>      </a:t>
            </a:r>
            <a:r>
              <a:rPr lang="en-US" sz="1200" b="1">
                <a:cs typeface="Times New Roman" charset="0"/>
              </a:rPr>
              <a:t>search (String ce):</a:t>
            </a:r>
            <a:r>
              <a:rPr lang="en-US" sz="1200">
                <a:cs typeface="Times New Roman" charset="0"/>
              </a:rPr>
              <a:t> This method receives a String representing the </a:t>
            </a:r>
            <a:r>
              <a:rPr lang="en-US" sz="1200" i="1">
                <a:cs typeface="Times New Roman" charset="0"/>
              </a:rPr>
              <a:t>name</a:t>
            </a:r>
            <a:r>
              <a:rPr lang="en-US" sz="1200">
                <a:cs typeface="Times New Roman" charset="0"/>
              </a:rPr>
              <a:t> of a Car object and returns the array index of the car object.</a:t>
            </a:r>
          </a:p>
          <a:p>
            <a:pPr indent="-228600" algn="just" eaLnBrk="0" hangingPunct="0"/>
            <a:r>
              <a:rPr lang="en-US" sz="1200">
                <a:latin typeface="Wingdings" charset="0"/>
                <a:cs typeface="Times New Roman" charset="0"/>
              </a:rPr>
              <a:t>ü</a:t>
            </a:r>
            <a:r>
              <a:rPr lang="en-US" sz="700">
                <a:cs typeface="Times New Roman" charset="0"/>
              </a:rPr>
              <a:t>      </a:t>
            </a:r>
            <a:r>
              <a:rPr lang="en-US" sz="1200" b="1">
                <a:cs typeface="Times New Roman" charset="0"/>
              </a:rPr>
              <a:t>getCar (String nm):</a:t>
            </a:r>
            <a:r>
              <a:rPr lang="en-US" sz="1200">
                <a:cs typeface="Times New Roman" charset="0"/>
              </a:rPr>
              <a:t> This method receives a String representing the </a:t>
            </a:r>
            <a:r>
              <a:rPr lang="en-US" sz="1200" i="1">
                <a:cs typeface="Times New Roman" charset="0"/>
              </a:rPr>
              <a:t>id</a:t>
            </a:r>
            <a:r>
              <a:rPr lang="en-US" sz="1200">
                <a:cs typeface="Times New Roman" charset="0"/>
              </a:rPr>
              <a:t> of a Car object and returns the Car object if it</a:t>
            </a:r>
            <a:r>
              <a:rPr lang="ja-JP" altLang="en-US" sz="1200">
                <a:cs typeface="Times New Roman" charset="0"/>
              </a:rPr>
              <a:t>’</a:t>
            </a:r>
            <a:r>
              <a:rPr lang="en-US" sz="1200">
                <a:cs typeface="Times New Roman" charset="0"/>
              </a:rPr>
              <a:t>s exist.</a:t>
            </a:r>
          </a:p>
          <a:p>
            <a:pPr indent="-228600" algn="just" eaLnBrk="0" hangingPunct="0"/>
            <a:r>
              <a:rPr lang="en-US" sz="1200">
                <a:latin typeface="Wingdings" charset="0"/>
                <a:cs typeface="Times New Roman" charset="0"/>
              </a:rPr>
              <a:t>ü</a:t>
            </a:r>
            <a:r>
              <a:rPr lang="en-US" sz="700">
                <a:cs typeface="Times New Roman" charset="0"/>
              </a:rPr>
              <a:t>      </a:t>
            </a:r>
            <a:r>
              <a:rPr lang="en-US" sz="1200" b="1">
                <a:cs typeface="Times New Roman" charset="0"/>
              </a:rPr>
              <a:t>removeCar (String s)</a:t>
            </a:r>
            <a:r>
              <a:rPr lang="en-US" sz="1200">
                <a:cs typeface="Times New Roman" charset="0"/>
              </a:rPr>
              <a:t>: Removes a Car according to its name. It will return a value </a:t>
            </a:r>
            <a:r>
              <a:rPr lang="en-US" sz="1200" i="1">
                <a:cs typeface="Times New Roman" charset="0"/>
              </a:rPr>
              <a:t>true</a:t>
            </a:r>
            <a:r>
              <a:rPr lang="en-US" sz="1200">
                <a:cs typeface="Times New Roman" charset="0"/>
              </a:rPr>
              <a:t> if the operation has been completed successfully, or </a:t>
            </a:r>
            <a:r>
              <a:rPr lang="en-US" sz="1200" i="1">
                <a:cs typeface="Times New Roman" charset="0"/>
              </a:rPr>
              <a:t>false</a:t>
            </a:r>
            <a:r>
              <a:rPr lang="en-US" sz="1200">
                <a:cs typeface="Times New Roman" charset="0"/>
              </a:rPr>
              <a:t> if not.</a:t>
            </a:r>
          </a:p>
          <a:p>
            <a:pPr indent="-228600" algn="just" eaLnBrk="0" hangingPunct="0"/>
            <a:r>
              <a:rPr lang="en-US" sz="1200">
                <a:latin typeface="Wingdings" charset="0"/>
                <a:cs typeface="Times New Roman" charset="0"/>
              </a:rPr>
              <a:t>ü</a:t>
            </a:r>
            <a:r>
              <a:rPr lang="en-US" sz="700">
                <a:cs typeface="Times New Roman" charset="0"/>
              </a:rPr>
              <a:t>      </a:t>
            </a:r>
            <a:r>
              <a:rPr lang="en-US" sz="1200" b="1">
                <a:cs typeface="Times New Roman" charset="0"/>
              </a:rPr>
              <a:t>AveragePrice(int y): </a:t>
            </a:r>
            <a:r>
              <a:rPr lang="en-US" sz="1200">
                <a:cs typeface="Times New Roman" charset="0"/>
              </a:rPr>
              <a:t>Calculates</a:t>
            </a:r>
            <a:r>
              <a:rPr lang="en-US" sz="1200" b="1">
                <a:cs typeface="Times New Roman" charset="0"/>
              </a:rPr>
              <a:t> </a:t>
            </a:r>
            <a:r>
              <a:rPr lang="en-US" sz="1200">
                <a:cs typeface="Times New Roman" charset="0"/>
              </a:rPr>
              <a:t>the average price of all car in an object of class KsuCars that produced after the year </a:t>
            </a:r>
            <a:r>
              <a:rPr lang="en-US" sz="1200" b="1">
                <a:cs typeface="Times New Roman" charset="0"/>
              </a:rPr>
              <a:t>y</a:t>
            </a:r>
            <a:r>
              <a:rPr lang="en-US" sz="1200">
                <a:cs typeface="Times New Roman" charset="0"/>
              </a:rPr>
              <a:t>.  </a:t>
            </a:r>
          </a:p>
          <a:p>
            <a:pPr indent="-228600" algn="just" eaLnBrk="0" hangingPunct="0"/>
            <a:r>
              <a:rPr lang="en-US" sz="1200">
                <a:latin typeface="Wingdings" charset="0"/>
                <a:cs typeface="Times New Roman" charset="0"/>
              </a:rPr>
              <a:t>ü</a:t>
            </a:r>
            <a:r>
              <a:rPr lang="en-US" sz="700">
                <a:cs typeface="Times New Roman" charset="0"/>
              </a:rPr>
              <a:t>      </a:t>
            </a:r>
            <a:r>
              <a:rPr lang="en-US" sz="1200" i="1">
                <a:cs typeface="Times New Roman" charset="0"/>
              </a:rPr>
              <a:t>+ …….. (in ……..) : if </a:t>
            </a:r>
            <a:r>
              <a:rPr lang="en-US" sz="1200">
                <a:cs typeface="Times New Roman" charset="0"/>
              </a:rPr>
              <a:t>you</a:t>
            </a:r>
            <a:r>
              <a:rPr lang="en-US" sz="1200" i="1">
                <a:cs typeface="Times New Roman" charset="0"/>
              </a:rPr>
              <a:t> need an other methods in this class you can add it.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69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Case Study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5932805" cy="4933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5800" y="5934670"/>
            <a:ext cx="800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Times New Roman" pitchFamily="18" charset="0"/>
              </a:rPr>
              <a:t>For each of the three UML class descriptions, write the corresponding java code.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Write a class with a main method to test the three classes (Test the “add” methods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0105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295275"/>
            <a:ext cx="8410575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0988"/>
            <a:ext cx="838200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1371600"/>
            <a:ext cx="56388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 class Sales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 String name;         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private double[]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monthlyProfit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 Sales(String name1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//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 void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readProfits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//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 void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displayProfits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//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 double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highestProfit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//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 double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totalProfit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//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deserveBonus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(double amount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//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6200" y="1752600"/>
          <a:ext cx="5029200" cy="3124200"/>
        </p:xfrm>
        <a:graphic>
          <a:graphicData uri="http://schemas.openxmlformats.org/drawingml/2006/table">
            <a:tbl>
              <a:tblPr rtl="1"/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974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B050"/>
                          </a:solidFill>
                          <a:latin typeface="Courier New"/>
                          <a:ea typeface="Calibri"/>
                          <a:cs typeface="Arial"/>
                        </a:rPr>
                        <a:t>Sales</a:t>
                      </a:r>
                      <a:endParaRPr lang="en-US" sz="2800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53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ourier New"/>
                          <a:ea typeface="Calibri"/>
                          <a:cs typeface="Arial"/>
                        </a:rPr>
                        <a:t>- name: string</a:t>
                      </a:r>
                      <a:endParaRPr lang="en-US" sz="16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ourier New"/>
                          <a:ea typeface="Calibri"/>
                          <a:cs typeface="Arial"/>
                        </a:rPr>
                        <a:t>-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Courier New"/>
                          <a:ea typeface="Calibri"/>
                          <a:cs typeface="Arial"/>
                        </a:rPr>
                        <a:t>monthlyProfit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ourier New"/>
                          <a:ea typeface="Calibri"/>
                          <a:cs typeface="Arial"/>
                        </a:rPr>
                        <a:t> : double[]</a:t>
                      </a:r>
                      <a:endParaRPr lang="en-US" sz="16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92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+ Sales(in name1: string) 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+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readProfits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(): void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+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displayInfo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(): void 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+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highestProfit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(): double 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+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TotalProfit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(): double 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+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deserveBonus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in amount: double):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boolean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/>
                          <a:ea typeface="Times New Roman"/>
                          <a:cs typeface="Arial"/>
                        </a:rPr>
                        <a:t> 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3810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6868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UML Class Example</a:t>
            </a:r>
            <a:endParaRPr lang="en-US" sz="4000" dirty="0">
              <a:solidFill>
                <a:srgbClr val="6868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5275"/>
            <a:ext cx="838200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300038"/>
            <a:ext cx="834390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249296"/>
            <a:ext cx="84010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638800" y="1981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423</Words>
  <Application>Microsoft Office PowerPoint</Application>
  <PresentationFormat>On-screen Show (4:3)</PresentationFormat>
  <Paragraphs>134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Arial</vt:lpstr>
      <vt:lpstr>Arial Unicode MS</vt:lpstr>
      <vt:lpstr>Calibri</vt:lpstr>
      <vt:lpstr>Courier New</vt:lpstr>
      <vt:lpstr>Levenim MT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COMPAQ</dc:creator>
  <cp:lastModifiedBy>Nora AL-Arfaj</cp:lastModifiedBy>
  <cp:revision>54</cp:revision>
  <dcterms:created xsi:type="dcterms:W3CDTF">2011-09-24T16:49:12Z</dcterms:created>
  <dcterms:modified xsi:type="dcterms:W3CDTF">2019-01-24T09:36:27Z</dcterms:modified>
</cp:coreProperties>
</file>