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9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3" r:id="rId19"/>
    <p:sldId id="280" r:id="rId20"/>
    <p:sldId id="304" r:id="rId21"/>
    <p:sldId id="305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8" r:id="rId41"/>
    <p:sldId id="300" r:id="rId42"/>
    <p:sldId id="295" r:id="rId43"/>
    <p:sldId id="296" r:id="rId44"/>
    <p:sldId id="297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66" d="100"/>
          <a:sy n="66" d="100"/>
        </p:scale>
        <p:origin x="127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81A95-67AF-4D1C-820C-261BB30739B7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A3E9C-E1D4-4940-A1FD-C8FEF9D3B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write a new instance method in the subclass that has the same signature as the one in the superclass, thus overriding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A3E9C-E1D4-4940-A1FD-C8FEF9D3BF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9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D=new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Doubler</a:t>
            </a:r>
            <a:r>
              <a:rPr lang="en-US" baseline="0" dirty="0" smtClean="0"/>
              <a:t>() correct</a:t>
            </a:r>
          </a:p>
          <a:p>
            <a:r>
              <a:rPr lang="en-US" baseline="0" dirty="0" err="1" smtClean="0"/>
              <a:t>Doubler</a:t>
            </a:r>
            <a:r>
              <a:rPr lang="en-US" baseline="0" dirty="0" smtClean="0"/>
              <a:t> D= new Base() not correct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A3E9C-E1D4-4940-A1FD-C8FEF9D3BF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1DC2-7422-4916-98E6-5348B1538718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4598-5A42-4B1F-89BF-E6A8A5E3EAE9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A0D-C4A4-4DBB-A97D-02A7B4860058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F7C4-14CA-48B1-A589-CD1D6881AE7A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6064-50D6-4844-B855-A9B29B841321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223D-8728-4836-8F98-F8AEEF9E430F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967E-E7FA-4AC6-BDE2-3B888714BA91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B085-97B9-449B-A0D3-562E4AE560E1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4DF9-7A11-47E7-A905-ACE3ED552D48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F858-EA89-47F5-93DF-80FB26C606FF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E215-EFAF-4B77-B952-13414C10E019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08FE-0595-42E1-9B38-0205CF33EA84}" type="datetime1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57F3-C6DF-4D6D-9BE6-D455D839C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bstract-keyword-in-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280988"/>
            <a:ext cx="848677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328613"/>
            <a:ext cx="8343900" cy="611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9" y="333375"/>
            <a:ext cx="8234362" cy="607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 t="6001"/>
          <a:stretch/>
        </p:blipFill>
        <p:spPr bwMode="auto">
          <a:xfrm>
            <a:off x="228600" y="106578"/>
            <a:ext cx="8686800" cy="563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nip Single Corner Rectangle 4"/>
          <p:cNvSpPr/>
          <p:nvPr/>
        </p:nvSpPr>
        <p:spPr>
          <a:xfrm>
            <a:off x="152400" y="5704284"/>
            <a:ext cx="8610600" cy="834628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Remember : we </a:t>
            </a:r>
            <a:r>
              <a:rPr lang="en-US" sz="2000" dirty="0">
                <a:latin typeface="Cambria" panose="02040503050406030204" pitchFamily="18" charset="0"/>
              </a:rPr>
              <a:t>can override methods </a:t>
            </a:r>
            <a:r>
              <a:rPr lang="en-US" sz="2000" b="1" u="sng" dirty="0">
                <a:solidFill>
                  <a:srgbClr val="C00000"/>
                </a:solidFill>
                <a:latin typeface="Cambria" panose="02040503050406030204" pitchFamily="18" charset="0"/>
              </a:rPr>
              <a:t>only</a:t>
            </a:r>
            <a:r>
              <a:rPr lang="en-US" sz="2000" dirty="0">
                <a:latin typeface="Cambria" panose="02040503050406030204" pitchFamily="18" charset="0"/>
              </a:rPr>
              <a:t>, not the variables(data members)</a:t>
            </a:r>
            <a:endParaRPr lang="x-none" sz="2000" dirty="0">
              <a:latin typeface="Cambria" panose="02040503050406030204" pitchFamily="18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943600" y="2667000"/>
            <a:ext cx="3124200" cy="1066800"/>
          </a:xfrm>
          <a:prstGeom prst="borderCallout1">
            <a:avLst>
              <a:gd name="adj1" fmla="val 18750"/>
              <a:gd name="adj2" fmla="val -8333"/>
              <a:gd name="adj3" fmla="val -16365"/>
              <a:gd name="adj4" fmla="val -450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computeCourseGrade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()</a:t>
            </a:r>
            <a:r>
              <a:rPr lang="en-US" dirty="0" smtClean="0">
                <a:latin typeface="Cambria" panose="02040503050406030204" pitchFamily="18" charset="0"/>
              </a:rPr>
              <a:t> is overridden by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GraduateStudent</a:t>
            </a:r>
            <a:r>
              <a:rPr lang="en-US" dirty="0" smtClean="0">
                <a:latin typeface="Cambria" panose="02040503050406030204" pitchFamily="18" charset="0"/>
              </a:rPr>
              <a:t> and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UndergraduateStudent</a:t>
            </a:r>
            <a:endParaRPr lang="x-none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519113"/>
            <a:ext cx="81534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9" y="261938"/>
            <a:ext cx="8367712" cy="623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338139"/>
            <a:ext cx="8089777" cy="60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271464"/>
            <a:ext cx="8172450" cy="612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905000" y="685800"/>
            <a:ext cx="4648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Print the class name of the object </a:t>
            </a:r>
            <a:endParaRPr lang="x-none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24400" y="3657600"/>
            <a:ext cx="1447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3810000" y="1295400"/>
            <a:ext cx="2667000" cy="1600200"/>
          </a:xfrm>
          <a:prstGeom prst="borderCallout1">
            <a:avLst>
              <a:gd name="adj1" fmla="val 101353"/>
              <a:gd name="adj2" fmla="val 53574"/>
              <a:gd name="adj3" fmla="val 126078"/>
              <a:gd name="adj4" fmla="val 586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The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 </a:t>
            </a:r>
            <a:r>
              <a:rPr lang="en-US" b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getClass.getName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()</a:t>
            </a:r>
            <a:r>
              <a:rPr lang="en-US" dirty="0">
                <a:latin typeface="Cambria" panose="02040503050406030204" pitchFamily="18" charset="0"/>
              </a:rPr>
              <a:t> returns the name of the </a:t>
            </a:r>
            <a:r>
              <a:rPr lang="en-US" dirty="0" smtClean="0">
                <a:latin typeface="Cambria" panose="02040503050406030204" pitchFamily="18" charset="0"/>
              </a:rPr>
              <a:t>class as </a:t>
            </a:r>
            <a:r>
              <a:rPr lang="en-US" dirty="0">
                <a:latin typeface="Cambria" panose="02040503050406030204" pitchFamily="18" charset="0"/>
              </a:rPr>
              <a:t>a String.</a:t>
            </a:r>
            <a:endParaRPr lang="x-none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52400"/>
            <a:ext cx="8305800" cy="620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9" y="233364"/>
            <a:ext cx="8139112" cy="622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" y="0"/>
            <a:ext cx="9220201" cy="4229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257800" y="1336676"/>
            <a:ext cx="1447800" cy="1101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060606"/>
              </p:ext>
            </p:extLst>
          </p:nvPr>
        </p:nvGraphicFramePr>
        <p:xfrm>
          <a:off x="114300" y="4648200"/>
          <a:ext cx="1295400" cy="6400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/>
              </a:tblGrid>
              <a:tr h="533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Sch</a:t>
                      </a:r>
                      <a:endParaRPr lang="en-US" dirty="0" smtClean="0"/>
                    </a:p>
                    <a:p>
                      <a:pPr algn="ctr" rtl="1"/>
                      <a:r>
                        <a:rPr lang="en-US" dirty="0" smtClean="0"/>
                        <a:t>(shape)</a:t>
                      </a:r>
                      <a:endParaRPr lang="x-non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371600" y="51054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/>
          <a:srcRect l="24166" t="8489" r="8894" b="59696"/>
          <a:stretch/>
        </p:blipFill>
        <p:spPr bwMode="auto">
          <a:xfrm>
            <a:off x="2895600" y="4503738"/>
            <a:ext cx="5029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ight Arrow 19"/>
          <p:cNvSpPr/>
          <p:nvPr/>
        </p:nvSpPr>
        <p:spPr>
          <a:xfrm>
            <a:off x="152400" y="24384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 b="28849"/>
          <a:stretch/>
        </p:blipFill>
        <p:spPr bwMode="auto">
          <a:xfrm>
            <a:off x="566738" y="366713"/>
            <a:ext cx="8010525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" y="0"/>
            <a:ext cx="9220201" cy="42291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447800" y="4953000"/>
            <a:ext cx="762000" cy="1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/>
          <a:srcRect l="23876" t="8616" r="7681" b="60366"/>
          <a:stretch/>
        </p:blipFill>
        <p:spPr bwMode="auto">
          <a:xfrm>
            <a:off x="2197100" y="4373562"/>
            <a:ext cx="3822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ight Arrow 19"/>
          <p:cNvSpPr/>
          <p:nvPr/>
        </p:nvSpPr>
        <p:spPr>
          <a:xfrm>
            <a:off x="152400" y="2590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517041"/>
              </p:ext>
            </p:extLst>
          </p:nvPr>
        </p:nvGraphicFramePr>
        <p:xfrm>
          <a:off x="152400" y="4477702"/>
          <a:ext cx="1295400" cy="13817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rect</a:t>
                      </a:r>
                      <a:endParaRPr lang="en-US" dirty="0" smtClean="0"/>
                    </a:p>
                    <a:p>
                      <a:pPr algn="ctr" rtl="1"/>
                      <a:r>
                        <a:rPr lang="en-US" dirty="0" smtClean="0"/>
                        <a:t>(Rectangle)</a:t>
                      </a:r>
                      <a:endParaRPr lang="x-non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4.0</a:t>
                      </a:r>
                      <a:endParaRPr lang="x-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5.0</a:t>
                      </a:r>
                      <a:endParaRPr lang="x-non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/>
          <a:srcRect l="3924" t="55484" r="52517" b="3159"/>
          <a:stretch/>
        </p:blipFill>
        <p:spPr bwMode="auto">
          <a:xfrm>
            <a:off x="6068085" y="4373562"/>
            <a:ext cx="29235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>
            <a:off x="4361507" y="5554662"/>
            <a:ext cx="1706578" cy="7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5859462"/>
            <a:ext cx="1630378" cy="108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116370" y="2381250"/>
            <a:ext cx="513030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" y="0"/>
            <a:ext cx="9220201" cy="42291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447800" y="4953000"/>
            <a:ext cx="762000" cy="1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/>
          <a:srcRect l="23876" t="8616" r="7681" b="60366"/>
          <a:stretch/>
        </p:blipFill>
        <p:spPr bwMode="auto">
          <a:xfrm>
            <a:off x="2197100" y="4373562"/>
            <a:ext cx="3822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ight Arrow 19"/>
          <p:cNvSpPr/>
          <p:nvPr/>
        </p:nvSpPr>
        <p:spPr>
          <a:xfrm>
            <a:off x="152400" y="2895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626267"/>
              </p:ext>
            </p:extLst>
          </p:nvPr>
        </p:nvGraphicFramePr>
        <p:xfrm>
          <a:off x="152400" y="4477702"/>
          <a:ext cx="1295400" cy="13817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sqr</a:t>
                      </a:r>
                      <a:endParaRPr lang="en-US" dirty="0" smtClean="0"/>
                    </a:p>
                    <a:p>
                      <a:pPr algn="ctr" rtl="1"/>
                      <a:r>
                        <a:rPr lang="en-US" dirty="0" smtClean="0"/>
                        <a:t>(Rectangle)</a:t>
                      </a:r>
                      <a:endParaRPr lang="x-non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4.0</a:t>
                      </a:r>
                      <a:endParaRPr lang="x-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5.0</a:t>
                      </a:r>
                      <a:endParaRPr lang="x-non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/>
          <a:srcRect l="54081" t="64441" r="2360" b="-5798"/>
          <a:stretch/>
        </p:blipFill>
        <p:spPr bwMode="auto">
          <a:xfrm>
            <a:off x="6068085" y="4373561"/>
            <a:ext cx="2923515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flipV="1">
            <a:off x="4361507" y="5257800"/>
            <a:ext cx="1886893" cy="296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5699123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68085" y="3048000"/>
            <a:ext cx="485115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7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419100"/>
            <a:ext cx="8153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552450"/>
            <a:ext cx="824865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533400"/>
            <a:ext cx="83248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657225"/>
            <a:ext cx="82105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385763"/>
            <a:ext cx="802005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319089"/>
            <a:ext cx="8224837" cy="611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433388"/>
            <a:ext cx="815340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390525"/>
            <a:ext cx="793432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404813"/>
            <a:ext cx="812482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604838"/>
            <a:ext cx="82391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438150"/>
            <a:ext cx="813435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466725"/>
            <a:ext cx="822007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400050"/>
            <a:ext cx="835342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1" y="271464"/>
            <a:ext cx="8991600" cy="622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57189"/>
            <a:ext cx="8915399" cy="607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280989"/>
            <a:ext cx="8596311" cy="613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338139"/>
            <a:ext cx="8362950" cy="60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252414"/>
            <a:ext cx="8181975" cy="615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"/>
            <a:ext cx="8458200" cy="656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4800600"/>
            <a:ext cx="8305800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1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1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11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employees.length</a:t>
            </a:r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Employee </a:t>
            </a:r>
            <a:r>
              <a:rPr lang="en-US" sz="11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currentEmployee</a:t>
            </a:r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1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employess</a:t>
            </a:r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1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1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1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currentEmployee.toString</a:t>
            </a:r>
            <a:r>
              <a:rPr lang="en-US" sz="11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()+” “+</a:t>
            </a:r>
            <a:r>
              <a:rPr lang="en-US" sz="115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currentEmployee.earnings</a:t>
            </a:r>
            <a:r>
              <a:rPr lang="en-US" sz="115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1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 ;</a:t>
            </a:r>
          </a:p>
          <a:p>
            <a:r>
              <a:rPr lang="en-US" sz="11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715000" y="3048000"/>
            <a:ext cx="2057400" cy="914400"/>
          </a:xfrm>
          <a:prstGeom prst="borderCallout1">
            <a:avLst>
              <a:gd name="adj1" fmla="val 68255"/>
              <a:gd name="adj2" fmla="val -4373"/>
              <a:gd name="adj3" fmla="val 115470"/>
              <a:gd name="adj4" fmla="val -1021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Using polymorphism concept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715000" y="3048000"/>
            <a:ext cx="2057400" cy="914400"/>
          </a:xfrm>
          <a:prstGeom prst="borderCallout1">
            <a:avLst>
              <a:gd name="adj1" fmla="val 68255"/>
              <a:gd name="adj2" fmla="val -4373"/>
              <a:gd name="adj3" fmla="val 230322"/>
              <a:gd name="adj4" fmla="val -132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Using polymorphism concept</a:t>
            </a:r>
            <a:endParaRPr lang="x-none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Static Binding Vs. Dynamic Binding</a:t>
            </a:r>
            <a:endParaRPr lang="en-US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352800"/>
            <a:ext cx="53340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5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Casting Objects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2286000"/>
          </a:xfrm>
        </p:spPr>
        <p:txBody>
          <a:bodyPr>
            <a:normAutofit/>
          </a:bodyPr>
          <a:lstStyle/>
          <a:p>
            <a:r>
              <a:rPr lang="en-US" sz="2600" i="1" dirty="0"/>
              <a:t>Casting</a:t>
            </a:r>
            <a:r>
              <a:rPr lang="en-US" sz="2600" dirty="0"/>
              <a:t> shows the use of an object of one type in place of another type, among the objects permitted by inheritance </a:t>
            </a:r>
            <a:r>
              <a:rPr lang="en-US" sz="2600" dirty="0" smtClean="0"/>
              <a:t>and implementations.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6" y="3012203"/>
            <a:ext cx="2206983" cy="35323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18199" y="4224751"/>
            <a:ext cx="5630401" cy="103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SuperClass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obj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= new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SubClass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//</a:t>
            </a:r>
            <a:r>
              <a:rPr lang="en-US" dirty="0" err="1" smtClean="0">
                <a:solidFill>
                  <a:srgbClr val="00B050"/>
                </a:solidFill>
                <a:latin typeface="Cambria" panose="02040503050406030204" pitchFamily="18" charset="0"/>
              </a:rPr>
              <a:t>upcast</a:t>
            </a:r>
            <a:endParaRPr lang="en-US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en-US" sz="16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Obj.OverridMethod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(); </a:t>
            </a:r>
            <a:r>
              <a:rPr lang="en-US" sz="16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// call </a:t>
            </a:r>
            <a:r>
              <a:rPr lang="en-US" sz="1600" dirty="0" err="1">
                <a:solidFill>
                  <a:srgbClr val="00B050"/>
                </a:solidFill>
                <a:latin typeface="Cambria" panose="02040503050406030204" pitchFamily="18" charset="0"/>
              </a:rPr>
              <a:t>Obj.OverridMethod</a:t>
            </a:r>
            <a:r>
              <a:rPr lang="en-US" sz="16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()in </a:t>
            </a:r>
            <a:r>
              <a:rPr lang="en-US" sz="1600" dirty="0" err="1" smtClean="0">
                <a:solidFill>
                  <a:srgbClr val="00B050"/>
                </a:solidFill>
                <a:latin typeface="Cambria" panose="02040503050406030204" pitchFamily="18" charset="0"/>
              </a:rPr>
              <a:t>SubClass</a:t>
            </a:r>
            <a:endParaRPr lang="en-US" sz="1600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en-US" sz="16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Obj.SubMethod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() ;</a:t>
            </a:r>
            <a:r>
              <a:rPr lang="en-US" sz="16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 NO access</a:t>
            </a:r>
            <a:endParaRPr lang="x-none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7017" y="2791517"/>
            <a:ext cx="2206983" cy="3897469"/>
          </a:xfrm>
          <a:prstGeom prst="rect">
            <a:avLst/>
          </a:prstGeom>
        </p:spPr>
      </p:pic>
      <p:sp>
        <p:nvSpPr>
          <p:cNvPr id="12" name="Multiply 11"/>
          <p:cNvSpPr/>
          <p:nvPr/>
        </p:nvSpPr>
        <p:spPr>
          <a:xfrm>
            <a:off x="8229600" y="6096000"/>
            <a:ext cx="228600" cy="228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86600" y="4224751"/>
            <a:ext cx="1295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3765353"/>
            <a:ext cx="266700" cy="35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255361"/>
            <a:ext cx="192225" cy="25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Casting Objects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600" i="1" dirty="0" smtClean="0">
                <a:solidFill>
                  <a:srgbClr val="C00000"/>
                </a:solidFill>
              </a:rPr>
              <a:t>How to access the method in the subclass ?</a:t>
            </a:r>
            <a:endParaRPr lang="en-US" sz="2600" dirty="0" smtClean="0">
              <a:solidFill>
                <a:srgbClr val="C00000"/>
              </a:solidFill>
            </a:endParaRPr>
          </a:p>
          <a:p>
            <a:r>
              <a:rPr lang="en-US" sz="2600" dirty="0" smtClean="0"/>
              <a:t>By </a:t>
            </a:r>
            <a:r>
              <a:rPr lang="en-US" sz="2600" b="1" i="1" dirty="0">
                <a:solidFill>
                  <a:srgbClr val="00B050"/>
                </a:solidFill>
              </a:rPr>
              <a:t>casting</a:t>
            </a:r>
            <a:r>
              <a:rPr lang="en-US" sz="2600" dirty="0"/>
              <a:t> an individual instance to its subclass form, one can refer to any property or method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sz="2600" dirty="0" smtClean="0"/>
              <a:t>Suppose </a:t>
            </a:r>
            <a:r>
              <a:rPr lang="en-US" sz="2600" b="1" dirty="0" smtClean="0"/>
              <a:t>Sub1</a:t>
            </a:r>
            <a:r>
              <a:rPr lang="en-US" sz="2600" dirty="0" smtClean="0"/>
              <a:t> class </a:t>
            </a:r>
            <a:r>
              <a:rPr lang="en-US" sz="2600" b="1" dirty="0" smtClean="0"/>
              <a:t>extends</a:t>
            </a:r>
            <a:r>
              <a:rPr lang="en-US" sz="2600" dirty="0" smtClean="0"/>
              <a:t> from </a:t>
            </a:r>
            <a:r>
              <a:rPr lang="en-US" sz="2600" b="1" dirty="0" err="1" smtClean="0"/>
              <a:t>SuperClass</a:t>
            </a:r>
            <a:endParaRPr lang="en-US" sz="2600" b="1" dirty="0" smtClean="0"/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</a:rPr>
              <a:t>   </a:t>
            </a:r>
            <a:r>
              <a:rPr lang="en-US" sz="1900" dirty="0" err="1">
                <a:latin typeface="Courier New"/>
                <a:cs typeface="Courier New"/>
              </a:rPr>
              <a:t>SuperClass</a:t>
            </a:r>
            <a:r>
              <a:rPr lang="en-US" sz="1900" dirty="0">
                <a:latin typeface="Courier New"/>
                <a:cs typeface="Courier New"/>
              </a:rPr>
              <a:t> </a:t>
            </a:r>
            <a:r>
              <a:rPr lang="en-US" sz="1900" dirty="0" err="1">
                <a:latin typeface="Courier New"/>
                <a:cs typeface="Courier New"/>
              </a:rPr>
              <a:t>obj</a:t>
            </a:r>
            <a:r>
              <a:rPr lang="en-US" sz="1900" dirty="0">
                <a:latin typeface="Courier New"/>
                <a:cs typeface="Courier New"/>
              </a:rPr>
              <a:t> = new </a:t>
            </a:r>
            <a:r>
              <a:rPr lang="en-US" sz="1900" dirty="0" err="1">
                <a:latin typeface="Courier New"/>
                <a:cs typeface="Courier New"/>
              </a:rPr>
              <a:t>SubClass</a:t>
            </a:r>
            <a:r>
              <a:rPr lang="en-US" sz="1900" dirty="0">
                <a:latin typeface="Courier New"/>
                <a:cs typeface="Courier New"/>
              </a:rPr>
              <a:t>(); 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if (</a:t>
            </a:r>
            <a:r>
              <a:rPr lang="en-US" sz="1900" dirty="0" err="1">
                <a:latin typeface="Courier New"/>
                <a:cs typeface="Courier New"/>
              </a:rPr>
              <a:t>obj</a:t>
            </a:r>
            <a:r>
              <a:rPr lang="en-US" sz="1900" dirty="0">
                <a:latin typeface="Courier New"/>
                <a:cs typeface="Courier New"/>
              </a:rPr>
              <a:t>  </a:t>
            </a:r>
            <a:r>
              <a:rPr lang="en-US" sz="1900" dirty="0" err="1">
                <a:latin typeface="Courier New"/>
                <a:cs typeface="Courier New"/>
              </a:rPr>
              <a:t>instanceof</a:t>
            </a:r>
            <a:r>
              <a:rPr lang="en-US" sz="1900" dirty="0">
                <a:latin typeface="Courier New"/>
                <a:cs typeface="Courier New"/>
              </a:rPr>
              <a:t> </a:t>
            </a:r>
            <a:r>
              <a:rPr lang="en-US" sz="1900" dirty="0" err="1">
                <a:latin typeface="Courier New"/>
                <a:cs typeface="Courier New"/>
              </a:rPr>
              <a:t>SubClass</a:t>
            </a:r>
            <a:r>
              <a:rPr lang="en-US" sz="19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  </a:t>
            </a:r>
            <a:r>
              <a:rPr lang="en-US" sz="1900" dirty="0" err="1">
                <a:latin typeface="Courier New"/>
                <a:cs typeface="Courier New"/>
              </a:rPr>
              <a:t>SubClass</a:t>
            </a:r>
            <a:r>
              <a:rPr lang="en-US" sz="1900" dirty="0">
                <a:latin typeface="Courier New"/>
                <a:cs typeface="Courier New"/>
              </a:rPr>
              <a:t> </a:t>
            </a:r>
            <a:r>
              <a:rPr lang="en-US" sz="1900" dirty="0" err="1">
                <a:latin typeface="Courier New"/>
                <a:cs typeface="Courier New"/>
              </a:rPr>
              <a:t>subObj</a:t>
            </a:r>
            <a:r>
              <a:rPr lang="en-US" sz="1900" dirty="0">
                <a:latin typeface="Courier New"/>
                <a:cs typeface="Courier New"/>
              </a:rPr>
              <a:t> = (</a:t>
            </a:r>
            <a:r>
              <a:rPr lang="en-US" sz="1900" dirty="0" err="1">
                <a:latin typeface="Courier New"/>
                <a:cs typeface="Courier New"/>
              </a:rPr>
              <a:t>SubClass</a:t>
            </a:r>
            <a:r>
              <a:rPr lang="en-US" sz="1900" dirty="0">
                <a:latin typeface="Courier New"/>
                <a:cs typeface="Courier New"/>
              </a:rPr>
              <a:t>) </a:t>
            </a:r>
            <a:r>
              <a:rPr lang="en-US" sz="1900" dirty="0" err="1">
                <a:latin typeface="Courier New"/>
                <a:cs typeface="Courier New"/>
              </a:rPr>
              <a:t>obj</a:t>
            </a:r>
            <a:r>
              <a:rPr lang="en-US" sz="19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 </a:t>
            </a:r>
            <a:r>
              <a:rPr lang="en-US" sz="1900" dirty="0" err="1">
                <a:latin typeface="Courier New"/>
                <a:cs typeface="Courier New"/>
              </a:rPr>
              <a:t>subObj.SubMethod</a:t>
            </a:r>
            <a:r>
              <a:rPr lang="en-US" sz="1900" dirty="0">
                <a:latin typeface="Courier New"/>
                <a:cs typeface="Courier New"/>
              </a:rPr>
              <a:t>();</a:t>
            </a:r>
            <a:r>
              <a:rPr lang="en-US" sz="1900" dirty="0" smtClean="0">
                <a:solidFill>
                  <a:srgbClr val="00B050"/>
                </a:solidFill>
                <a:latin typeface="Courier New"/>
                <a:cs typeface="Courier New"/>
              </a:rPr>
              <a:t>//calling method in sub class</a:t>
            </a:r>
            <a:endParaRPr lang="en-US" sz="19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/>
              <a:t>}</a:t>
            </a:r>
            <a:endParaRPr lang="en-US" sz="19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0" y="4876800"/>
            <a:ext cx="5029200" cy="3810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Casting Case Study</a:t>
            </a:r>
            <a:endParaRPr lang="en-US" dirty="0">
              <a:solidFill>
                <a:srgbClr val="558ED5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8554"/>
              </p:ext>
            </p:extLst>
          </p:nvPr>
        </p:nvGraphicFramePr>
        <p:xfrm>
          <a:off x="1935238" y="1753444"/>
          <a:ext cx="2317227" cy="178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227"/>
              </a:tblGrid>
              <a:tr h="4786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Animal &lt;abstract&gt;</a:t>
                      </a:r>
                      <a:endParaRPr lang="en-US" dirty="0"/>
                    </a:p>
                  </a:txBody>
                  <a:tcPr/>
                </a:tc>
              </a:tr>
              <a:tr h="4786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age:int</a:t>
                      </a:r>
                      <a:endParaRPr lang="en-US" sz="1400" dirty="0"/>
                    </a:p>
                  </a:txBody>
                  <a:tcPr/>
                </a:tc>
              </a:tr>
              <a:tr h="8306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Animal (</a:t>
                      </a:r>
                      <a:r>
                        <a:rPr lang="en-US" sz="1400" dirty="0" err="1" smtClean="0"/>
                        <a:t>in:</a:t>
                      </a:r>
                      <a:r>
                        <a:rPr lang="en-US" sz="1400" baseline="0" dirty="0" err="1" smtClean="0"/>
                        <a:t>age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baseline="0" dirty="0" err="1" smtClean="0"/>
                        <a:t>int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+ feed()</a:t>
                      </a:r>
                    </a:p>
                    <a:p>
                      <a:r>
                        <a:rPr lang="en-US" sz="1400" dirty="0" smtClean="0"/>
                        <a:t>+Shower</a:t>
                      </a:r>
                      <a:r>
                        <a:rPr lang="en-US" sz="1400" baseline="0" dirty="0" smtClean="0"/>
                        <a:t> ()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44685"/>
              </p:ext>
            </p:extLst>
          </p:nvPr>
        </p:nvGraphicFramePr>
        <p:xfrm>
          <a:off x="472166" y="4198377"/>
          <a:ext cx="2258279" cy="178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279"/>
              </a:tblGrid>
              <a:tr h="4214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Chicken</a:t>
                      </a:r>
                      <a:endParaRPr lang="en-US" dirty="0"/>
                    </a:p>
                  </a:txBody>
                  <a:tcPr/>
                </a:tc>
              </a:tr>
              <a:tr h="42148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214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Chicken(</a:t>
                      </a:r>
                      <a:r>
                        <a:rPr lang="en-US" sz="1400" dirty="0" err="1" smtClean="0"/>
                        <a:t>in:</a:t>
                      </a:r>
                      <a:r>
                        <a:rPr lang="en-US" sz="1400" baseline="0" dirty="0" err="1" smtClean="0"/>
                        <a:t>age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baseline="0" dirty="0" err="1" smtClean="0"/>
                        <a:t>int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+Chicken (in C: Chicken)</a:t>
                      </a:r>
                    </a:p>
                    <a:p>
                      <a:r>
                        <a:rPr lang="en-US" sz="1400" dirty="0" smtClean="0"/>
                        <a:t>+ feed()</a:t>
                      </a:r>
                    </a:p>
                    <a:p>
                      <a:r>
                        <a:rPr lang="en-US" sz="1400" dirty="0" smtClean="0"/>
                        <a:t>+</a:t>
                      </a:r>
                      <a:r>
                        <a:rPr lang="en-US" sz="1400" dirty="0" err="1" smtClean="0"/>
                        <a:t>CollectEggs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31760"/>
              </p:ext>
            </p:extLst>
          </p:nvPr>
        </p:nvGraphicFramePr>
        <p:xfrm>
          <a:off x="3271868" y="4198377"/>
          <a:ext cx="2589414" cy="178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414"/>
              </a:tblGrid>
              <a:tr h="4214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Cow</a:t>
                      </a:r>
                      <a:endParaRPr lang="en-US" dirty="0"/>
                    </a:p>
                  </a:txBody>
                  <a:tcPr/>
                </a:tc>
              </a:tr>
              <a:tr h="4214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breed: String </a:t>
                      </a:r>
                      <a:endParaRPr lang="en-US" sz="1400" dirty="0"/>
                    </a:p>
                  </a:txBody>
                  <a:tcPr/>
                </a:tc>
              </a:tr>
              <a:tr h="4214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Cow(</a:t>
                      </a:r>
                      <a:r>
                        <a:rPr lang="en-US" sz="1400" dirty="0" err="1" smtClean="0"/>
                        <a:t>in:</a:t>
                      </a:r>
                      <a:r>
                        <a:rPr lang="en-US" sz="1400" baseline="0" dirty="0" err="1" smtClean="0"/>
                        <a:t>age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baseline="0" dirty="0" err="1" smtClean="0"/>
                        <a:t>int</a:t>
                      </a:r>
                      <a:r>
                        <a:rPr lang="en-US" sz="1400" baseline="0" dirty="0" smtClean="0"/>
                        <a:t>, in b: String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+Cow (in C: Cow)</a:t>
                      </a:r>
                    </a:p>
                    <a:p>
                      <a:r>
                        <a:rPr lang="en-US" sz="1400" dirty="0" smtClean="0"/>
                        <a:t>+ feed()</a:t>
                      </a:r>
                    </a:p>
                    <a:p>
                      <a:r>
                        <a:rPr lang="en-US" sz="1400" dirty="0" smtClean="0"/>
                        <a:t>+Milk()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290403" y="3517562"/>
            <a:ext cx="1560931" cy="680813"/>
            <a:chOff x="2095968" y="3213979"/>
            <a:chExt cx="1388628" cy="766931"/>
          </a:xfrm>
        </p:grpSpPr>
        <p:cxnSp>
          <p:nvCxnSpPr>
            <p:cNvPr id="8" name="Elbow Connector 7"/>
            <p:cNvCxnSpPr/>
            <p:nvPr/>
          </p:nvCxnSpPr>
          <p:spPr>
            <a:xfrm flipV="1">
              <a:off x="2106409" y="3213979"/>
              <a:ext cx="1378187" cy="572603"/>
            </a:xfrm>
            <a:prstGeom prst="bentConnector2">
              <a:avLst/>
            </a:prstGeom>
            <a:ln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95968" y="3770778"/>
              <a:ext cx="0" cy="210132"/>
            </a:xfrm>
            <a:prstGeom prst="line">
              <a:avLst/>
            </a:prstGeom>
            <a:ln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flipH="1">
            <a:off x="3271868" y="3541299"/>
            <a:ext cx="1205350" cy="647357"/>
            <a:chOff x="1836176" y="3213979"/>
            <a:chExt cx="1648420" cy="740198"/>
          </a:xfrm>
        </p:grpSpPr>
        <p:cxnSp>
          <p:nvCxnSpPr>
            <p:cNvPr id="16" name="Elbow Connector 15"/>
            <p:cNvCxnSpPr/>
            <p:nvPr/>
          </p:nvCxnSpPr>
          <p:spPr>
            <a:xfrm flipV="1">
              <a:off x="1836176" y="3213979"/>
              <a:ext cx="1648420" cy="582323"/>
            </a:xfrm>
            <a:prstGeom prst="bentConnector2">
              <a:avLst/>
            </a:prstGeom>
            <a:ln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36176" y="3796302"/>
              <a:ext cx="0" cy="157875"/>
            </a:xfrm>
            <a:prstGeom prst="line">
              <a:avLst/>
            </a:prstGeom>
            <a:ln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42893"/>
              </p:ext>
            </p:extLst>
          </p:nvPr>
        </p:nvGraphicFramePr>
        <p:xfrm>
          <a:off x="5893848" y="1753444"/>
          <a:ext cx="2551560" cy="178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60"/>
              </a:tblGrid>
              <a:tr h="4214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Farm</a:t>
                      </a:r>
                      <a:endParaRPr lang="en-US" dirty="0"/>
                    </a:p>
                  </a:txBody>
                  <a:tcPr/>
                </a:tc>
              </a:tr>
              <a:tr h="4214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numAnimals:int</a:t>
                      </a:r>
                      <a:endParaRPr lang="en-US" sz="1400" dirty="0"/>
                    </a:p>
                  </a:txBody>
                  <a:tcPr/>
                </a:tc>
              </a:tr>
              <a:tr h="4214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Farm(</a:t>
                      </a:r>
                      <a:r>
                        <a:rPr lang="en-US" sz="1400" dirty="0" err="1" smtClean="0"/>
                        <a:t>in:</a:t>
                      </a:r>
                      <a:r>
                        <a:rPr lang="en-US" sz="1400" baseline="0" dirty="0" err="1" smtClean="0"/>
                        <a:t>size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baseline="0" dirty="0" err="1" smtClean="0"/>
                        <a:t>int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AddAnimal</a:t>
                      </a:r>
                      <a:r>
                        <a:rPr lang="en-US" sz="1400" dirty="0" smtClean="0"/>
                        <a:t>(in </a:t>
                      </a:r>
                      <a:r>
                        <a:rPr lang="en-US" sz="1400" dirty="0" err="1" smtClean="0"/>
                        <a:t>A:Animal</a:t>
                      </a:r>
                      <a:r>
                        <a:rPr lang="en-US" sz="1400" dirty="0" smtClean="0"/>
                        <a:t> )</a:t>
                      </a:r>
                    </a:p>
                    <a:p>
                      <a:r>
                        <a:rPr lang="en-US" sz="1400" dirty="0" smtClean="0"/>
                        <a:t>+</a:t>
                      </a:r>
                      <a:r>
                        <a:rPr lang="en-US" sz="1400" dirty="0" err="1" smtClean="0"/>
                        <a:t>FeedAndShower</a:t>
                      </a:r>
                      <a:r>
                        <a:rPr lang="en-US" sz="1400" baseline="0" dirty="0" smtClean="0"/>
                        <a:t>()</a:t>
                      </a:r>
                    </a:p>
                    <a:p>
                      <a:r>
                        <a:rPr lang="en-US" sz="1400" baseline="0" dirty="0" smtClean="0"/>
                        <a:t>+</a:t>
                      </a:r>
                      <a:r>
                        <a:rPr lang="en-US" sz="1400" baseline="0" dirty="0" err="1" smtClean="0"/>
                        <a:t>CollectChickenEggs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endCxn id="12" idx="1"/>
          </p:cNvCxnSpPr>
          <p:nvPr/>
        </p:nvCxnSpPr>
        <p:spPr>
          <a:xfrm>
            <a:off x="4252465" y="2637377"/>
            <a:ext cx="1641383" cy="9995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5649625" y="2523417"/>
            <a:ext cx="211657" cy="22792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16718" y="2329600"/>
            <a:ext cx="1595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    animals     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64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Farm (1\2)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5212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41EDF"/>
                </a:solidFill>
                <a:latin typeface="Courier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Farm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Animal[] animals;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941EDF"/>
                </a:solidFill>
                <a:latin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numAnimals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Farm (</a:t>
            </a:r>
            <a:r>
              <a:rPr lang="en-US" sz="1400" dirty="0" err="1">
                <a:solidFill>
                  <a:srgbClr val="941EDF"/>
                </a:solidFill>
                <a:latin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size)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{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   animals =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Animal[size];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numAnimals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=0;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FA6400"/>
                </a:solidFill>
                <a:latin typeface="Courier"/>
              </a:rPr>
              <a:t>// The method adds the </a:t>
            </a:r>
            <a:r>
              <a:rPr lang="en-US" sz="1400" dirty="0" err="1">
                <a:solidFill>
                  <a:srgbClr val="FA6400"/>
                </a:solidFill>
                <a:latin typeface="Courier"/>
              </a:rPr>
              <a:t>recived</a:t>
            </a:r>
            <a:r>
              <a:rPr lang="en-US" sz="1400" dirty="0">
                <a:solidFill>
                  <a:srgbClr val="FA6400"/>
                </a:solidFill>
                <a:latin typeface="Courier"/>
              </a:rPr>
              <a:t> Animal to the farm(Notice the relation type)</a:t>
            </a:r>
            <a:br>
              <a:rPr lang="en-US" sz="1400" dirty="0">
                <a:solidFill>
                  <a:srgbClr val="FA64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AddAnimal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(Animal A)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{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(A </a:t>
            </a:r>
            <a:r>
              <a:rPr lang="en-US" sz="1400" dirty="0" err="1">
                <a:solidFill>
                  <a:srgbClr val="941EDF"/>
                </a:solidFill>
                <a:latin typeface="Courier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Cow)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      animals[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numAnimals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] =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Cow((Cow)A);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(A </a:t>
            </a:r>
            <a:r>
              <a:rPr lang="en-US" sz="1400" dirty="0" err="1">
                <a:solidFill>
                  <a:srgbClr val="941EDF"/>
                </a:solidFill>
                <a:latin typeface="Courier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Chicken)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      animals[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numAnimals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] =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Chicken((Chicken)A);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numAnimals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}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4547443" y="4818915"/>
            <a:ext cx="753626" cy="293042"/>
          </a:xfrm>
          <a:prstGeom prst="roundRect">
            <a:avLst/>
          </a:prstGeom>
          <a:noFill/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51865" y="5236745"/>
            <a:ext cx="1218911" cy="293042"/>
          </a:xfrm>
          <a:prstGeom prst="roundRect">
            <a:avLst/>
          </a:prstGeom>
          <a:noFill/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Farm (2\2)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5212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</a:rPr>
            </a:br>
            <a:r>
              <a:rPr lang="en-US" sz="1400" dirty="0" smtClean="0">
                <a:solidFill>
                  <a:srgbClr val="FA6400"/>
                </a:solidFill>
                <a:latin typeface="Courier"/>
              </a:rPr>
              <a:t>//This method should feed and shower all animals in the farm</a:t>
            </a:r>
            <a:br>
              <a:rPr lang="en-US" sz="1400" dirty="0" smtClean="0">
                <a:solidFill>
                  <a:srgbClr val="FA6400"/>
                </a:solidFill>
                <a:latin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400" dirty="0" smtClean="0">
                <a:solidFill>
                  <a:srgbClr val="941EDF"/>
                </a:solidFill>
                <a:latin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941EDF"/>
                </a:solidFill>
                <a:latin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FeedAndShower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()</a:t>
            </a:r>
            <a:br>
              <a:rPr lang="en-US" sz="1400" dirty="0" smtClean="0">
                <a:solidFill>
                  <a:srgbClr val="000000"/>
                </a:solidFill>
                <a:latin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{</a:t>
            </a:r>
            <a:br>
              <a:rPr lang="en-US" sz="1400" dirty="0" smtClean="0">
                <a:solidFill>
                  <a:srgbClr val="000000"/>
                </a:solidFill>
                <a:latin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dirty="0" smtClean="0">
                <a:solidFill>
                  <a:srgbClr val="941EDF"/>
                </a:solidFill>
                <a:latin typeface="Courier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dirty="0" err="1" smtClean="0">
                <a:solidFill>
                  <a:srgbClr val="941EDF"/>
                </a:solidFill>
                <a:latin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numAnimals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;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++)</a:t>
            </a:r>
            <a:br>
              <a:rPr lang="en-US" sz="1400" dirty="0" smtClean="0">
                <a:solidFill>
                  <a:srgbClr val="000000"/>
                </a:solidFill>
                <a:latin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  {  animals[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].feed();</a:t>
            </a:r>
            <a:br>
              <a:rPr lang="en-US" sz="1400" dirty="0" smtClean="0">
                <a:solidFill>
                  <a:srgbClr val="000000"/>
                </a:solidFill>
                <a:latin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     animals[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].shower();}</a:t>
            </a:r>
            <a:br>
              <a:rPr lang="en-US" sz="1400" dirty="0" smtClean="0">
                <a:solidFill>
                  <a:srgbClr val="000000"/>
                </a:solidFill>
                <a:latin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</a:rPr>
            </a:br>
            <a:r>
              <a:rPr lang="en-US" sz="1400" dirty="0" smtClean="0">
                <a:solidFill>
                  <a:srgbClr val="FA6400"/>
                </a:solidFill>
                <a:latin typeface="Courier"/>
              </a:rPr>
              <a:t>/</a:t>
            </a:r>
            <a:r>
              <a:rPr lang="en-US" sz="1400" dirty="0">
                <a:solidFill>
                  <a:srgbClr val="FA6400"/>
                </a:solidFill>
                <a:latin typeface="Courier"/>
              </a:rPr>
              <a:t>/This method should collect the eggs from all the chicken in the farm</a:t>
            </a:r>
            <a:br>
              <a:rPr lang="en-US" sz="1400" dirty="0">
                <a:solidFill>
                  <a:srgbClr val="FA64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CollectChickenEggs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{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1400" dirty="0" err="1">
                <a:solidFill>
                  <a:srgbClr val="941EDF"/>
                </a:solidFill>
                <a:latin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=0;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numAnimals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;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++)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      </a:t>
            </a:r>
            <a:r>
              <a:rPr lang="en-US" sz="1400" dirty="0">
                <a:solidFill>
                  <a:srgbClr val="941EDF"/>
                </a:solidFill>
                <a:latin typeface="Courie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(animals[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] </a:t>
            </a:r>
            <a:r>
              <a:rPr lang="en-US" sz="1400" dirty="0" err="1">
                <a:solidFill>
                  <a:srgbClr val="941EDF"/>
                </a:solidFill>
                <a:latin typeface="Courier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Chicken)</a:t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         ((Chicken)(animals[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])).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CollectEggs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}}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1772664" y="4626349"/>
            <a:ext cx="2327382" cy="191854"/>
          </a:xfrm>
          <a:prstGeom prst="roundRect">
            <a:avLst/>
          </a:prstGeom>
          <a:noFill/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abstract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An abstract class is a class that is declared with </a:t>
            </a:r>
            <a:r>
              <a:rPr lang="en-US" dirty="0">
                <a:hlinkClick r:id="rId2"/>
              </a:rPr>
              <a:t>abstract keyword.</a:t>
            </a:r>
            <a:endParaRPr lang="en-US" dirty="0"/>
          </a:p>
          <a:p>
            <a:pPr fontAlgn="base"/>
            <a:r>
              <a:rPr lang="en-US" dirty="0"/>
              <a:t>An abstract method is a method that is declared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an implementation.</a:t>
            </a:r>
          </a:p>
          <a:p>
            <a:pPr fontAlgn="base"/>
            <a:r>
              <a:rPr lang="en-US" dirty="0"/>
              <a:t>An abstract class may or may not have all abstract methods. Some of them can be concrete methods</a:t>
            </a:r>
          </a:p>
          <a:p>
            <a:pPr fontAlgn="base"/>
            <a:r>
              <a:rPr lang="en-US" dirty="0"/>
              <a:t>A method defined abstract must always be redefined in the </a:t>
            </a:r>
            <a:r>
              <a:rPr lang="en-US" dirty="0" smtClean="0"/>
              <a:t>subclass.</a:t>
            </a:r>
            <a:endParaRPr lang="en-US" dirty="0"/>
          </a:p>
          <a:p>
            <a:pPr fontAlgn="base"/>
            <a:r>
              <a:rPr lang="en-US" dirty="0"/>
              <a:t>Any class that </a:t>
            </a:r>
            <a:r>
              <a:rPr lang="en-US" u="sng" dirty="0"/>
              <a:t>contains one or more abstract methods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also be declared with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keyword.</a:t>
            </a:r>
          </a:p>
          <a:p>
            <a:pPr fontAlgn="base"/>
            <a:r>
              <a:rPr lang="en-US" dirty="0" smtClean="0"/>
              <a:t>You </a:t>
            </a:r>
            <a:r>
              <a:rPr lang="en-US" dirty="0" smtClean="0">
                <a:solidFill>
                  <a:srgbClr val="FF0000"/>
                </a:solidFill>
              </a:rPr>
              <a:t>can't create </a:t>
            </a:r>
            <a:r>
              <a:rPr lang="en-US" dirty="0" smtClean="0"/>
              <a:t>object </a:t>
            </a:r>
            <a:r>
              <a:rPr lang="en-US" dirty="0"/>
              <a:t>of an abstract class</a:t>
            </a:r>
            <a:r>
              <a:rPr lang="en-US" dirty="0" smtClean="0"/>
              <a:t>..</a:t>
            </a:r>
            <a:endParaRPr lang="en-US" dirty="0"/>
          </a:p>
          <a:p>
            <a:pPr fontAlgn="base"/>
            <a:r>
              <a:rPr lang="en-US" dirty="0"/>
              <a:t>An abstract class </a:t>
            </a:r>
            <a:r>
              <a:rPr lang="en-US" dirty="0">
                <a:solidFill>
                  <a:srgbClr val="00B050"/>
                </a:solidFill>
              </a:rPr>
              <a:t>can have </a:t>
            </a:r>
            <a:r>
              <a:rPr lang="en-US" dirty="0" err="1"/>
              <a:t>parametrized</a:t>
            </a:r>
            <a:r>
              <a:rPr lang="en-US" dirty="0"/>
              <a:t> constructors and default constructor is always present in an abstract class.</a:t>
            </a:r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 l="-2022" r="1"/>
          <a:stretch/>
        </p:blipFill>
        <p:spPr bwMode="auto">
          <a:xfrm>
            <a:off x="609600" y="314325"/>
            <a:ext cx="7691439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409575"/>
            <a:ext cx="728662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77724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le 1"/>
          <p:cNvSpPr/>
          <p:nvPr/>
        </p:nvSpPr>
        <p:spPr>
          <a:xfrm>
            <a:off x="6019800" y="3124200"/>
            <a:ext cx="2895600" cy="2590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  <a:cs typeface="+mj-cs"/>
              </a:rPr>
              <a:t>This example show how to use </a:t>
            </a:r>
            <a:r>
              <a:rPr lang="en-US" u="sng" dirty="0" smtClean="0">
                <a:latin typeface="Cambria" panose="02040503050406030204" pitchFamily="18" charset="0"/>
                <a:cs typeface="+mj-cs"/>
              </a:rPr>
              <a:t>method overridden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  <a:cs typeface="+mj-cs"/>
              </a:rPr>
              <a:t>We have method </a:t>
            </a:r>
            <a:r>
              <a:rPr lang="en-US" dirty="0" smtClean="0">
                <a:solidFill>
                  <a:srgbClr val="C00000"/>
                </a:solidFill>
                <a:latin typeface="Cambria" panose="02040503050406030204" pitchFamily="18" charset="0"/>
                <a:cs typeface="+mj-cs"/>
              </a:rPr>
              <a:t>display() </a:t>
            </a:r>
            <a:r>
              <a:rPr lang="en-US" dirty="0" smtClean="0">
                <a:latin typeface="Cambria" panose="02040503050406030204" pitchFamily="18" charset="0"/>
                <a:cs typeface="+mj-cs"/>
              </a:rPr>
              <a:t>with different implementation for every subclass</a:t>
            </a:r>
            <a:endParaRPr lang="x-none" dirty="0">
              <a:latin typeface="Cambria" panose="02040503050406030204" pitchFamily="18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388" y="409575"/>
            <a:ext cx="827722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Left Arrow 1"/>
          <p:cNvSpPr/>
          <p:nvPr/>
        </p:nvSpPr>
        <p:spPr>
          <a:xfrm>
            <a:off x="2057400" y="3962400"/>
            <a:ext cx="1371600" cy="457200"/>
          </a:xfrm>
          <a:prstGeom prst="leftArrow">
            <a:avLst>
              <a:gd name="adj1" fmla="val 85643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Upcasting</a:t>
            </a:r>
            <a:endParaRPr lang="x-none" dirty="0"/>
          </a:p>
        </p:txBody>
      </p:sp>
      <p:sp>
        <p:nvSpPr>
          <p:cNvPr id="5" name="Left Arrow 4"/>
          <p:cNvSpPr/>
          <p:nvPr/>
        </p:nvSpPr>
        <p:spPr>
          <a:xfrm>
            <a:off x="1676400" y="4191000"/>
            <a:ext cx="2438400" cy="457200"/>
          </a:xfrm>
          <a:prstGeom prst="leftArrow">
            <a:avLst>
              <a:gd name="adj1" fmla="val 85643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Polymorphic method</a:t>
            </a:r>
            <a:endParaRPr lang="x-none" dirty="0"/>
          </a:p>
        </p:txBody>
      </p:sp>
      <p:sp>
        <p:nvSpPr>
          <p:cNvPr id="6" name="Left Arrow 5"/>
          <p:cNvSpPr/>
          <p:nvPr/>
        </p:nvSpPr>
        <p:spPr>
          <a:xfrm>
            <a:off x="2057400" y="4953000"/>
            <a:ext cx="1371600" cy="457200"/>
          </a:xfrm>
          <a:prstGeom prst="leftArrow">
            <a:avLst>
              <a:gd name="adj1" fmla="val 85643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Upcasting</a:t>
            </a:r>
            <a:endParaRPr lang="x-none" dirty="0"/>
          </a:p>
        </p:txBody>
      </p:sp>
      <p:sp>
        <p:nvSpPr>
          <p:cNvPr id="7" name="Left Arrow 6"/>
          <p:cNvSpPr/>
          <p:nvPr/>
        </p:nvSpPr>
        <p:spPr>
          <a:xfrm>
            <a:off x="1676400" y="5181600"/>
            <a:ext cx="2438400" cy="457200"/>
          </a:xfrm>
          <a:prstGeom prst="leftArrow">
            <a:avLst>
              <a:gd name="adj1" fmla="val 85643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Polymorphic method</a:t>
            </a:r>
            <a:endParaRPr lang="x-none" dirty="0"/>
          </a:p>
        </p:txBody>
      </p:sp>
      <p:sp>
        <p:nvSpPr>
          <p:cNvPr id="8" name="Left Arrow 7"/>
          <p:cNvSpPr/>
          <p:nvPr/>
        </p:nvSpPr>
        <p:spPr>
          <a:xfrm>
            <a:off x="2057400" y="5906317"/>
            <a:ext cx="1371600" cy="457200"/>
          </a:xfrm>
          <a:prstGeom prst="leftArrow">
            <a:avLst>
              <a:gd name="adj1" fmla="val 85643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Upcasting</a:t>
            </a:r>
            <a:endParaRPr lang="x-none" dirty="0"/>
          </a:p>
        </p:txBody>
      </p:sp>
      <p:sp>
        <p:nvSpPr>
          <p:cNvPr id="9" name="Left Arrow 8"/>
          <p:cNvSpPr/>
          <p:nvPr/>
        </p:nvSpPr>
        <p:spPr>
          <a:xfrm>
            <a:off x="1600200" y="6143625"/>
            <a:ext cx="2438400" cy="457200"/>
          </a:xfrm>
          <a:prstGeom prst="leftArrow">
            <a:avLst>
              <a:gd name="adj1" fmla="val 85643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Polymorphic method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57F3-C6DF-4D6D-9BE6-D455D839CB2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4" y="314325"/>
            <a:ext cx="8320554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428</Words>
  <Application>Microsoft Office PowerPoint</Application>
  <PresentationFormat>On-screen Show (4:3)</PresentationFormat>
  <Paragraphs>130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</vt:lpstr>
      <vt:lpstr>Courier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Static Binding Vs. Dynamic Binding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Casting Objects</vt:lpstr>
      <vt:lpstr>Casting Objects</vt:lpstr>
      <vt:lpstr>Casting Case Study</vt:lpstr>
      <vt:lpstr>Class Farm (1\2)</vt:lpstr>
      <vt:lpstr>Class Farm (2\2)</vt:lpstr>
      <vt:lpstr>Revision abstract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galsaleh@outlook.com</cp:lastModifiedBy>
  <cp:revision>33</cp:revision>
  <dcterms:created xsi:type="dcterms:W3CDTF">2011-10-06T15:44:41Z</dcterms:created>
  <dcterms:modified xsi:type="dcterms:W3CDTF">2020-02-08T12:30:06Z</dcterms:modified>
</cp:coreProperties>
</file>