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4" r:id="rId2"/>
    <p:sldId id="275" r:id="rId3"/>
    <p:sldId id="276" r:id="rId4"/>
    <p:sldId id="258" r:id="rId5"/>
    <p:sldId id="259" r:id="rId6"/>
    <p:sldId id="260" r:id="rId7"/>
    <p:sldId id="261" r:id="rId8"/>
    <p:sldId id="262" r:id="rId9"/>
    <p:sldId id="277" r:id="rId10"/>
    <p:sldId id="263" r:id="rId11"/>
    <p:sldId id="264" r:id="rId12"/>
    <p:sldId id="265" r:id="rId13"/>
    <p:sldId id="266" r:id="rId14"/>
    <p:sldId id="267" r:id="rId15"/>
    <p:sldId id="268" r:id="rId16"/>
    <p:sldId id="269" r:id="rId17"/>
    <p:sldId id="270" r:id="rId18"/>
    <p:sldId id="271" r:id="rId19"/>
    <p:sldId id="272" r:id="rId20"/>
    <p:sldId id="278"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E8"/>
    <a:srgbClr val="FEF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46" autoAdjust="0"/>
  </p:normalViewPr>
  <p:slideViewPr>
    <p:cSldViewPr>
      <p:cViewPr varScale="1">
        <p:scale>
          <a:sx n="56" d="100"/>
          <a:sy n="56" d="100"/>
        </p:scale>
        <p:origin x="15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67EA1F-0CD1-4BAB-BB55-690B7EFF424B}" type="datetimeFigureOut">
              <a:rPr lang="en-US" smtClean="0"/>
              <a:pPr/>
              <a:t>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95CAA0-6F5D-459B-95E5-9898E163AE58}" type="slidenum">
              <a:rPr lang="en-US" smtClean="0"/>
              <a:pPr/>
              <a:t>‹#›</a:t>
            </a:fld>
            <a:endParaRPr lang="en-US"/>
          </a:p>
        </p:txBody>
      </p:sp>
    </p:spTree>
    <p:extLst>
      <p:ext uri="{BB962C8B-B14F-4D97-AF65-F5344CB8AC3E}">
        <p14:creationId xmlns:p14="http://schemas.microsoft.com/office/powerpoint/2010/main" val="1886075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1</a:t>
            </a:fld>
            <a:endParaRPr lang="en-US"/>
          </a:p>
        </p:txBody>
      </p:sp>
    </p:spTree>
    <p:extLst>
      <p:ext uri="{BB962C8B-B14F-4D97-AF65-F5344CB8AC3E}">
        <p14:creationId xmlns:p14="http://schemas.microsoft.com/office/powerpoint/2010/main" val="280945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19</a:t>
            </a:fld>
            <a:endParaRPr lang="en-US"/>
          </a:p>
        </p:txBody>
      </p:sp>
    </p:spTree>
    <p:extLst>
      <p:ext uri="{BB962C8B-B14F-4D97-AF65-F5344CB8AC3E}">
        <p14:creationId xmlns:p14="http://schemas.microsoft.com/office/powerpoint/2010/main" val="3336434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20</a:t>
            </a:fld>
            <a:endParaRPr lang="en-US"/>
          </a:p>
        </p:txBody>
      </p:sp>
    </p:spTree>
    <p:extLst>
      <p:ext uri="{BB962C8B-B14F-4D97-AF65-F5344CB8AC3E}">
        <p14:creationId xmlns:p14="http://schemas.microsoft.com/office/powerpoint/2010/main" val="163229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2</a:t>
            </a:fld>
            <a:endParaRPr lang="en-US"/>
          </a:p>
        </p:txBody>
      </p:sp>
    </p:spTree>
    <p:extLst>
      <p:ext uri="{BB962C8B-B14F-4D97-AF65-F5344CB8AC3E}">
        <p14:creationId xmlns:p14="http://schemas.microsoft.com/office/powerpoint/2010/main" val="221474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7D67B7-8842-480D-8F73-23082DE8BCBF}" type="slidenum">
              <a:rPr lang="ar-SA" smtClean="0"/>
              <a:pPr/>
              <a:t>3</a:t>
            </a:fld>
            <a:endParaRPr lang="en-US"/>
          </a:p>
        </p:txBody>
      </p:sp>
    </p:spTree>
    <p:extLst>
      <p:ext uri="{BB962C8B-B14F-4D97-AF65-F5344CB8AC3E}">
        <p14:creationId xmlns:p14="http://schemas.microsoft.com/office/powerpoint/2010/main" val="1569029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13</a:t>
            </a:fld>
            <a:endParaRPr lang="en-US"/>
          </a:p>
        </p:txBody>
      </p:sp>
    </p:spTree>
    <p:extLst>
      <p:ext uri="{BB962C8B-B14F-4D97-AF65-F5344CB8AC3E}">
        <p14:creationId xmlns:p14="http://schemas.microsoft.com/office/powerpoint/2010/main" val="2630988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14</a:t>
            </a:fld>
            <a:endParaRPr lang="en-US"/>
          </a:p>
        </p:txBody>
      </p:sp>
    </p:spTree>
    <p:extLst>
      <p:ext uri="{BB962C8B-B14F-4D97-AF65-F5344CB8AC3E}">
        <p14:creationId xmlns:p14="http://schemas.microsoft.com/office/powerpoint/2010/main" val="173309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15</a:t>
            </a:fld>
            <a:endParaRPr lang="en-US"/>
          </a:p>
        </p:txBody>
      </p:sp>
    </p:spTree>
    <p:extLst>
      <p:ext uri="{BB962C8B-B14F-4D97-AF65-F5344CB8AC3E}">
        <p14:creationId xmlns:p14="http://schemas.microsoft.com/office/powerpoint/2010/main" val="125890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16</a:t>
            </a:fld>
            <a:endParaRPr lang="en-US"/>
          </a:p>
        </p:txBody>
      </p:sp>
    </p:spTree>
    <p:extLst>
      <p:ext uri="{BB962C8B-B14F-4D97-AF65-F5344CB8AC3E}">
        <p14:creationId xmlns:p14="http://schemas.microsoft.com/office/powerpoint/2010/main" val="420675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5CAA0-6F5D-459B-95E5-9898E163AE58}" type="slidenum">
              <a:rPr lang="en-US" smtClean="0"/>
              <a:pPr/>
              <a:t>17</a:t>
            </a:fld>
            <a:endParaRPr lang="en-US"/>
          </a:p>
        </p:txBody>
      </p:sp>
    </p:spTree>
    <p:extLst>
      <p:ext uri="{BB962C8B-B14F-4D97-AF65-F5344CB8AC3E}">
        <p14:creationId xmlns:p14="http://schemas.microsoft.com/office/powerpoint/2010/main" val="301011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For-each an array traversing technique like for loop, while loop, do-while loop</a:t>
            </a:r>
          </a:p>
          <a:p>
            <a:pPr fontAlgn="base"/>
            <a:r>
              <a:rPr lang="en-US" sz="1200" b="0" i="0" kern="1200" dirty="0" smtClean="0">
                <a:solidFill>
                  <a:schemeClr val="tx1"/>
                </a:solidFill>
                <a:effectLst/>
                <a:latin typeface="+mn-lt"/>
                <a:ea typeface="+mn-ea"/>
                <a:cs typeface="+mn-cs"/>
              </a:rPr>
              <a:t>It starts with the keyword </a:t>
            </a:r>
            <a:r>
              <a:rPr lang="en-US" sz="1200" b="1" i="0" kern="1200" dirty="0" smtClean="0">
                <a:solidFill>
                  <a:schemeClr val="tx1"/>
                </a:solidFill>
                <a:effectLst/>
                <a:latin typeface="+mn-lt"/>
                <a:ea typeface="+mn-ea"/>
                <a:cs typeface="+mn-cs"/>
              </a:rPr>
              <a:t>for</a:t>
            </a:r>
            <a:r>
              <a:rPr lang="en-US" sz="1200" b="0" i="0" kern="1200" dirty="0" smtClean="0">
                <a:solidFill>
                  <a:schemeClr val="tx1"/>
                </a:solidFill>
                <a:effectLst/>
                <a:latin typeface="+mn-lt"/>
                <a:ea typeface="+mn-ea"/>
                <a:cs typeface="+mn-cs"/>
              </a:rPr>
              <a:t> like a normal for-loop.</a:t>
            </a:r>
          </a:p>
          <a:p>
            <a:pPr fontAlgn="base"/>
            <a:r>
              <a:rPr lang="en-US" sz="1200" b="0" i="0" kern="1200" dirty="0" smtClean="0">
                <a:solidFill>
                  <a:schemeClr val="tx1"/>
                </a:solidFill>
                <a:effectLst/>
                <a:latin typeface="+mn-lt"/>
                <a:ea typeface="+mn-ea"/>
                <a:cs typeface="+mn-cs"/>
              </a:rPr>
              <a:t>Instead of declaring and initializing a loop counter variable, you declare a variable that is the same type as the base type of the array, followed by a colon, which is then followed by the array name.</a:t>
            </a:r>
          </a:p>
          <a:p>
            <a:pPr fontAlgn="base"/>
            <a:r>
              <a:rPr lang="en-US" sz="1200" b="0" i="0" kern="1200" dirty="0" smtClean="0">
                <a:solidFill>
                  <a:schemeClr val="tx1"/>
                </a:solidFill>
                <a:effectLst/>
                <a:latin typeface="+mn-lt"/>
                <a:ea typeface="+mn-ea"/>
                <a:cs typeface="+mn-cs"/>
              </a:rPr>
              <a:t>In the loop body, you can use the loop variable you created rather than using an indexed array element.</a:t>
            </a:r>
          </a:p>
          <a:p>
            <a:pPr fontAlgn="base"/>
            <a:r>
              <a:rPr lang="en-US" sz="1200" b="0" i="0" kern="1200" dirty="0" smtClean="0">
                <a:solidFill>
                  <a:schemeClr val="tx1"/>
                </a:solidFill>
                <a:effectLst/>
                <a:latin typeface="+mn-lt"/>
                <a:ea typeface="+mn-ea"/>
                <a:cs typeface="+mn-cs"/>
              </a:rPr>
              <a:t>It’s commonly used to iterate over an array</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Syntax:</a:t>
            </a:r>
            <a:endParaRPr lang="en-US" sz="1200" b="0" i="0" kern="1200" dirty="0" smtClean="0">
              <a:solidFill>
                <a:schemeClr val="tx1"/>
              </a:solidFill>
              <a:effectLst/>
              <a:latin typeface="+mn-lt"/>
              <a:ea typeface="+mn-ea"/>
              <a:cs typeface="+mn-cs"/>
            </a:endParaRPr>
          </a:p>
          <a:p>
            <a:r>
              <a:rPr lang="en-US" dirty="0" smtClean="0"/>
              <a:t>for (type </a:t>
            </a:r>
            <a:r>
              <a:rPr lang="en-US" dirty="0" err="1" smtClean="0"/>
              <a:t>var</a:t>
            </a:r>
            <a:r>
              <a:rPr lang="en-US" dirty="0" smtClean="0"/>
              <a:t> : array)</a:t>
            </a:r>
          </a:p>
          <a:p>
            <a:r>
              <a:rPr lang="en-US" dirty="0" smtClean="0"/>
              <a:t> {</a:t>
            </a:r>
          </a:p>
          <a:p>
            <a:r>
              <a:rPr lang="en-US" dirty="0" smtClean="0"/>
              <a:t> statements using </a:t>
            </a:r>
            <a:r>
              <a:rPr lang="en-US" dirty="0" err="1" smtClean="0"/>
              <a:t>var</a:t>
            </a:r>
            <a:r>
              <a:rPr lang="en-US" dirty="0" smtClean="0"/>
              <a: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BF95CAA0-6F5D-459B-95E5-9898E163AE58}" type="slidenum">
              <a:rPr lang="en-US" smtClean="0"/>
              <a:pPr/>
              <a:t>18</a:t>
            </a:fld>
            <a:endParaRPr lang="en-US"/>
          </a:p>
        </p:txBody>
      </p:sp>
    </p:spTree>
    <p:extLst>
      <p:ext uri="{BB962C8B-B14F-4D97-AF65-F5344CB8AC3E}">
        <p14:creationId xmlns:p14="http://schemas.microsoft.com/office/powerpoint/2010/main" val="3041710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75F4C4-2D10-4154-8AF2-B857BAE37DA9}" type="datetime1">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270EF0-514D-4002-8223-C62782B8E5AD}" type="datetime1">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9CEBC-FA3C-408C-849C-8C50D16A2FE4}" type="datetime1">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E539F5-81D6-49F5-BE7F-95D27611EF01}" type="datetime1">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FEC595-0409-481B-9832-2A7EADCA5733}" type="datetime1">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463EA0-0419-4D47-9FE4-3944F70EADB3}" type="datetime1">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D6FB4F-EF6D-408C-A998-2C0CE7381FD2}" type="datetime1">
              <a:rPr lang="en-US" smtClean="0"/>
              <a:pPr/>
              <a:t>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62068A-A4E7-46C8-AFA2-48F4611A0FA1}" type="datetime1">
              <a:rPr lang="en-US" smtClean="0"/>
              <a:pPr/>
              <a:t>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80D11-B230-4E00-94F7-F52748BF8F55}" type="datetime1">
              <a:rPr lang="en-US" smtClean="0"/>
              <a:pPr/>
              <a:t>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EE30D-5438-4F54-BF67-1F13D1BDB396}" type="datetime1">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A02C47-45D3-44F1-9E9C-F4BFB605E1A6}" type="datetime1">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380A-0DFA-462A-BC76-A7322FB350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E7125-B855-46C1-925C-C822138F3AF1}" type="datetime1">
              <a:rPr lang="en-US" smtClean="0"/>
              <a:pPr/>
              <a:t>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8380A-0DFA-462A-BC76-A7322FB350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4"/>
          <p:cNvSpPr>
            <a:spLocks noGrp="1"/>
          </p:cNvSpPr>
          <p:nvPr>
            <p:ph type="ctrTitle"/>
          </p:nvPr>
        </p:nvSpPr>
        <p:spPr/>
        <p:txBody>
          <a:bodyPr/>
          <a:lstStyle/>
          <a:p>
            <a:r>
              <a:rPr lang="en-US" altLang="en-US" dirty="0">
                <a:ea typeface="ＭＳ Ｐゴシック" pitchFamily="34" charset="-128"/>
              </a:rPr>
              <a:t>Chapter 5: Interface</a:t>
            </a:r>
          </a:p>
        </p:txBody>
      </p:sp>
      <p:sp>
        <p:nvSpPr>
          <p:cNvPr id="6" name="Subtitle 5"/>
          <p:cNvSpPr>
            <a:spLocks noGrp="1"/>
          </p:cNvSpPr>
          <p:nvPr>
            <p:ph type="subTitle" idx="1"/>
          </p:nvPr>
        </p:nvSpPr>
        <p:spPr/>
        <p:txBody>
          <a:bodyPr/>
          <a:lstStyle/>
          <a:p>
            <a:pPr>
              <a:defRPr/>
            </a:pPr>
            <a:r>
              <a:rPr lang="en-US" dirty="0"/>
              <a:t>CSC 113: Computer programming II</a:t>
            </a:r>
          </a:p>
        </p:txBody>
      </p:sp>
      <p:sp>
        <p:nvSpPr>
          <p:cNvPr id="20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itchFamily="34" charset="-128"/>
              </a:defRPr>
            </a:lvl1pPr>
            <a:lvl2pPr marL="742950" indent="-285750">
              <a:defRPr>
                <a:solidFill>
                  <a:schemeClr val="tx1"/>
                </a:solidFill>
                <a:latin typeface="Arial" panose="020B0604020202020204" pitchFamily="34" charset="0"/>
                <a:ea typeface="ＭＳ Ｐゴシック" pitchFamily="34" charset="-128"/>
              </a:defRPr>
            </a:lvl2pPr>
            <a:lvl3pPr marL="1143000" indent="-228600">
              <a:defRPr>
                <a:solidFill>
                  <a:schemeClr val="tx1"/>
                </a:solidFill>
                <a:latin typeface="Arial" panose="020B0604020202020204" pitchFamily="34" charset="0"/>
                <a:ea typeface="ＭＳ Ｐゴシック" pitchFamily="34" charset="-128"/>
              </a:defRPr>
            </a:lvl3pPr>
            <a:lvl4pPr marL="1600200" indent="-228600">
              <a:defRPr>
                <a:solidFill>
                  <a:schemeClr val="tx1"/>
                </a:solidFill>
                <a:latin typeface="Arial" panose="020B0604020202020204" pitchFamily="34" charset="0"/>
                <a:ea typeface="ＭＳ Ｐゴシック" pitchFamily="34" charset="-128"/>
              </a:defRPr>
            </a:lvl4pPr>
            <a:lvl5pPr marL="2057400" indent="-228600">
              <a:defRPr>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itchFamily="34" charset="-128"/>
              </a:defRPr>
            </a:lvl9pPr>
          </a:lstStyle>
          <a:p>
            <a:fld id="{461DFCE5-6510-4887-8CC7-F7905266711D}"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pic>
        <p:nvPicPr>
          <p:cNvPr id="205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75425" y="26988"/>
            <a:ext cx="2524125"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059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10</a:t>
            </a:fld>
            <a:endParaRPr lang="en-US"/>
          </a:p>
        </p:txBody>
      </p:sp>
      <p:pic>
        <p:nvPicPr>
          <p:cNvPr id="8194" name="Picture 2"/>
          <p:cNvPicPr>
            <a:picLocks noChangeAspect="1" noChangeArrowheads="1"/>
          </p:cNvPicPr>
          <p:nvPr/>
        </p:nvPicPr>
        <p:blipFill>
          <a:blip r:embed="rId2"/>
          <a:srcRect/>
          <a:stretch>
            <a:fillRect/>
          </a:stretch>
        </p:blipFill>
        <p:spPr bwMode="auto">
          <a:xfrm>
            <a:off x="519113" y="457200"/>
            <a:ext cx="8105775" cy="5943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11</a:t>
            </a:fld>
            <a:endParaRPr lang="en-US"/>
          </a:p>
        </p:txBody>
      </p:sp>
      <p:pic>
        <p:nvPicPr>
          <p:cNvPr id="9218" name="Picture 2"/>
          <p:cNvPicPr>
            <a:picLocks noChangeAspect="1" noChangeArrowheads="1"/>
          </p:cNvPicPr>
          <p:nvPr/>
        </p:nvPicPr>
        <p:blipFill>
          <a:blip r:embed="rId2"/>
          <a:srcRect/>
          <a:stretch>
            <a:fillRect/>
          </a:stretch>
        </p:blipFill>
        <p:spPr bwMode="auto">
          <a:xfrm>
            <a:off x="457200" y="287338"/>
            <a:ext cx="8229600" cy="606901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12</a:t>
            </a:fld>
            <a:endParaRPr lang="en-US"/>
          </a:p>
        </p:txBody>
      </p:sp>
      <p:pic>
        <p:nvPicPr>
          <p:cNvPr id="10242" name="Picture 2"/>
          <p:cNvPicPr>
            <a:picLocks noChangeAspect="1" noChangeArrowheads="1"/>
          </p:cNvPicPr>
          <p:nvPr/>
        </p:nvPicPr>
        <p:blipFill>
          <a:blip r:embed="rId2"/>
          <a:srcRect/>
          <a:stretch>
            <a:fillRect/>
          </a:stretch>
        </p:blipFill>
        <p:spPr bwMode="auto">
          <a:xfrm>
            <a:off x="381000" y="228600"/>
            <a:ext cx="8305800" cy="6248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13</a:t>
            </a:fld>
            <a:endParaRPr lang="en-US"/>
          </a:p>
        </p:txBody>
      </p:sp>
      <p:pic>
        <p:nvPicPr>
          <p:cNvPr id="11266" name="Picture 2"/>
          <p:cNvPicPr>
            <a:picLocks noChangeAspect="1" noChangeArrowheads="1"/>
          </p:cNvPicPr>
          <p:nvPr/>
        </p:nvPicPr>
        <p:blipFill>
          <a:blip r:embed="rId3"/>
          <a:srcRect/>
          <a:stretch>
            <a:fillRect/>
          </a:stretch>
        </p:blipFill>
        <p:spPr bwMode="auto">
          <a:xfrm>
            <a:off x="76200" y="266500"/>
            <a:ext cx="8915399" cy="62105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14</a:t>
            </a:fld>
            <a:endParaRPr lang="en-US"/>
          </a:p>
        </p:txBody>
      </p:sp>
      <p:pic>
        <p:nvPicPr>
          <p:cNvPr id="12290" name="Picture 2"/>
          <p:cNvPicPr>
            <a:picLocks noChangeAspect="1" noChangeArrowheads="1"/>
          </p:cNvPicPr>
          <p:nvPr/>
        </p:nvPicPr>
        <p:blipFill rotWithShape="1">
          <a:blip r:embed="rId3"/>
          <a:srcRect l="11995" r="11995" b="10372"/>
          <a:stretch/>
        </p:blipFill>
        <p:spPr bwMode="auto">
          <a:xfrm>
            <a:off x="457200" y="274638"/>
            <a:ext cx="8382000" cy="597376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15</a:t>
            </a:fld>
            <a:endParaRPr lang="en-US"/>
          </a:p>
        </p:txBody>
      </p:sp>
      <p:pic>
        <p:nvPicPr>
          <p:cNvPr id="13314" name="Picture 2"/>
          <p:cNvPicPr>
            <a:picLocks noChangeAspect="1" noChangeArrowheads="1"/>
          </p:cNvPicPr>
          <p:nvPr/>
        </p:nvPicPr>
        <p:blipFill rotWithShape="1">
          <a:blip r:embed="rId3"/>
          <a:srcRect l="18805" r="9749"/>
          <a:stretch/>
        </p:blipFill>
        <p:spPr bwMode="auto">
          <a:xfrm>
            <a:off x="304800" y="299837"/>
            <a:ext cx="8382000" cy="62198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16</a:t>
            </a:fld>
            <a:endParaRPr lang="en-US"/>
          </a:p>
        </p:txBody>
      </p:sp>
      <p:pic>
        <p:nvPicPr>
          <p:cNvPr id="14338" name="Picture 2"/>
          <p:cNvPicPr>
            <a:picLocks noChangeAspect="1" noChangeArrowheads="1"/>
          </p:cNvPicPr>
          <p:nvPr/>
        </p:nvPicPr>
        <p:blipFill rotWithShape="1">
          <a:blip r:embed="rId3"/>
          <a:srcRect l="6944"/>
          <a:stretch/>
        </p:blipFill>
        <p:spPr bwMode="auto">
          <a:xfrm>
            <a:off x="304800" y="295275"/>
            <a:ext cx="8381999" cy="61903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17</a:t>
            </a:fld>
            <a:endParaRPr lang="en-US"/>
          </a:p>
        </p:txBody>
      </p:sp>
      <p:pic>
        <p:nvPicPr>
          <p:cNvPr id="15362" name="Picture 2"/>
          <p:cNvPicPr>
            <a:picLocks noChangeAspect="1" noChangeArrowheads="1"/>
          </p:cNvPicPr>
          <p:nvPr/>
        </p:nvPicPr>
        <p:blipFill>
          <a:blip r:embed="rId3"/>
          <a:srcRect/>
          <a:stretch>
            <a:fillRect/>
          </a:stretch>
        </p:blipFill>
        <p:spPr bwMode="auto">
          <a:xfrm>
            <a:off x="533400" y="190099"/>
            <a:ext cx="8181975" cy="6276975"/>
          </a:xfrm>
          <a:prstGeom prst="rect">
            <a:avLst/>
          </a:prstGeom>
          <a:noFill/>
          <a:ln w="9525">
            <a:noFill/>
            <a:miter lim="800000"/>
            <a:headEnd/>
            <a:tailEnd/>
          </a:ln>
          <a:effectLst/>
        </p:spPr>
      </p:pic>
      <p:sp>
        <p:nvSpPr>
          <p:cNvPr id="6" name="TextBox 5"/>
          <p:cNvSpPr txBox="1"/>
          <p:nvPr/>
        </p:nvSpPr>
        <p:spPr>
          <a:xfrm>
            <a:off x="6553200" y="2209800"/>
            <a:ext cx="1066800" cy="307777"/>
          </a:xfrm>
          <a:prstGeom prst="rect">
            <a:avLst/>
          </a:prstGeom>
          <a:solidFill>
            <a:schemeClr val="accent6">
              <a:lumMod val="60000"/>
              <a:lumOff val="40000"/>
            </a:schemeClr>
          </a:solidFill>
        </p:spPr>
        <p:txBody>
          <a:bodyPr wrap="square" rtlCol="0">
            <a:spAutoFit/>
          </a:bodyPr>
          <a:lstStyle/>
          <a:p>
            <a:r>
              <a:rPr lang="en-US" sz="1400" dirty="0">
                <a:latin typeface="Times New Roman" pitchFamily="18" charset="0"/>
                <a:cs typeface="Times New Roman" pitchFamily="18" charset="0"/>
              </a:rPr>
              <a:t>, String   ad</a:t>
            </a:r>
          </a:p>
        </p:txBody>
      </p:sp>
      <p:cxnSp>
        <p:nvCxnSpPr>
          <p:cNvPr id="8" name="Straight Arrow Connector 7"/>
          <p:cNvCxnSpPr/>
          <p:nvPr/>
        </p:nvCxnSpPr>
        <p:spPr>
          <a:xfrm rot="16200000" flipV="1">
            <a:off x="6591300" y="1943100"/>
            <a:ext cx="304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10200" y="2209800"/>
            <a:ext cx="457200" cy="307777"/>
          </a:xfrm>
          <a:prstGeom prst="rect">
            <a:avLst/>
          </a:prstGeom>
          <a:solidFill>
            <a:schemeClr val="accent6">
              <a:lumMod val="60000"/>
              <a:lumOff val="40000"/>
            </a:schemeClr>
          </a:solidFill>
        </p:spPr>
        <p:txBody>
          <a:bodyPr wrap="square" rtlCol="0">
            <a:spAutoFit/>
          </a:bodyPr>
          <a:lstStyle/>
          <a:p>
            <a:r>
              <a:rPr lang="en-US" sz="1400" dirty="0">
                <a:latin typeface="Times New Roman" pitchFamily="18" charset="0"/>
                <a:cs typeface="Times New Roman" pitchFamily="18" charset="0"/>
              </a:rPr>
              <a:t>ad</a:t>
            </a:r>
          </a:p>
        </p:txBody>
      </p:sp>
      <p:cxnSp>
        <p:nvCxnSpPr>
          <p:cNvPr id="10" name="Straight Arrow Connector 9"/>
          <p:cNvCxnSpPr>
            <a:stCxn id="9" idx="1"/>
          </p:cNvCxnSpPr>
          <p:nvPr/>
        </p:nvCxnSpPr>
        <p:spPr>
          <a:xfrm rot="10800000">
            <a:off x="2971800" y="2209807"/>
            <a:ext cx="2438400" cy="1538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228600" y="299836"/>
            <a:ext cx="8486775" cy="6219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18</a:t>
            </a:fld>
            <a:endParaRPr lang="en-US"/>
          </a:p>
        </p:txBody>
      </p:sp>
      <p:pic>
        <p:nvPicPr>
          <p:cNvPr id="16386" name="Picture 2"/>
          <p:cNvPicPr>
            <a:picLocks noChangeAspect="1" noChangeArrowheads="1"/>
          </p:cNvPicPr>
          <p:nvPr/>
        </p:nvPicPr>
        <p:blipFill>
          <a:blip r:embed="rId3"/>
          <a:srcRect/>
          <a:stretch>
            <a:fillRect/>
          </a:stretch>
        </p:blipFill>
        <p:spPr bwMode="auto">
          <a:xfrm>
            <a:off x="423863" y="300038"/>
            <a:ext cx="8296275" cy="6257925"/>
          </a:xfrm>
          <a:prstGeom prst="rect">
            <a:avLst/>
          </a:prstGeom>
          <a:noFill/>
          <a:ln w="9525">
            <a:noFill/>
            <a:miter lim="800000"/>
            <a:headEnd/>
            <a:tailEnd/>
          </a:ln>
          <a:effectLst/>
        </p:spPr>
      </p:pic>
      <p:sp>
        <p:nvSpPr>
          <p:cNvPr id="6" name="TextBox 5"/>
          <p:cNvSpPr txBox="1"/>
          <p:nvPr/>
        </p:nvSpPr>
        <p:spPr>
          <a:xfrm>
            <a:off x="5181600" y="5903893"/>
            <a:ext cx="3962400" cy="954107"/>
          </a:xfrm>
          <a:prstGeom prst="rect">
            <a:avLst/>
          </a:prstGeom>
          <a:solidFill>
            <a:schemeClr val="accent6">
              <a:lumMod val="60000"/>
              <a:lumOff val="40000"/>
            </a:schemeClr>
          </a:solidFill>
        </p:spPr>
        <p:txBody>
          <a:bodyPr wrap="square" rtlCol="0">
            <a:spAutoFit/>
          </a:bodyPr>
          <a:lstStyle/>
          <a:p>
            <a:r>
              <a:rPr lang="en-US" sz="1400" b="1" dirty="0">
                <a:latin typeface="Times New Roman" pitchFamily="18" charset="0"/>
                <a:cs typeface="Times New Roman" pitchFamily="18" charset="0"/>
              </a:rPr>
              <a:t>for  (</a:t>
            </a:r>
            <a:r>
              <a:rPr lang="en-US" sz="1400" b="1" dirty="0" err="1">
                <a:latin typeface="Times New Roman" pitchFamily="18" charset="0"/>
                <a:cs typeface="Times New Roman" pitchFamily="18" charset="0"/>
              </a:rPr>
              <a:t>int</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i</a:t>
            </a:r>
            <a:r>
              <a:rPr lang="en-US" sz="1400" b="1" dirty="0">
                <a:latin typeface="Times New Roman" pitchFamily="18" charset="0"/>
                <a:cs typeface="Times New Roman" pitchFamily="18" charset="0"/>
              </a:rPr>
              <a:t>=0; </a:t>
            </a:r>
            <a:r>
              <a:rPr lang="en-US" sz="1400" b="1" dirty="0" err="1">
                <a:latin typeface="Times New Roman" pitchFamily="18" charset="0"/>
                <a:cs typeface="Times New Roman" pitchFamily="18" charset="0"/>
              </a:rPr>
              <a:t>i</a:t>
            </a:r>
            <a:r>
              <a:rPr lang="en-US" sz="1400" b="1" dirty="0">
                <a:latin typeface="Times New Roman" pitchFamily="18" charset="0"/>
                <a:cs typeface="Times New Roman" pitchFamily="18" charset="0"/>
              </a:rPr>
              <a:t> &lt; </a:t>
            </a:r>
            <a:r>
              <a:rPr lang="en-US" sz="1400" b="1" dirty="0" err="1">
                <a:latin typeface="Times New Roman" pitchFamily="18" charset="0"/>
                <a:cs typeface="Times New Roman" pitchFamily="18" charset="0"/>
              </a:rPr>
              <a:t>payableObjects.length</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i</a:t>
            </a:r>
            <a:r>
              <a:rPr lang="en-US" sz="1400" b="1" dirty="0">
                <a:latin typeface="Times New Roman" pitchFamily="18" charset="0"/>
                <a:cs typeface="Times New Roman" pitchFamily="18" charset="0"/>
              </a:rPr>
              <a:t>++) {</a:t>
            </a:r>
          </a:p>
          <a:p>
            <a:r>
              <a:rPr lang="en-US" sz="1400" b="1" dirty="0">
                <a:latin typeface="Times New Roman" pitchFamily="18" charset="0"/>
                <a:cs typeface="Times New Roman" pitchFamily="18" charset="0"/>
              </a:rPr>
              <a:t>      Payable  </a:t>
            </a:r>
            <a:r>
              <a:rPr lang="en-US" sz="1400" b="1" dirty="0" err="1">
                <a:latin typeface="Times New Roman" pitchFamily="18" charset="0"/>
                <a:cs typeface="Times New Roman" pitchFamily="18" charset="0"/>
              </a:rPr>
              <a:t>currentPayable</a:t>
            </a:r>
            <a:r>
              <a:rPr lang="en-US" sz="1400" b="1" dirty="0">
                <a:latin typeface="Times New Roman" pitchFamily="18" charset="0"/>
                <a:cs typeface="Times New Roman" pitchFamily="18" charset="0"/>
              </a:rPr>
              <a:t> =  </a:t>
            </a:r>
            <a:r>
              <a:rPr lang="en-US" sz="1400" b="1" dirty="0" err="1">
                <a:latin typeface="Times New Roman" pitchFamily="18" charset="0"/>
                <a:cs typeface="Times New Roman" pitchFamily="18" charset="0"/>
              </a:rPr>
              <a:t>payableObjects</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a:t>
            </a:r>
            <a:r>
              <a:rPr lang="en-US" sz="1400" b="1" dirty="0">
                <a:latin typeface="Times New Roman" pitchFamily="18" charset="0"/>
                <a:cs typeface="Times New Roman" pitchFamily="18" charset="0"/>
              </a:rPr>
              <a:t>];</a:t>
            </a:r>
          </a:p>
          <a:p>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System.out.printf</a:t>
            </a:r>
            <a:r>
              <a:rPr lang="en-US" sz="1400" b="1" dirty="0">
                <a:latin typeface="Times New Roman" pitchFamily="18" charset="0"/>
                <a:cs typeface="Times New Roman" pitchFamily="18" charset="0"/>
              </a:rPr>
              <a:t> (---------------------------------);</a:t>
            </a:r>
          </a:p>
          <a:p>
            <a:r>
              <a:rPr lang="en-US" sz="1400" b="1" dirty="0">
                <a:latin typeface="Times New Roman" pitchFamily="18" charset="0"/>
                <a:cs typeface="Times New Roman" pitchFamily="18" charset="0"/>
              </a:rPr>
              <a:t>}</a:t>
            </a:r>
          </a:p>
        </p:txBody>
      </p:sp>
      <p:cxnSp>
        <p:nvCxnSpPr>
          <p:cNvPr id="14" name="Straight Connector 13"/>
          <p:cNvCxnSpPr/>
          <p:nvPr/>
        </p:nvCxnSpPr>
        <p:spPr>
          <a:xfrm rot="5400000" flipH="1" flipV="1">
            <a:off x="7962900" y="5524500"/>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7924800" y="51054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6934200" y="4572000"/>
            <a:ext cx="990600" cy="1143000"/>
          </a:xfrm>
          <a:prstGeom prst="rightBrace">
            <a:avLst>
              <a:gd name="adj1" fmla="val 8333"/>
              <a:gd name="adj2" fmla="val 4579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7772400" y="4648200"/>
            <a:ext cx="1143000" cy="369332"/>
          </a:xfrm>
          <a:prstGeom prst="rect">
            <a:avLst/>
          </a:prstGeom>
          <a:noFill/>
        </p:spPr>
        <p:txBody>
          <a:bodyPr wrap="square" rtlCol="0">
            <a:spAutoFit/>
          </a:bodyPr>
          <a:lstStyle/>
          <a:p>
            <a:r>
              <a:rPr lang="en-US" dirty="0">
                <a:solidFill>
                  <a:srgbClr val="FF0000"/>
                </a:solidFill>
              </a:rPr>
              <a:t>Same as</a:t>
            </a:r>
          </a:p>
        </p:txBody>
      </p:sp>
      <p:sp>
        <p:nvSpPr>
          <p:cNvPr id="5" name="Line Callout 1 4"/>
          <p:cNvSpPr/>
          <p:nvPr/>
        </p:nvSpPr>
        <p:spPr>
          <a:xfrm>
            <a:off x="6400800" y="2057400"/>
            <a:ext cx="1980406" cy="990600"/>
          </a:xfrm>
          <a:prstGeom prst="borderCallout1">
            <a:avLst>
              <a:gd name="adj1" fmla="val 106199"/>
              <a:gd name="adj2" fmla="val 34975"/>
              <a:gd name="adj3" fmla="val 263107"/>
              <a:gd name="adj4" fmla="val -113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each loop</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19</a:t>
            </a:fld>
            <a:endParaRPr lang="en-US"/>
          </a:p>
        </p:txBody>
      </p:sp>
      <p:pic>
        <p:nvPicPr>
          <p:cNvPr id="17410" name="Picture 2"/>
          <p:cNvPicPr>
            <a:picLocks noChangeAspect="1" noChangeArrowheads="1"/>
          </p:cNvPicPr>
          <p:nvPr/>
        </p:nvPicPr>
        <p:blipFill rotWithShape="1">
          <a:blip r:embed="rId3"/>
          <a:srcRect l="7209"/>
          <a:stretch/>
        </p:blipFill>
        <p:spPr bwMode="auto">
          <a:xfrm>
            <a:off x="304800" y="428625"/>
            <a:ext cx="8362950" cy="60007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Interface</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r>
              <a:rPr lang="en-US" dirty="0"/>
              <a:t>An </a:t>
            </a:r>
            <a:r>
              <a:rPr lang="en-US" i="1" dirty="0"/>
              <a:t>interface</a:t>
            </a:r>
            <a:r>
              <a:rPr lang="en-US" dirty="0"/>
              <a:t> is a reference type, similar to a class, that can contain </a:t>
            </a:r>
            <a:r>
              <a:rPr lang="en-US" i="1" dirty="0"/>
              <a:t>only</a:t>
            </a:r>
            <a:r>
              <a:rPr lang="en-US" dirty="0"/>
              <a:t> </a:t>
            </a:r>
            <a:r>
              <a:rPr lang="en-US" u="sng" dirty="0"/>
              <a:t>constants and method signatures</a:t>
            </a:r>
            <a:r>
              <a:rPr lang="en-US" dirty="0"/>
              <a:t>. </a:t>
            </a:r>
          </a:p>
          <a:p>
            <a:r>
              <a:rPr lang="en-GB" dirty="0"/>
              <a:t>To define an interface use the keyword </a:t>
            </a:r>
            <a:r>
              <a:rPr lang="en-GB" b="1" dirty="0"/>
              <a:t>interface </a:t>
            </a:r>
            <a:r>
              <a:rPr lang="en-GB" dirty="0"/>
              <a:t>instead of the keyword </a:t>
            </a:r>
            <a:r>
              <a:rPr lang="en-GB" b="1" dirty="0"/>
              <a:t>class.</a:t>
            </a:r>
            <a:endParaRPr lang="en-US" b="1" dirty="0"/>
          </a:p>
          <a:p>
            <a:r>
              <a:rPr lang="en-US" dirty="0"/>
              <a:t>All method declarations in an interface are </a:t>
            </a:r>
            <a:r>
              <a:rPr lang="en-US" u="sng" dirty="0"/>
              <a:t>implicitly public</a:t>
            </a:r>
            <a:r>
              <a:rPr lang="en-US" dirty="0"/>
              <a:t>, so you can omit the public modifier.</a:t>
            </a:r>
          </a:p>
          <a:p>
            <a:r>
              <a:rPr lang="en-US" dirty="0"/>
              <a:t>A class must implement an interface</a:t>
            </a:r>
          </a:p>
          <a:p>
            <a:r>
              <a:rPr lang="en-US" dirty="0"/>
              <a:t>A class implements an interface if it provides the method body to </a:t>
            </a:r>
            <a:r>
              <a:rPr lang="en-US" u="sng" dirty="0"/>
              <a:t>all abstract methods defined in the interface</a:t>
            </a:r>
          </a:p>
          <a:p>
            <a:r>
              <a:rPr lang="en-US" dirty="0"/>
              <a:t>Interfaces </a:t>
            </a:r>
            <a:r>
              <a:rPr lang="en-US" u="sng" dirty="0"/>
              <a:t>cannot be instantiated</a:t>
            </a:r>
            <a:r>
              <a:rPr lang="en-US" dirty="0"/>
              <a:t>—they can only be </a:t>
            </a:r>
            <a:r>
              <a:rPr lang="en-US" i="1" dirty="0"/>
              <a:t>implemented</a:t>
            </a:r>
            <a:r>
              <a:rPr lang="en-US" dirty="0"/>
              <a:t> by classes or </a:t>
            </a:r>
            <a:r>
              <a:rPr lang="en-US" i="1" dirty="0"/>
              <a:t>extended</a:t>
            </a:r>
            <a:r>
              <a:rPr lang="en-US" dirty="0"/>
              <a:t> by other interfaces. Extension is discussed later in this lesson. </a:t>
            </a:r>
          </a:p>
          <a:p>
            <a:pPr marL="0" indent="0">
              <a:buNone/>
            </a:pPr>
            <a:endParaRPr lang="en-US" dirty="0"/>
          </a:p>
        </p:txBody>
      </p:sp>
      <p:sp>
        <p:nvSpPr>
          <p:cNvPr id="4" name="Slide Number Placeholder 3"/>
          <p:cNvSpPr>
            <a:spLocks noGrp="1"/>
          </p:cNvSpPr>
          <p:nvPr>
            <p:ph type="sldNum" sz="quarter" idx="12"/>
          </p:nvPr>
        </p:nvSpPr>
        <p:spPr/>
        <p:txBody>
          <a:bodyPr/>
          <a:lstStyle/>
          <a:p>
            <a:fld id="{0B78380A-0DFA-462A-BC76-A7322FB35033}" type="slidenum">
              <a:rPr lang="en-US" smtClean="0"/>
              <a:pPr/>
              <a:t>2</a:t>
            </a:fld>
            <a:endParaRPr lang="en-US"/>
          </a:p>
        </p:txBody>
      </p:sp>
    </p:spTree>
    <p:extLst>
      <p:ext uri="{BB962C8B-B14F-4D97-AF65-F5344CB8AC3E}">
        <p14:creationId xmlns:p14="http://schemas.microsoft.com/office/powerpoint/2010/main" val="342982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Interfaces (Example)</a:t>
            </a:r>
          </a:p>
        </p:txBody>
      </p:sp>
      <p:sp>
        <p:nvSpPr>
          <p:cNvPr id="3" name="Content Placeholder 2"/>
          <p:cNvSpPr>
            <a:spLocks noGrp="1"/>
          </p:cNvSpPr>
          <p:nvPr>
            <p:ph idx="1"/>
          </p:nvPr>
        </p:nvSpPr>
        <p:spPr>
          <a:xfrm>
            <a:off x="457200" y="1600200"/>
            <a:ext cx="3631400" cy="4525963"/>
          </a:xfrm>
        </p:spPr>
        <p:txBody>
          <a:bodyPr vert="horz" lIns="91440" tIns="45720" rIns="91440" bIns="45720" rtlCol="0" anchor="t">
            <a:normAutofit fontScale="32500" lnSpcReduction="20000"/>
          </a:bodyPr>
          <a:lstStyle/>
          <a:p>
            <a:pPr marL="0" indent="0" algn="just">
              <a:buNone/>
            </a:pPr>
            <a:r>
              <a:rPr lang="en-US" sz="3400" b="1" dirty="0">
                <a:solidFill>
                  <a:srgbClr val="7F0055"/>
                </a:solidFill>
                <a:latin typeface="Menlo" charset="0"/>
              </a:rPr>
              <a:t>interface</a:t>
            </a:r>
            <a:r>
              <a:rPr lang="en-US" sz="3400" b="1" dirty="0">
                <a:solidFill>
                  <a:srgbClr val="333333"/>
                </a:solidFill>
                <a:latin typeface="Menlo" charset="0"/>
              </a:rPr>
              <a:t> Monster {
  </a:t>
            </a:r>
            <a:r>
              <a:rPr lang="en-US" sz="3400" b="1" dirty="0">
                <a:solidFill>
                  <a:srgbClr val="7F0055"/>
                </a:solidFill>
                <a:latin typeface="Menlo" charset="0"/>
              </a:rPr>
              <a:t>void</a:t>
            </a:r>
            <a:r>
              <a:rPr lang="en-US" sz="3400" b="1" dirty="0">
                <a:solidFill>
                  <a:srgbClr val="333333"/>
                </a:solidFill>
                <a:latin typeface="Menlo" charset="0"/>
              </a:rPr>
              <a:t> menace();
}
</a:t>
            </a:r>
          </a:p>
          <a:p>
            <a:pPr marL="0" indent="0" algn="just">
              <a:buNone/>
            </a:pPr>
            <a:r>
              <a:rPr lang="en-US" sz="3400" b="1" dirty="0">
                <a:solidFill>
                  <a:srgbClr val="7F0055"/>
                </a:solidFill>
                <a:latin typeface="Menlo" charset="0"/>
              </a:rPr>
              <a:t>interface</a:t>
            </a:r>
            <a:r>
              <a:rPr lang="en-US" sz="3400" b="1" dirty="0">
                <a:solidFill>
                  <a:srgbClr val="333333"/>
                </a:solidFill>
                <a:latin typeface="Menlo" charset="0"/>
              </a:rPr>
              <a:t> </a:t>
            </a:r>
            <a:r>
              <a:rPr lang="en-US" sz="3400" b="1" dirty="0" err="1">
                <a:solidFill>
                  <a:srgbClr val="333333"/>
                </a:solidFill>
                <a:latin typeface="Menlo" charset="0"/>
              </a:rPr>
              <a:t>DangerousMonster</a:t>
            </a:r>
            <a:r>
              <a:rPr lang="en-US" sz="3400" b="1" dirty="0">
                <a:solidFill>
                  <a:srgbClr val="333333"/>
                </a:solidFill>
                <a:latin typeface="Menlo" charset="0"/>
              </a:rPr>
              <a:t> </a:t>
            </a:r>
            <a:r>
              <a:rPr lang="en-US" sz="3400" b="1" dirty="0">
                <a:solidFill>
                  <a:srgbClr val="7F0055"/>
                </a:solidFill>
                <a:latin typeface="Menlo" charset="0"/>
              </a:rPr>
              <a:t>extends</a:t>
            </a:r>
            <a:r>
              <a:rPr lang="en-US" sz="3400" b="1" dirty="0">
                <a:solidFill>
                  <a:srgbClr val="333333"/>
                </a:solidFill>
                <a:latin typeface="Menlo" charset="0"/>
              </a:rPr>
              <a:t> Monster {
  </a:t>
            </a:r>
            <a:r>
              <a:rPr lang="en-US" sz="3400" b="1" dirty="0">
                <a:solidFill>
                  <a:srgbClr val="7F0055"/>
                </a:solidFill>
                <a:latin typeface="Menlo" charset="0"/>
              </a:rPr>
              <a:t>void</a:t>
            </a:r>
            <a:r>
              <a:rPr lang="en-US" sz="3400" b="1" dirty="0">
                <a:solidFill>
                  <a:srgbClr val="333333"/>
                </a:solidFill>
                <a:latin typeface="Menlo" charset="0"/>
              </a:rPr>
              <a:t> destroy();
}
</a:t>
            </a:r>
            <a:r>
              <a:rPr lang="en-US" sz="3400" b="1" dirty="0">
                <a:solidFill>
                  <a:srgbClr val="7F0055"/>
                </a:solidFill>
                <a:latin typeface="Menlo" charset="0"/>
              </a:rPr>
              <a:t>interface</a:t>
            </a:r>
            <a:r>
              <a:rPr lang="en-US" sz="3400" b="1" dirty="0">
                <a:solidFill>
                  <a:srgbClr val="333333"/>
                </a:solidFill>
                <a:latin typeface="Menlo" charset="0"/>
              </a:rPr>
              <a:t> Lethal {
  </a:t>
            </a:r>
            <a:r>
              <a:rPr lang="en-US" sz="3400" b="1" dirty="0">
                <a:solidFill>
                  <a:srgbClr val="7F0055"/>
                </a:solidFill>
                <a:latin typeface="Menlo" charset="0"/>
              </a:rPr>
              <a:t>void</a:t>
            </a:r>
            <a:r>
              <a:rPr lang="en-US" sz="3400" b="1" dirty="0">
                <a:solidFill>
                  <a:srgbClr val="333333"/>
                </a:solidFill>
                <a:latin typeface="Menlo" charset="0"/>
              </a:rPr>
              <a:t> kill();
}
</a:t>
            </a:r>
            <a:r>
              <a:rPr lang="en-US" sz="3400" b="1" dirty="0">
                <a:solidFill>
                  <a:srgbClr val="7F0055"/>
                </a:solidFill>
                <a:latin typeface="Menlo" charset="0"/>
              </a:rPr>
              <a:t>class</a:t>
            </a:r>
            <a:r>
              <a:rPr lang="en-US" sz="3400" b="1" dirty="0">
                <a:solidFill>
                  <a:srgbClr val="333333"/>
                </a:solidFill>
                <a:latin typeface="Menlo" charset="0"/>
              </a:rPr>
              <a:t> </a:t>
            </a:r>
            <a:r>
              <a:rPr lang="en-US" sz="3400" b="1" dirty="0" err="1">
                <a:solidFill>
                  <a:srgbClr val="333333"/>
                </a:solidFill>
                <a:latin typeface="Menlo" charset="0"/>
              </a:rPr>
              <a:t>DragonZilla</a:t>
            </a:r>
            <a:r>
              <a:rPr lang="en-US" sz="3400" b="1" dirty="0">
                <a:solidFill>
                  <a:srgbClr val="333333"/>
                </a:solidFill>
                <a:latin typeface="Menlo" charset="0"/>
              </a:rPr>
              <a:t> </a:t>
            </a:r>
            <a:r>
              <a:rPr lang="en-US" sz="3400" b="1" dirty="0">
                <a:solidFill>
                  <a:srgbClr val="7F0055"/>
                </a:solidFill>
                <a:latin typeface="Menlo" charset="0"/>
              </a:rPr>
              <a:t>implements</a:t>
            </a:r>
            <a:r>
              <a:rPr lang="en-US" sz="3400" b="1" dirty="0">
                <a:solidFill>
                  <a:srgbClr val="333333"/>
                </a:solidFill>
                <a:latin typeface="Menlo" charset="0"/>
              </a:rPr>
              <a:t> </a:t>
            </a:r>
            <a:r>
              <a:rPr lang="en-US" sz="3400" b="1" dirty="0" err="1">
                <a:solidFill>
                  <a:srgbClr val="333333"/>
                </a:solidFill>
                <a:latin typeface="Menlo" charset="0"/>
              </a:rPr>
              <a:t>DangerousMonster</a:t>
            </a:r>
            <a:r>
              <a:rPr lang="en-US" sz="3400" b="1" dirty="0">
                <a:solidFill>
                  <a:srgbClr val="333333"/>
                </a:solidFill>
                <a:latin typeface="Menlo" charset="0"/>
              </a:rPr>
              <a:t> {
  </a:t>
            </a:r>
            <a:r>
              <a:rPr lang="en-US" sz="3400" b="1" dirty="0">
                <a:solidFill>
                  <a:srgbClr val="7F0055"/>
                </a:solidFill>
                <a:latin typeface="Menlo" charset="0"/>
              </a:rPr>
              <a:t>public</a:t>
            </a:r>
            <a:r>
              <a:rPr lang="en-US" sz="3400" b="1" dirty="0">
                <a:solidFill>
                  <a:srgbClr val="333333"/>
                </a:solidFill>
                <a:latin typeface="Menlo" charset="0"/>
              </a:rPr>
              <a:t> </a:t>
            </a:r>
            <a:r>
              <a:rPr lang="en-US" sz="3400" b="1" dirty="0">
                <a:solidFill>
                  <a:srgbClr val="7F0055"/>
                </a:solidFill>
                <a:latin typeface="Menlo" charset="0"/>
              </a:rPr>
              <a:t>void</a:t>
            </a:r>
            <a:r>
              <a:rPr lang="en-US" sz="3400" b="1" dirty="0">
                <a:solidFill>
                  <a:srgbClr val="333333"/>
                </a:solidFill>
                <a:latin typeface="Menlo" charset="0"/>
              </a:rPr>
              <a:t> menace() {
  }
  </a:t>
            </a:r>
            <a:r>
              <a:rPr lang="en-US" sz="3400" b="1" dirty="0">
                <a:solidFill>
                  <a:srgbClr val="7F0055"/>
                </a:solidFill>
                <a:latin typeface="Menlo" charset="0"/>
              </a:rPr>
              <a:t>public</a:t>
            </a:r>
            <a:r>
              <a:rPr lang="en-US" sz="3400" b="1" dirty="0">
                <a:solidFill>
                  <a:srgbClr val="333333"/>
                </a:solidFill>
                <a:latin typeface="Menlo" charset="0"/>
              </a:rPr>
              <a:t> </a:t>
            </a:r>
            <a:r>
              <a:rPr lang="en-US" sz="3400" b="1" dirty="0">
                <a:solidFill>
                  <a:srgbClr val="7F0055"/>
                </a:solidFill>
                <a:latin typeface="Menlo" charset="0"/>
              </a:rPr>
              <a:t>void</a:t>
            </a:r>
            <a:r>
              <a:rPr lang="en-US" sz="3400" b="1" dirty="0">
                <a:solidFill>
                  <a:srgbClr val="333333"/>
                </a:solidFill>
                <a:latin typeface="Menlo" charset="0"/>
              </a:rPr>
              <a:t> destroy() {
  }
}
</a:t>
            </a:r>
            <a:r>
              <a:rPr lang="en-US" b="1" dirty="0">
                <a:solidFill>
                  <a:srgbClr val="333333"/>
                </a:solidFill>
                <a:latin typeface="Menlo" charset="0"/>
              </a:rPr>
              <a:t>
</a:t>
            </a:r>
            <a:endParaRPr lang="en-US" dirty="0"/>
          </a:p>
        </p:txBody>
      </p:sp>
      <p:sp>
        <p:nvSpPr>
          <p:cNvPr id="4" name="Slide Number Placeholder 3"/>
          <p:cNvSpPr>
            <a:spLocks noGrp="1"/>
          </p:cNvSpPr>
          <p:nvPr>
            <p:ph type="sldNum" sz="quarter" idx="12"/>
          </p:nvPr>
        </p:nvSpPr>
        <p:spPr/>
        <p:txBody>
          <a:bodyPr/>
          <a:lstStyle/>
          <a:p>
            <a:fld id="{0B78380A-0DFA-462A-BC76-A7322FB35033}" type="slidenum">
              <a:rPr lang="en-US" smtClean="0"/>
              <a:pPr/>
              <a:t>20</a:t>
            </a:fld>
            <a:endParaRPr lang="en-US"/>
          </a:p>
        </p:txBody>
      </p:sp>
      <p:sp>
        <p:nvSpPr>
          <p:cNvPr id="5" name="Content Placeholder 2"/>
          <p:cNvSpPr>
            <a:spLocks noGrp="1"/>
          </p:cNvSpPr>
          <p:nvPr>
            <p:ph idx="1"/>
          </p:nvPr>
        </p:nvSpPr>
        <p:spPr>
          <a:xfrm>
            <a:off x="4356100" y="1600200"/>
            <a:ext cx="4024262" cy="4525963"/>
          </a:xfrm>
        </p:spPr>
        <p:txBody>
          <a:bodyPr vert="horz" lIns="91440" tIns="45720" rIns="91440" bIns="45720" rtlCol="0" anchor="t">
            <a:normAutofit fontScale="40000" lnSpcReduction="20000"/>
          </a:bodyPr>
          <a:lstStyle/>
          <a:p>
            <a:pPr marL="0" indent="0">
              <a:buNone/>
            </a:pPr>
            <a:r>
              <a:rPr lang="en-US" b="1" dirty="0">
                <a:solidFill>
                  <a:srgbClr val="7F0055"/>
                </a:solidFill>
                <a:latin typeface="Menlo" charset="0"/>
              </a:rPr>
              <a:t>Interface </a:t>
            </a:r>
            <a:r>
              <a:rPr lang="en-US" b="1" dirty="0">
                <a:solidFill>
                  <a:srgbClr val="333333"/>
                </a:solidFill>
                <a:latin typeface="Menlo" charset="0"/>
              </a:rPr>
              <a:t>Vampire </a:t>
            </a:r>
            <a:r>
              <a:rPr lang="en-US" b="1" dirty="0">
                <a:solidFill>
                  <a:srgbClr val="7F0055"/>
                </a:solidFill>
                <a:latin typeface="Menlo" charset="0"/>
              </a:rPr>
              <a:t>extends</a:t>
            </a:r>
            <a:r>
              <a:rPr lang="en-US" b="1" dirty="0">
                <a:solidFill>
                  <a:srgbClr val="333333"/>
                </a:solidFill>
                <a:latin typeface="Menlo" charset="0"/>
              </a:rPr>
              <a:t> </a:t>
            </a:r>
            <a:r>
              <a:rPr lang="en-US" b="1" dirty="0" err="1">
                <a:solidFill>
                  <a:srgbClr val="333333"/>
                </a:solidFill>
                <a:latin typeface="Menlo" charset="0"/>
              </a:rPr>
              <a:t>DangerousMonster</a:t>
            </a:r>
            <a:r>
              <a:rPr lang="en-US" b="1" dirty="0">
                <a:solidFill>
                  <a:srgbClr val="333333"/>
                </a:solidFill>
                <a:latin typeface="Menlo" charset="0"/>
              </a:rPr>
              <a:t>, Lethal {</a:t>
            </a:r>
            <a:r>
              <a:rPr lang="en-US" b="1" dirty="0">
                <a:solidFill>
                  <a:srgbClr val="7F0055"/>
                </a:solidFill>
                <a:latin typeface="Menlo" charset="0"/>
              </a:rPr>
              <a:t> </a:t>
            </a:r>
            <a:br>
              <a:rPr lang="en-US" b="1" dirty="0">
                <a:solidFill>
                  <a:srgbClr val="7F0055"/>
                </a:solidFill>
                <a:latin typeface="Menlo" charset="0"/>
              </a:rPr>
            </a:br>
            <a:r>
              <a:rPr lang="en-US" b="1" dirty="0">
                <a:solidFill>
                  <a:srgbClr val="7F0055"/>
                </a:solidFill>
                <a:latin typeface="Menlo" charset="0"/>
              </a:rPr>
              <a:t>  void</a:t>
            </a:r>
            <a:r>
              <a:rPr lang="en-US" b="1" dirty="0">
                <a:solidFill>
                  <a:srgbClr val="333333"/>
                </a:solidFill>
                <a:latin typeface="Menlo" charset="0"/>
              </a:rPr>
              <a:t> </a:t>
            </a:r>
            <a:r>
              <a:rPr lang="en-US" b="1" dirty="0" err="1">
                <a:solidFill>
                  <a:srgbClr val="333333"/>
                </a:solidFill>
                <a:latin typeface="Menlo" charset="0"/>
              </a:rPr>
              <a:t>drinkBlood</a:t>
            </a:r>
            <a:r>
              <a:rPr lang="en-US" b="1" dirty="0">
                <a:solidFill>
                  <a:srgbClr val="333333"/>
                </a:solidFill>
                <a:latin typeface="Menlo" charset="0"/>
              </a:rPr>
              <a:t>();</a:t>
            </a:r>
            <a:r>
              <a:rPr lang="en-US" b="1" dirty="0">
                <a:solidFill>
                  <a:srgbClr val="7F0055"/>
                </a:solidFill>
                <a:latin typeface="Menlo" charset="0"/>
              </a:rPr>
              <a:t> </a:t>
            </a:r>
            <a:br>
              <a:rPr lang="en-US" b="1" dirty="0">
                <a:solidFill>
                  <a:srgbClr val="7F0055"/>
                </a:solidFill>
                <a:latin typeface="Menlo" charset="0"/>
              </a:rPr>
            </a:br>
            <a:r>
              <a:rPr lang="en-US" b="1" dirty="0">
                <a:solidFill>
                  <a:srgbClr val="7F0055"/>
                </a:solidFill>
                <a:latin typeface="Menlo" charset="0"/>
              </a:rPr>
              <a:t>} </a:t>
            </a:r>
            <a:br>
              <a:rPr lang="en-US" b="1" dirty="0">
                <a:solidFill>
                  <a:srgbClr val="7F0055"/>
                </a:solidFill>
                <a:latin typeface="Menlo" charset="0"/>
              </a:rPr>
            </a:br>
            <a:endParaRPr lang="en-US" b="1" dirty="0">
              <a:solidFill>
                <a:srgbClr val="7F0055"/>
              </a:solidFill>
              <a:latin typeface="Menlo" charset="0"/>
            </a:endParaRPr>
          </a:p>
          <a:p>
            <a:pPr marL="0" indent="0">
              <a:buNone/>
            </a:pPr>
            <a:r>
              <a:rPr lang="en-US" b="1" dirty="0">
                <a:solidFill>
                  <a:srgbClr val="7F0055"/>
                </a:solidFill>
                <a:latin typeface="Menlo" charset="0"/>
              </a:rPr>
              <a:t/>
            </a:r>
            <a:br>
              <a:rPr lang="en-US" b="1" dirty="0">
                <a:solidFill>
                  <a:srgbClr val="7F0055"/>
                </a:solidFill>
                <a:latin typeface="Menlo" charset="0"/>
              </a:rPr>
            </a:br>
            <a:endParaRPr lang="en-US" b="1" dirty="0">
              <a:solidFill>
                <a:srgbClr val="7F0055"/>
              </a:solidFill>
              <a:latin typeface="Menlo" charset="0"/>
            </a:endParaRPr>
          </a:p>
          <a:p>
            <a:pPr marL="0" indent="0">
              <a:buNone/>
            </a:pPr>
            <a:r>
              <a:rPr lang="en-US" b="1" dirty="0">
                <a:solidFill>
                  <a:srgbClr val="7F0055"/>
                </a:solidFill>
                <a:latin typeface="Menlo" charset="0"/>
              </a:rPr>
              <a:t>class</a:t>
            </a:r>
            <a:r>
              <a:rPr lang="en-US" b="1" dirty="0">
                <a:solidFill>
                  <a:srgbClr val="333333"/>
                </a:solidFill>
                <a:latin typeface="Menlo" charset="0"/>
              </a:rPr>
              <a:t> </a:t>
            </a:r>
            <a:r>
              <a:rPr lang="en-US" b="1" dirty="0" err="1">
                <a:solidFill>
                  <a:srgbClr val="333333"/>
                </a:solidFill>
                <a:latin typeface="Menlo" charset="0"/>
              </a:rPr>
              <a:t>VeryBadVampire</a:t>
            </a:r>
            <a:r>
              <a:rPr lang="en-US" b="1" dirty="0">
                <a:solidFill>
                  <a:srgbClr val="333333"/>
                </a:solidFill>
                <a:latin typeface="Menlo" charset="0"/>
              </a:rPr>
              <a:t> </a:t>
            </a:r>
            <a:r>
              <a:rPr lang="en-US" b="1" dirty="0">
                <a:solidFill>
                  <a:srgbClr val="7F0055"/>
                </a:solidFill>
                <a:latin typeface="Menlo" charset="0"/>
              </a:rPr>
              <a:t>implements</a:t>
            </a:r>
            <a:r>
              <a:rPr lang="en-US" b="1" dirty="0">
                <a:solidFill>
                  <a:srgbClr val="333333"/>
                </a:solidFill>
                <a:latin typeface="Menlo" charset="0"/>
              </a:rPr>
              <a:t> Vampire {
  </a:t>
            </a:r>
            <a:r>
              <a:rPr lang="en-US" b="1" dirty="0">
                <a:solidFill>
                  <a:srgbClr val="7F0055"/>
                </a:solidFill>
                <a:latin typeface="Menlo" charset="0"/>
              </a:rPr>
              <a:t>public</a:t>
            </a:r>
            <a:r>
              <a:rPr lang="en-US" b="1" dirty="0">
                <a:solidFill>
                  <a:srgbClr val="333333"/>
                </a:solidFill>
                <a:latin typeface="Menlo" charset="0"/>
              </a:rPr>
              <a:t> </a:t>
            </a:r>
            <a:r>
              <a:rPr lang="en-US" b="1" dirty="0">
                <a:solidFill>
                  <a:srgbClr val="7F0055"/>
                </a:solidFill>
                <a:latin typeface="Menlo" charset="0"/>
              </a:rPr>
              <a:t>void</a:t>
            </a:r>
            <a:r>
              <a:rPr lang="en-US" b="1" dirty="0">
                <a:solidFill>
                  <a:srgbClr val="333333"/>
                </a:solidFill>
                <a:latin typeface="Menlo" charset="0"/>
              </a:rPr>
              <a:t> menace() {
  }
  </a:t>
            </a:r>
            <a:r>
              <a:rPr lang="en-US" b="1" dirty="0">
                <a:solidFill>
                  <a:srgbClr val="7F0055"/>
                </a:solidFill>
                <a:latin typeface="Menlo" charset="0"/>
              </a:rPr>
              <a:t>public</a:t>
            </a:r>
            <a:r>
              <a:rPr lang="en-US" b="1" dirty="0">
                <a:solidFill>
                  <a:srgbClr val="333333"/>
                </a:solidFill>
                <a:latin typeface="Menlo" charset="0"/>
              </a:rPr>
              <a:t> </a:t>
            </a:r>
            <a:r>
              <a:rPr lang="en-US" b="1" dirty="0">
                <a:solidFill>
                  <a:srgbClr val="7F0055"/>
                </a:solidFill>
                <a:latin typeface="Menlo" charset="0"/>
              </a:rPr>
              <a:t>void</a:t>
            </a:r>
            <a:r>
              <a:rPr lang="en-US" b="1" dirty="0">
                <a:solidFill>
                  <a:srgbClr val="333333"/>
                </a:solidFill>
                <a:latin typeface="Menlo" charset="0"/>
              </a:rPr>
              <a:t> destroy() {
  }
  </a:t>
            </a:r>
            <a:r>
              <a:rPr lang="en-US" b="1" dirty="0">
                <a:solidFill>
                  <a:srgbClr val="7F0055"/>
                </a:solidFill>
                <a:latin typeface="Menlo" charset="0"/>
              </a:rPr>
              <a:t>public</a:t>
            </a:r>
            <a:r>
              <a:rPr lang="en-US" b="1" dirty="0">
                <a:solidFill>
                  <a:srgbClr val="333333"/>
                </a:solidFill>
                <a:latin typeface="Menlo" charset="0"/>
              </a:rPr>
              <a:t> </a:t>
            </a:r>
            <a:r>
              <a:rPr lang="en-US" b="1" dirty="0">
                <a:solidFill>
                  <a:srgbClr val="7F0055"/>
                </a:solidFill>
                <a:latin typeface="Menlo" charset="0"/>
              </a:rPr>
              <a:t>void</a:t>
            </a:r>
            <a:r>
              <a:rPr lang="en-US" b="1" dirty="0">
                <a:solidFill>
                  <a:srgbClr val="333333"/>
                </a:solidFill>
                <a:latin typeface="Menlo" charset="0"/>
              </a:rPr>
              <a:t> kill() {
  }
  </a:t>
            </a:r>
            <a:r>
              <a:rPr lang="en-US" b="1" dirty="0">
                <a:solidFill>
                  <a:srgbClr val="7F0055"/>
                </a:solidFill>
                <a:latin typeface="Menlo" charset="0"/>
              </a:rPr>
              <a:t>public</a:t>
            </a:r>
            <a:r>
              <a:rPr lang="en-US" b="1" dirty="0">
                <a:solidFill>
                  <a:srgbClr val="333333"/>
                </a:solidFill>
                <a:latin typeface="Menlo" charset="0"/>
              </a:rPr>
              <a:t> </a:t>
            </a:r>
            <a:r>
              <a:rPr lang="en-US" b="1" dirty="0">
                <a:solidFill>
                  <a:srgbClr val="7F0055"/>
                </a:solidFill>
                <a:latin typeface="Menlo" charset="0"/>
              </a:rPr>
              <a:t>void</a:t>
            </a:r>
            <a:r>
              <a:rPr lang="en-US" dirty="0">
                <a:solidFill>
                  <a:srgbClr val="333333"/>
                </a:solidFill>
                <a:latin typeface="Menlo" charset="0"/>
              </a:rPr>
              <a:t> </a:t>
            </a:r>
            <a:r>
              <a:rPr lang="en-US" dirty="0" err="1">
                <a:solidFill>
                  <a:srgbClr val="333333"/>
                </a:solidFill>
                <a:latin typeface="Menlo" charset="0"/>
              </a:rPr>
              <a:t>drinkBlood</a:t>
            </a:r>
            <a:r>
              <a:rPr lang="en-US" dirty="0">
                <a:solidFill>
                  <a:srgbClr val="333333"/>
                </a:solidFill>
                <a:latin typeface="Menlo" charset="0"/>
              </a:rPr>
              <a:t>() {
  }
}</a:t>
            </a:r>
          </a:p>
        </p:txBody>
      </p:sp>
    </p:spTree>
    <p:extLst>
      <p:ext uri="{BB962C8B-B14F-4D97-AF65-F5344CB8AC3E}">
        <p14:creationId xmlns:p14="http://schemas.microsoft.com/office/powerpoint/2010/main" val="165005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what?</a:t>
            </a:r>
            <a:endParaRPr lang="ar-S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7449857"/>
              </p:ext>
            </p:extLst>
          </p:nvPr>
        </p:nvGraphicFramePr>
        <p:xfrm>
          <a:off x="457200" y="1219200"/>
          <a:ext cx="8229600" cy="4318000"/>
        </p:xfrm>
        <a:graphic>
          <a:graphicData uri="http://schemas.openxmlformats.org/drawingml/2006/table">
            <a:tbl>
              <a:tblPr rtl="1" firstRow="1" bandRow="1">
                <a:tableStyleId>{93296810-A885-4BE3-A3E7-6D5BEEA58F35}</a:tableStyleId>
              </a:tblPr>
              <a:tblGrid>
                <a:gridCol w="4114800"/>
                <a:gridCol w="4114800"/>
              </a:tblGrid>
              <a:tr h="751840">
                <a:tc>
                  <a:txBody>
                    <a:bodyPr/>
                    <a:lstStyle/>
                    <a:p>
                      <a:pPr algn="ctr" rtl="1"/>
                      <a:r>
                        <a:rPr lang="en-US" sz="1800" kern="1200" dirty="0" smtClean="0">
                          <a:effectLst/>
                          <a:latin typeface="Baskerville Old Face" panose="02020602080505020303" pitchFamily="18" charset="0"/>
                        </a:rPr>
                        <a:t>using interfaces</a:t>
                      </a:r>
                      <a:endParaRPr lang="ar-SA" dirty="0">
                        <a:latin typeface="Baskerville Old Face" panose="02020602080505020303" pitchFamily="18" charset="0"/>
                      </a:endParaRPr>
                    </a:p>
                  </a:txBody>
                  <a:tcPr anchor="ctr"/>
                </a:tc>
                <a:tc>
                  <a:txBody>
                    <a:bodyPr/>
                    <a:lstStyle/>
                    <a:p>
                      <a:pPr algn="ctr" rtl="1"/>
                      <a:r>
                        <a:rPr lang="en-US" sz="1800" kern="1200" dirty="0" smtClean="0">
                          <a:effectLst/>
                          <a:latin typeface="Baskerville Old Face" panose="02020602080505020303" pitchFamily="18" charset="0"/>
                        </a:rPr>
                        <a:t>using abstract classes</a:t>
                      </a:r>
                      <a:endParaRPr lang="ar-SA" dirty="0">
                        <a:latin typeface="Baskerville Old Face" panose="02020602080505020303" pitchFamily="18" charset="0"/>
                      </a:endParaRPr>
                    </a:p>
                  </a:txBody>
                  <a:tcPr anchor="ctr"/>
                </a:tc>
              </a:tr>
              <a:tr h="370840">
                <a:tc>
                  <a:txBody>
                    <a:bodyPr/>
                    <a:lstStyle/>
                    <a:p>
                      <a:pPr algn="l" fontAlgn="base">
                        <a:buFont typeface="Arial" panose="020B0604020202020204" pitchFamily="34" charset="0"/>
                        <a:buChar char="•"/>
                      </a:pPr>
                      <a:r>
                        <a:rPr lang="en-US" dirty="0" smtClean="0">
                          <a:effectLst/>
                          <a:latin typeface="Baskerville Old Face" panose="02020602080505020303" pitchFamily="18" charset="0"/>
                        </a:rPr>
                        <a:t>It is total abstraction, All methods declared within an interface must be implemented by the class(</a:t>
                      </a:r>
                      <a:r>
                        <a:rPr lang="en-US" dirty="0" err="1" smtClean="0">
                          <a:effectLst/>
                          <a:latin typeface="Baskerville Old Face" panose="02020602080505020303" pitchFamily="18" charset="0"/>
                        </a:rPr>
                        <a:t>es</a:t>
                      </a:r>
                      <a:r>
                        <a:rPr lang="en-US" dirty="0" smtClean="0">
                          <a:effectLst/>
                          <a:latin typeface="Baskerville Old Face" panose="02020602080505020303" pitchFamily="18" charset="0"/>
                        </a:rPr>
                        <a:t>) that implements this interface.</a:t>
                      </a:r>
                      <a:endParaRPr lang="en-US" b="0" i="0" dirty="0" smtClean="0">
                        <a:effectLst/>
                        <a:latin typeface="Baskerville Old Face" panose="02020602080505020303" pitchFamily="18" charset="0"/>
                      </a:endParaRPr>
                    </a:p>
                  </a:txBody>
                  <a:tcPr/>
                </a:tc>
                <a:tc>
                  <a:txBody>
                    <a:bodyPr/>
                    <a:lstStyle/>
                    <a:p>
                      <a:pPr algn="l" fontAlgn="base">
                        <a:buFont typeface="Arial" panose="020B0604020202020204" pitchFamily="34" charset="0"/>
                        <a:buChar char="•"/>
                      </a:pPr>
                      <a:r>
                        <a:rPr lang="en-US" dirty="0" smtClean="0">
                          <a:effectLst/>
                          <a:latin typeface="Baskerville Old Face" panose="02020602080505020303" pitchFamily="18" charset="0"/>
                        </a:rPr>
                        <a:t>there are some related classes that need to share some lines of code then you can put these lines of code within abstract class and this abstract class should be extended by all these related classes.</a:t>
                      </a:r>
                      <a:endParaRPr lang="en-US" b="0" i="0" dirty="0" smtClean="0">
                        <a:effectLst/>
                        <a:latin typeface="Baskerville Old Face" panose="02020602080505020303" pitchFamily="18" charset="0"/>
                      </a:endParaRPr>
                    </a:p>
                  </a:txBody>
                  <a:tcPr/>
                </a:tc>
              </a:tr>
              <a:tr h="370840">
                <a:tc>
                  <a:txBody>
                    <a:bodyPr/>
                    <a:lstStyle/>
                    <a:p>
                      <a:pPr algn="l" fontAlgn="base">
                        <a:buFont typeface="Arial" panose="020B0604020202020204" pitchFamily="34" charset="0"/>
                        <a:buChar char="•"/>
                      </a:pPr>
                      <a:r>
                        <a:rPr lang="en-US" dirty="0" smtClean="0">
                          <a:effectLst/>
                          <a:latin typeface="Baskerville Old Face" panose="02020602080505020303" pitchFamily="18" charset="0"/>
                        </a:rPr>
                        <a:t>A class can implement more than one interface. It is called multiple inheritance.</a:t>
                      </a:r>
                      <a:endParaRPr lang="en-US" b="0" i="0" dirty="0" smtClean="0">
                        <a:effectLst/>
                        <a:latin typeface="Baskerville Old Face" panose="02020602080505020303" pitchFamily="18" charset="0"/>
                      </a:endParaRPr>
                    </a:p>
                  </a:txBody>
                  <a:tcPr/>
                </a:tc>
                <a:tc>
                  <a:txBody>
                    <a:bodyPr/>
                    <a:lstStyle/>
                    <a:p>
                      <a:pPr algn="l" fontAlgn="base">
                        <a:buFont typeface="Arial" panose="020B0604020202020204" pitchFamily="34" charset="0"/>
                        <a:buChar char="•"/>
                      </a:pPr>
                      <a:r>
                        <a:rPr lang="en-US" dirty="0" smtClean="0">
                          <a:effectLst/>
                          <a:latin typeface="Baskerville Old Face" panose="02020602080505020303" pitchFamily="18" charset="0"/>
                        </a:rPr>
                        <a:t>You need non-static or non-final field(s) in </a:t>
                      </a:r>
                      <a:r>
                        <a:rPr lang="en-US" smtClean="0">
                          <a:effectLst/>
                          <a:latin typeface="Baskerville Old Face" panose="02020602080505020303" pitchFamily="18" charset="0"/>
                        </a:rPr>
                        <a:t>the class.</a:t>
                      </a:r>
                      <a:endParaRPr lang="en-US" b="0" i="0" dirty="0" smtClean="0">
                        <a:effectLst/>
                        <a:latin typeface="Baskerville Old Face" panose="02020602080505020303" pitchFamily="18" charset="0"/>
                      </a:endParaRPr>
                    </a:p>
                  </a:txBody>
                  <a:tcPr/>
                </a:tc>
              </a:tr>
              <a:tr h="370840">
                <a:tc>
                  <a:txBody>
                    <a:bodyPr/>
                    <a:lstStyle/>
                    <a:p>
                      <a:pPr algn="l" fontAlgn="base">
                        <a:buFont typeface="Arial" panose="020B0604020202020204" pitchFamily="34" charset="0"/>
                        <a:buChar char="•"/>
                      </a:pPr>
                      <a:r>
                        <a:rPr lang="en-US" dirty="0" smtClean="0">
                          <a:effectLst/>
                          <a:latin typeface="Baskerville Old Face" panose="02020602080505020303" pitchFamily="18" charset="0"/>
                        </a:rPr>
                        <a:t>You want to specify the behavior of a particular data type, but not concerned about who implements its behavior.</a:t>
                      </a:r>
                      <a:endParaRPr lang="en-US" b="0" i="0" dirty="0">
                        <a:effectLst/>
                        <a:latin typeface="Baskerville Old Face" panose="02020602080505020303" pitchFamily="18" charset="0"/>
                      </a:endParaRPr>
                    </a:p>
                  </a:txBody>
                  <a:tcPr/>
                </a:tc>
                <a:tc>
                  <a:txBody>
                    <a:bodyPr/>
                    <a:lstStyle/>
                    <a:p>
                      <a:pPr algn="l" fontAlgn="base">
                        <a:buFont typeface="Arial" panose="020B0604020202020204" pitchFamily="34" charset="0"/>
                        <a:buChar char="•"/>
                      </a:pPr>
                      <a:r>
                        <a:rPr lang="en-US" dirty="0" smtClean="0">
                          <a:effectLst/>
                          <a:latin typeface="Baskerville Old Face" panose="02020602080505020303" pitchFamily="18" charset="0"/>
                        </a:rPr>
                        <a:t>You can expect that the classes that extend an abstract class have many common methods or fields, or require access modifiers other than public (such as protected and private).</a:t>
                      </a:r>
                      <a:endParaRPr lang="en-US" b="0" i="0" dirty="0">
                        <a:effectLst/>
                        <a:latin typeface="Baskerville Old Face" panose="02020602080505020303"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0B78380A-0DFA-462A-BC76-A7322FB35033}" type="slidenum">
              <a:rPr lang="en-US" smtClean="0"/>
              <a:pPr/>
              <a:t>21</a:t>
            </a:fld>
            <a:endParaRPr lang="en-US"/>
          </a:p>
        </p:txBody>
      </p:sp>
    </p:spTree>
    <p:extLst>
      <p:ext uri="{BB962C8B-B14F-4D97-AF65-F5344CB8AC3E}">
        <p14:creationId xmlns:p14="http://schemas.microsoft.com/office/powerpoint/2010/main" val="344176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76200"/>
            <a:ext cx="6870700" cy="914400"/>
          </a:xfrm>
        </p:spPr>
        <p:txBody>
          <a:bodyPr/>
          <a:lstStyle/>
          <a:p>
            <a:r>
              <a:rPr lang="en-US" dirty="0">
                <a:solidFill>
                  <a:srgbClr val="C00000"/>
                </a:solidFill>
              </a:rPr>
              <a:t>Example</a:t>
            </a:r>
          </a:p>
        </p:txBody>
      </p:sp>
      <p:sp>
        <p:nvSpPr>
          <p:cNvPr id="27651" name="Rectangle 3"/>
          <p:cNvSpPr>
            <a:spLocks noGrp="1" noChangeArrowheads="1"/>
          </p:cNvSpPr>
          <p:nvPr>
            <p:ph idx="1"/>
          </p:nvPr>
        </p:nvSpPr>
        <p:spPr>
          <a:xfrm>
            <a:off x="1905000" y="1295400"/>
            <a:ext cx="6553200" cy="4724400"/>
          </a:xfrm>
        </p:spPr>
        <p:txBody>
          <a:bodyPr/>
          <a:lstStyle/>
          <a:p>
            <a:pPr>
              <a:lnSpc>
                <a:spcPct val="80000"/>
              </a:lnSpc>
              <a:buFontTx/>
              <a:buNone/>
            </a:pPr>
            <a:r>
              <a:rPr lang="en-US" sz="2800" dirty="0"/>
              <a:t>public </a:t>
            </a:r>
            <a:r>
              <a:rPr lang="en-US" sz="2800" b="1" dirty="0"/>
              <a:t>interface</a:t>
            </a:r>
            <a:r>
              <a:rPr lang="en-US" sz="2800" dirty="0"/>
              <a:t> A {</a:t>
            </a:r>
          </a:p>
          <a:p>
            <a:pPr>
              <a:lnSpc>
                <a:spcPct val="80000"/>
              </a:lnSpc>
              <a:buFontTx/>
              <a:buNone/>
            </a:pPr>
            <a:r>
              <a:rPr lang="en-US" sz="2800" dirty="0"/>
              <a:t>	public void x();</a:t>
            </a:r>
          </a:p>
          <a:p>
            <a:pPr>
              <a:lnSpc>
                <a:spcPct val="80000"/>
              </a:lnSpc>
              <a:buFontTx/>
              <a:buNone/>
            </a:pPr>
            <a:r>
              <a:rPr lang="en-US" sz="2800" dirty="0"/>
              <a:t>	public double y();</a:t>
            </a:r>
          </a:p>
          <a:p>
            <a:pPr>
              <a:lnSpc>
                <a:spcPct val="80000"/>
              </a:lnSpc>
              <a:buFontTx/>
              <a:buNone/>
            </a:pPr>
            <a:r>
              <a:rPr lang="en-US" sz="2800" dirty="0"/>
              <a:t>}</a:t>
            </a:r>
          </a:p>
          <a:p>
            <a:pPr>
              <a:lnSpc>
                <a:spcPct val="80000"/>
              </a:lnSpc>
              <a:buFontTx/>
              <a:buNone/>
            </a:pPr>
            <a:r>
              <a:rPr lang="en-US" sz="2800" dirty="0"/>
              <a:t>public class B </a:t>
            </a:r>
            <a:r>
              <a:rPr lang="en-US" sz="2800" b="1" dirty="0"/>
              <a:t>implements</a:t>
            </a:r>
            <a:r>
              <a:rPr lang="en-US" sz="2800" dirty="0"/>
              <a:t> A {</a:t>
            </a:r>
          </a:p>
          <a:p>
            <a:pPr lvl="1">
              <a:lnSpc>
                <a:spcPct val="80000"/>
              </a:lnSpc>
              <a:buFontTx/>
              <a:buNone/>
            </a:pPr>
            <a:r>
              <a:rPr lang="en-US" sz="2400" dirty="0"/>
              <a:t>public void x(){</a:t>
            </a:r>
          </a:p>
          <a:p>
            <a:pPr lvl="2">
              <a:lnSpc>
                <a:spcPct val="80000"/>
              </a:lnSpc>
              <a:buFontTx/>
              <a:buNone/>
            </a:pPr>
            <a:endParaRPr lang="en-US" sz="2000" dirty="0"/>
          </a:p>
          <a:p>
            <a:pPr lvl="1">
              <a:lnSpc>
                <a:spcPct val="80000"/>
              </a:lnSpc>
              <a:buFontTx/>
              <a:buNone/>
            </a:pPr>
            <a:r>
              <a:rPr lang="en-US" sz="2400" dirty="0"/>
              <a:t>}</a:t>
            </a:r>
          </a:p>
          <a:p>
            <a:pPr lvl="1">
              <a:lnSpc>
                <a:spcPct val="80000"/>
              </a:lnSpc>
              <a:buFontTx/>
              <a:buNone/>
            </a:pPr>
            <a:r>
              <a:rPr lang="en-US" sz="2400" dirty="0"/>
              <a:t>public double y(){</a:t>
            </a:r>
          </a:p>
          <a:p>
            <a:pPr lvl="2">
              <a:lnSpc>
                <a:spcPct val="80000"/>
              </a:lnSpc>
              <a:buFontTx/>
              <a:buNone/>
            </a:pPr>
            <a:r>
              <a:rPr lang="en-US" sz="2000" dirty="0"/>
              <a:t>//Implements the body of y</a:t>
            </a:r>
          </a:p>
          <a:p>
            <a:pPr lvl="1">
              <a:lnSpc>
                <a:spcPct val="80000"/>
              </a:lnSpc>
              <a:buFontTx/>
              <a:buNone/>
            </a:pPr>
            <a:r>
              <a:rPr lang="en-US" sz="2400" dirty="0"/>
              <a:t>}</a:t>
            </a:r>
          </a:p>
          <a:p>
            <a:pPr>
              <a:lnSpc>
                <a:spcPct val="80000"/>
              </a:lnSpc>
              <a:buFontTx/>
              <a:buNone/>
            </a:pPr>
            <a:r>
              <a:rPr lang="en-US" sz="2800" dirty="0"/>
              <a:t>}</a:t>
            </a:r>
          </a:p>
        </p:txBody>
      </p:sp>
      <p:sp>
        <p:nvSpPr>
          <p:cNvPr id="6" name="Slide Number Placeholder 5"/>
          <p:cNvSpPr>
            <a:spLocks noGrp="1"/>
          </p:cNvSpPr>
          <p:nvPr>
            <p:ph type="sldNum" sz="quarter" idx="12"/>
          </p:nvPr>
        </p:nvSpPr>
        <p:spPr/>
        <p:txBody>
          <a:bodyPr/>
          <a:lstStyle/>
          <a:p>
            <a:fld id="{F8BFCEEF-6188-47FC-B970-47C93AFA95B0}" type="slidenum">
              <a:rPr lang="ar-SA"/>
              <a:pPr/>
              <a:t>3</a:t>
            </a:fld>
            <a:endParaRPr lang="en-US"/>
          </a:p>
        </p:txBody>
      </p:sp>
      <p:sp>
        <p:nvSpPr>
          <p:cNvPr id="2" name="Pentagon 1"/>
          <p:cNvSpPr/>
          <p:nvPr/>
        </p:nvSpPr>
        <p:spPr>
          <a:xfrm flipH="1">
            <a:off x="4953000" y="1447800"/>
            <a:ext cx="3733800" cy="10668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Both methods are abstract</a:t>
            </a:r>
          </a:p>
          <a:p>
            <a:pPr algn="ctr"/>
            <a:r>
              <a:rPr lang="en-US" dirty="0" smtClean="0"/>
              <a:t>Public can be removed</a:t>
            </a:r>
            <a:endParaRPr lang="en-US" dirty="0"/>
          </a:p>
        </p:txBody>
      </p:sp>
    </p:spTree>
    <p:extLst>
      <p:ext uri="{BB962C8B-B14F-4D97-AF65-F5344CB8AC3E}">
        <p14:creationId xmlns:p14="http://schemas.microsoft.com/office/powerpoint/2010/main" val="223746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4</a:t>
            </a:fld>
            <a:endParaRPr lang="en-US"/>
          </a:p>
        </p:txBody>
      </p:sp>
      <p:pic>
        <p:nvPicPr>
          <p:cNvPr id="3074" name="Picture 2"/>
          <p:cNvPicPr>
            <a:picLocks noChangeAspect="1" noChangeArrowheads="1"/>
          </p:cNvPicPr>
          <p:nvPr/>
        </p:nvPicPr>
        <p:blipFill>
          <a:blip r:embed="rId2"/>
          <a:srcRect/>
          <a:stretch>
            <a:fillRect/>
          </a:stretch>
        </p:blipFill>
        <p:spPr bwMode="auto">
          <a:xfrm>
            <a:off x="538163" y="414338"/>
            <a:ext cx="8067675" cy="6029325"/>
          </a:xfrm>
          <a:prstGeom prst="rect">
            <a:avLst/>
          </a:prstGeom>
          <a:noFill/>
          <a:ln w="9525">
            <a:noFill/>
            <a:miter lim="800000"/>
            <a:headEnd/>
            <a:tailEnd/>
          </a:ln>
          <a:effectLst/>
        </p:spPr>
      </p:pic>
      <p:sp>
        <p:nvSpPr>
          <p:cNvPr id="6" name="Pentagon 5"/>
          <p:cNvSpPr/>
          <p:nvPr/>
        </p:nvSpPr>
        <p:spPr>
          <a:xfrm flipH="1">
            <a:off x="4916905" y="2514600"/>
            <a:ext cx="3007895" cy="1066800"/>
          </a:xfrm>
          <a:prstGeom prst="homePlate">
            <a:avLst>
              <a:gd name="adj" fmla="val 109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Represented in UML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5</a:t>
            </a:fld>
            <a:endParaRPr lang="en-US"/>
          </a:p>
        </p:txBody>
      </p:sp>
      <p:pic>
        <p:nvPicPr>
          <p:cNvPr id="4098" name="Picture 2"/>
          <p:cNvPicPr>
            <a:picLocks noChangeAspect="1" noChangeArrowheads="1"/>
          </p:cNvPicPr>
          <p:nvPr/>
        </p:nvPicPr>
        <p:blipFill>
          <a:blip r:embed="rId2"/>
          <a:srcRect/>
          <a:stretch>
            <a:fillRect/>
          </a:stretch>
        </p:blipFill>
        <p:spPr bwMode="auto">
          <a:xfrm>
            <a:off x="442913" y="366713"/>
            <a:ext cx="8258175" cy="61245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6</a:t>
            </a:fld>
            <a:endParaRPr lang="en-US"/>
          </a:p>
        </p:txBody>
      </p:sp>
      <p:pic>
        <p:nvPicPr>
          <p:cNvPr id="5122" name="Picture 2"/>
          <p:cNvPicPr>
            <a:picLocks noChangeAspect="1" noChangeArrowheads="1"/>
          </p:cNvPicPr>
          <p:nvPr/>
        </p:nvPicPr>
        <p:blipFill>
          <a:blip r:embed="rId2"/>
          <a:srcRect/>
          <a:stretch>
            <a:fillRect/>
          </a:stretch>
        </p:blipFill>
        <p:spPr bwMode="auto">
          <a:xfrm>
            <a:off x="514350" y="433388"/>
            <a:ext cx="8115300" cy="59912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7</a:t>
            </a:fld>
            <a:endParaRPr lang="en-US"/>
          </a:p>
        </p:txBody>
      </p:sp>
      <p:pic>
        <p:nvPicPr>
          <p:cNvPr id="6146" name="Picture 2"/>
          <p:cNvPicPr>
            <a:picLocks noChangeAspect="1" noChangeArrowheads="1"/>
          </p:cNvPicPr>
          <p:nvPr/>
        </p:nvPicPr>
        <p:blipFill>
          <a:blip r:embed="rId2"/>
          <a:srcRect/>
          <a:stretch>
            <a:fillRect/>
          </a:stretch>
        </p:blipFill>
        <p:spPr bwMode="auto">
          <a:xfrm>
            <a:off x="542925" y="542925"/>
            <a:ext cx="8058150" cy="5772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8</a:t>
            </a:fld>
            <a:endParaRPr lang="en-US"/>
          </a:p>
        </p:txBody>
      </p:sp>
      <p:pic>
        <p:nvPicPr>
          <p:cNvPr id="7170" name="Picture 2"/>
          <p:cNvPicPr>
            <a:picLocks noChangeAspect="1" noChangeArrowheads="1"/>
          </p:cNvPicPr>
          <p:nvPr/>
        </p:nvPicPr>
        <p:blipFill>
          <a:blip r:embed="rId2"/>
          <a:srcRect/>
          <a:stretch>
            <a:fillRect/>
          </a:stretch>
        </p:blipFill>
        <p:spPr bwMode="auto">
          <a:xfrm>
            <a:off x="561975" y="395288"/>
            <a:ext cx="8020050" cy="60674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78380A-0DFA-462A-BC76-A7322FB35033}" type="slidenum">
              <a:rPr lang="en-US" smtClean="0"/>
              <a:pPr/>
              <a:t>9</a:t>
            </a:fld>
            <a:endParaRPr lang="en-US"/>
          </a:p>
        </p:txBody>
      </p:sp>
      <p:pic>
        <p:nvPicPr>
          <p:cNvPr id="18434" name="Picture 2"/>
          <p:cNvPicPr>
            <a:picLocks noChangeAspect="1" noChangeArrowheads="1"/>
          </p:cNvPicPr>
          <p:nvPr/>
        </p:nvPicPr>
        <p:blipFill rotWithShape="1">
          <a:blip r:embed="rId2"/>
          <a:srcRect l="7407" r="3704" b="9937"/>
          <a:stretch/>
        </p:blipFill>
        <p:spPr bwMode="auto">
          <a:xfrm>
            <a:off x="381000" y="385763"/>
            <a:ext cx="8305800" cy="5970587"/>
          </a:xfrm>
          <a:prstGeom prst="rect">
            <a:avLst/>
          </a:prstGeom>
          <a:noFill/>
          <a:ln w="9525">
            <a:noFill/>
            <a:miter lim="800000"/>
            <a:headEnd/>
            <a:tailEnd/>
          </a:ln>
          <a:effectLst/>
        </p:spPr>
      </p:pic>
    </p:spTree>
    <p:extLst>
      <p:ext uri="{BB962C8B-B14F-4D97-AF65-F5344CB8AC3E}">
        <p14:creationId xmlns:p14="http://schemas.microsoft.com/office/powerpoint/2010/main" val="401745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375</Words>
  <Application>Microsoft Office PowerPoint</Application>
  <PresentationFormat>On-screen Show (4:3)</PresentationFormat>
  <Paragraphs>91</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ＭＳ Ｐゴシック</vt:lpstr>
      <vt:lpstr>Arial</vt:lpstr>
      <vt:lpstr>Baskerville Old Face</vt:lpstr>
      <vt:lpstr>Calibri</vt:lpstr>
      <vt:lpstr>Menlo</vt:lpstr>
      <vt:lpstr>Times New Roman</vt:lpstr>
      <vt:lpstr>Office Theme</vt:lpstr>
      <vt:lpstr>Chapter 5: Interface</vt:lpstr>
      <vt:lpstr>Interface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Derived Interfaces (Example)</vt:lpstr>
      <vt:lpstr>When to use what?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COMPAQ</dc:creator>
  <cp:lastModifiedBy>galsaleh@outlook.com</cp:lastModifiedBy>
  <cp:revision>18</cp:revision>
  <dcterms:created xsi:type="dcterms:W3CDTF">2011-10-12T11:37:10Z</dcterms:created>
  <dcterms:modified xsi:type="dcterms:W3CDTF">2020-02-08T13:11:29Z</dcterms:modified>
</cp:coreProperties>
</file>