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22" r:id="rId1"/>
  </p:sldMasterIdLst>
  <p:notesMasterIdLst>
    <p:notesMasterId r:id="rId25"/>
  </p:notesMasterIdLst>
  <p:handoutMasterIdLst>
    <p:handoutMasterId r:id="rId26"/>
  </p:handoutMasterIdLst>
  <p:sldIdLst>
    <p:sldId id="514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36" r:id="rId13"/>
    <p:sldId id="537" r:id="rId14"/>
    <p:sldId id="547" r:id="rId15"/>
    <p:sldId id="546" r:id="rId16"/>
    <p:sldId id="539" r:id="rId17"/>
    <p:sldId id="544" r:id="rId18"/>
    <p:sldId id="526" r:id="rId19"/>
    <p:sldId id="527" r:id="rId20"/>
    <p:sldId id="528" r:id="rId21"/>
    <p:sldId id="529" r:id="rId22"/>
    <p:sldId id="530" r:id="rId23"/>
    <p:sldId id="531" r:id="rId24"/>
  </p:sldIdLst>
  <p:sldSz cx="9144000" cy="6858000" type="screen4x3"/>
  <p:notesSz cx="6934200" cy="10071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873" autoAdjust="0"/>
    <p:restoredTop sz="86700" autoAdjust="0"/>
  </p:normalViewPr>
  <p:slideViewPr>
    <p:cSldViewPr snapToGrid="0">
      <p:cViewPr>
        <p:scale>
          <a:sx n="70" d="100"/>
          <a:sy n="70" d="100"/>
        </p:scale>
        <p:origin x="-96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C278148-B7A2-4060-AB37-ECED51E07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22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1A1F3-897E-4A21-9367-5BC43D3B2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Familiarity with hardware basics helps us understand </a:t>
            </a:r>
            <a:r>
              <a:rPr lang="en-US" altLang="en-US" dirty="0" smtClean="0"/>
              <a:t>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Memory holds</a:t>
            </a:r>
          </a:p>
          <a:p>
            <a:pPr lvl="1"/>
            <a:r>
              <a:rPr lang="en-US" altLang="en-US" dirty="0" smtClean="0"/>
              <a:t>programs</a:t>
            </a:r>
          </a:p>
          <a:p>
            <a:pPr lvl="1"/>
            <a:r>
              <a:rPr lang="en-US" altLang="en-US" dirty="0" smtClean="0"/>
              <a:t>data for the computer to process</a:t>
            </a:r>
          </a:p>
          <a:p>
            <a:pPr lvl="1"/>
            <a:r>
              <a:rPr lang="en-US" altLang="en-US" dirty="0" smtClean="0"/>
              <a:t>the results of intermediate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9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Interpreters are cheaper and smaller</a:t>
            </a:r>
            <a:r>
              <a:rPr lang="en-US" baseline="0" dirty="0" smtClean="0">
                <a:latin typeface="Calibri" charset="0"/>
              </a:rPr>
              <a:t> than compilers</a:t>
            </a: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4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will be using </a:t>
            </a:r>
            <a:r>
              <a:rPr lang="en-US" baseline="0" dirty="0" err="1" smtClean="0"/>
              <a:t>JGrasp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8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processor speed,</a:t>
            </a:r>
            <a:r>
              <a:rPr lang="en-US" baseline="0" dirty="0" smtClean="0"/>
              <a:t> memory capacity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25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r>
              <a:rPr lang="en-US" baseline="0" dirty="0" smtClean="0"/>
              <a:t> are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08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F78542-8F38-4248-8E6D-748587904D59}" type="slidenum">
              <a:rPr lang="ar-SA"/>
              <a:pPr eaLnBrk="1" hangingPunct="1"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F5F3AC-CDD6-374A-9F5F-CFBB0F752EE8}" type="slidenum">
              <a:rPr lang="ar-SA"/>
              <a:pPr eaLnBrk="1" hangingPunct="1"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9C0B4E-B408-CC4E-B955-761F66C8758E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9C0B4E-B408-CC4E-B955-761F66C8758E}" type="slidenum">
              <a:rPr lang="en-US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6A35E-AC6E-0A4B-902F-B68A569C1FD0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Interpreters are cheaper and smaller</a:t>
            </a:r>
            <a:r>
              <a:rPr lang="en-US" baseline="0" dirty="0" smtClean="0">
                <a:latin typeface="Calibri" charset="0"/>
              </a:rPr>
              <a:t> than compilers</a:t>
            </a:r>
            <a:endParaRPr lang="en-US" dirty="0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8C8CD5-80B8-E94D-AB17-BFBF1C2C74AE}" type="slidenum">
              <a:rPr lang="en-US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0736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8433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C218-EA44-478C-BF43-3DEB6C788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577656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25463"/>
            <a:ext cx="45053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312988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F0505-41FB-4F80-BD79-73B24DDB7D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CAE0-C477-4820-AE6B-7D8D6E5B4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F6ED5-0754-49B6-AC84-C769BA21A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2C9BF-6260-4CDF-B0BA-922492E101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d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624"/>
            <a:ext cx="8229600" cy="7494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946"/>
            <a:ext cx="8229600" cy="523505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89146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4F29C-54A9-44C4-8AB0-D66FEB889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D37DE-1D29-4F48-9C12-63028C1848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53E28-4C43-4ECA-8017-28609562B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A97D7-1E5C-49DF-BF0F-6A23C2D041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55FD-3F78-4E01-81A3-AEAB7AC997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55FD-3F78-4E01-81A3-AEAB7AC997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359" y="454573"/>
            <a:ext cx="8923282" cy="6245774"/>
          </a:xfrm>
        </p:spPr>
        <p:txBody>
          <a:bodyPr>
            <a:norm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defRPr>
            </a:lvl1pPr>
            <a:lvl2pPr marL="274320" indent="0">
              <a:buNone/>
              <a:defRPr lang="en-US" sz="1800" b="1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546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CSC111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358" y="18288"/>
            <a:ext cx="58834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Adapted from: "JAVA: An Introduction to Problem Solving &amp; Programming", 8th Ed.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A3DECE-5AC0-4C5E-9FAD-4889AB0DC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900" dirty="0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3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5" r:id="rId9"/>
    <p:sldLayoutId id="2147483930" r:id="rId10"/>
    <p:sldLayoutId id="2147483931" r:id="rId11"/>
    <p:sldLayoutId id="2147483932" r:id="rId12"/>
    <p:sldLayoutId id="214748393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Computer Basics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Operating </a:t>
            </a:r>
            <a:r>
              <a:rPr lang="en-US" altLang="en-US" dirty="0" smtClean="0"/>
              <a:t>System (OS)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C00000"/>
                </a:solidFill>
              </a:rPr>
              <a:t>operating system </a:t>
            </a:r>
            <a:r>
              <a:rPr lang="en-US" altLang="en-US" dirty="0" smtClean="0"/>
              <a:t>is a supervisory </a:t>
            </a:r>
            <a:r>
              <a:rPr lang="en-US" altLang="en-US" b="1" dirty="0" smtClean="0"/>
              <a:t>program</a:t>
            </a:r>
            <a:r>
              <a:rPr lang="en-US" altLang="en-US" dirty="0" smtClean="0"/>
              <a:t> that oversees the operation of the computer.</a:t>
            </a:r>
          </a:p>
          <a:p>
            <a:r>
              <a:rPr lang="en-US" altLang="en-US" dirty="0" smtClean="0"/>
              <a:t>The operating system retrieves and starts other programs for you.</a:t>
            </a:r>
          </a:p>
          <a:p>
            <a:r>
              <a:rPr lang="en-US" altLang="en-US" dirty="0" smtClean="0"/>
              <a:t>Well-known operating systems including: Microsoft Windows, Apple’s Mac OS, Linux, and UNIX.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High-level languages </a:t>
            </a:r>
            <a:r>
              <a:rPr lang="en-US" altLang="en-US" dirty="0" smtClean="0"/>
              <a:t>are relatively easy to use</a:t>
            </a:r>
          </a:p>
          <a:p>
            <a:pPr lvl="1"/>
            <a:r>
              <a:rPr lang="en-US" altLang="en-US" dirty="0" smtClean="0"/>
              <a:t>Java, C#, C++, Visual Basic, Python, Ruby.</a:t>
            </a:r>
          </a:p>
          <a:p>
            <a:r>
              <a:rPr lang="en-US" altLang="en-US" dirty="0" smtClean="0"/>
              <a:t>computer hardware does not understand high-level languages.</a:t>
            </a:r>
          </a:p>
          <a:p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compiler</a:t>
            </a:r>
            <a:r>
              <a:rPr lang="en-US" altLang="en-US" dirty="0"/>
              <a:t> translates a program from a high-level language to a low-level language the computer can run.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Solving Cycle</a:t>
            </a:r>
            <a:endParaRPr lang="en-US" dirty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Solving a program goes through the following main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Analysis</a:t>
            </a:r>
            <a:r>
              <a:rPr lang="en-US" sz="2400" dirty="0" smtClean="0"/>
              <a:t>: Outline the solution requirements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Design</a:t>
            </a:r>
            <a:r>
              <a:rPr lang="en-US" sz="2400" dirty="0" smtClean="0"/>
              <a:t> an appropriate algorithm or a flowchart.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Code</a:t>
            </a:r>
            <a:r>
              <a:rPr lang="en-US" sz="2400" dirty="0" smtClean="0"/>
              <a:t> the solution in a high programming language (such as Java)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Compile</a:t>
            </a:r>
            <a:r>
              <a:rPr lang="en-US" sz="2400" dirty="0" smtClean="0"/>
              <a:t> the code into machine language. Verify that the program works: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If there is an error, correct it by going to step 3.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If there is no error, proceed to step 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Run</a:t>
            </a:r>
            <a:r>
              <a:rPr lang="en-US" sz="2400" dirty="0" smtClean="0"/>
              <a:t> the program. Verify the results: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If the output does not give the required results, go to step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If the output matches the required result, you are done. 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Solving Cycle (cont’d)</a:t>
            </a:r>
            <a:endParaRPr lang="en-US" dirty="0"/>
          </a:p>
        </p:txBody>
      </p:sp>
      <p:pic>
        <p:nvPicPr>
          <p:cNvPr id="10245" name="Picture 5" descr="Fig01-0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6"/>
          <a:stretch/>
        </p:blipFill>
        <p:spPr>
          <a:xfrm>
            <a:off x="973633" y="1235167"/>
            <a:ext cx="7105849" cy="5274817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562600" y="4139824"/>
            <a:ext cx="24384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Error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7400" y="4978024"/>
            <a:ext cx="3048000" cy="914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or 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Compilation</a:t>
            </a:r>
            <a:endParaRPr 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199" y="1241946"/>
            <a:ext cx="8536675" cy="523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compiler:</a:t>
            </a:r>
          </a:p>
          <a:p>
            <a:pPr lvl="1"/>
            <a:r>
              <a:rPr lang="en-US" sz="2800" dirty="0" smtClean="0"/>
              <a:t>is a software that checks the correctness of the source code according to the language rules</a:t>
            </a:r>
          </a:p>
          <a:p>
            <a:pPr lvl="1"/>
            <a:r>
              <a:rPr lang="en-US" sz="2800" dirty="0" smtClean="0"/>
              <a:t>If it produces an error, this is called a </a:t>
            </a:r>
            <a:r>
              <a:rPr lang="en-US" sz="2800" dirty="0" smtClean="0">
                <a:solidFill>
                  <a:srgbClr val="C00000"/>
                </a:solidFill>
              </a:rPr>
              <a:t>syntax error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it t</a:t>
            </a:r>
            <a:r>
              <a:rPr lang="en-US" sz="2800" dirty="0" smtClean="0"/>
              <a:t>ranslates the source code into a </a:t>
            </a:r>
            <a:r>
              <a:rPr lang="en-US" sz="2800" dirty="0" smtClean="0">
                <a:solidFill>
                  <a:srgbClr val="C00000"/>
                </a:solidFill>
              </a:rPr>
              <a:t>machine code </a:t>
            </a:r>
            <a:r>
              <a:rPr lang="en-US" sz="2800" dirty="0" smtClean="0"/>
              <a:t>if no errors were found.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dependency</a:t>
            </a:r>
            <a:endParaRPr 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199" y="1241946"/>
            <a:ext cx="8536675" cy="5235054"/>
          </a:xfrm>
        </p:spPr>
        <p:txBody>
          <a:bodyPr>
            <a:normAutofit/>
          </a:bodyPr>
          <a:lstStyle/>
          <a:p>
            <a:r>
              <a:rPr lang="en-US" dirty="0" smtClean="0"/>
              <a:t>Machine code depends on the computer hardware: we say that the compiled version is </a:t>
            </a:r>
            <a:r>
              <a:rPr lang="en-US" dirty="0" smtClean="0">
                <a:solidFill>
                  <a:srgbClr val="C00000"/>
                </a:solidFill>
              </a:rPr>
              <a:t>platform-dependent</a:t>
            </a:r>
            <a:r>
              <a:rPr lang="en-US" dirty="0" smtClean="0"/>
              <a:t>. For example:</a:t>
            </a:r>
          </a:p>
          <a:p>
            <a:pPr lvl="1"/>
            <a:r>
              <a:rPr lang="en-US" dirty="0" smtClean="0"/>
              <a:t>a program compiled on a machine that works under the Windows OS, </a:t>
            </a:r>
            <a:r>
              <a:rPr lang="en-US" b="1" dirty="0" smtClean="0"/>
              <a:t>cannot</a:t>
            </a:r>
            <a:r>
              <a:rPr lang="en-US" dirty="0" smtClean="0"/>
              <a:t> run on another machine that works under the MAC OS. </a:t>
            </a:r>
          </a:p>
          <a:p>
            <a:pPr lvl="1"/>
            <a:r>
              <a:rPr lang="en-US" dirty="0" smtClean="0"/>
              <a:t>In this case, the program should be re-compiled under the MAC operating system. 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Java is </a:t>
            </a:r>
            <a:r>
              <a:rPr lang="en-US" b="1" dirty="0" smtClean="0">
                <a:solidFill>
                  <a:srgbClr val="C00000"/>
                </a:solidFill>
              </a:rPr>
              <a:t>platform-independent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other words, a Java program that is compiled under the Windows OS </a:t>
            </a:r>
            <a:r>
              <a:rPr lang="en-US" b="1" dirty="0" smtClean="0"/>
              <a:t>can</a:t>
            </a:r>
            <a:r>
              <a:rPr lang="en-US" dirty="0" smtClean="0"/>
              <a:t> run under the MAC OS without being re-compiled.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Compilation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117910"/>
            <a:ext cx="8229600" cy="135909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Note: </a:t>
            </a:r>
          </a:p>
          <a:p>
            <a:pPr lvl="1"/>
            <a:r>
              <a:rPr lang="en-US" altLang="en-US" dirty="0" smtClean="0"/>
              <a:t>Most </a:t>
            </a:r>
            <a:r>
              <a:rPr lang="en-US" altLang="en-US" dirty="0"/>
              <a:t>compilers are very large programs that are expensive to produce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57800" cy="256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4495800"/>
            <a:ext cx="426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Platform-Dependent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337464" y="4121624"/>
            <a:ext cx="6339956" cy="2651399"/>
            <a:chOff x="528" y="1392"/>
            <a:chExt cx="4848" cy="2121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92"/>
              <a:ext cx="4848" cy="21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576" y="2889"/>
              <a:ext cx="1032" cy="2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ja-JP" altLang="en-US" dirty="0">
                  <a:latin typeface="Comic Sans MS" charset="0"/>
                </a:rPr>
                <a:t>“</a:t>
              </a:r>
              <a:r>
                <a:rPr lang="en-US" sz="1600" dirty="0">
                  <a:latin typeface="Comic Sans MS" charset="0"/>
                </a:rPr>
                <a:t>Hello.java</a:t>
              </a:r>
              <a:r>
                <a:rPr lang="ja-JP" altLang="en-US" dirty="0">
                  <a:latin typeface="Comic Sans MS" charset="0"/>
                </a:rPr>
                <a:t>”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304" y="2889"/>
              <a:ext cx="1088" cy="295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ja-JP" altLang="en-US" dirty="0">
                  <a:latin typeface="Comic Sans MS" charset="0"/>
                </a:rPr>
                <a:t>“</a:t>
              </a:r>
              <a:r>
                <a:rPr lang="en-US" sz="1600" dirty="0" err="1">
                  <a:latin typeface="Comic Sans MS" charset="0"/>
                </a:rPr>
                <a:t>Hello.class</a:t>
              </a:r>
              <a:r>
                <a:rPr lang="ja-JP" altLang="en-US" dirty="0">
                  <a:latin typeface="Comic Sans MS" charset="0"/>
                </a:rPr>
                <a:t>”</a:t>
              </a:r>
              <a:endParaRPr lang="en-US" dirty="0">
                <a:latin typeface="Comic Sans MS" charset="0"/>
              </a:endParaRP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Programs’ Compilation</a:t>
            </a:r>
            <a:endParaRPr lang="en-US" dirty="0"/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41946"/>
            <a:ext cx="8229600" cy="28796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First</a:t>
            </a:r>
            <a:r>
              <a:rPr lang="en-US" dirty="0" smtClean="0"/>
              <a:t>, the Java compiler translates </a:t>
            </a:r>
          </a:p>
          <a:p>
            <a:pPr marL="274320" lvl="1" indent="0">
              <a:buNone/>
            </a:pPr>
            <a:r>
              <a:rPr lang="en-US" dirty="0" smtClean="0"/>
              <a:t>the source code (with extension “.java”) </a:t>
            </a:r>
            <a:r>
              <a:rPr lang="en-US" b="1" dirty="0" smtClean="0"/>
              <a:t>into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bytecode</a:t>
            </a:r>
            <a:r>
              <a:rPr lang="en-US" dirty="0" smtClean="0"/>
              <a:t> (with extension “.class”)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, a </a:t>
            </a:r>
            <a:r>
              <a:rPr lang="en-US" dirty="0"/>
              <a:t>Java </a:t>
            </a:r>
            <a:r>
              <a:rPr lang="en-US" dirty="0" smtClean="0">
                <a:solidFill>
                  <a:srgbClr val="C00000"/>
                </a:solidFill>
              </a:rPr>
              <a:t>Interpreter</a:t>
            </a:r>
            <a:r>
              <a:rPr lang="en-US" dirty="0"/>
              <a:t> </a:t>
            </a:r>
            <a:r>
              <a:rPr lang="en-US" dirty="0" smtClean="0"/>
              <a:t>translates</a:t>
            </a:r>
          </a:p>
          <a:p>
            <a:pPr marL="274320" lvl="1" indent="0">
              <a:buNone/>
            </a:pPr>
            <a:r>
              <a:rPr lang="en-US" dirty="0" smtClean="0"/>
              <a:t>the bytecode </a:t>
            </a:r>
            <a:r>
              <a:rPr lang="en-US" b="1" dirty="0" smtClean="0"/>
              <a:t>into </a:t>
            </a:r>
            <a:r>
              <a:rPr lang="en-US" dirty="0" smtClean="0"/>
              <a:t>machine code.</a:t>
            </a:r>
          </a:p>
          <a:p>
            <a:r>
              <a:rPr lang="en-US" dirty="0">
                <a:cs typeface="Arial" charset="0"/>
              </a:rPr>
              <a:t>The same bytecode can run on any computer installed with a Java Interpreter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D8D24581-BA14-4640-B752-9AB0FD1B9A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5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Byte-Code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85197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The Java compiler does not translate a Java program into </a:t>
            </a:r>
            <a:r>
              <a:rPr lang="en-US" altLang="en-US" dirty="0" smtClean="0"/>
              <a:t>machine </a:t>
            </a:r>
            <a:r>
              <a:rPr lang="en-US" altLang="en-US" dirty="0" smtClean="0"/>
              <a:t>language for a particular computer.</a:t>
            </a:r>
          </a:p>
          <a:p>
            <a:r>
              <a:rPr lang="en-US" altLang="en-US" dirty="0" smtClean="0"/>
              <a:t>Instead, it translates a Java program into byte-code.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Byte-code</a:t>
            </a:r>
            <a:r>
              <a:rPr lang="en-US" altLang="en-US" dirty="0" smtClean="0"/>
              <a:t> is the machine language for a hypothetical computer (or interpreter) called the Java Virtual Machine.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23850" y="4204856"/>
            <a:ext cx="8458200" cy="2057400"/>
            <a:chOff x="457200" y="4495800"/>
            <a:chExt cx="8458200" cy="2057400"/>
          </a:xfrm>
        </p:grpSpPr>
        <p:pic>
          <p:nvPicPr>
            <p:cNvPr id="12" name="Picture 9" descr="Figure showing MyProgram.java, compiler, MyProgram.class, Java VM, and My Program running on a computer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868863"/>
              <a:ext cx="8458200" cy="145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09600" y="4510088"/>
              <a:ext cx="1612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chemeClr val="tx2"/>
                  </a:solidFill>
                </a:rPr>
                <a:t>Source Code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467225" y="4495800"/>
              <a:ext cx="1247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Bytecode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6183868"/>
              <a:ext cx="453390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Java VM or JVM = Java Virtual Machine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5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Byte-Code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 byte-code program is easy to translate into machine language for any particular computer.</a:t>
            </a:r>
          </a:p>
          <a:p>
            <a:r>
              <a:rPr lang="en-US" altLang="en-US" dirty="0" smtClean="0"/>
              <a:t>A program called an </a:t>
            </a:r>
            <a:r>
              <a:rPr lang="en-US" altLang="en-US" dirty="0" smtClean="0">
                <a:solidFill>
                  <a:schemeClr val="tx2"/>
                </a:solidFill>
              </a:rPr>
              <a:t>interpreter</a:t>
            </a:r>
            <a:r>
              <a:rPr lang="en-US" altLang="en-US" dirty="0" smtClean="0"/>
              <a:t> translates each byte-code instruction, executing the resulting machine-language instructions on the particular computer before translating the next byte-code instruction.</a:t>
            </a:r>
          </a:p>
          <a:p>
            <a:r>
              <a:rPr lang="en-US" altLang="en-US" dirty="0" smtClean="0"/>
              <a:t>Most Java programs today are executed using a Just-In-Time or JIT compiler in which byte-code is compiled as needed and stored for later reuse without needing to be re-compiled.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Computer Basics: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Computer </a:t>
            </a:r>
            <a:r>
              <a:rPr lang="en-US" altLang="en-US" dirty="0" smtClean="0"/>
              <a:t>Components</a:t>
            </a:r>
            <a:endParaRPr lang="en-US" altLang="en-US" dirty="0" smtClean="0"/>
          </a:p>
          <a:p>
            <a:r>
              <a:rPr lang="en-US" altLang="en-US" dirty="0" smtClean="0"/>
              <a:t>Programs</a:t>
            </a:r>
          </a:p>
          <a:p>
            <a:r>
              <a:rPr lang="en-US" altLang="en-US" dirty="0" smtClean="0"/>
              <a:t>Programming Languages and Compilers</a:t>
            </a:r>
          </a:p>
          <a:p>
            <a:r>
              <a:rPr lang="en-US" altLang="en-US" dirty="0" smtClean="0"/>
              <a:t>Java Byte-Code</a:t>
            </a:r>
          </a:p>
          <a:p>
            <a:r>
              <a:rPr lang="en-US" altLang="en-US" dirty="0" smtClean="0"/>
              <a:t>Graphics Supplement (FYI)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Compiling, Interpreting, Running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the compiler to translate the Java program into byte-code (done using the javac command).</a:t>
            </a:r>
          </a:p>
          <a:p>
            <a:r>
              <a:rPr lang="en-US" altLang="en-US" smtClean="0"/>
              <a:t>Use the Java virtual machine for your computer to translate each byte-code instruction into machine language and to run the resulting machine-language instructions (done using the java command).</a:t>
            </a:r>
          </a:p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62116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The byte-code </a:t>
            </a:r>
            <a:r>
              <a:rPr lang="en-US" altLang="en-US" sz="2400" dirty="0" smtClean="0"/>
              <a:t>can be used on any computer with a byte-code interpreter and without a need to recompile.</a:t>
            </a:r>
          </a:p>
          <a:p>
            <a:r>
              <a:rPr lang="en-US" altLang="en-US" sz="2400" dirty="0" smtClean="0"/>
              <a:t>Byte-code can be sent over the Internet and used anywhere in the world.</a:t>
            </a:r>
          </a:p>
          <a:p>
            <a:r>
              <a:rPr lang="en-US" altLang="en-US" sz="2400" dirty="0" smtClean="0"/>
              <a:t>This makes Java suitable for Internet applications.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37464" y="4121624"/>
            <a:ext cx="6339956" cy="2651399"/>
            <a:chOff x="528" y="1392"/>
            <a:chExt cx="4848" cy="2121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92"/>
              <a:ext cx="4848" cy="21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76" y="2889"/>
              <a:ext cx="1032" cy="2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ja-JP" altLang="en-US" dirty="0">
                  <a:latin typeface="Comic Sans MS" charset="0"/>
                </a:rPr>
                <a:t>“</a:t>
              </a:r>
              <a:r>
                <a:rPr lang="en-US" sz="1600" dirty="0">
                  <a:latin typeface="Comic Sans MS" charset="0"/>
                </a:rPr>
                <a:t>Hello.java</a:t>
              </a:r>
              <a:r>
                <a:rPr lang="ja-JP" altLang="en-US" dirty="0">
                  <a:latin typeface="Comic Sans MS" charset="0"/>
                </a:rPr>
                <a:t>”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304" y="2889"/>
              <a:ext cx="1088" cy="295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ja-JP" altLang="en-US" dirty="0">
                  <a:latin typeface="Comic Sans MS" charset="0"/>
                </a:rPr>
                <a:t>“</a:t>
              </a:r>
              <a:r>
                <a:rPr lang="en-US" sz="1600" dirty="0" err="1">
                  <a:latin typeface="Comic Sans MS" charset="0"/>
                </a:rPr>
                <a:t>Hello.class</a:t>
              </a:r>
              <a:r>
                <a:rPr lang="ja-JP" altLang="en-US" dirty="0">
                  <a:latin typeface="Comic Sans MS" charset="0"/>
                </a:rPr>
                <a:t>”</a:t>
              </a:r>
              <a:endParaRPr lang="en-US" dirty="0">
                <a:latin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3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Loader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Java program typically consists of several pieces called classes.</a:t>
            </a:r>
          </a:p>
          <a:p>
            <a:r>
              <a:rPr lang="en-US" altLang="en-US" dirty="0" smtClean="0"/>
              <a:t>Each class may have a separate author and each is compiled (translated into byte-code) separately.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class loader </a:t>
            </a:r>
            <a:r>
              <a:rPr lang="en-US" altLang="en-US" dirty="0" smtClean="0"/>
              <a:t>(called a </a:t>
            </a:r>
            <a:r>
              <a:rPr lang="en-US" altLang="en-US" dirty="0" smtClean="0">
                <a:solidFill>
                  <a:schemeClr val="tx2"/>
                </a:solidFill>
              </a:rPr>
              <a:t>linker</a:t>
            </a:r>
            <a:r>
              <a:rPr lang="en-US" altLang="en-US" dirty="0" smtClean="0"/>
              <a:t> in other programming languages) automatically connects the classes together.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02920"/>
            <a:ext cx="556101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5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Computer systems consist: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Hardware</a:t>
            </a:r>
            <a:r>
              <a:rPr lang="en-US" altLang="en-US" dirty="0" smtClean="0"/>
              <a:t>: the tangible parts of computer systems.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Software</a:t>
            </a:r>
            <a:r>
              <a:rPr lang="en-US" altLang="en-US" dirty="0" smtClean="0"/>
              <a:t>: includes programs - sets of instructions for the computer to follow.</a:t>
            </a:r>
          </a:p>
          <a:p>
            <a:r>
              <a:rPr lang="en-US" altLang="en-US" dirty="0" smtClean="0"/>
              <a:t>Generally, computers </a:t>
            </a:r>
            <a:r>
              <a:rPr lang="en-US" altLang="en-US" dirty="0"/>
              <a:t>have similar </a:t>
            </a:r>
            <a:r>
              <a:rPr lang="en-US" altLang="en-US" dirty="0" smtClean="0"/>
              <a:t>components</a:t>
            </a:r>
            <a:endParaRPr lang="en-US" altLang="en-US" dirty="0"/>
          </a:p>
          <a:p>
            <a:pPr lvl="1"/>
            <a:r>
              <a:rPr lang="en-US" altLang="en-US" dirty="0"/>
              <a:t>Input devices (keyboard, mouse, etc.)</a:t>
            </a:r>
          </a:p>
          <a:p>
            <a:pPr lvl="1"/>
            <a:r>
              <a:rPr lang="en-US" altLang="en-US" dirty="0"/>
              <a:t>Output devices (display screen, printer, etc.)</a:t>
            </a:r>
          </a:p>
          <a:p>
            <a:pPr lvl="1"/>
            <a:r>
              <a:rPr lang="en-US" altLang="en-US" dirty="0"/>
              <a:t>A processor</a:t>
            </a:r>
          </a:p>
          <a:p>
            <a:pPr lvl="1"/>
            <a:r>
              <a:rPr lang="en-US" altLang="en-US" dirty="0"/>
              <a:t>Two kinds of memory (main memory and auxiliary memory).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Processor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6658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It’s called the CPU (central processing unit):</a:t>
            </a:r>
          </a:p>
          <a:p>
            <a:pPr lvl="2"/>
            <a:r>
              <a:rPr lang="en-US" dirty="0" smtClean="0"/>
              <a:t>Control unit (supervises the operation of other devices)</a:t>
            </a:r>
          </a:p>
          <a:p>
            <a:pPr lvl="2"/>
            <a:r>
              <a:rPr lang="en-US" dirty="0" smtClean="0"/>
              <a:t>Arithmetic and Logic unit (ALU) (performs calculations)</a:t>
            </a:r>
          </a:p>
          <a:p>
            <a:r>
              <a:rPr lang="en-US" altLang="en-US" dirty="0" smtClean="0"/>
              <a:t>It processes a program’s instructions.</a:t>
            </a:r>
          </a:p>
          <a:p>
            <a:r>
              <a:rPr lang="en-US" altLang="en-US" dirty="0" smtClean="0"/>
              <a:t>It can process only very simple instructions.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64322784"/>
              </p:ext>
            </p:extLst>
          </p:nvPr>
        </p:nvGraphicFramePr>
        <p:xfrm>
          <a:off x="811214" y="3761122"/>
          <a:ext cx="6463044" cy="292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5037247" imgH="2281123" progId="">
                  <p:embed/>
                </p:oleObj>
              </mc:Choice>
              <mc:Fallback>
                <p:oleObj r:id="rId4" imgW="5037247" imgH="2281123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4" y="3761122"/>
                        <a:ext cx="6463044" cy="2926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69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Memory</a:t>
            </a:r>
            <a:endParaRPr lang="en-US" alt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Working memory used to store</a:t>
            </a:r>
          </a:p>
          <a:p>
            <a:pPr lvl="1"/>
            <a:r>
              <a:rPr lang="en-US" altLang="en-US" dirty="0" smtClean="0"/>
              <a:t>The current program</a:t>
            </a:r>
          </a:p>
          <a:p>
            <a:pPr lvl="1"/>
            <a:r>
              <a:rPr lang="en-US" altLang="en-US" dirty="0" smtClean="0"/>
              <a:t>The data the program is using</a:t>
            </a:r>
          </a:p>
          <a:p>
            <a:pPr lvl="1"/>
            <a:r>
              <a:rPr lang="en-US" altLang="en-US" dirty="0" smtClean="0"/>
              <a:t>The results of intermediate calculations</a:t>
            </a:r>
          </a:p>
          <a:p>
            <a:r>
              <a:rPr lang="en-US" altLang="en-US" dirty="0" smtClean="0"/>
              <a:t>Usually measured in megabytes (e.g. 8 gigabytes of RAM)</a:t>
            </a:r>
          </a:p>
          <a:p>
            <a:pPr lvl="1"/>
            <a:r>
              <a:rPr lang="en-US" altLang="en-US" dirty="0" smtClean="0"/>
              <a:t>RAM is short for random access memory</a:t>
            </a:r>
          </a:p>
          <a:p>
            <a:pPr lvl="1"/>
            <a:r>
              <a:rPr lang="en-US" altLang="en-US" dirty="0" smtClean="0"/>
              <a:t>A byte is a quantity of memory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Auxillary Memory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Also called secondary memory</a:t>
            </a:r>
          </a:p>
          <a:p>
            <a:r>
              <a:rPr lang="en-US" altLang="en-US" sz="2200" dirty="0" smtClean="0"/>
              <a:t>Disk drives, CDs, DVDs, flash drives, etc.</a:t>
            </a:r>
          </a:p>
          <a:p>
            <a:r>
              <a:rPr lang="en-US" altLang="en-US" sz="2200" dirty="0" smtClean="0"/>
              <a:t>More or less permanent (nonvolatile)</a:t>
            </a:r>
          </a:p>
          <a:p>
            <a:r>
              <a:rPr lang="en-US" altLang="en-US" sz="2200" dirty="0" smtClean="0"/>
              <a:t>Usually measured in gigabytes (e.g. 50 gigabyte hard drive)</a:t>
            </a:r>
            <a:endParaRPr lang="en-US" alt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Bits &amp; Bytes and Storing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bit</a:t>
            </a:r>
            <a:r>
              <a:rPr lang="en-US" altLang="en-US" dirty="0" smtClean="0"/>
              <a:t> is a digit with a value of either 0 or 1.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byte</a:t>
            </a:r>
            <a:r>
              <a:rPr lang="en-US" altLang="en-US" dirty="0" smtClean="0"/>
              <a:t> consists of 8 bits.</a:t>
            </a:r>
          </a:p>
          <a:p>
            <a:r>
              <a:rPr lang="en-US" altLang="en-US" dirty="0" smtClean="0"/>
              <a:t>Each byte in main memory resides at a numbered location called its </a:t>
            </a:r>
            <a:r>
              <a:rPr lang="en-US" altLang="en-US" dirty="0" smtClean="0">
                <a:solidFill>
                  <a:srgbClr val="C00000"/>
                </a:solidFill>
              </a:rPr>
              <a:t>address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Data of all kinds (numbers, letters, strings of characters, audio, video, even programs) are encoded and stored using 1s and 0s.</a:t>
            </a:r>
          </a:p>
          <a:p>
            <a:r>
              <a:rPr lang="en-US" altLang="en-US" dirty="0" smtClean="0"/>
              <a:t>When more than a single byte is needed, several adjacent bytes are </a:t>
            </a:r>
            <a:r>
              <a:rPr lang="en-US" altLang="en-US" dirty="0" err="1" smtClean="0"/>
              <a:t>used.The</a:t>
            </a:r>
            <a:r>
              <a:rPr lang="en-US" altLang="en-US" dirty="0" smtClean="0"/>
              <a:t> address of the first byte is the address of the unit of bytes.</a:t>
            </a:r>
          </a:p>
          <a:p>
            <a:endParaRPr lang="en-US" altLang="en-US" dirty="0" smtClean="0"/>
          </a:p>
        </p:txBody>
      </p:sp>
      <p:pic>
        <p:nvPicPr>
          <p:cNvPr id="1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133600"/>
            <a:ext cx="4405246" cy="35055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Large groups of bytes in auxiliary memory are called </a:t>
            </a:r>
            <a:r>
              <a:rPr lang="en-US" altLang="en-US" dirty="0" smtClean="0">
                <a:solidFill>
                  <a:srgbClr val="C00000"/>
                </a:solidFill>
              </a:rPr>
              <a:t>files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Files have names.</a:t>
            </a:r>
          </a:p>
          <a:p>
            <a:r>
              <a:rPr lang="en-US" altLang="en-US" dirty="0" smtClean="0"/>
              <a:t>Files are organized into groups called directories or folders.</a:t>
            </a:r>
          </a:p>
          <a:p>
            <a:r>
              <a:rPr lang="en-US" altLang="en-US" dirty="0" smtClean="0"/>
              <a:t>Java programs are stored in files.</a:t>
            </a:r>
          </a:p>
          <a:p>
            <a:r>
              <a:rPr lang="en-US" altLang="en-US" b="1" dirty="0" smtClean="0"/>
              <a:t>Programs files are copied from auxiliary memory to main memory in order to be run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program</a:t>
            </a:r>
            <a:r>
              <a:rPr lang="en-US" altLang="en-US" dirty="0" smtClean="0"/>
              <a:t> is a set of instructions for a computer to follow.</a:t>
            </a:r>
          </a:p>
          <a:p>
            <a:r>
              <a:rPr lang="en-US" altLang="en-US" dirty="0" smtClean="0"/>
              <a:t>We use programs almost daily (email, word processors, video games, bank ATMs, etc.).</a:t>
            </a:r>
          </a:p>
          <a:p>
            <a:r>
              <a:rPr lang="en-US" altLang="en-US" dirty="0" smtClean="0"/>
              <a:t>Following the instructions is called </a:t>
            </a:r>
            <a:r>
              <a:rPr lang="en-US" altLang="en-US" dirty="0" smtClean="0">
                <a:solidFill>
                  <a:srgbClr val="C00000"/>
                </a:solidFill>
              </a:rPr>
              <a:t>running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C00000"/>
                </a:solidFill>
              </a:rPr>
              <a:t>executing</a:t>
            </a:r>
            <a:r>
              <a:rPr lang="en-US" altLang="en-US" dirty="0" smtClean="0"/>
              <a:t> the program.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5266944" y="502920"/>
            <a:ext cx="3291840" cy="944880"/>
          </a:xfrm>
          <a:prstGeom prst="wedgeRoundRectCallout">
            <a:avLst>
              <a:gd name="adj1" fmla="val -78003"/>
              <a:gd name="adj2" fmla="val 177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thoughts on the use of the word “almost”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Running a program: Input and Output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2088"/>
            <a:ext cx="8229600" cy="527399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This is how we think of running a program:</a:t>
            </a:r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Strictly </a:t>
            </a:r>
            <a:r>
              <a:rPr lang="en-US" altLang="en-US" sz="2400" dirty="0" smtClean="0"/>
              <a:t>speaking, </a:t>
            </a:r>
            <a:r>
              <a:rPr lang="en-US" altLang="en-US" sz="2400" b="1" dirty="0" smtClean="0"/>
              <a:t>the program is also an input </a:t>
            </a:r>
            <a:r>
              <a:rPr lang="en-US" altLang="en-US" sz="2400" dirty="0" smtClean="0"/>
              <a:t>to the computer in addition to the data needed by the program </a:t>
            </a:r>
          </a:p>
          <a:p>
            <a:r>
              <a:rPr lang="en-US" altLang="en-US" sz="2400" dirty="0" smtClean="0"/>
              <a:t>The output is the result(s) produced by following the instructions in the program.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8" y="1967057"/>
            <a:ext cx="62960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0070C0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F05BDEBE1E748A90570EDDB75F11C" ma:contentTypeVersion="4" ma:contentTypeDescription="Create a new document." ma:contentTypeScope="" ma:versionID="040af0a69f0f303e153ac4964707274b">
  <xsd:schema xmlns:xsd="http://www.w3.org/2001/XMLSchema" xmlns:xs="http://www.w3.org/2001/XMLSchema" xmlns:p="http://schemas.microsoft.com/office/2006/metadata/properties" xmlns:ns2="352eb46a-7840-487e-9d07-b06d19e8c6c1" xmlns:ns3="d5cb1f66-ee2f-409f-9e44-24950d87a5b4" targetNamespace="http://schemas.microsoft.com/office/2006/metadata/properties" ma:root="true" ma:fieldsID="55d649bda91e75be3424d4bed40aa6e3" ns2:_="" ns3:_="">
    <xsd:import namespace="352eb46a-7840-487e-9d07-b06d19e8c6c1"/>
    <xsd:import namespace="d5cb1f66-ee2f-409f-9e44-24950d87a5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b46a-7840-487e-9d07-b06d19e8c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b1f66-ee2f-409f-9e44-24950d87a5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93CA4E-5073-4AF6-9B0F-D7BABB102CDA}"/>
</file>

<file path=customXml/itemProps2.xml><?xml version="1.0" encoding="utf-8"?>
<ds:datastoreItem xmlns:ds="http://schemas.openxmlformats.org/officeDocument/2006/customXml" ds:itemID="{D36EECC9-3983-4B48-A76B-9CC1A418C3DF}"/>
</file>

<file path=customXml/itemProps3.xml><?xml version="1.0" encoding="utf-8"?>
<ds:datastoreItem xmlns:ds="http://schemas.openxmlformats.org/officeDocument/2006/customXml" ds:itemID="{61DFF5E4-367E-42A7-9E2E-F789CA38AE6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1578</Words>
  <Application>Microsoft Office PowerPoint</Application>
  <PresentationFormat>On-screen Show (4:3)</PresentationFormat>
  <Paragraphs>212</Paragraphs>
  <Slides>23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Computer Basics</vt:lpstr>
      <vt:lpstr>Computer Basics: Outline</vt:lpstr>
      <vt:lpstr>Computer Components</vt:lpstr>
      <vt:lpstr>The Processor</vt:lpstr>
      <vt:lpstr>The Memory</vt:lpstr>
      <vt:lpstr>Bits &amp; Bytes and Storing Data</vt:lpstr>
      <vt:lpstr>Files</vt:lpstr>
      <vt:lpstr>Programs</vt:lpstr>
      <vt:lpstr>Running a program: Input and Output</vt:lpstr>
      <vt:lpstr>The Operating System (OS)</vt:lpstr>
      <vt:lpstr>Programming Languages</vt:lpstr>
      <vt:lpstr>Program Solving Cycle</vt:lpstr>
      <vt:lpstr>Program Solving Cycle (cont’d)</vt:lpstr>
      <vt:lpstr>Program Compilation</vt:lpstr>
      <vt:lpstr>Platform dependency</vt:lpstr>
      <vt:lpstr>Program Compilation (cont’d)</vt:lpstr>
      <vt:lpstr>Java Programs’ Compilation</vt:lpstr>
      <vt:lpstr>Java Byte-Code</vt:lpstr>
      <vt:lpstr>Java Byte-Code</vt:lpstr>
      <vt:lpstr>Compiling, Interpreting, Running</vt:lpstr>
      <vt:lpstr>Portability</vt:lpstr>
      <vt:lpstr>Class Loader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Nadia</cp:lastModifiedBy>
  <cp:revision>210</cp:revision>
  <dcterms:created xsi:type="dcterms:W3CDTF">2004-08-20T17:48:18Z</dcterms:created>
  <dcterms:modified xsi:type="dcterms:W3CDTF">2020-08-30T20:36:33Z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0x01010036AF05BDEBE1E748A90570EDDB75F11C</vt:lpwstr>
  </property>
</Properties>
</file>