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22" r:id="rId1"/>
  </p:sldMasterIdLst>
  <p:notesMasterIdLst>
    <p:notesMasterId r:id="rId31"/>
  </p:notesMasterIdLst>
  <p:handoutMasterIdLst>
    <p:handoutMasterId r:id="rId32"/>
  </p:handoutMasterIdLst>
  <p:sldIdLst>
    <p:sldId id="372" r:id="rId2"/>
    <p:sldId id="376" r:id="rId3"/>
    <p:sldId id="378" r:id="rId4"/>
    <p:sldId id="500" r:id="rId5"/>
    <p:sldId id="382" r:id="rId6"/>
    <p:sldId id="381" r:id="rId7"/>
    <p:sldId id="385" r:id="rId8"/>
    <p:sldId id="387" r:id="rId9"/>
    <p:sldId id="386" r:id="rId10"/>
    <p:sldId id="501" r:id="rId11"/>
    <p:sldId id="389" r:id="rId12"/>
    <p:sldId id="383" r:id="rId13"/>
    <p:sldId id="384" r:id="rId14"/>
    <p:sldId id="390" r:id="rId15"/>
    <p:sldId id="391" r:id="rId16"/>
    <p:sldId id="392" r:id="rId17"/>
    <p:sldId id="393" r:id="rId18"/>
    <p:sldId id="394" r:id="rId19"/>
    <p:sldId id="395" r:id="rId20"/>
    <p:sldId id="397" r:id="rId21"/>
    <p:sldId id="399" r:id="rId22"/>
    <p:sldId id="400" r:id="rId23"/>
    <p:sldId id="401" r:id="rId24"/>
    <p:sldId id="502" r:id="rId25"/>
    <p:sldId id="402" r:id="rId26"/>
    <p:sldId id="403" r:id="rId27"/>
    <p:sldId id="404" r:id="rId28"/>
    <p:sldId id="405" r:id="rId29"/>
    <p:sldId id="406" r:id="rId30"/>
  </p:sldIdLst>
  <p:sldSz cx="9144000" cy="6858000" type="screen4x3"/>
  <p:notesSz cx="6934200" cy="10071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CC"/>
    <a:srgbClr val="FF0000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873" autoAdjust="0"/>
    <p:restoredTop sz="81481" autoAdjust="0"/>
  </p:normalViewPr>
  <p:slideViewPr>
    <p:cSldViewPr snapToGrid="0">
      <p:cViewPr>
        <p:scale>
          <a:sx n="60" d="100"/>
          <a:sy n="60" d="100"/>
        </p:scale>
        <p:origin x="-123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606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C278148-B7A2-4060-AB37-ECED51E07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722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661A1F3-897E-4A21-9367-5BC43D3B2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836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69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Emphasize that =</a:t>
            </a:r>
            <a:r>
              <a:rPr lang="en-US" baseline="0" dirty="0" smtClean="0"/>
              <a:t> is used as an assignment operator, it is NOT exactly like the = in mathematics.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26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Explain a bit how variables are stored in memory.</a:t>
            </a:r>
          </a:p>
          <a:p>
            <a:r>
              <a:rPr lang="en-US" dirty="0" smtClean="0"/>
              <a:t>Recap</a:t>
            </a:r>
            <a:r>
              <a:rPr lang="en-US" baseline="0" dirty="0" smtClean="0"/>
              <a:t> that memory is divided into bytes (8 bits)</a:t>
            </a:r>
          </a:p>
          <a:p>
            <a:r>
              <a:rPr lang="en-US" baseline="0" dirty="0" smtClean="0"/>
              <a:t>And that addresses are sequential.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4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Point out /* */ is a comment 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can also use 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67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r>
              <a:rPr lang="en-US" baseline="0" dirty="0" smtClean="0"/>
              <a:t> Notes: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Students should notice</a:t>
            </a:r>
            <a:r>
              <a:rPr lang="en-US" baseline="0" dirty="0" smtClean="0"/>
              <a:t> the increment in size of each type. And they should try to memorize the sizes.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range of values, should be noticed, but not memorized.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Briefly explain why 1 byte holds from -128 to 127 (2^8=256, half for negative, other half for zero and the rest).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short holds </a:t>
            </a:r>
            <a:r>
              <a:rPr lang="en-US" baseline="0" dirty="0" err="1" smtClean="0"/>
              <a:t>approx</a:t>
            </a:r>
            <a:r>
              <a:rPr lang="en-US" baseline="0" dirty="0" smtClean="0"/>
              <a:t> +/-32000,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much more,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Floats and doubles hold larger numbers in the same amount of bytes as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and longs </a:t>
            </a:r>
            <a:r>
              <a:rPr lang="en-US" baseline="0" dirty="0" err="1" smtClean="0"/>
              <a:t>respectivley</a:t>
            </a:r>
            <a:r>
              <a:rPr lang="en-US" baseline="0" dirty="0" smtClean="0"/>
              <a:t>, but the precision varies.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would most likely occupy a whole 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55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/>
              <a:t>Literal means </a:t>
            </a:r>
            <a:r>
              <a:rPr lang="en-US" altLang="en-US" sz="1200" i="1" dirty="0" smtClean="0"/>
              <a:t>constant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77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Instructor Notes: </a:t>
            </a:r>
          </a:p>
          <a:p>
            <a:pPr rtl="0"/>
            <a:endParaRPr lang="en-US" dirty="0" smtClean="0"/>
          </a:p>
          <a:p>
            <a:pPr rtl="0"/>
            <a:r>
              <a:rPr lang="en-US" baseline="0" dirty="0" smtClean="0"/>
              <a:t>Explain:</a:t>
            </a:r>
          </a:p>
          <a:p>
            <a:pPr eaLnBrk="1" hangingPunct="1"/>
            <a:r>
              <a:rPr lang="en-US" altLang="en-US" sz="1200" dirty="0" smtClean="0"/>
              <a:t>The expression on the right-hand side of the assignment operator (</a:t>
            </a:r>
            <a:r>
              <a:rPr lang="en-US" altLang="en-US" sz="1050" dirty="0" smtClean="0"/>
              <a:t>=</a:t>
            </a:r>
            <a:r>
              <a:rPr lang="en-US" altLang="en-US" sz="1200" dirty="0" smtClean="0"/>
              <a:t>) is evaluated first.</a:t>
            </a:r>
          </a:p>
          <a:p>
            <a:pPr eaLnBrk="1" hangingPunct="1"/>
            <a:r>
              <a:rPr lang="en-US" altLang="en-US" sz="1200" dirty="0" smtClean="0"/>
              <a:t>The result is used to set the value of the variable on the left-hand side of the assignment operator.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score = </a:t>
            </a:r>
            <a:r>
              <a:rPr lang="en-US" altLang="en-US" sz="1200" b="1" dirty="0" err="1" smtClean="0">
                <a:solidFill>
                  <a:schemeClr val="accent2"/>
                </a:solidFill>
                <a:latin typeface="Courier New" pitchFamily="49" charset="0"/>
              </a:rPr>
              <a:t>numberOfCards</a:t>
            </a:r>
            <a:r>
              <a:rPr lang="en-US" alt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 + handicap;</a:t>
            </a:r>
          </a:p>
          <a:p>
            <a:pPr eaLnBrk="1" hangingPunct="1">
              <a:buFontTx/>
              <a:buNone/>
            </a:pPr>
            <a:r>
              <a:rPr lang="en-US" altLang="en-US" sz="1200" b="1" dirty="0" err="1" smtClean="0">
                <a:solidFill>
                  <a:schemeClr val="accent2"/>
                </a:solidFill>
                <a:latin typeface="Courier New" pitchFamily="49" charset="0"/>
              </a:rPr>
              <a:t>eggsPerBasket</a:t>
            </a:r>
            <a:r>
              <a:rPr lang="en-US" alt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altLang="en-US" sz="1200" b="1" dirty="0" err="1" smtClean="0">
                <a:solidFill>
                  <a:schemeClr val="accent2"/>
                </a:solidFill>
                <a:latin typeface="Courier New" pitchFamily="49" charset="0"/>
              </a:rPr>
              <a:t>eggsPerBasket</a:t>
            </a:r>
            <a:r>
              <a:rPr lang="en-US" alt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 - 2;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Answer to the question is:</a:t>
            </a:r>
          </a:p>
          <a:p>
            <a:pPr rtl="0"/>
            <a:r>
              <a:rPr lang="en-US" dirty="0" smtClean="0"/>
              <a:t>Depends</a:t>
            </a:r>
            <a:r>
              <a:rPr lang="en-US" baseline="0" dirty="0" smtClean="0"/>
              <a:t> on the </a:t>
            </a:r>
            <a:r>
              <a:rPr lang="en-US" dirty="0" smtClean="0"/>
              <a:t>data</a:t>
            </a:r>
            <a:r>
              <a:rPr lang="en-US" baseline="0" dirty="0" smtClean="0"/>
              <a:t> type … and will be explained ahead (coercion, casting, etc.)</a:t>
            </a:r>
          </a:p>
          <a:p>
            <a:pPr rtl="0"/>
            <a:endParaRPr lang="en-US" baseline="0" dirty="0" smtClean="0"/>
          </a:p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20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we used </a:t>
            </a:r>
            <a:r>
              <a:rPr lang="en-US" b="1" dirty="0" err="1" smtClean="0"/>
              <a:t>totalEggs</a:t>
            </a:r>
            <a:r>
              <a:rPr lang="en-US" dirty="0" smtClean="0"/>
              <a:t> again 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v</a:t>
            </a:r>
            <a:r>
              <a:rPr lang="en-US" dirty="0" smtClean="0"/>
              <a:t>alues stored in memory</a:t>
            </a:r>
            <a:r>
              <a:rPr lang="en-US" baseline="0" dirty="0" smtClean="0"/>
              <a:t> will change at the location for </a:t>
            </a:r>
            <a:r>
              <a:rPr lang="en-US" b="1" baseline="0" dirty="0" err="1" smtClean="0"/>
              <a:t>totalEggs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50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learn more about the “+”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A1F3-897E-4A21-9367-5BC43D3B26A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40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0736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8433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DC218-EA44-478C-BF43-3DEB6C7888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577656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25463"/>
            <a:ext cx="45053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312988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F6ED5-0754-49B6-AC84-C769BA21A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2C9BF-6260-4CDF-B0BA-922492E101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4F29C-54A9-44C4-8AB0-D66FEB889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D37DE-1D29-4F48-9C12-63028C1848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053E28-4C43-4ECA-8017-28609562B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A97D7-1E5C-49DF-BF0F-6A23C2D041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B55FD-3F78-4E01-81A3-AEAB7AC997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F0505-41FB-4F80-BD79-73B24DDB7D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CAE0-C477-4820-AE6B-7D8D6E5B4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CSC111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358" y="18288"/>
            <a:ext cx="588344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Adapted from: "JAVA: An Introduction to Problem Solving &amp; Programming", 8th Ed.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A3DECE-5AC0-4C5E-9FAD-4889AB0DCB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900" dirty="0">
              <a:solidFill>
                <a:prstClr val="black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hyperlink" Target="CodeSamples1.htm#Listing 2.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Variables &amp; Expressions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2.1		(PART 1)</a:t>
            </a:r>
          </a:p>
        </p:txBody>
      </p:sp>
    </p:spTree>
    <p:extLst>
      <p:ext uri="{BB962C8B-B14F-4D97-AF65-F5344CB8AC3E}">
        <p14:creationId xmlns:p14="http://schemas.microsoft.com/office/powerpoint/2010/main" val="31108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Naming Conventions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837285"/>
              </p:ext>
            </p:extLst>
          </p:nvPr>
        </p:nvGraphicFramePr>
        <p:xfrm>
          <a:off x="304800" y="1600200"/>
          <a:ext cx="8503920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/>
                <a:gridCol w="3962400"/>
                <a:gridCol w="2529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 for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begin with an uppercase letter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begin with a lowercase letter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begin with a lowercase </a:t>
                      </a:r>
                      <a:r>
                        <a:rPr lang="en-US" altLang="en-US" dirty="0" smtClean="0"/>
                        <a:t>letters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separating words within a multiword identifier with a capital letter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myName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Named</a:t>
                      </a:r>
                      <a:r>
                        <a:rPr lang="en-US" baseline="0" dirty="0" smtClean="0"/>
                        <a:t> Constants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are written in ALL </a:t>
                      </a:r>
                      <a:r>
                        <a:rPr lang="en-US" altLang="en-US" dirty="0" err="1" smtClean="0"/>
                        <a:t>captials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separating words within a multiword identifier with the underscore _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MAX_SECTION_SIZE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Where to Declare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Declare a variable </a:t>
            </a:r>
          </a:p>
          <a:p>
            <a:pPr lvl="1"/>
            <a:r>
              <a:rPr lang="en-US" altLang="en-US" dirty="0" smtClean="0"/>
              <a:t>Just before it is used or</a:t>
            </a:r>
          </a:p>
          <a:p>
            <a:pPr lvl="1"/>
            <a:r>
              <a:rPr lang="en-US" altLang="en-US" dirty="0" smtClean="0"/>
              <a:t>At the beginning of the section of your program that is enclosed in {}.</a:t>
            </a:r>
          </a:p>
          <a:p>
            <a:pPr marL="274320" lvl="1" indent="0"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declare variables here */</a:t>
            </a:r>
            <a:b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  <a:b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Java there are:</a:t>
            </a:r>
          </a:p>
          <a:p>
            <a:pPr lvl="1"/>
            <a:r>
              <a:rPr lang="en-US" altLang="en-US" dirty="0"/>
              <a:t>Class types</a:t>
            </a:r>
          </a:p>
          <a:p>
            <a:pPr lvl="1"/>
            <a:r>
              <a:rPr lang="en-US" altLang="en-US" dirty="0" smtClean="0"/>
              <a:t>Primitive </a:t>
            </a:r>
            <a:r>
              <a:rPr lang="en-US" altLang="en-US" dirty="0"/>
              <a:t>types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class type </a:t>
            </a:r>
            <a:r>
              <a:rPr lang="en-US" altLang="en-US" dirty="0" smtClean="0"/>
              <a:t>is used for a class of objects and has both data and methods.</a:t>
            </a:r>
          </a:p>
          <a:p>
            <a:pPr lvl="1"/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is fun" </a:t>
            </a:r>
            <a:r>
              <a:rPr lang="en-US" altLang="en-US" dirty="0" smtClean="0"/>
              <a:t>is a value of class type 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primitive type </a:t>
            </a:r>
            <a:r>
              <a:rPr lang="en-US" altLang="en-US" dirty="0" smtClean="0"/>
              <a:t>is used for simple, non-decomposable values such as an individual number or individual character.</a:t>
            </a:r>
          </a:p>
          <a:p>
            <a:pPr lvl="1"/>
            <a:r>
              <a:rPr lang="en-US" altLang="en-US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, 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 smtClean="0"/>
              <a:t>, and </a:t>
            </a: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 smtClean="0"/>
              <a:t> are primitive types.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Types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0350"/>
            <a:ext cx="8521700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Primitive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Integer types </a:t>
            </a:r>
          </a:p>
          <a:p>
            <a:pPr lvl="1"/>
            <a:r>
              <a:rPr lang="en-US" altLang="en-US" sz="2400" dirty="0" smtClean="0"/>
              <a:t>Four types: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byte</a:t>
            </a:r>
            <a:r>
              <a:rPr lang="en-US" altLang="en-US" sz="2400" dirty="0" smtClean="0">
                <a:latin typeface="Courier New" pitchFamily="49" charset="0"/>
              </a:rPr>
              <a:t>,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short</a:t>
            </a:r>
            <a:r>
              <a:rPr lang="en-US" altLang="en-US" sz="2400" dirty="0" smtClean="0">
                <a:latin typeface="Courier New" pitchFamily="49" charset="0"/>
              </a:rPr>
              <a:t>,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,</a:t>
            </a:r>
            <a:r>
              <a:rPr lang="en-US" altLang="en-US" sz="2400" dirty="0" smtClean="0"/>
              <a:t> and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long</a:t>
            </a:r>
            <a:endParaRPr lang="en-US" altLang="en-US" sz="2400" dirty="0" smtClean="0"/>
          </a:p>
          <a:p>
            <a:pPr lvl="1" eaLnBrk="1" hangingPunct="1"/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dirty="0" smtClean="0"/>
              <a:t> is most common</a:t>
            </a:r>
          </a:p>
          <a:p>
            <a:pPr eaLnBrk="1" hangingPunct="1"/>
            <a:r>
              <a:rPr lang="en-US" altLang="en-US" sz="2800" dirty="0" smtClean="0"/>
              <a:t>Floating-point types </a:t>
            </a:r>
          </a:p>
          <a:p>
            <a:pPr lvl="1"/>
            <a:r>
              <a:rPr lang="en-US" altLang="en-US" sz="2400" dirty="0" smtClean="0"/>
              <a:t>Two types: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altLang="en-US" sz="2400" dirty="0" smtClean="0"/>
              <a:t> and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endParaRPr lang="en-US" altLang="en-US" sz="2400" dirty="0" smtClean="0"/>
          </a:p>
          <a:p>
            <a:pPr lvl="1" eaLnBrk="1" hangingPunct="1"/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altLang="en-US" sz="2400" dirty="0" smtClean="0"/>
              <a:t> is more common</a:t>
            </a:r>
          </a:p>
          <a:p>
            <a:pPr eaLnBrk="1" hangingPunct="1"/>
            <a:r>
              <a:rPr lang="en-US" altLang="en-US" sz="2800" dirty="0" smtClean="0"/>
              <a:t>One character type (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char</a:t>
            </a:r>
            <a:r>
              <a:rPr lang="en-US" altLang="en-US" sz="2800" dirty="0" smtClean="0"/>
              <a:t>)</a:t>
            </a:r>
          </a:p>
          <a:p>
            <a:pPr eaLnBrk="1" hangingPunct="1"/>
            <a:r>
              <a:rPr lang="en-US" altLang="en-US" sz="2800" dirty="0" smtClean="0"/>
              <a:t>One </a:t>
            </a:r>
            <a:r>
              <a:rPr lang="en-US" altLang="en-US" sz="2800" dirty="0" err="1" smtClean="0"/>
              <a:t>boolean</a:t>
            </a:r>
            <a:r>
              <a:rPr lang="en-US" altLang="en-US" sz="2800" dirty="0" smtClean="0"/>
              <a:t> type (</a:t>
            </a:r>
            <a:r>
              <a:rPr lang="en-US" alt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altLang="en-US" sz="2800" dirty="0" smtClean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Primitive Values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Integer types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		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0  -1  365  12000</a:t>
            </a:r>
          </a:p>
          <a:p>
            <a:pPr eaLnBrk="1" hangingPunct="1"/>
            <a:r>
              <a:rPr lang="en-US" altLang="en-US" sz="2800" smtClean="0"/>
              <a:t>Floating-point types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0.99  -22.8  3.14159 5.0</a:t>
            </a:r>
          </a:p>
          <a:p>
            <a:pPr eaLnBrk="1" hangingPunct="1"/>
            <a:r>
              <a:rPr lang="en-US" altLang="en-US" sz="2800" smtClean="0"/>
              <a:t>Character type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'a'  'A'  '#'  ' '</a:t>
            </a:r>
          </a:p>
          <a:p>
            <a:pPr eaLnBrk="1" hangingPunct="1"/>
            <a:r>
              <a:rPr lang="en-US" altLang="en-US" sz="2800" smtClean="0"/>
              <a:t>Boolean type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000" smtClean="0"/>
              <a:t>		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true  false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An assignment statement is used to assign a value to a variable.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answer = 42;</a:t>
            </a:r>
          </a:p>
          <a:p>
            <a:pPr eaLnBrk="1" hangingPunct="1"/>
            <a:r>
              <a:rPr lang="en-US" altLang="en-US" sz="2800" dirty="0" smtClean="0"/>
              <a:t>The "equal sign" is called the </a:t>
            </a:r>
            <a:r>
              <a:rPr lang="en-US" altLang="en-US" sz="2800" dirty="0" smtClean="0">
                <a:solidFill>
                  <a:schemeClr val="tx2"/>
                </a:solidFill>
              </a:rPr>
              <a:t>assignment operator.</a:t>
            </a:r>
          </a:p>
          <a:p>
            <a:pPr eaLnBrk="1" hangingPunct="1"/>
            <a:r>
              <a:rPr lang="en-US" altLang="en-US" sz="2800" dirty="0" smtClean="0"/>
              <a:t>We say:</a:t>
            </a:r>
          </a:p>
          <a:p>
            <a:pPr lvl="1"/>
            <a:r>
              <a:rPr lang="en-US" altLang="en-US" sz="2400" dirty="0" smtClean="0"/>
              <a:t>"The variable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answer</a:t>
            </a:r>
            <a:r>
              <a:rPr lang="en-US" altLang="en-US" sz="2400" dirty="0" smtClean="0"/>
              <a:t> is assigned a value of 42" </a:t>
            </a:r>
          </a:p>
          <a:p>
            <a:pPr lvl="1"/>
            <a:r>
              <a:rPr lang="en-US" altLang="en-US" sz="2400" dirty="0" smtClean="0"/>
              <a:t>Or "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answer</a:t>
            </a:r>
            <a:r>
              <a:rPr lang="en-US" altLang="en-US" sz="2400" dirty="0" smtClean="0"/>
              <a:t> is assigned 42.“</a:t>
            </a:r>
          </a:p>
          <a:p>
            <a:pPr lvl="1"/>
            <a:r>
              <a:rPr lang="en-US" altLang="en-US" dirty="0" smtClean="0"/>
              <a:t>Or “We assigned 42 </a:t>
            </a:r>
            <a:r>
              <a:rPr lang="en-US" altLang="en-US" u="sng" dirty="0" smtClean="0"/>
              <a:t>to</a:t>
            </a:r>
            <a:r>
              <a:rPr lang="en-US" altLang="en-US" dirty="0" smtClean="0"/>
              <a:t> the variable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answer</a:t>
            </a:r>
            <a:r>
              <a:rPr lang="en-US" altLang="en-US" dirty="0" smtClean="0"/>
              <a:t>"</a:t>
            </a:r>
            <a:endParaRPr lang="en-US" alt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Syntax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variable = expression;</a:t>
            </a:r>
          </a:p>
          <a:p>
            <a:pPr eaLnBrk="1" hangingPunct="1">
              <a:buFontTx/>
              <a:buNone/>
            </a:pPr>
            <a:r>
              <a:rPr lang="en-US" altLang="en-US" sz="2000" i="1" dirty="0" smtClean="0">
                <a:latin typeface="Courier New" pitchFamily="49" charset="0"/>
              </a:rPr>
              <a:t>	</a:t>
            </a:r>
            <a:r>
              <a:rPr lang="en-US" altLang="en-US" sz="2800" dirty="0" smtClean="0"/>
              <a:t>where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expression</a:t>
            </a:r>
            <a:r>
              <a:rPr lang="en-US" altLang="en-US" sz="2800" dirty="0" smtClean="0"/>
              <a:t> can be:</a:t>
            </a:r>
          </a:p>
          <a:p>
            <a:pPr lvl="1"/>
            <a:r>
              <a:rPr lang="en-US" altLang="en-US" sz="2400" dirty="0" smtClean="0"/>
              <a:t>another variable, </a:t>
            </a:r>
          </a:p>
          <a:p>
            <a:pPr lvl="1"/>
            <a:r>
              <a:rPr lang="en-US" altLang="en-US" sz="2400" dirty="0" smtClean="0"/>
              <a:t>a literal (such as a number), </a:t>
            </a:r>
          </a:p>
          <a:p>
            <a:pPr lvl="1"/>
            <a:r>
              <a:rPr lang="en-US" altLang="en-US" sz="2400" dirty="0" smtClean="0"/>
              <a:t>or something more complicated which combines variables and literals using operators  (</a:t>
            </a:r>
            <a:r>
              <a:rPr lang="en-US" altLang="en-US" sz="2000" dirty="0" smtClean="0"/>
              <a:t>such as + and -</a:t>
            </a:r>
            <a:r>
              <a:rPr lang="en-US" altLang="en-US" sz="2400" dirty="0" smtClean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	amount = 3.99;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alt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firstInitial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= 'W';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	score = </a:t>
            </a:r>
            <a:r>
              <a:rPr lang="en-US" alt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numberOfCards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+ handicap;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alt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eggsPerBasket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altLang="en-US" sz="2800" b="1" dirty="0" err="1" smtClean="0">
                <a:solidFill>
                  <a:schemeClr val="accent2"/>
                </a:solidFill>
                <a:latin typeface="Courier New" pitchFamily="49" charset="0"/>
              </a:rPr>
              <a:t>eggsPerBasket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 - 2;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990749" y="3830606"/>
            <a:ext cx="3483280" cy="1721108"/>
          </a:xfrm>
          <a:prstGeom prst="wedgeRoundRectCallout">
            <a:avLst>
              <a:gd name="adj1" fmla="val 65198"/>
              <a:gd name="adj2" fmla="val -3394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schemeClr val="tx2"/>
                </a:solidFill>
              </a:rPr>
              <a:t>Do you think these are possible?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amount =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“three”;</a:t>
            </a:r>
            <a:endParaRPr lang="en-US" alt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amount = 3.0;</a:t>
            </a:r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amount = 3;</a:t>
            </a:r>
          </a:p>
          <a:p>
            <a:pPr eaLnBrk="1" hangingPunct="1">
              <a:buFontTx/>
              <a:buNone/>
            </a:pPr>
            <a:endParaRPr lang="en-US" alt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853228" y="5584373"/>
            <a:ext cx="3719272" cy="865414"/>
          </a:xfrm>
          <a:prstGeom prst="wedgeRoundRectCallout">
            <a:avLst>
              <a:gd name="adj1" fmla="val -66134"/>
              <a:gd name="adj2" fmla="val -13047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What do you think it depends on?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 variable that has been declared, but no yet given a value is said to be </a:t>
            </a:r>
            <a:r>
              <a:rPr lang="en-US" altLang="en-US" sz="2800" dirty="0" smtClean="0">
                <a:solidFill>
                  <a:schemeClr val="tx2"/>
                </a:solidFill>
              </a:rPr>
              <a:t>uninitialized</a:t>
            </a:r>
            <a:r>
              <a:rPr lang="en-US" altLang="en-US" sz="2800" i="1" dirty="0" smtClean="0"/>
              <a:t>.</a:t>
            </a:r>
          </a:p>
          <a:p>
            <a:pPr eaLnBrk="1" hangingPunct="1"/>
            <a:r>
              <a:rPr lang="en-US" altLang="en-US" sz="2800" dirty="0" smtClean="0"/>
              <a:t>Uninitialized class variables have the value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null</a:t>
            </a:r>
            <a:r>
              <a:rPr lang="en-US" altLang="en-US" sz="2800" dirty="0" smtClean="0"/>
              <a:t>.</a:t>
            </a:r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Uninitialized primitive variables may have a default value.</a:t>
            </a:r>
          </a:p>
          <a:p>
            <a:pPr eaLnBrk="1" hangingPunct="1"/>
            <a:r>
              <a:rPr lang="en-US" altLang="en-US" sz="2800" dirty="0" smtClean="0"/>
              <a:t>It's good practice not to rely on a default value.</a:t>
            </a:r>
          </a:p>
          <a:p>
            <a:pPr marL="0" indent="0" eaLnBrk="1" hangingPunct="1">
              <a:buNone/>
            </a:pPr>
            <a:endParaRPr lang="en-US" altLang="en-US" sz="2800" dirty="0" smtClean="0"/>
          </a:p>
          <a:p>
            <a:r>
              <a:rPr lang="en-US" altLang="en-US" dirty="0"/>
              <a:t>To protect against an uninitialized </a:t>
            </a:r>
            <a:r>
              <a:rPr lang="en-US" altLang="en-US" dirty="0" smtClean="0"/>
              <a:t>variable, </a:t>
            </a:r>
            <a:r>
              <a:rPr lang="en-US" altLang="en-US" dirty="0"/>
              <a:t>assign a value at the time the variable is declared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Variables and Expressions: 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Variables</a:t>
            </a:r>
          </a:p>
          <a:p>
            <a:r>
              <a:rPr lang="en-US" altLang="en-US" smtClean="0"/>
              <a:t>Data Types</a:t>
            </a:r>
          </a:p>
          <a:p>
            <a:r>
              <a:rPr lang="en-US" altLang="en-US" smtClean="0"/>
              <a:t>Java Identifiers</a:t>
            </a:r>
          </a:p>
          <a:p>
            <a:r>
              <a:rPr lang="en-US" altLang="en-US" smtClean="0"/>
              <a:t>Assignment Statements</a:t>
            </a:r>
          </a:p>
          <a:p>
            <a:r>
              <a:rPr lang="en-US" altLang="en-US" smtClean="0"/>
              <a:t>Simple Input</a:t>
            </a:r>
          </a:p>
          <a:p>
            <a:r>
              <a:rPr lang="en-US" altLang="en-US" smtClean="0"/>
              <a:t>Simple Screen Output</a:t>
            </a:r>
          </a:p>
          <a:p>
            <a:r>
              <a:rPr lang="en-US" altLang="en-US" smtClean="0"/>
              <a:t>Constants</a:t>
            </a:r>
          </a:p>
          <a:p>
            <a:r>
              <a:rPr lang="en-US" altLang="en-US" smtClean="0"/>
              <a:t>Named Constants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Variables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syntax</a:t>
            </a: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type variable_1 = expression_1, 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  variable_2 = expression_2, …;</a:t>
            </a:r>
          </a:p>
          <a:p>
            <a:r>
              <a:rPr lang="en-US" altLang="en-US" dirty="0" smtClean="0"/>
              <a:t>example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400" dirty="0" smtClean="0"/>
              <a:t> 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eggsPerBasket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= 5;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double sales = 34557903.75;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float GPA = 4.23f;</a:t>
            </a:r>
          </a:p>
          <a:p>
            <a:pPr marL="0" indent="0"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alt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altLang="en-US" sz="28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223379" y="3978325"/>
            <a:ext cx="2183642" cy="777922"/>
          </a:xfrm>
          <a:prstGeom prst="wedgeRoundRectCallout">
            <a:avLst>
              <a:gd name="adj1" fmla="val -122238"/>
              <a:gd name="adj2" fmla="val 391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just">
              <a:lnSpc>
                <a:spcPct val="90000"/>
              </a:lnSpc>
              <a:buClr>
                <a:srgbClr val="FF0000"/>
              </a:buClr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What is the </a:t>
            </a:r>
            <a:r>
              <a:rPr lang="en-US" b="1" dirty="0" smtClean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at the end of the number?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72955" y="5315618"/>
            <a:ext cx="8134066" cy="1257932"/>
          </a:xfrm>
          <a:prstGeom prst="wedgeRoundRectCallout">
            <a:avLst>
              <a:gd name="adj1" fmla="val 42511"/>
              <a:gd name="adj2" fmla="val -9900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285750" indent="-285750" algn="just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 Java,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is the default type of a floating-point number.</a:t>
            </a:r>
          </a:p>
          <a:p>
            <a:pPr marL="285750" indent="-285750" algn="just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When using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literals, the number should be written as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shown;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otherwise, the compiler would give an error message (</a:t>
            </a:r>
            <a:r>
              <a:rPr lang="en-US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syntax error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 algn="just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It has to do with the compatibility of the types … explained ahead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Input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 the data needed for a computation are obtained from the user at run time.</a:t>
            </a:r>
          </a:p>
          <a:p>
            <a:r>
              <a:rPr lang="en-US" altLang="en-US" dirty="0"/>
              <a:t>Keyboard input requires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import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java.util.Scanner</a:t>
            </a:r>
            <a:endParaRPr lang="en-US" alt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at the beginning of the file.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Input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/>
            <a:r>
              <a:rPr lang="en-US" altLang="en-US" sz="2800" smtClean="0"/>
              <a:t>Data can be entered from the keyboard using	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Scanner keyboard = </a:t>
            </a:r>
          </a:p>
          <a:p>
            <a:pPr marL="339725" indent="-339725" eaLnBrk="1" hangingPunct="1"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			new Scanner(System.in);</a:t>
            </a:r>
          </a:p>
          <a:p>
            <a:pPr marL="339725" indent="-339725" eaLnBrk="1" hangingPunct="1"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800" smtClean="0"/>
              <a:t>followed, for example, by</a:t>
            </a:r>
            <a:endParaRPr lang="en-US" altLang="en-US" sz="2000" smtClean="0"/>
          </a:p>
          <a:p>
            <a:pPr marL="339725" indent="-339725" eaLnBrk="1" hangingPunct="1"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	eggsPerBasket = keyboard.nextInt();</a:t>
            </a:r>
          </a:p>
          <a:p>
            <a:pPr marL="339725" indent="-339725" eaLnBrk="1" hangingPunct="1"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800" smtClean="0"/>
              <a:t>which reads one</a:t>
            </a:r>
            <a:r>
              <a:rPr lang="en-US" altLang="en-US" sz="2000" smtClean="0"/>
              <a:t>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2000" smtClean="0"/>
              <a:t> </a:t>
            </a:r>
            <a:r>
              <a:rPr lang="en-US" altLang="en-US" sz="2800" smtClean="0"/>
              <a:t>value from the keyboard and assigns it to</a:t>
            </a:r>
            <a:r>
              <a:rPr lang="en-US" altLang="en-US" sz="2000" smtClean="0"/>
              <a:t>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eggsPerBasket</a:t>
            </a:r>
            <a:r>
              <a:rPr lang="en-US" altLang="en-US" sz="280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57201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EggBasket2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public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 (String []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numberOfBaskets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eggsPerBasket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totalEggs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keyboard = new Scanner (System.in);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 of eggs in each basket:");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eggsPerBasket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keyboard.nextInt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("Enter the number of baskets:");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numberOfBaskets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keyboard.nextInt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totalEggs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numberOfBaskets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eggsPerBasket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("If you have");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eggsPerBasket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eggs per basket and");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numberOfBaskets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baskets, then");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total number of eggs is " +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totalEggs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("Now we take two eggs out of each basket.");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eggsPerBasket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eggsPerBasket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totalEggs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numberOfBaskets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eggsPerBasket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("You now have");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eggsPerBasket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eggs per basket and");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numberOfBaskets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baskets.");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new total number of eggs is " + </a:t>
            </a:r>
            <a:endParaRPr lang="en-US" sz="16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totalEggs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53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Simple Input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View </a:t>
            </a:r>
            <a:r>
              <a:rPr lang="en-US" altLang="en-US" dirty="0">
                <a:hlinkClick r:id="rId2" action="ppaction://hlinkfile"/>
              </a:rPr>
              <a:t>sample program  </a:t>
            </a:r>
            <a:r>
              <a:rPr lang="en-US" altLang="en-US" dirty="0"/>
              <a:t>listing 2.2</a:t>
            </a:r>
            <a:br>
              <a:rPr lang="en-US" altLang="en-US" dirty="0"/>
            </a:b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class EggBasket2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3"/>
          <a:srcRect l="1529" t="2177" r="1913" b="4355"/>
          <a:stretch>
            <a:fillRect/>
          </a:stretch>
        </p:blipFill>
        <p:spPr bwMode="auto">
          <a:xfrm>
            <a:off x="1576388" y="2792095"/>
            <a:ext cx="6153150" cy="360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6797675" y="3550920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2000"/>
              <a:t>Sample </a:t>
            </a:r>
            <a:br>
              <a:rPr lang="en-US" altLang="en-US" sz="2000"/>
            </a:br>
            <a:r>
              <a:rPr lang="en-US" altLang="en-US" sz="2000"/>
              <a:t>screen output</a:t>
            </a:r>
          </a:p>
        </p:txBody>
      </p:sp>
    </p:spTree>
    <p:extLst>
      <p:ext uri="{BB962C8B-B14F-4D97-AF65-F5344CB8AC3E}">
        <p14:creationId xmlns:p14="http://schemas.microsoft.com/office/powerpoint/2010/main" val="13411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Screen Output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4449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400" b="1" smtClean="0">
                <a:solidFill>
                  <a:schemeClr val="accent2"/>
                </a:solidFill>
                <a:latin typeface="Courier New" pitchFamily="49" charset="0"/>
              </a:rPr>
              <a:t>System.out.println("The count is " + count);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Outputs the sting literal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"the count is "</a:t>
            </a:r>
            <a:r>
              <a:rPr lang="en-US" altLang="en-US" sz="2800" smtClean="0"/>
              <a:t> </a:t>
            </a:r>
          </a:p>
          <a:p>
            <a:pPr eaLnBrk="1" hangingPunct="1"/>
            <a:r>
              <a:rPr lang="en-US" altLang="en-US" sz="2800" smtClean="0"/>
              <a:t>Followed by the current value of the variable </a:t>
            </a:r>
            <a:r>
              <a:rPr lang="en-US" altLang="en-US" sz="2800" b="1" smtClean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altLang="en-US" sz="2800" smtClean="0"/>
              <a:t>.</a:t>
            </a:r>
            <a:endParaRPr lang="en-US" altLang="en-US" sz="20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Constants (Literals)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Literal expressions such as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2, 3.7,</a:t>
            </a:r>
            <a:r>
              <a:rPr lang="en-US" altLang="en-US" sz="2800" dirty="0" smtClean="0"/>
              <a:t> or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'y'</a:t>
            </a:r>
            <a:r>
              <a:rPr lang="en-US" altLang="en-US" sz="2800" dirty="0" smtClean="0"/>
              <a:t> are called </a:t>
            </a:r>
            <a:r>
              <a:rPr lang="en-US" altLang="en-US" sz="2800" dirty="0" smtClean="0">
                <a:solidFill>
                  <a:schemeClr val="tx2"/>
                </a:solidFill>
              </a:rPr>
              <a:t>constants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b="1" dirty="0" smtClean="0"/>
              <a:t>Integer</a:t>
            </a:r>
            <a:r>
              <a:rPr lang="en-US" altLang="en-US" sz="2800" dirty="0" smtClean="0"/>
              <a:t> constants can be preceded by a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altLang="en-US" sz="2800" dirty="0" smtClean="0"/>
              <a:t> or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altLang="en-US" sz="2800" dirty="0" smtClean="0"/>
              <a:t> sign, but cannot contain commas.</a:t>
            </a:r>
          </a:p>
          <a:p>
            <a:pPr eaLnBrk="1" hangingPunct="1"/>
            <a:r>
              <a:rPr lang="en-US" altLang="en-US" sz="2800" b="1" dirty="0" smtClean="0"/>
              <a:t>Floating-point</a:t>
            </a:r>
            <a:r>
              <a:rPr lang="en-US" altLang="en-US" sz="2800" dirty="0" smtClean="0"/>
              <a:t> constants can be written </a:t>
            </a:r>
          </a:p>
          <a:p>
            <a:pPr lvl="1" eaLnBrk="1" hangingPunct="1"/>
            <a:r>
              <a:rPr lang="en-US" altLang="en-US" sz="2400" dirty="0" smtClean="0"/>
              <a:t>With digits after a decimal point or</a:t>
            </a:r>
          </a:p>
          <a:p>
            <a:pPr lvl="1" eaLnBrk="1" hangingPunct="1"/>
            <a:r>
              <a:rPr lang="en-US" altLang="en-US" sz="2400" dirty="0" smtClean="0"/>
              <a:t>Using </a:t>
            </a:r>
            <a:r>
              <a:rPr lang="en-US" altLang="en-US" sz="2400" i="1" dirty="0" smtClean="0"/>
              <a:t>e notation.</a:t>
            </a:r>
          </a:p>
          <a:p>
            <a:r>
              <a:rPr lang="en-US" altLang="en-US" dirty="0" smtClean="0"/>
              <a:t>The literal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3.0</a:t>
            </a:r>
            <a:r>
              <a:rPr lang="en-US" altLang="en-US" dirty="0" smtClean="0"/>
              <a:t> is considered a floating-point constant; even though the value after the decimal point is 0, it is not an integer constant.</a:t>
            </a:r>
            <a:endParaRPr lang="en-US" altLang="en-US" sz="2800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 Notation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e notation is also called </a:t>
            </a:r>
            <a:r>
              <a:rPr lang="en-US" altLang="en-US" sz="2800" dirty="0" smtClean="0">
                <a:solidFill>
                  <a:schemeClr val="tx2"/>
                </a:solidFill>
              </a:rPr>
              <a:t>scientific notation </a:t>
            </a:r>
            <a:r>
              <a:rPr lang="en-US" altLang="en-US" sz="2800" dirty="0" smtClean="0"/>
              <a:t>or </a:t>
            </a:r>
            <a:r>
              <a:rPr lang="en-US" altLang="en-US" sz="2800" dirty="0" smtClean="0">
                <a:solidFill>
                  <a:schemeClr val="tx2"/>
                </a:solidFill>
              </a:rPr>
              <a:t>floating-point notation</a:t>
            </a:r>
            <a:r>
              <a:rPr lang="en-US" altLang="en-US" sz="2800" i="1" dirty="0" smtClean="0"/>
              <a:t>.</a:t>
            </a:r>
          </a:p>
          <a:p>
            <a:pPr eaLnBrk="1" hangingPunct="1"/>
            <a:r>
              <a:rPr lang="en-US" altLang="en-US" sz="2800" dirty="0" smtClean="0"/>
              <a:t>Examples</a:t>
            </a:r>
          </a:p>
          <a:p>
            <a:pPr lvl="1" eaLnBrk="1" hangingPunct="1"/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865000000.0</a:t>
            </a:r>
            <a:r>
              <a:rPr lang="en-US" altLang="en-US" sz="2400" dirty="0" smtClean="0"/>
              <a:t> can be written as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8.65e8</a:t>
            </a:r>
          </a:p>
          <a:p>
            <a:pPr lvl="1" eaLnBrk="1" hangingPunct="1"/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0.000483</a:t>
            </a:r>
            <a:r>
              <a:rPr lang="en-US" altLang="en-US" sz="2000" dirty="0" smtClean="0"/>
              <a:t> </a:t>
            </a:r>
            <a:r>
              <a:rPr lang="en-US" altLang="en-US" sz="2400" dirty="0" smtClean="0"/>
              <a:t>can be written as</a:t>
            </a:r>
            <a:r>
              <a:rPr lang="en-US" altLang="en-US" sz="2000" dirty="0" smtClean="0"/>
              <a:t>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4.83e-4</a:t>
            </a:r>
          </a:p>
          <a:p>
            <a:pPr eaLnBrk="1" hangingPunct="1"/>
            <a:r>
              <a:rPr lang="en-US" altLang="en-US" sz="2800" dirty="0" smtClean="0"/>
              <a:t>The number in front of the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altLang="en-US" sz="2800" dirty="0" smtClean="0"/>
              <a:t> does not need to contain a decimal point.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Imprecision in Floating-Point Numbers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Floating-point numbers often are only approximations since they are stored with a finite number of bits.</a:t>
            </a:r>
          </a:p>
          <a:p>
            <a:r>
              <a:rPr lang="en-US" altLang="en-US" dirty="0"/>
              <a:t>Hence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1.0/3.0</a:t>
            </a:r>
            <a:r>
              <a:rPr lang="en-US" altLang="en-US" dirty="0"/>
              <a:t> is slightly less than 1/3.</a:t>
            </a:r>
          </a:p>
          <a:p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1.0/3.0 + 1.0/3.0 + 1.0/3.0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less than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Named Constants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Java provides mechanism to …</a:t>
            </a:r>
          </a:p>
          <a:p>
            <a:pPr lvl="1" eaLnBrk="1" hangingPunct="1"/>
            <a:r>
              <a:rPr lang="en-US" altLang="en-US" dirty="0" smtClean="0"/>
              <a:t>Define a variable</a:t>
            </a:r>
          </a:p>
          <a:p>
            <a:pPr lvl="1" eaLnBrk="1" hangingPunct="1"/>
            <a:r>
              <a:rPr lang="en-US" altLang="en-US" dirty="0" smtClean="0"/>
              <a:t>Initialize it</a:t>
            </a:r>
          </a:p>
          <a:p>
            <a:pPr lvl="1" eaLnBrk="1" hangingPunct="1"/>
            <a:r>
              <a:rPr lang="en-US" altLang="en-US" dirty="0" smtClean="0"/>
              <a:t>Fix the value so it cannot be changed</a:t>
            </a:r>
          </a:p>
          <a:p>
            <a:pPr marL="274320" lvl="1" indent="0" eaLnBrk="1" hangingPunct="1">
              <a:buNone/>
            </a:pPr>
            <a:endParaRPr lang="en-US" altLang="en-US" dirty="0" smtClean="0"/>
          </a:p>
          <a:p>
            <a:r>
              <a:rPr lang="en-US" altLang="en-US" dirty="0" smtClean="0"/>
              <a:t>Syntax: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public static final type identifier =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Constant_value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  <a:b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</a:br>
            <a:endParaRPr lang="en-US" alt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altLang="en-US" dirty="0" smtClean="0"/>
              <a:t>Example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public static final double PI = 3.14159;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Variables store data such as numbers and letters.</a:t>
            </a:r>
          </a:p>
          <a:p>
            <a:pPr lvl="1"/>
            <a:r>
              <a:rPr lang="en-US" altLang="en-US" dirty="0" smtClean="0"/>
              <a:t>Think of them as places to store data.</a:t>
            </a:r>
          </a:p>
          <a:p>
            <a:pPr lvl="1"/>
            <a:r>
              <a:rPr lang="en-US" altLang="en-US" dirty="0" smtClean="0"/>
              <a:t>They are implemented as memory locations.</a:t>
            </a:r>
          </a:p>
          <a:p>
            <a:r>
              <a:rPr lang="en-US" altLang="en-US" dirty="0" smtClean="0"/>
              <a:t>The data stored by a variable is called its </a:t>
            </a:r>
            <a:r>
              <a:rPr lang="en-US" altLang="en-US" dirty="0" smtClean="0">
                <a:solidFill>
                  <a:srgbClr val="C00000"/>
                </a:solidFill>
              </a:rPr>
              <a:t>value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The value is stored in the memory location.</a:t>
            </a:r>
          </a:p>
          <a:p>
            <a:r>
              <a:rPr lang="en-US" altLang="en-US" dirty="0" smtClean="0"/>
              <a:t>Its value </a:t>
            </a:r>
            <a:r>
              <a:rPr lang="en-US" altLang="en-US" b="1" dirty="0" smtClean="0"/>
              <a:t>can be changed </a:t>
            </a:r>
            <a:r>
              <a:rPr lang="en-US" altLang="en-US" dirty="0" smtClean="0"/>
              <a:t>within the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303986" y="5108029"/>
            <a:ext cx="3941380" cy="1340068"/>
          </a:xfrm>
          <a:prstGeom prst="wedgeRoundRectCallout">
            <a:avLst>
              <a:gd name="adj1" fmla="val -55587"/>
              <a:gd name="adj2" fmla="val -10286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… as opposed to “named constants” whose values can </a:t>
            </a:r>
            <a:r>
              <a:rPr lang="en-US" b="1" dirty="0" smtClean="0">
                <a:solidFill>
                  <a:schemeClr val="tx2"/>
                </a:solidFill>
              </a:rPr>
              <a:t>not</a:t>
            </a:r>
            <a:r>
              <a:rPr lang="en-US" dirty="0" smtClean="0">
                <a:solidFill>
                  <a:schemeClr val="tx2"/>
                </a:solidFill>
              </a:rPr>
              <a:t> be changed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ular Callout 14"/>
          <p:cNvSpPr/>
          <p:nvPr/>
        </p:nvSpPr>
        <p:spPr>
          <a:xfrm>
            <a:off x="4013282" y="533400"/>
            <a:ext cx="2363946" cy="685800"/>
          </a:xfrm>
          <a:prstGeom prst="wedgeRoundRectCallout">
            <a:avLst>
              <a:gd name="adj1" fmla="val -72972"/>
              <a:gd name="adj2" fmla="val 7737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Name some variables used in this program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2080"/>
            <a:ext cx="877824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EggBasket</a:t>
            </a:r>
            <a:endParaRPr lang="en-US" altLang="en-US" sz="1800" b="1" dirty="0">
              <a:solidFill>
                <a:schemeClr val="accent2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public static void main (String []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{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numberOfBaskets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eggsPerBasket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totalEggs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numberOfBaskets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= 10;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eggsPerBasket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= 6;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totalEggs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numberOfBaskets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eggsPerBasket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("If you have");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eggsPerBasket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+ </a:t>
            </a:r>
            <a:endParaRPr lang="en-US" altLang="en-US" sz="1800" b="1" dirty="0" smtClean="0">
              <a:solidFill>
                <a:schemeClr val="accent2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		   "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eggs per basket and");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numberOfBaskets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+ " baskets, then");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("the total number of eggs is " 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		  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totalEggs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}</a:t>
            </a:r>
            <a:endParaRPr lang="en-US" altLang="en-US" sz="1800" b="1" dirty="0" smtClean="0">
              <a:solidFill>
                <a:schemeClr val="accent2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95255" y="5090130"/>
            <a:ext cx="3782851" cy="1603284"/>
            <a:chOff x="5149535" y="5090130"/>
            <a:chExt cx="3782851" cy="1603284"/>
          </a:xfrm>
        </p:grpSpPr>
        <p:pic>
          <p:nvPicPr>
            <p:cNvPr id="11268" name="Picture 6"/>
            <p:cNvPicPr>
              <a:picLocks noChangeAspect="1" noChangeArrowheads="1"/>
            </p:cNvPicPr>
            <p:nvPr/>
          </p:nvPicPr>
          <p:blipFill rotWithShape="1">
            <a:blip r:embed="rId3"/>
            <a:srcRect l="3053" t="14444" r="39827" b="18611"/>
            <a:stretch/>
          </p:blipFill>
          <p:spPr bwMode="auto">
            <a:xfrm>
              <a:off x="5149535" y="5318822"/>
              <a:ext cx="3080065" cy="13745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11269" name="Text Box 7"/>
            <p:cNvSpPr txBox="1">
              <a:spLocks noChangeArrowheads="1"/>
            </p:cNvSpPr>
            <p:nvPr/>
          </p:nvSpPr>
          <p:spPr bwMode="auto">
            <a:xfrm>
              <a:off x="7832249" y="5090130"/>
              <a:ext cx="1100137" cy="915988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en-US" dirty="0"/>
                <a:t>Sample Screen Output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695996" y="876300"/>
            <a:ext cx="2363946" cy="883920"/>
          </a:xfrm>
          <a:prstGeom prst="wedgeRoundRectCallout">
            <a:avLst>
              <a:gd name="adj1" fmla="val -65237"/>
              <a:gd name="adj2" fmla="val -4159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numberOfBaskets</a:t>
            </a:r>
            <a:r>
              <a:rPr lang="en-US" altLang="en-US" sz="16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eggsPerBasket</a:t>
            </a:r>
            <a:r>
              <a:rPr lang="en-US" altLang="en-US" sz="1600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totalEggs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810635" y="1615440"/>
            <a:ext cx="5020868" cy="853440"/>
          </a:xfrm>
          <a:prstGeom prst="wedgeRoundRectCallout">
            <a:avLst>
              <a:gd name="adj1" fmla="val -58706"/>
              <a:gd name="adj2" fmla="val 9928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What do you think </a:t>
            </a:r>
            <a:r>
              <a:rPr lang="en-US" dirty="0" smtClean="0">
                <a:solidFill>
                  <a:schemeClr val="tx2"/>
                </a:solidFill>
              </a:rPr>
              <a:t>this would mean?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altLang="en-US" b="1" dirty="0" err="1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eggsPerBasket</a:t>
            </a:r>
            <a:r>
              <a:rPr lang="en-US" altLang="en-US" b="1" dirty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eggsPerBasket</a:t>
            </a:r>
            <a:r>
              <a:rPr lang="en-US" altLang="en-US" b="1" dirty="0">
                <a:solidFill>
                  <a:schemeClr val="tx2"/>
                </a:solidFill>
                <a:latin typeface="Courier New" pitchFamily="49" charset="0"/>
                <a:cs typeface="Courier New" panose="02070309020205020404" pitchFamily="49" charset="0"/>
              </a:rPr>
              <a:t> -2;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852160" y="2849880"/>
            <a:ext cx="3207782" cy="1112520"/>
          </a:xfrm>
          <a:prstGeom prst="wedgeRoundRectCallout">
            <a:avLst>
              <a:gd name="adj1" fmla="val -7742"/>
              <a:gd name="adj2" fmla="val -899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It would subtract 2 from the current value of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eggsPerBasket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making it 6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2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7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Variable Declaration - </a:t>
            </a:r>
            <a:r>
              <a:rPr lang="en-US" altLang="en-US" sz="3100" dirty="0" smtClean="0"/>
              <a:t>Syntax and Examples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 variable has a type and a name.</a:t>
            </a:r>
          </a:p>
          <a:p>
            <a:pPr eaLnBrk="1" hangingPunct="1"/>
            <a:r>
              <a:rPr lang="en-US" altLang="en-US" sz="2800" dirty="0" smtClean="0"/>
              <a:t>Syntax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type variable_1, variable_2, …;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(variable_1 </a:t>
            </a:r>
            <a:r>
              <a:rPr lang="en-US" altLang="en-US" sz="2000" dirty="0" smtClean="0"/>
              <a:t>is a generic variable called a </a:t>
            </a:r>
            <a:r>
              <a:rPr lang="en-US" altLang="en-US" sz="2000" dirty="0" smtClean="0">
                <a:solidFill>
                  <a:schemeClr val="tx2"/>
                </a:solidFill>
              </a:rPr>
              <a:t>syntactic variable</a:t>
            </a:r>
            <a:r>
              <a:rPr lang="en-US" altLang="en-US" sz="1800" dirty="0" smtClean="0">
                <a:solidFill>
                  <a:schemeClr val="tx2"/>
                </a:solidFill>
              </a:rPr>
              <a:t>)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800" dirty="0" smtClean="0"/>
              <a:t>Examples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styleChoice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numberOfChecks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double balance,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interestRate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char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jointOrIndividual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String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CustomerName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Naming and Declaring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variable must be declared </a:t>
            </a:r>
            <a:r>
              <a:rPr lang="en-US" altLang="en-US" b="1" dirty="0"/>
              <a:t>before</a:t>
            </a:r>
            <a:r>
              <a:rPr lang="en-US" altLang="en-US" dirty="0"/>
              <a:t> it is used.</a:t>
            </a:r>
          </a:p>
          <a:p>
            <a:r>
              <a:rPr lang="en-US" altLang="en-US" dirty="0"/>
              <a:t>When you </a:t>
            </a:r>
            <a:r>
              <a:rPr lang="en-US" altLang="en-US" dirty="0">
                <a:solidFill>
                  <a:schemeClr val="tx2"/>
                </a:solidFill>
              </a:rPr>
              <a:t>declare</a:t>
            </a:r>
            <a:r>
              <a:rPr lang="en-US" altLang="en-US" dirty="0"/>
              <a:t> a variable, you provide its name and type.</a:t>
            </a:r>
          </a:p>
          <a:p>
            <a:r>
              <a:rPr lang="en-US" altLang="en-US" dirty="0" smtClean="0"/>
              <a:t>Choose names that are helpful such as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 smtClean="0"/>
              <a:t> or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altLang="en-US" dirty="0" smtClean="0"/>
              <a:t>, but not </a:t>
            </a:r>
            <a:r>
              <a:rPr lang="en-US" altLang="en-US" b="1" dirty="0" smtClean="0">
                <a:solidFill>
                  <a:schemeClr val="accent2"/>
                </a:solidFill>
                <a:latin typeface="Courier" pitchFamily="49" charset="0"/>
              </a:rPr>
              <a:t>c</a:t>
            </a:r>
            <a:r>
              <a:rPr lang="en-US" altLang="en-US" dirty="0" smtClean="0"/>
              <a:t> or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 smtClean="0"/>
              <a:t>.</a:t>
            </a:r>
          </a:p>
          <a:p>
            <a:pPr marL="182880" lvl="1"/>
            <a:r>
              <a:rPr lang="en-US" altLang="en-US" dirty="0" smtClean="0"/>
              <a:t>A variable's type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,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 smtClean="0"/>
              <a:t>, etc.) determines:</a:t>
            </a:r>
          </a:p>
          <a:p>
            <a:pPr lvl="1"/>
            <a:r>
              <a:rPr lang="en-US" altLang="en-US" b="1" dirty="0" smtClean="0"/>
              <a:t>what kinds </a:t>
            </a:r>
            <a:r>
              <a:rPr lang="en-US" altLang="en-US" dirty="0" smtClean="0"/>
              <a:t>of values it can hold </a:t>
            </a:r>
          </a:p>
          <a:p>
            <a:pPr lvl="1"/>
            <a:r>
              <a:rPr lang="en-US" altLang="en-US" b="1" dirty="0" smtClean="0"/>
              <a:t>how </a:t>
            </a:r>
            <a:r>
              <a:rPr lang="en-US" altLang="en-US" b="1" dirty="0"/>
              <a:t>much space </a:t>
            </a:r>
            <a:r>
              <a:rPr lang="en-US" altLang="en-US" dirty="0"/>
              <a:t>needs to be </a:t>
            </a:r>
            <a:r>
              <a:rPr lang="en-US" altLang="en-US" dirty="0" smtClean="0"/>
              <a:t>allocated in memory, </a:t>
            </a:r>
            <a:r>
              <a:rPr lang="en-US" altLang="en-US" dirty="0" err="1"/>
              <a:t>i.e</a:t>
            </a:r>
            <a:r>
              <a:rPr lang="en-US" altLang="en-US" dirty="0"/>
              <a:t>, it determines the number of bytes (size) it will </a:t>
            </a:r>
            <a:r>
              <a:rPr lang="en-US" altLang="en-US" dirty="0" smtClean="0"/>
              <a:t>occupy.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Identifiers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chemeClr val="tx2"/>
                </a:solidFill>
              </a:rPr>
              <a:t>identifier</a:t>
            </a:r>
            <a:r>
              <a:rPr lang="en-US" altLang="en-US" dirty="0" smtClean="0"/>
              <a:t> is a name, such as the name of a variable.</a:t>
            </a:r>
          </a:p>
          <a:p>
            <a:r>
              <a:rPr lang="en-US" altLang="en-US" dirty="0" smtClean="0"/>
              <a:t>Identifiers may contain only</a:t>
            </a:r>
          </a:p>
          <a:p>
            <a:pPr lvl="1"/>
            <a:r>
              <a:rPr lang="en-US" altLang="en-US" dirty="0" smtClean="0"/>
              <a:t>Letters</a:t>
            </a:r>
          </a:p>
          <a:p>
            <a:pPr lvl="1"/>
            <a:r>
              <a:rPr lang="en-US" altLang="en-US" dirty="0" smtClean="0"/>
              <a:t>Digits (0 through 9)</a:t>
            </a:r>
          </a:p>
          <a:p>
            <a:pPr lvl="1"/>
            <a:r>
              <a:rPr lang="en-US" altLang="en-US" dirty="0" smtClean="0"/>
              <a:t>The underscore character (_)</a:t>
            </a:r>
          </a:p>
          <a:p>
            <a:pPr lvl="1"/>
            <a:r>
              <a:rPr lang="en-US" altLang="en-US" dirty="0" smtClean="0"/>
              <a:t>And the dollar sign symbol ($) </a:t>
            </a:r>
          </a:p>
          <a:p>
            <a:pPr marL="548640" lvl="2" indent="0">
              <a:buNone/>
            </a:pPr>
            <a:r>
              <a:rPr lang="en-US" altLang="en-US" dirty="0" smtClean="0"/>
              <a:t>which has a special meaning, try to avoid using it</a:t>
            </a:r>
          </a:p>
          <a:p>
            <a:r>
              <a:rPr lang="en-US" altLang="en-US" dirty="0" smtClean="0"/>
              <a:t>The first character cannot be a digit.</a:t>
            </a:r>
          </a:p>
          <a:p>
            <a:r>
              <a:rPr lang="en-US" altLang="en-US" dirty="0" smtClean="0"/>
              <a:t>An identifier can not be a reserved word.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250375" y="746760"/>
            <a:ext cx="2363946" cy="685800"/>
          </a:xfrm>
          <a:prstGeom prst="wedgeRoundRectCallout">
            <a:avLst>
              <a:gd name="adj1" fmla="val -121967"/>
              <a:gd name="adj2" fmla="val 16848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But NOT only variables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539028" y="2849880"/>
            <a:ext cx="3444714" cy="800100"/>
          </a:xfrm>
          <a:prstGeom prst="wedgeRoundRectCallout">
            <a:avLst>
              <a:gd name="adj1" fmla="val -55584"/>
              <a:gd name="adj2" fmla="val -23288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Could be the name of a class, or a method, or a constant, etc.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Keywords or Reserved Words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Words such as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altLang="en-US" sz="2000" dirty="0"/>
              <a:t> </a:t>
            </a:r>
            <a:r>
              <a:rPr lang="en-US" altLang="en-US" dirty="0"/>
              <a:t>are called </a:t>
            </a:r>
            <a:r>
              <a:rPr lang="en-US" altLang="en-US" dirty="0">
                <a:solidFill>
                  <a:schemeClr val="tx2"/>
                </a:solidFill>
              </a:rPr>
              <a:t>keywords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tx2"/>
                </a:solidFill>
              </a:rPr>
              <a:t>reserved words </a:t>
            </a:r>
            <a:r>
              <a:rPr lang="en-US" altLang="en-US" dirty="0"/>
              <a:t>and have special, predefined meanings.</a:t>
            </a:r>
          </a:p>
          <a:p>
            <a:r>
              <a:rPr lang="en-US" altLang="en-US" dirty="0"/>
              <a:t>Cannot be used as identifiers.</a:t>
            </a:r>
          </a:p>
          <a:p>
            <a:r>
              <a:rPr lang="en-US" altLang="en-US" dirty="0"/>
              <a:t>See Appendix 1 for a complete list of Java keywords.</a:t>
            </a:r>
          </a:p>
          <a:p>
            <a:r>
              <a:rPr lang="en-US" altLang="en-US" dirty="0"/>
              <a:t>Example keywords: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latin typeface="Courier New" pitchFamily="49" charset="0"/>
              </a:rPr>
              <a:t>,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endParaRPr lang="en-US" alt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CSC111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3834-CBA7-4025-A175-4F775F185F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Identifiers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Identifiers may not contain any spaces, dots (</a:t>
            </a:r>
            <a:r>
              <a:rPr lang="en-US" altLang="en-US" sz="2000" dirty="0" smtClean="0">
                <a:latin typeface="Courier New" pitchFamily="49" charset="0"/>
              </a:rPr>
              <a:t>.</a:t>
            </a:r>
            <a:r>
              <a:rPr lang="en-US" altLang="en-US" sz="2800" dirty="0" smtClean="0"/>
              <a:t>), asterisks (</a:t>
            </a:r>
            <a:r>
              <a:rPr lang="en-US" altLang="en-US" sz="2000" dirty="0" smtClean="0">
                <a:latin typeface="Courier New" pitchFamily="49" charset="0"/>
              </a:rPr>
              <a:t>*</a:t>
            </a:r>
            <a:r>
              <a:rPr lang="en-US" altLang="en-US" sz="2800" dirty="0" smtClean="0"/>
              <a:t>), or other characters:</a:t>
            </a:r>
          </a:p>
          <a:p>
            <a:pPr algn="ctr" eaLnBrk="1" hangingPunct="1"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7-11  oracle.com  util.*</a:t>
            </a:r>
            <a:r>
              <a:rPr lang="en-US" altLang="en-US" sz="2000" dirty="0" smtClean="0"/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(not allowed)</a:t>
            </a:r>
          </a:p>
          <a:p>
            <a:pPr eaLnBrk="1" hangingPunct="1"/>
            <a:r>
              <a:rPr lang="en-US" altLang="en-US" sz="2800" dirty="0" smtClean="0"/>
              <a:t>Identifiers can be arbitrarily long.</a:t>
            </a:r>
          </a:p>
          <a:p>
            <a:pPr eaLnBrk="1" hangingPunct="1"/>
            <a:r>
              <a:rPr lang="en-US" altLang="en-US" sz="2800" dirty="0" smtClean="0"/>
              <a:t>Since Java is </a:t>
            </a:r>
            <a:r>
              <a:rPr lang="en-US" altLang="en-US" sz="2800" dirty="0" smtClean="0">
                <a:solidFill>
                  <a:schemeClr val="tx2"/>
                </a:solidFill>
              </a:rPr>
              <a:t>case sensitive</a:t>
            </a:r>
            <a:r>
              <a:rPr lang="en-US" altLang="en-US" sz="2800" dirty="0" smtClean="0"/>
              <a:t>,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stuff</a:t>
            </a:r>
            <a:r>
              <a:rPr lang="en-US" altLang="en-US" sz="2800" dirty="0" smtClean="0">
                <a:latin typeface="Courier New" pitchFamily="49" charset="0"/>
              </a:rPr>
              <a:t>,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Stuff</a:t>
            </a:r>
            <a:r>
              <a:rPr lang="en-US" altLang="en-US" sz="2800" dirty="0" smtClean="0">
                <a:latin typeface="Courier New" pitchFamily="49" charset="0"/>
              </a:rPr>
              <a:t>,</a:t>
            </a:r>
            <a:r>
              <a:rPr lang="en-US" altLang="en-US" sz="2000" dirty="0" smtClean="0"/>
              <a:t> </a:t>
            </a:r>
            <a:r>
              <a:rPr lang="en-US" altLang="en-US" sz="2800" dirty="0" smtClean="0"/>
              <a:t>and</a:t>
            </a:r>
            <a:r>
              <a:rPr lang="en-US" altLang="en-US" sz="2000" dirty="0" smtClean="0"/>
              <a:t> 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itchFamily="49" charset="0"/>
              </a:rPr>
              <a:t>STUFF</a:t>
            </a:r>
            <a:r>
              <a:rPr lang="en-US" altLang="en-US" sz="2000" dirty="0" smtClean="0"/>
              <a:t> </a:t>
            </a:r>
            <a:r>
              <a:rPr lang="en-US" altLang="en-US" sz="2800" dirty="0" smtClean="0"/>
              <a:t>are different identifiers.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Adapted from: "JAVA: An Introduction to Problem Solving &amp; Programming", 8th 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53834-CBA7-4025-A175-4F775F185F1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CSC111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0070C0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2151</Words>
  <Application>Microsoft Office PowerPoint</Application>
  <PresentationFormat>On-screen Show (4:3)</PresentationFormat>
  <Paragraphs>376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Clarity</vt:lpstr>
      <vt:lpstr>Variables &amp; Expressions</vt:lpstr>
      <vt:lpstr>Variables and Expressions: Outline</vt:lpstr>
      <vt:lpstr>Variables</vt:lpstr>
      <vt:lpstr>Variables</vt:lpstr>
      <vt:lpstr>Variable Declaration - Syntax and Examples</vt:lpstr>
      <vt:lpstr>Naming and Declaring Variables</vt:lpstr>
      <vt:lpstr>Java Identifiers</vt:lpstr>
      <vt:lpstr>Keywords or Reserved Words</vt:lpstr>
      <vt:lpstr>Java Identifiers</vt:lpstr>
      <vt:lpstr>Naming Conventions</vt:lpstr>
      <vt:lpstr>Where to Declare Variables</vt:lpstr>
      <vt:lpstr>Data Types</vt:lpstr>
      <vt:lpstr>Primitive Types</vt:lpstr>
      <vt:lpstr>Primitive Types</vt:lpstr>
      <vt:lpstr>Examples of Primitive Values</vt:lpstr>
      <vt:lpstr>Assignment Statements</vt:lpstr>
      <vt:lpstr>Assignment Statements</vt:lpstr>
      <vt:lpstr>Assignment Examples</vt:lpstr>
      <vt:lpstr>Initializing Variables</vt:lpstr>
      <vt:lpstr>Initializing Variables</vt:lpstr>
      <vt:lpstr>Simple Input</vt:lpstr>
      <vt:lpstr>Simple Input</vt:lpstr>
      <vt:lpstr>PowerPoint Presentation</vt:lpstr>
      <vt:lpstr>Simple Input</vt:lpstr>
      <vt:lpstr>Simple Screen Output</vt:lpstr>
      <vt:lpstr>Constants (Literals)</vt:lpstr>
      <vt:lpstr>e Notation</vt:lpstr>
      <vt:lpstr>Imprecision in Floating-Point Numbers</vt:lpstr>
      <vt:lpstr>Named Constants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Computers and Java</dc:title>
  <dc:creator>Robert P. Burton</dc:creator>
  <cp:lastModifiedBy>Nadia</cp:lastModifiedBy>
  <cp:revision>189</cp:revision>
  <dcterms:created xsi:type="dcterms:W3CDTF">2004-08-20T17:48:18Z</dcterms:created>
  <dcterms:modified xsi:type="dcterms:W3CDTF">2020-01-28T13:57:24Z</dcterms:modified>
</cp:coreProperties>
</file>