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sldIdLst>
    <p:sldId id="256" r:id="rId2"/>
    <p:sldId id="258" r:id="rId3"/>
    <p:sldId id="259" r:id="rId4"/>
    <p:sldId id="260" r:id="rId5"/>
    <p:sldId id="261" r:id="rId6"/>
    <p:sldId id="262" r:id="rId7"/>
    <p:sldId id="257" r:id="rId8"/>
    <p:sldId id="268" r:id="rId9"/>
    <p:sldId id="263" r:id="rId10"/>
    <p:sldId id="275" r:id="rId11"/>
    <p:sldId id="276" r:id="rId12"/>
    <p:sldId id="277" r:id="rId13"/>
    <p:sldId id="341" r:id="rId14"/>
    <p:sldId id="264" r:id="rId15"/>
    <p:sldId id="278" r:id="rId16"/>
    <p:sldId id="279" r:id="rId17"/>
    <p:sldId id="280" r:id="rId18"/>
    <p:sldId id="281" r:id="rId19"/>
    <p:sldId id="282" r:id="rId20"/>
    <p:sldId id="283" r:id="rId21"/>
    <p:sldId id="265" r:id="rId22"/>
    <p:sldId id="284" r:id="rId23"/>
    <p:sldId id="285" r:id="rId24"/>
    <p:sldId id="286" r:id="rId25"/>
    <p:sldId id="288" r:id="rId26"/>
    <p:sldId id="287" r:id="rId27"/>
    <p:sldId id="290" r:id="rId28"/>
    <p:sldId id="289" r:id="rId29"/>
    <p:sldId id="291" r:id="rId30"/>
    <p:sldId id="292" r:id="rId31"/>
    <p:sldId id="293" r:id="rId32"/>
    <p:sldId id="294" r:id="rId33"/>
    <p:sldId id="295" r:id="rId34"/>
    <p:sldId id="296" r:id="rId35"/>
    <p:sldId id="300" r:id="rId36"/>
    <p:sldId id="301" r:id="rId37"/>
    <p:sldId id="302" r:id="rId38"/>
    <p:sldId id="303" r:id="rId39"/>
    <p:sldId id="304" r:id="rId40"/>
    <p:sldId id="266" r:id="rId41"/>
    <p:sldId id="330" r:id="rId42"/>
    <p:sldId id="331" r:id="rId43"/>
    <p:sldId id="332" r:id="rId44"/>
    <p:sldId id="333" r:id="rId45"/>
    <p:sldId id="335" r:id="rId46"/>
    <p:sldId id="336" r:id="rId47"/>
    <p:sldId id="338" r:id="rId48"/>
    <p:sldId id="339" r:id="rId49"/>
    <p:sldId id="320" r:id="rId50"/>
    <p:sldId id="324" r:id="rId51"/>
    <p:sldId id="321" r:id="rId52"/>
    <p:sldId id="340" r:id="rId53"/>
    <p:sldId id="322" r:id="rId54"/>
    <p:sldId id="323" r:id="rId55"/>
    <p:sldId id="325" r:id="rId56"/>
    <p:sldId id="326" r:id="rId57"/>
    <p:sldId id="327" r:id="rId58"/>
    <p:sldId id="305" r:id="rId59"/>
    <p:sldId id="328" r:id="rId60"/>
    <p:sldId id="306" r:id="rId61"/>
    <p:sldId id="314" r:id="rId62"/>
    <p:sldId id="307" r:id="rId63"/>
    <p:sldId id="308" r:id="rId64"/>
    <p:sldId id="309" r:id="rId65"/>
    <p:sldId id="310" r:id="rId66"/>
    <p:sldId id="311" r:id="rId67"/>
    <p:sldId id="312" r:id="rId68"/>
    <p:sldId id="329" r:id="rId69"/>
    <p:sldId id="313" r:id="rId70"/>
    <p:sldId id="315" r:id="rId71"/>
    <p:sldId id="316" r:id="rId72"/>
    <p:sldId id="317" r:id="rId73"/>
    <p:sldId id="318" r:id="rId74"/>
    <p:sldId id="319" r:id="rId75"/>
    <p:sldId id="334" r:id="rId76"/>
    <p:sldId id="269" r:id="rId77"/>
    <p:sldId id="270" r:id="rId78"/>
    <p:sldId id="271" r:id="rId79"/>
    <p:sldId id="272" r:id="rId80"/>
    <p:sldId id="273" r:id="rId81"/>
    <p:sldId id="274" r:id="rId82"/>
    <p:sldId id="267" r:id="rId83"/>
  </p:sldIdLst>
  <p:sldSz cx="9144000" cy="6858000" type="screen4x3"/>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4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6816818A-C6DD-489D-BB7E-402A7F26A3F6}" type="datetimeFigureOut">
              <a:rPr lang="en-US" smtClean="0"/>
              <a:pPr/>
              <a:t>9/29/15</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AA5DCF72-C639-4FCD-8EBF-6585E38AFD8D}" type="slidenum">
              <a:rPr lang="en-US" smtClean="0"/>
              <a:pPr/>
              <a:t>‹#›</a:t>
            </a:fld>
            <a:endParaRPr lang="en-US"/>
          </a:p>
        </p:txBody>
      </p:sp>
    </p:spTree>
    <p:extLst>
      <p:ext uri="{BB962C8B-B14F-4D97-AF65-F5344CB8AC3E}">
        <p14:creationId xmlns:p14="http://schemas.microsoft.com/office/powerpoint/2010/main" val="147123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10</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11</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12</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13</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14</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15</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16</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17</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18</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2</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9D26A-635B-49E1-8923-8CEB5FF82C78}" type="slidenum">
              <a:rPr lang="en-GB"/>
              <a:pPr/>
              <a:t>3</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9CBD0-84CA-4E36-8725-5786CA587297}" type="slidenum">
              <a:rPr lang="en-GB"/>
              <a:pPr/>
              <a:t>4</a:t>
            </a:fld>
            <a:endParaRPr lang="en-GB"/>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32582-9B25-48FD-8514-1B76AFFB8C0C}" type="slidenum">
              <a:rPr lang="en-GB"/>
              <a:pPr/>
              <a:t>5</a:t>
            </a:fld>
            <a:endParaRPr lang="en-GB"/>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BF8EB-13AF-4510-B778-F89825B8FD1F}" type="slidenum">
              <a:rPr lang="en-GB"/>
              <a:pPr/>
              <a:t>6</a:t>
            </a:fld>
            <a:endParaRPr lang="en-GB"/>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1070A9-183A-4EE2-8004-75A2006D9091}" type="slidenum">
              <a:rPr lang="en-GB" smtClean="0"/>
              <a:pPr/>
              <a:t>7</a:t>
            </a:fld>
            <a:endParaRPr lang="en-GB"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79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8</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80</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81</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82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9</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F2DB6C-BBB9-49D0-9F16-FEDA3391B195}" type="datetimeFigureOut">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F2DB6C-BBB9-49D0-9F16-FEDA3391B195}" type="datetimeFigureOut">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F2DB6C-BBB9-49D0-9F16-FEDA3391B195}" type="datetimeFigureOut">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F2DB6C-BBB9-49D0-9F16-FEDA3391B195}" type="datetimeFigureOut">
              <a:rPr lang="en-US" smtClean="0"/>
              <a:pPr/>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F2DB6C-BBB9-49D0-9F16-FEDA3391B195}" type="datetimeFigureOut">
              <a:rPr lang="en-US" smtClean="0"/>
              <a:pPr/>
              <a:t>9/29/15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E83DF-9138-4729-A549-AD2AC9AD929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2DB6C-BBB9-49D0-9F16-FEDA3391B195}" type="datetimeFigureOut">
              <a:rPr lang="en-US" smtClean="0"/>
              <a:pPr/>
              <a:t>9/29/15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DB6C-BBB9-49D0-9F16-FEDA3391B195}" type="datetimeFigureOut">
              <a:rPr lang="en-US" smtClean="0"/>
              <a:pPr/>
              <a:t>9/29/15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F2DB6C-BBB9-49D0-9F16-FEDA3391B195}" type="datetimeFigureOut">
              <a:rPr lang="en-US" smtClean="0"/>
              <a:pPr/>
              <a:t>9/29/15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FE83DF-9138-4729-A549-AD2AC9AD9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5800" y="1447800"/>
            <a:ext cx="7772400" cy="1829761"/>
          </a:xfrm>
          <a:prstGeom prst="rect">
            <a:avLst/>
          </a:prstGeom>
        </p:spPr>
        <p:txBody>
          <a:bodyPr vert="horz" anchor="b">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Double Linked </a:t>
            </a:r>
            <a:r>
              <a:rPr kumimoji="0" lang="en-US"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List</a:t>
            </a:r>
            <a:r>
              <a:rPr kumimoji="0" lang="en-US" sz="48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Rectangle 3"/>
          <p:cNvSpPr txBox="1">
            <a:spLocks noChangeArrowheads="1"/>
          </p:cNvSpPr>
          <p:nvPr/>
        </p:nvSpPr>
        <p:spPr>
          <a:xfrm>
            <a:off x="838200" y="3764007"/>
            <a:ext cx="7772400" cy="1199704"/>
          </a:xfrm>
          <a:prstGeom prst="rect">
            <a:avLst/>
          </a:prstGeom>
        </p:spPr>
        <p:txBody>
          <a:bodyPr vert="horz" lIns="45720" rIns="45720">
            <a:normAutofit/>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GB" sz="2700" b="0" i="0" u="none" strike="noStrike" kern="1200" cap="none" spc="0" normalizeH="0" baseline="0" noProof="0" dirty="0" smtClean="0">
                <a:ln>
                  <a:noFill/>
                </a:ln>
                <a:solidFill>
                  <a:schemeClr val="tx2"/>
                </a:solidFill>
                <a:effectLst/>
                <a:uLnTx/>
                <a:uFillTx/>
                <a:latin typeface="+mn-lt"/>
                <a:ea typeface="+mn-ea"/>
                <a:cs typeface="+mn-cs"/>
              </a:rPr>
              <a:t>CS212:Data Structure</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a:t>
            </a:r>
            <a:r>
              <a:rPr lang="en-US" sz="2400" dirty="0" smtClean="0"/>
              <a:t>List (Double-Linked List): Representation</a:t>
            </a:r>
            <a:endParaRPr lang="en-US" sz="2400" dirty="0"/>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smtClean="0">
                <a:solidFill>
                  <a:srgbClr val="002060"/>
                </a:solidFill>
                <a:latin typeface="SimSun" pitchFamily="2" charset="-122"/>
              </a:rPr>
              <a:t>public class </a:t>
            </a:r>
            <a:r>
              <a:rPr lang="en-US" sz="1400" dirty="0" err="1" smtClean="0">
                <a:latin typeface="SimSun" pitchFamily="2" charset="-122"/>
              </a:rPr>
              <a:t>DoubleLinkedList</a:t>
            </a:r>
            <a:r>
              <a:rPr lang="en-US" sz="1400" dirty="0" smtClean="0">
                <a:latin typeface="SimSun" pitchFamily="2" charset="-122"/>
              </a:rPr>
              <a:t>&lt;T&gt;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head;</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current;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FF0000"/>
                </a:solidFill>
                <a:latin typeface="SimSun" pitchFamily="2" charset="-122"/>
              </a:rPr>
              <a:t>public</a:t>
            </a:r>
            <a:r>
              <a:rPr lang="en-US" sz="1400" dirty="0" smtClean="0">
                <a:solidFill>
                  <a:srgbClr val="FF0000"/>
                </a:solidFill>
                <a:latin typeface="SimSun" pitchFamily="2" charset="-122"/>
              </a:rPr>
              <a:t> </a:t>
            </a:r>
            <a:r>
              <a:rPr lang="en-US" sz="1400" dirty="0" err="1" smtClean="0">
                <a:solidFill>
                  <a:srgbClr val="FF0000"/>
                </a:solidFill>
                <a:latin typeface="SimSun" pitchFamily="2" charset="-122"/>
              </a:rPr>
              <a:t>DoubleLinkedList</a:t>
            </a:r>
            <a:r>
              <a:rPr lang="en-US" sz="1400" dirty="0" smtClean="0">
                <a:solidFill>
                  <a:srgbClr val="FF0000"/>
                </a:solidFill>
                <a:latin typeface="SimSun" pitchFamily="2" charset="-122"/>
              </a:rPr>
              <a:t>() {</a:t>
            </a:r>
          </a:p>
          <a:p>
            <a:pPr>
              <a:lnSpc>
                <a:spcPct val="90000"/>
              </a:lnSpc>
              <a:buFontTx/>
              <a:buNone/>
            </a:pPr>
            <a:r>
              <a:rPr lang="en-US" sz="1400" dirty="0" smtClean="0">
                <a:solidFill>
                  <a:srgbClr val="FF0000"/>
                </a:solidFill>
                <a:latin typeface="SimSun" pitchFamily="2" charset="-122"/>
              </a:rPr>
              <a:t>		head = current = </a:t>
            </a:r>
            <a:r>
              <a:rPr lang="en-US" sz="1400" b="1" dirty="0" smtClean="0">
                <a:solidFill>
                  <a:srgbClr val="FF0000"/>
                </a:solidFill>
                <a:latin typeface="SimSun" pitchFamily="2" charset="-122"/>
              </a:rPr>
              <a:t>null</a:t>
            </a:r>
            <a:r>
              <a:rPr lang="en-US" sz="1400" dirty="0" smtClean="0">
                <a:solidFill>
                  <a:srgbClr val="FF0000"/>
                </a:solidFill>
                <a:latin typeface="SimSun" pitchFamily="2" charset="-122"/>
              </a:rPr>
              <a:t>;</a:t>
            </a:r>
          </a:p>
          <a:p>
            <a:pPr>
              <a:lnSpc>
                <a:spcPct val="90000"/>
              </a:lnSpc>
              <a:buFontTx/>
              <a:buNone/>
            </a:pPr>
            <a:r>
              <a:rPr lang="en-US" sz="1400" dirty="0" smtClean="0">
                <a:solidFill>
                  <a:srgbClr val="FF0000"/>
                </a:solidFill>
                <a:latin typeface="SimSun" pitchFamily="2" charset="-122"/>
              </a:rPr>
              <a:t>	}</a:t>
            </a:r>
          </a:p>
          <a:p>
            <a:pPr>
              <a:lnSpc>
                <a:spcPct val="90000"/>
              </a:lnSpc>
              <a:buFontTx/>
              <a:buNone/>
            </a:pPr>
            <a:endParaRPr lang="en-US" sz="1400" dirty="0" smtClean="0">
              <a:latin typeface="SimSun" pitchFamily="2" charset="-122"/>
            </a:endParaRP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empty()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head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last()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current.next</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br>
              <a:rPr lang="en-US" sz="1400" dirty="0" smtClean="0">
                <a:latin typeface="SimSun" pitchFamily="2" charset="-122"/>
              </a:rPr>
            </a:br>
            <a:r>
              <a:rPr lang="en-US" sz="1400" dirty="0" smtClean="0">
                <a:latin typeface="SimSun" pitchFamily="2" charset="-122"/>
              </a:rPr>
              <a:t/>
            </a:r>
            <a:br>
              <a:rPr lang="en-US" sz="1400" dirty="0" smtClean="0">
                <a:latin typeface="SimSun" pitchFamily="2" charset="-122"/>
              </a:rPr>
            </a:b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first()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current.previous</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10</a:t>
            </a:fld>
            <a:endParaRPr lang="en-US"/>
          </a:p>
        </p:txBody>
      </p:sp>
      <p:sp>
        <p:nvSpPr>
          <p:cNvPr id="5" name="Text Box 30"/>
          <p:cNvSpPr txBox="1">
            <a:spLocks noChangeArrowheads="1"/>
          </p:cNvSpPr>
          <p:nvPr/>
        </p:nvSpPr>
        <p:spPr bwMode="auto">
          <a:xfrm>
            <a:off x="6324600" y="2590800"/>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10" name="Straight Arrow Connector 9"/>
          <p:cNvCxnSpPr/>
          <p:nvPr/>
        </p:nvCxnSpPr>
        <p:spPr>
          <a:xfrm>
            <a:off x="65088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42550" y="1992868"/>
            <a:ext cx="354584" cy="369332"/>
          </a:xfrm>
          <a:prstGeom prst="rect">
            <a:avLst/>
          </a:prstGeom>
          <a:noFill/>
        </p:spPr>
        <p:txBody>
          <a:bodyPr wrap="none" rtlCol="1">
            <a:spAutoFit/>
          </a:bodyPr>
          <a:lstStyle/>
          <a:p>
            <a:r>
              <a:rPr lang="en-US" dirty="0" smtClean="0"/>
              <a:t>H</a:t>
            </a:r>
            <a:endParaRPr lang="x-none" dirty="0"/>
          </a:p>
        </p:txBody>
      </p:sp>
      <p:cxnSp>
        <p:nvCxnSpPr>
          <p:cNvPr id="12" name="Straight Arrow Connector 11"/>
          <p:cNvCxnSpPr/>
          <p:nvPr/>
        </p:nvCxnSpPr>
        <p:spPr>
          <a:xfrm>
            <a:off x="67504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80090" y="1992868"/>
            <a:ext cx="354584" cy="369332"/>
          </a:xfrm>
          <a:prstGeom prst="rect">
            <a:avLst/>
          </a:prstGeom>
          <a:noFill/>
        </p:spPr>
        <p:txBody>
          <a:bodyPr wrap="none" rtlCol="1">
            <a:spAutoFit/>
          </a:bodyPr>
          <a:lstStyle/>
          <a:p>
            <a:r>
              <a:rPr lang="en-US" dirty="0" smtClean="0"/>
              <a:t>C</a:t>
            </a: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a:t>
            </a:r>
            <a:r>
              <a:rPr lang="en-US" sz="2400" dirty="0" smtClean="0"/>
              <a:t>List (Double-Linked List): Representation</a:t>
            </a:r>
            <a:endParaRPr lang="en-US" sz="2400" dirty="0"/>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smtClean="0">
                <a:solidFill>
                  <a:srgbClr val="002060"/>
                </a:solidFill>
                <a:latin typeface="SimSun" pitchFamily="2" charset="-122"/>
              </a:rPr>
              <a:t>public class </a:t>
            </a:r>
            <a:r>
              <a:rPr lang="en-US" sz="1400" dirty="0" err="1" smtClean="0">
                <a:latin typeface="SimSun" pitchFamily="2" charset="-122"/>
              </a:rPr>
              <a:t>DoubleLinkedList</a:t>
            </a:r>
            <a:r>
              <a:rPr lang="en-US" sz="1400" dirty="0" smtClean="0">
                <a:latin typeface="SimSun" pitchFamily="2" charset="-122"/>
              </a:rPr>
              <a:t>&lt;T&gt;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head;</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current;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dirty="0" err="1" smtClean="0">
                <a:latin typeface="SimSun" pitchFamily="2" charset="-122"/>
              </a:rPr>
              <a:t>DoubleLinkedList</a:t>
            </a:r>
            <a:r>
              <a:rPr lang="en-US" sz="1400" dirty="0" smtClean="0">
                <a:latin typeface="SimSun" pitchFamily="2" charset="-122"/>
              </a:rPr>
              <a:t>() {</a:t>
            </a:r>
          </a:p>
          <a:p>
            <a:pPr>
              <a:lnSpc>
                <a:spcPct val="90000"/>
              </a:lnSpc>
              <a:buFontTx/>
              <a:buNone/>
            </a:pPr>
            <a:r>
              <a:rPr lang="en-US" sz="1400" dirty="0" smtClean="0">
                <a:latin typeface="SimSun" pitchFamily="2" charset="-122"/>
              </a:rPr>
              <a:t>		head = current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smtClean="0">
              <a:latin typeface="SimSun" pitchFamily="2" charset="-122"/>
            </a:endParaRPr>
          </a:p>
          <a:p>
            <a:pPr>
              <a:lnSpc>
                <a:spcPct val="90000"/>
              </a:lnSpc>
              <a:buFontTx/>
              <a:buNone/>
            </a:pPr>
            <a:r>
              <a:rPr lang="en-US" sz="1400" dirty="0" smtClean="0">
                <a:latin typeface="SimSun" pitchFamily="2" charset="-122"/>
              </a:rPr>
              <a:t>	</a:t>
            </a:r>
            <a:r>
              <a:rPr lang="en-US" sz="1400" b="1" dirty="0" smtClean="0">
                <a:solidFill>
                  <a:srgbClr val="FF0000"/>
                </a:solidFill>
                <a:latin typeface="SimSun" pitchFamily="2" charset="-122"/>
              </a:rPr>
              <a:t>public</a:t>
            </a:r>
            <a:r>
              <a:rPr lang="en-US" sz="1400" dirty="0" smtClean="0">
                <a:solidFill>
                  <a:srgbClr val="FF0000"/>
                </a:solidFill>
                <a:latin typeface="SimSun" pitchFamily="2" charset="-122"/>
              </a:rPr>
              <a:t> </a:t>
            </a:r>
            <a:r>
              <a:rPr lang="en-US" sz="1400" b="1" dirty="0" err="1" smtClean="0">
                <a:solidFill>
                  <a:srgbClr val="FF0000"/>
                </a:solidFill>
                <a:latin typeface="SimSun" pitchFamily="2" charset="-122"/>
              </a:rPr>
              <a:t>boolean</a:t>
            </a:r>
            <a:r>
              <a:rPr lang="en-US" sz="1400" dirty="0" smtClean="0">
                <a:solidFill>
                  <a:srgbClr val="FF0000"/>
                </a:solidFill>
                <a:latin typeface="SimSun" pitchFamily="2" charset="-122"/>
              </a:rPr>
              <a:t> empty() {</a:t>
            </a:r>
          </a:p>
          <a:p>
            <a:pPr>
              <a:lnSpc>
                <a:spcPct val="90000"/>
              </a:lnSpc>
              <a:buFontTx/>
              <a:buNone/>
            </a:pPr>
            <a:r>
              <a:rPr lang="en-US" sz="1400" dirty="0" smtClean="0">
                <a:solidFill>
                  <a:srgbClr val="FF0000"/>
                </a:solidFill>
                <a:latin typeface="SimSun" pitchFamily="2" charset="-122"/>
              </a:rPr>
              <a:t>		</a:t>
            </a:r>
            <a:r>
              <a:rPr lang="en-US" sz="1400" b="1" dirty="0" smtClean="0">
                <a:solidFill>
                  <a:srgbClr val="FF0000"/>
                </a:solidFill>
                <a:latin typeface="SimSun" pitchFamily="2" charset="-122"/>
              </a:rPr>
              <a:t>return</a:t>
            </a:r>
            <a:r>
              <a:rPr lang="en-US" sz="1400" dirty="0" smtClean="0">
                <a:solidFill>
                  <a:srgbClr val="FF0000"/>
                </a:solidFill>
                <a:latin typeface="SimSun" pitchFamily="2" charset="-122"/>
              </a:rPr>
              <a:t> head == </a:t>
            </a:r>
            <a:r>
              <a:rPr lang="en-US" sz="1400" b="1" dirty="0" smtClean="0">
                <a:solidFill>
                  <a:srgbClr val="FF0000"/>
                </a:solidFill>
                <a:latin typeface="SimSun" pitchFamily="2" charset="-122"/>
              </a:rPr>
              <a:t>null</a:t>
            </a:r>
            <a:r>
              <a:rPr lang="en-US" sz="1400" dirty="0" smtClean="0">
                <a:solidFill>
                  <a:srgbClr val="FF0000"/>
                </a:solidFill>
                <a:latin typeface="SimSun" pitchFamily="2" charset="-122"/>
              </a:rPr>
              <a:t>;</a:t>
            </a:r>
          </a:p>
          <a:p>
            <a:pPr>
              <a:lnSpc>
                <a:spcPct val="90000"/>
              </a:lnSpc>
              <a:buFontTx/>
              <a:buNone/>
            </a:pPr>
            <a:r>
              <a:rPr lang="en-US" sz="1400" dirty="0" smtClean="0">
                <a:solidFill>
                  <a:srgbClr val="FF0000"/>
                </a:solidFill>
                <a:latin typeface="SimSun" pitchFamily="2" charset="-122"/>
              </a:rPr>
              <a:t>	}</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last()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current.next</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br>
              <a:rPr lang="en-US" sz="1400" dirty="0" smtClean="0">
                <a:latin typeface="SimSun" pitchFamily="2" charset="-122"/>
              </a:rPr>
            </a:br>
            <a:r>
              <a:rPr lang="en-US" sz="1400" dirty="0" smtClean="0">
                <a:latin typeface="SimSun" pitchFamily="2" charset="-122"/>
              </a:rPr>
              <a:t/>
            </a:r>
            <a:br>
              <a:rPr lang="en-US" sz="1400" dirty="0" smtClean="0">
                <a:latin typeface="SimSun" pitchFamily="2" charset="-122"/>
              </a:rPr>
            </a:b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first()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current.previous</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11</a:t>
            </a:fld>
            <a:endParaRPr lang="en-US"/>
          </a:p>
        </p:txBody>
      </p:sp>
      <p:sp>
        <p:nvSpPr>
          <p:cNvPr id="5" name="Text Box 30"/>
          <p:cNvSpPr txBox="1">
            <a:spLocks noChangeArrowheads="1"/>
          </p:cNvSpPr>
          <p:nvPr/>
        </p:nvSpPr>
        <p:spPr bwMode="auto">
          <a:xfrm>
            <a:off x="7890302" y="3148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8" name="Group 27"/>
          <p:cNvGrpSpPr/>
          <p:nvPr/>
        </p:nvGrpSpPr>
        <p:grpSpPr>
          <a:xfrm>
            <a:off x="6783377" y="3112532"/>
            <a:ext cx="685800" cy="457200"/>
            <a:chOff x="6783377" y="3112532"/>
            <a:chExt cx="685800" cy="457200"/>
          </a:xfrm>
        </p:grpSpPr>
        <p:sp>
          <p:nvSpPr>
            <p:cNvPr id="7" name="Rectangle 17"/>
            <p:cNvSpPr>
              <a:spLocks noChangeArrowheads="1"/>
            </p:cNvSpPr>
            <p:nvPr/>
          </p:nvSpPr>
          <p:spPr bwMode="auto">
            <a:xfrm>
              <a:off x="6935777" y="3112532"/>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7316777" y="3112532"/>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6783377" y="3112532"/>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7024324" y="2807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2514600"/>
            <a:ext cx="354584" cy="369332"/>
          </a:xfrm>
          <a:prstGeom prst="rect">
            <a:avLst/>
          </a:prstGeom>
          <a:noFill/>
        </p:spPr>
        <p:txBody>
          <a:bodyPr wrap="none" rtlCol="1">
            <a:spAutoFit/>
          </a:bodyPr>
          <a:lstStyle/>
          <a:p>
            <a:r>
              <a:rPr lang="en-US" dirty="0" smtClean="0"/>
              <a:t>H</a:t>
            </a:r>
            <a:endParaRPr lang="x-none" dirty="0"/>
          </a:p>
        </p:txBody>
      </p:sp>
      <p:cxnSp>
        <p:nvCxnSpPr>
          <p:cNvPr id="14" name="Straight Arrow Connector 13"/>
          <p:cNvCxnSpPr/>
          <p:nvPr/>
        </p:nvCxnSpPr>
        <p:spPr>
          <a:xfrm>
            <a:off x="7401727" y="3264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5" name="Text Box 30"/>
          <p:cNvSpPr txBox="1">
            <a:spLocks noChangeArrowheads="1"/>
          </p:cNvSpPr>
          <p:nvPr/>
        </p:nvSpPr>
        <p:spPr bwMode="auto">
          <a:xfrm>
            <a:off x="4876800" y="3200400"/>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19" name="Straight Arrow Connector 18"/>
          <p:cNvCxnSpPr/>
          <p:nvPr/>
        </p:nvCxnSpPr>
        <p:spPr>
          <a:xfrm>
            <a:off x="5051647"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85323" y="2566608"/>
            <a:ext cx="354584" cy="369332"/>
          </a:xfrm>
          <a:prstGeom prst="rect">
            <a:avLst/>
          </a:prstGeom>
          <a:noFill/>
        </p:spPr>
        <p:txBody>
          <a:bodyPr wrap="none" rtlCol="1">
            <a:spAutoFit/>
          </a:bodyPr>
          <a:lstStyle/>
          <a:p>
            <a:r>
              <a:rPr lang="en-US" dirty="0" smtClean="0"/>
              <a:t>H</a:t>
            </a:r>
            <a:endParaRPr lang="x-none" dirty="0"/>
          </a:p>
        </p:txBody>
      </p:sp>
      <p:cxnSp>
        <p:nvCxnSpPr>
          <p:cNvPr id="21" name="Straight Arrow Connector 20"/>
          <p:cNvCxnSpPr/>
          <p:nvPr/>
        </p:nvCxnSpPr>
        <p:spPr>
          <a:xfrm>
            <a:off x="5293193"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22863" y="2566608"/>
            <a:ext cx="354584" cy="369332"/>
          </a:xfrm>
          <a:prstGeom prst="rect">
            <a:avLst/>
          </a:prstGeom>
          <a:noFill/>
        </p:spPr>
        <p:txBody>
          <a:bodyPr wrap="none" rtlCol="1">
            <a:spAutoFit/>
          </a:bodyPr>
          <a:lstStyle/>
          <a:p>
            <a:r>
              <a:rPr lang="en-US" dirty="0" smtClean="0"/>
              <a:t>C</a:t>
            </a:r>
            <a:endParaRPr lang="x-none" dirty="0"/>
          </a:p>
        </p:txBody>
      </p:sp>
      <p:cxnSp>
        <p:nvCxnSpPr>
          <p:cNvPr id="25" name="Straight Connector 24"/>
          <p:cNvCxnSpPr/>
          <p:nvPr/>
        </p:nvCxnSpPr>
        <p:spPr>
          <a:xfrm>
            <a:off x="6172200" y="2209800"/>
            <a:ext cx="0" cy="220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4876800" y="3821668"/>
            <a:ext cx="636713" cy="369332"/>
          </a:xfrm>
          <a:prstGeom prst="rect">
            <a:avLst/>
          </a:prstGeom>
          <a:noFill/>
          <a:ln w="9525">
            <a:noFill/>
            <a:miter lim="800000"/>
            <a:headEnd/>
            <a:tailEnd/>
          </a:ln>
        </p:spPr>
        <p:txBody>
          <a:bodyPr wrap="none">
            <a:spAutoFit/>
          </a:bodyPr>
          <a:lstStyle/>
          <a:p>
            <a:r>
              <a:rPr lang="en-US" b="1" dirty="0" smtClean="0">
                <a:solidFill>
                  <a:srgbClr val="FF0000"/>
                </a:solidFill>
              </a:rPr>
              <a:t>true</a:t>
            </a:r>
            <a:endParaRPr lang="en-US" b="1" dirty="0">
              <a:solidFill>
                <a:srgbClr val="FF0000"/>
              </a:solidFill>
            </a:endParaRPr>
          </a:p>
        </p:txBody>
      </p:sp>
      <p:sp>
        <p:nvSpPr>
          <p:cNvPr id="27" name="Text Box 30"/>
          <p:cNvSpPr txBox="1">
            <a:spLocks noChangeArrowheads="1"/>
          </p:cNvSpPr>
          <p:nvPr/>
        </p:nvSpPr>
        <p:spPr bwMode="auto">
          <a:xfrm>
            <a:off x="6907087" y="3821668"/>
            <a:ext cx="710451" cy="369332"/>
          </a:xfrm>
          <a:prstGeom prst="rect">
            <a:avLst/>
          </a:prstGeom>
          <a:noFill/>
          <a:ln w="9525">
            <a:noFill/>
            <a:miter lim="800000"/>
            <a:headEnd/>
            <a:tailEnd/>
          </a:ln>
        </p:spPr>
        <p:txBody>
          <a:bodyPr wrap="none">
            <a:spAutoFit/>
          </a:bodyPr>
          <a:lstStyle/>
          <a:p>
            <a:r>
              <a:rPr lang="en-US" b="1" dirty="0" smtClean="0">
                <a:solidFill>
                  <a:srgbClr val="FF0000"/>
                </a:solidFill>
              </a:rPr>
              <a:t>false</a:t>
            </a:r>
            <a:endParaRPr lang="en-US" b="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a:t>
            </a:r>
            <a:r>
              <a:rPr lang="en-US" sz="2400" dirty="0" smtClean="0"/>
              <a:t>List (Double-Linked List): Representation</a:t>
            </a:r>
            <a:endParaRPr lang="en-US" sz="2400" dirty="0"/>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smtClean="0">
                <a:solidFill>
                  <a:srgbClr val="002060"/>
                </a:solidFill>
                <a:latin typeface="SimSun" pitchFamily="2" charset="-122"/>
              </a:rPr>
              <a:t>public class </a:t>
            </a:r>
            <a:r>
              <a:rPr lang="en-US" sz="1400" dirty="0" err="1" smtClean="0">
                <a:latin typeface="SimSun" pitchFamily="2" charset="-122"/>
              </a:rPr>
              <a:t>DoubleLinkedList</a:t>
            </a:r>
            <a:r>
              <a:rPr lang="en-US" sz="1400" dirty="0" smtClean="0">
                <a:latin typeface="SimSun" pitchFamily="2" charset="-122"/>
              </a:rPr>
              <a:t>&lt;T&gt;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head;</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current;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dirty="0" err="1" smtClean="0">
                <a:latin typeface="SimSun" pitchFamily="2" charset="-122"/>
              </a:rPr>
              <a:t>DoubleLinkedList</a:t>
            </a:r>
            <a:r>
              <a:rPr lang="en-US" sz="1400" dirty="0" smtClean="0">
                <a:latin typeface="SimSun" pitchFamily="2" charset="-122"/>
              </a:rPr>
              <a:t>() {</a:t>
            </a:r>
          </a:p>
          <a:p>
            <a:pPr>
              <a:lnSpc>
                <a:spcPct val="90000"/>
              </a:lnSpc>
              <a:buFontTx/>
              <a:buNone/>
            </a:pPr>
            <a:r>
              <a:rPr lang="en-US" sz="1400" dirty="0" smtClean="0">
                <a:latin typeface="SimSun" pitchFamily="2" charset="-122"/>
              </a:rPr>
              <a:t>		head = current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smtClean="0">
              <a:latin typeface="SimSun" pitchFamily="2" charset="-122"/>
            </a:endParaRP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empty()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head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FF0000"/>
                </a:solidFill>
                <a:latin typeface="SimSun" pitchFamily="2" charset="-122"/>
              </a:rPr>
              <a:t>public</a:t>
            </a:r>
            <a:r>
              <a:rPr lang="en-US" sz="1400" dirty="0" smtClean="0">
                <a:solidFill>
                  <a:srgbClr val="FF0000"/>
                </a:solidFill>
                <a:latin typeface="SimSun" pitchFamily="2" charset="-122"/>
              </a:rPr>
              <a:t> </a:t>
            </a:r>
            <a:r>
              <a:rPr lang="en-US" sz="1400" b="1" dirty="0" err="1" smtClean="0">
                <a:solidFill>
                  <a:srgbClr val="FF0000"/>
                </a:solidFill>
                <a:latin typeface="SimSun" pitchFamily="2" charset="-122"/>
              </a:rPr>
              <a:t>boolean</a:t>
            </a:r>
            <a:r>
              <a:rPr lang="en-US" sz="1400" dirty="0" smtClean="0">
                <a:solidFill>
                  <a:srgbClr val="FF0000"/>
                </a:solidFill>
                <a:latin typeface="SimSun" pitchFamily="2" charset="-122"/>
              </a:rPr>
              <a:t> last() {</a:t>
            </a:r>
          </a:p>
          <a:p>
            <a:pPr>
              <a:lnSpc>
                <a:spcPct val="90000"/>
              </a:lnSpc>
              <a:buFontTx/>
              <a:buNone/>
            </a:pPr>
            <a:r>
              <a:rPr lang="en-US" sz="1400" dirty="0" smtClean="0">
                <a:solidFill>
                  <a:srgbClr val="FF0000"/>
                </a:solidFill>
                <a:latin typeface="SimSun" pitchFamily="2" charset="-122"/>
              </a:rPr>
              <a:t>		</a:t>
            </a:r>
            <a:r>
              <a:rPr lang="en-US" sz="1400" b="1" dirty="0" smtClean="0">
                <a:solidFill>
                  <a:srgbClr val="FF0000"/>
                </a:solidFill>
                <a:latin typeface="SimSun" pitchFamily="2" charset="-122"/>
              </a:rPr>
              <a:t>return</a:t>
            </a:r>
            <a:r>
              <a:rPr lang="en-US" sz="1400" dirty="0" smtClean="0">
                <a:solidFill>
                  <a:srgbClr val="FF0000"/>
                </a:solidFill>
                <a:latin typeface="SimSun" pitchFamily="2" charset="-122"/>
              </a:rPr>
              <a:t> </a:t>
            </a:r>
            <a:r>
              <a:rPr lang="en-US" sz="1400" dirty="0" err="1" smtClean="0">
                <a:solidFill>
                  <a:srgbClr val="FF0000"/>
                </a:solidFill>
                <a:latin typeface="SimSun" pitchFamily="2" charset="-122"/>
              </a:rPr>
              <a:t>current.next</a:t>
            </a:r>
            <a:r>
              <a:rPr lang="en-US" sz="1400" dirty="0" smtClean="0">
                <a:solidFill>
                  <a:srgbClr val="FF0000"/>
                </a:solidFill>
                <a:latin typeface="SimSun" pitchFamily="2" charset="-122"/>
              </a:rPr>
              <a:t> == </a:t>
            </a:r>
            <a:r>
              <a:rPr lang="en-US" sz="1400" b="1" dirty="0" smtClean="0">
                <a:solidFill>
                  <a:srgbClr val="FF0000"/>
                </a:solidFill>
                <a:latin typeface="SimSun" pitchFamily="2" charset="-122"/>
              </a:rPr>
              <a:t>null</a:t>
            </a:r>
            <a:r>
              <a:rPr lang="en-US" sz="1400" dirty="0" smtClean="0">
                <a:solidFill>
                  <a:srgbClr val="FF0000"/>
                </a:solidFill>
                <a:latin typeface="SimSun" pitchFamily="2" charset="-122"/>
              </a:rPr>
              <a:t>;</a:t>
            </a:r>
          </a:p>
          <a:p>
            <a:pPr>
              <a:lnSpc>
                <a:spcPct val="90000"/>
              </a:lnSpc>
              <a:buFontTx/>
              <a:buNone/>
            </a:pPr>
            <a:r>
              <a:rPr lang="en-US" sz="1400" dirty="0" smtClean="0">
                <a:solidFill>
                  <a:srgbClr val="FF0000"/>
                </a:solidFill>
                <a:latin typeface="SimSun" pitchFamily="2" charset="-122"/>
              </a:rPr>
              <a:t>	}</a:t>
            </a:r>
            <a:r>
              <a:rPr lang="en-US" sz="1400" dirty="0" smtClean="0">
                <a:latin typeface="SimSun" pitchFamily="2" charset="-122"/>
              </a:rPr>
              <a:t/>
            </a:r>
            <a:br>
              <a:rPr lang="en-US" sz="1400" dirty="0" smtClean="0">
                <a:latin typeface="SimSun" pitchFamily="2" charset="-122"/>
              </a:rPr>
            </a:br>
            <a:r>
              <a:rPr lang="en-US" sz="1400" dirty="0" smtClean="0">
                <a:latin typeface="SimSun" pitchFamily="2" charset="-122"/>
              </a:rPr>
              <a:t/>
            </a:r>
            <a:br>
              <a:rPr lang="en-US" sz="1400" dirty="0" smtClean="0">
                <a:latin typeface="SimSun" pitchFamily="2" charset="-122"/>
              </a:rPr>
            </a:b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first()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current.previous</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12</a:t>
            </a:fld>
            <a:endParaRPr lang="en-US"/>
          </a:p>
        </p:txBody>
      </p:sp>
      <p:sp>
        <p:nvSpPr>
          <p:cNvPr id="49"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51" name="Group 18"/>
          <p:cNvGrpSpPr/>
          <p:nvPr/>
        </p:nvGrpSpPr>
        <p:grpSpPr>
          <a:xfrm>
            <a:off x="4876800" y="2350532"/>
            <a:ext cx="685800" cy="457200"/>
            <a:chOff x="5943600" y="2286000"/>
            <a:chExt cx="685800" cy="457200"/>
          </a:xfrm>
        </p:grpSpPr>
        <p:sp>
          <p:nvSpPr>
            <p:cNvPr id="5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4" name="Rectangle 5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5" name="Straight Arrow Connector 54"/>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930610" y="1752600"/>
            <a:ext cx="354584" cy="369332"/>
          </a:xfrm>
          <a:prstGeom prst="rect">
            <a:avLst/>
          </a:prstGeom>
          <a:noFill/>
        </p:spPr>
        <p:txBody>
          <a:bodyPr wrap="none" rtlCol="1">
            <a:spAutoFit/>
          </a:bodyPr>
          <a:lstStyle/>
          <a:p>
            <a:r>
              <a:rPr lang="en-US" dirty="0" smtClean="0"/>
              <a:t>H</a:t>
            </a:r>
            <a:endParaRPr lang="x-none" dirty="0"/>
          </a:p>
        </p:txBody>
      </p:sp>
      <p:cxnSp>
        <p:nvCxnSpPr>
          <p:cNvPr id="57" name="Straight Arrow Connector 56"/>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80686" y="1752600"/>
            <a:ext cx="354584" cy="369332"/>
          </a:xfrm>
          <a:prstGeom prst="rect">
            <a:avLst/>
          </a:prstGeom>
          <a:noFill/>
        </p:spPr>
        <p:txBody>
          <a:bodyPr wrap="none" rtlCol="1">
            <a:spAutoFit/>
          </a:bodyPr>
          <a:lstStyle/>
          <a:p>
            <a:r>
              <a:rPr lang="en-US" dirty="0" smtClean="0"/>
              <a:t>C</a:t>
            </a:r>
            <a:endParaRPr lang="x-none" dirty="0"/>
          </a:p>
        </p:txBody>
      </p:sp>
      <p:grpSp>
        <p:nvGrpSpPr>
          <p:cNvPr id="59" name="Group 17"/>
          <p:cNvGrpSpPr/>
          <p:nvPr/>
        </p:nvGrpSpPr>
        <p:grpSpPr>
          <a:xfrm>
            <a:off x="6019800" y="2350532"/>
            <a:ext cx="685800" cy="457200"/>
            <a:chOff x="6705600" y="3505200"/>
            <a:chExt cx="685800" cy="457200"/>
          </a:xfrm>
        </p:grpSpPr>
        <p:sp>
          <p:nvSpPr>
            <p:cNvPr id="6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63"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64" name="Group 20"/>
          <p:cNvGrpSpPr/>
          <p:nvPr/>
        </p:nvGrpSpPr>
        <p:grpSpPr>
          <a:xfrm>
            <a:off x="7162800" y="2350532"/>
            <a:ext cx="685800" cy="457200"/>
            <a:chOff x="6705600" y="3505200"/>
            <a:chExt cx="685800" cy="457200"/>
          </a:xfrm>
        </p:grpSpPr>
        <p:sp>
          <p:nvSpPr>
            <p:cNvPr id="6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7" name="Rectangle 6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8" name="Straight Arrow Connector 67"/>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9"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70"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71" name="Group 27"/>
          <p:cNvGrpSpPr/>
          <p:nvPr/>
        </p:nvGrpSpPr>
        <p:grpSpPr>
          <a:xfrm>
            <a:off x="4881562" y="4572000"/>
            <a:ext cx="685800" cy="457200"/>
            <a:chOff x="5943600" y="2286000"/>
            <a:chExt cx="685800" cy="457200"/>
          </a:xfrm>
        </p:grpSpPr>
        <p:sp>
          <p:nvSpPr>
            <p:cNvPr id="7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5" name="Straight Arrow Connector 74"/>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935372" y="3974068"/>
            <a:ext cx="354584" cy="369332"/>
          </a:xfrm>
          <a:prstGeom prst="rect">
            <a:avLst/>
          </a:prstGeom>
          <a:noFill/>
        </p:spPr>
        <p:txBody>
          <a:bodyPr wrap="none" rtlCol="1">
            <a:spAutoFit/>
          </a:bodyPr>
          <a:lstStyle/>
          <a:p>
            <a:r>
              <a:rPr lang="en-US" dirty="0" smtClean="0"/>
              <a:t>H</a:t>
            </a:r>
            <a:endParaRPr lang="x-none" dirty="0"/>
          </a:p>
        </p:txBody>
      </p:sp>
      <p:cxnSp>
        <p:nvCxnSpPr>
          <p:cNvPr id="77" name="Straight Arrow Connector 76"/>
          <p:cNvCxnSpPr/>
          <p:nvPr/>
        </p:nvCxnSpPr>
        <p:spPr>
          <a:xfrm>
            <a:off x="75119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341616" y="3974068"/>
            <a:ext cx="354584" cy="369332"/>
          </a:xfrm>
          <a:prstGeom prst="rect">
            <a:avLst/>
          </a:prstGeom>
          <a:noFill/>
        </p:spPr>
        <p:txBody>
          <a:bodyPr wrap="none" rtlCol="1">
            <a:spAutoFit/>
          </a:bodyPr>
          <a:lstStyle/>
          <a:p>
            <a:r>
              <a:rPr lang="en-US" dirty="0" smtClean="0"/>
              <a:t>C</a:t>
            </a:r>
            <a:endParaRPr lang="x-none" dirty="0"/>
          </a:p>
        </p:txBody>
      </p:sp>
      <p:grpSp>
        <p:nvGrpSpPr>
          <p:cNvPr id="79" name="Group 35"/>
          <p:cNvGrpSpPr/>
          <p:nvPr/>
        </p:nvGrpSpPr>
        <p:grpSpPr>
          <a:xfrm>
            <a:off x="6024562" y="4572000"/>
            <a:ext cx="685800" cy="457200"/>
            <a:chOff x="6705600" y="3505200"/>
            <a:chExt cx="685800" cy="457200"/>
          </a:xfrm>
        </p:grpSpPr>
        <p:sp>
          <p:nvSpPr>
            <p:cNvPr id="8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83"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84" name="Group 40"/>
          <p:cNvGrpSpPr/>
          <p:nvPr/>
        </p:nvGrpSpPr>
        <p:grpSpPr>
          <a:xfrm>
            <a:off x="7167562" y="4572000"/>
            <a:ext cx="685800" cy="457200"/>
            <a:chOff x="6705600" y="3505200"/>
            <a:chExt cx="685800" cy="457200"/>
          </a:xfrm>
        </p:grpSpPr>
        <p:sp>
          <p:nvSpPr>
            <p:cNvPr id="8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7" name="Rectangle 8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8" name="Straight Arrow Connector 87"/>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9"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90"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smtClean="0">
                <a:solidFill>
                  <a:srgbClr val="FF0000"/>
                </a:solidFill>
              </a:rPr>
              <a:t>false</a:t>
            </a:r>
            <a:endParaRPr lang="en-US" b="1" dirty="0">
              <a:solidFill>
                <a:srgbClr val="FF0000"/>
              </a:solidFill>
            </a:endParaRPr>
          </a:p>
        </p:txBody>
      </p:sp>
      <p:sp>
        <p:nvSpPr>
          <p:cNvPr id="91"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smtClean="0">
                <a:solidFill>
                  <a:srgbClr val="FF0000"/>
                </a:solidFill>
              </a:rPr>
              <a:t>true</a:t>
            </a:r>
            <a:endParaRPr lang="en-US" b="1" dirty="0">
              <a:solidFill>
                <a:srgbClr val="FF0000"/>
              </a:solidFill>
            </a:endParaRPr>
          </a:p>
        </p:txBody>
      </p:sp>
      <p:cxnSp>
        <p:nvCxnSpPr>
          <p:cNvPr id="92" name="Straight Connector 91"/>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4"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4"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95" name="Straight Arrow Connector 94"/>
          <p:cNvCxnSpPr>
            <a:endCxn id="9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a:t>
            </a:r>
            <a:r>
              <a:rPr lang="en-US" sz="2400" dirty="0" smtClean="0"/>
              <a:t>List (Double-Linked List): Representation</a:t>
            </a:r>
            <a:endParaRPr lang="en-US" sz="2400" dirty="0"/>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smtClean="0">
                <a:solidFill>
                  <a:srgbClr val="002060"/>
                </a:solidFill>
                <a:latin typeface="SimSun" pitchFamily="2" charset="-122"/>
              </a:rPr>
              <a:t>public class </a:t>
            </a:r>
            <a:r>
              <a:rPr lang="en-US" sz="1400" dirty="0" err="1" smtClean="0">
                <a:latin typeface="SimSun" pitchFamily="2" charset="-122"/>
              </a:rPr>
              <a:t>DoubleLinkedList</a:t>
            </a:r>
            <a:r>
              <a:rPr lang="en-US" sz="1400" dirty="0" smtClean="0">
                <a:latin typeface="SimSun" pitchFamily="2" charset="-122"/>
              </a:rPr>
              <a:t>&lt;T&gt;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head;</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Node&lt;T&gt; current;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dirty="0" err="1" smtClean="0">
                <a:latin typeface="SimSun" pitchFamily="2" charset="-122"/>
              </a:rPr>
              <a:t>DoubleLinkedList</a:t>
            </a:r>
            <a:r>
              <a:rPr lang="en-US" sz="1400" dirty="0" smtClean="0">
                <a:latin typeface="SimSun" pitchFamily="2" charset="-122"/>
              </a:rPr>
              <a:t>() {</a:t>
            </a:r>
          </a:p>
          <a:p>
            <a:pPr>
              <a:lnSpc>
                <a:spcPct val="90000"/>
              </a:lnSpc>
              <a:buFontTx/>
              <a:buNone/>
            </a:pPr>
            <a:r>
              <a:rPr lang="en-US" sz="1400" dirty="0" smtClean="0">
                <a:latin typeface="SimSun" pitchFamily="2" charset="-122"/>
              </a:rPr>
              <a:t>		head = current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smtClean="0">
              <a:latin typeface="SimSun" pitchFamily="2" charset="-122"/>
            </a:endParaRP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empty()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head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last()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current.next</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br>
              <a:rPr lang="en-US" sz="1400" dirty="0" smtClean="0">
                <a:latin typeface="SimSun" pitchFamily="2" charset="-122"/>
              </a:rPr>
            </a:br>
            <a:r>
              <a:rPr lang="en-US" sz="1400" dirty="0" smtClean="0">
                <a:latin typeface="SimSun" pitchFamily="2" charset="-122"/>
              </a:rPr>
              <a:t/>
            </a:r>
            <a:br>
              <a:rPr lang="en-US" sz="1400" dirty="0" smtClean="0">
                <a:latin typeface="SimSun" pitchFamily="2" charset="-122"/>
              </a:rPr>
            </a:br>
            <a:r>
              <a:rPr lang="en-US" sz="1400" b="1" dirty="0" smtClean="0">
                <a:solidFill>
                  <a:srgbClr val="FF0000"/>
                </a:solidFill>
                <a:latin typeface="SimSun" pitchFamily="2" charset="-122"/>
              </a:rPr>
              <a:t>public</a:t>
            </a:r>
            <a:r>
              <a:rPr lang="en-US" sz="1400" dirty="0" smtClean="0">
                <a:solidFill>
                  <a:srgbClr val="FF0000"/>
                </a:solidFill>
                <a:latin typeface="SimSun" pitchFamily="2" charset="-122"/>
              </a:rPr>
              <a:t> </a:t>
            </a:r>
            <a:r>
              <a:rPr lang="en-US" sz="1400" b="1" dirty="0" err="1" smtClean="0">
                <a:solidFill>
                  <a:srgbClr val="FF0000"/>
                </a:solidFill>
                <a:latin typeface="SimSun" pitchFamily="2" charset="-122"/>
              </a:rPr>
              <a:t>boolean</a:t>
            </a:r>
            <a:r>
              <a:rPr lang="en-US" sz="1400" dirty="0" smtClean="0">
                <a:solidFill>
                  <a:srgbClr val="FF0000"/>
                </a:solidFill>
                <a:latin typeface="SimSun" pitchFamily="2" charset="-122"/>
              </a:rPr>
              <a:t> first() {</a:t>
            </a:r>
          </a:p>
          <a:p>
            <a:pPr>
              <a:lnSpc>
                <a:spcPct val="90000"/>
              </a:lnSpc>
              <a:buFontTx/>
              <a:buNone/>
            </a:pPr>
            <a:r>
              <a:rPr lang="en-US" sz="1400" dirty="0" smtClean="0">
                <a:solidFill>
                  <a:srgbClr val="FF0000"/>
                </a:solidFill>
                <a:latin typeface="SimSun" pitchFamily="2" charset="-122"/>
              </a:rPr>
              <a:t>		</a:t>
            </a:r>
            <a:r>
              <a:rPr lang="en-US" sz="1400" b="1" dirty="0" smtClean="0">
                <a:solidFill>
                  <a:srgbClr val="FF0000"/>
                </a:solidFill>
                <a:latin typeface="SimSun" pitchFamily="2" charset="-122"/>
              </a:rPr>
              <a:t>return</a:t>
            </a:r>
            <a:r>
              <a:rPr lang="en-US" sz="1400" dirty="0" smtClean="0">
                <a:solidFill>
                  <a:srgbClr val="FF0000"/>
                </a:solidFill>
                <a:latin typeface="SimSun" pitchFamily="2" charset="-122"/>
              </a:rPr>
              <a:t> </a:t>
            </a:r>
            <a:r>
              <a:rPr lang="en-US" sz="1400" dirty="0" err="1" smtClean="0">
                <a:solidFill>
                  <a:srgbClr val="FF0000"/>
                </a:solidFill>
                <a:latin typeface="SimSun" pitchFamily="2" charset="-122"/>
              </a:rPr>
              <a:t>current.previous</a:t>
            </a:r>
            <a:r>
              <a:rPr lang="en-US" sz="1400" dirty="0" smtClean="0">
                <a:solidFill>
                  <a:srgbClr val="FF0000"/>
                </a:solidFill>
                <a:latin typeface="SimSun" pitchFamily="2" charset="-122"/>
              </a:rPr>
              <a:t> == </a:t>
            </a:r>
            <a:r>
              <a:rPr lang="en-US" sz="1400" b="1" dirty="0" smtClean="0">
                <a:solidFill>
                  <a:srgbClr val="FF0000"/>
                </a:solidFill>
                <a:latin typeface="SimSun" pitchFamily="2" charset="-122"/>
              </a:rPr>
              <a:t>null</a:t>
            </a:r>
            <a:r>
              <a:rPr lang="en-US" sz="1400" dirty="0" smtClean="0">
                <a:solidFill>
                  <a:srgbClr val="FF0000"/>
                </a:solidFill>
                <a:latin typeface="SimSun" pitchFamily="2" charset="-122"/>
              </a:rPr>
              <a:t>;</a:t>
            </a:r>
          </a:p>
          <a:p>
            <a:pPr>
              <a:lnSpc>
                <a:spcPct val="90000"/>
              </a:lnSpc>
              <a:buFontTx/>
              <a:buNone/>
            </a:pPr>
            <a:r>
              <a:rPr lang="en-US" sz="1400" dirty="0" smtClean="0">
                <a:solidFill>
                  <a:srgbClr val="FF0000"/>
                </a:solidFill>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13</a:t>
            </a:fld>
            <a:endParaRPr lang="en-US"/>
          </a:p>
        </p:txBody>
      </p:sp>
      <p:sp>
        <p:nvSpPr>
          <p:cNvPr id="5"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 name="Group 18"/>
          <p:cNvGrpSpPr/>
          <p:nvPr/>
        </p:nvGrpSpPr>
        <p:grpSpPr>
          <a:xfrm>
            <a:off x="4876800" y="2350532"/>
            <a:ext cx="685800" cy="4572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30610" y="1752600"/>
            <a:ext cx="354584" cy="369332"/>
          </a:xfrm>
          <a:prstGeom prst="rect">
            <a:avLst/>
          </a:prstGeom>
          <a:noFill/>
        </p:spPr>
        <p:txBody>
          <a:bodyPr wrap="none" rtlCol="1">
            <a:spAutoFit/>
          </a:bodyPr>
          <a:lstStyle/>
          <a:p>
            <a:r>
              <a:rPr lang="en-US" dirty="0" smtClean="0"/>
              <a:t>H</a:t>
            </a:r>
            <a:endParaRPr lang="x-none" dirty="0"/>
          </a:p>
        </p:txBody>
      </p:sp>
      <p:cxnSp>
        <p:nvCxnSpPr>
          <p:cNvPr id="12" name="Straight Arrow Connector 11"/>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80686" y="1752600"/>
            <a:ext cx="354584" cy="369332"/>
          </a:xfrm>
          <a:prstGeom prst="rect">
            <a:avLst/>
          </a:prstGeom>
          <a:noFill/>
        </p:spPr>
        <p:txBody>
          <a:bodyPr wrap="none" rtlCol="1">
            <a:spAutoFit/>
          </a:bodyPr>
          <a:lstStyle/>
          <a:p>
            <a:r>
              <a:rPr lang="en-US" dirty="0" smtClean="0"/>
              <a:t>C</a:t>
            </a:r>
            <a:endParaRPr lang="x-none" dirty="0"/>
          </a:p>
        </p:txBody>
      </p:sp>
      <p:grpSp>
        <p:nvGrpSpPr>
          <p:cNvPr id="3" name="Group 17"/>
          <p:cNvGrpSpPr/>
          <p:nvPr/>
        </p:nvGrpSpPr>
        <p:grpSpPr>
          <a:xfrm>
            <a:off x="6019800" y="2350532"/>
            <a:ext cx="685800" cy="457200"/>
            <a:chOff x="6705600" y="3505200"/>
            <a:chExt cx="685800" cy="457200"/>
          </a:xfrm>
        </p:grpSpPr>
        <p:sp>
          <p:nvSpPr>
            <p:cNvPr id="1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0"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4" name="Group 20"/>
          <p:cNvGrpSpPr/>
          <p:nvPr/>
        </p:nvGrpSpPr>
        <p:grpSpPr>
          <a:xfrm>
            <a:off x="7162800" y="2350532"/>
            <a:ext cx="685800" cy="457200"/>
            <a:chOff x="6705600" y="3505200"/>
            <a:chExt cx="685800" cy="457200"/>
          </a:xfrm>
        </p:grpSpPr>
        <p:sp>
          <p:nvSpPr>
            <p:cNvPr id="2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4" name="Rectangle 2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5" name="Straight Arrow Connector 24"/>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27"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14" name="Group 27"/>
          <p:cNvGrpSpPr/>
          <p:nvPr/>
        </p:nvGrpSpPr>
        <p:grpSpPr>
          <a:xfrm>
            <a:off x="4881562" y="4572000"/>
            <a:ext cx="685800" cy="457200"/>
            <a:chOff x="5943600" y="2286000"/>
            <a:chExt cx="685800" cy="457200"/>
          </a:xfrm>
        </p:grpSpPr>
        <p:sp>
          <p:nvSpPr>
            <p:cNvPr id="2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2" name="Straight Arrow Connector 31"/>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35372" y="3974068"/>
            <a:ext cx="354584" cy="369332"/>
          </a:xfrm>
          <a:prstGeom prst="rect">
            <a:avLst/>
          </a:prstGeom>
          <a:noFill/>
        </p:spPr>
        <p:txBody>
          <a:bodyPr wrap="none" rtlCol="1">
            <a:spAutoFit/>
          </a:bodyPr>
          <a:lstStyle/>
          <a:p>
            <a:r>
              <a:rPr lang="en-US" dirty="0" smtClean="0"/>
              <a:t>H</a:t>
            </a:r>
            <a:endParaRPr lang="x-none" dirty="0"/>
          </a:p>
        </p:txBody>
      </p:sp>
      <p:cxnSp>
        <p:nvCxnSpPr>
          <p:cNvPr id="34" name="Straight Arrow Connector 33"/>
          <p:cNvCxnSpPr/>
          <p:nvPr/>
        </p:nvCxnSpPr>
        <p:spPr>
          <a:xfrm>
            <a:off x="53021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31816" y="3974068"/>
            <a:ext cx="354584" cy="369332"/>
          </a:xfrm>
          <a:prstGeom prst="rect">
            <a:avLst/>
          </a:prstGeom>
          <a:noFill/>
        </p:spPr>
        <p:txBody>
          <a:bodyPr wrap="none" rtlCol="1">
            <a:spAutoFit/>
          </a:bodyPr>
          <a:lstStyle/>
          <a:p>
            <a:r>
              <a:rPr lang="en-US" dirty="0" smtClean="0"/>
              <a:t>C</a:t>
            </a:r>
            <a:endParaRPr lang="x-none" dirty="0"/>
          </a:p>
        </p:txBody>
      </p:sp>
      <p:grpSp>
        <p:nvGrpSpPr>
          <p:cNvPr id="18" name="Group 35"/>
          <p:cNvGrpSpPr/>
          <p:nvPr/>
        </p:nvGrpSpPr>
        <p:grpSpPr>
          <a:xfrm>
            <a:off x="6024562" y="4572000"/>
            <a:ext cx="685800" cy="457200"/>
            <a:chOff x="6705600" y="3505200"/>
            <a:chExt cx="685800" cy="457200"/>
          </a:xfrm>
        </p:grpSpPr>
        <p:sp>
          <p:nvSpPr>
            <p:cNvPr id="37"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38"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0"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19" name="Group 40"/>
          <p:cNvGrpSpPr/>
          <p:nvPr/>
        </p:nvGrpSpPr>
        <p:grpSpPr>
          <a:xfrm>
            <a:off x="7167562" y="4572000"/>
            <a:ext cx="685800" cy="457200"/>
            <a:chOff x="6705600" y="3505200"/>
            <a:chExt cx="685800" cy="457200"/>
          </a:xfrm>
        </p:grpSpPr>
        <p:sp>
          <p:nvSpPr>
            <p:cNvPr id="4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4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44" name="Rectangle 4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45" name="Straight Arrow Connector 44"/>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6"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47"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smtClean="0">
                <a:solidFill>
                  <a:srgbClr val="FF0000"/>
                </a:solidFill>
              </a:rPr>
              <a:t>false</a:t>
            </a:r>
            <a:endParaRPr lang="en-US" b="1" dirty="0">
              <a:solidFill>
                <a:srgbClr val="FF0000"/>
              </a:solidFill>
            </a:endParaRPr>
          </a:p>
        </p:txBody>
      </p:sp>
      <p:sp>
        <p:nvSpPr>
          <p:cNvPr id="48"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smtClean="0">
                <a:solidFill>
                  <a:srgbClr val="FF0000"/>
                </a:solidFill>
              </a:rPr>
              <a:t>true</a:t>
            </a:r>
            <a:endParaRPr lang="en-US" b="1" dirty="0">
              <a:solidFill>
                <a:srgbClr val="FF0000"/>
              </a:solidFill>
            </a:endParaRPr>
          </a:p>
        </p:txBody>
      </p:sp>
      <p:cxnSp>
        <p:nvCxnSpPr>
          <p:cNvPr id="50" name="Straight Connector 49"/>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1"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1"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55" name="Straight Arrow Connector 54"/>
          <p:cNvCxnSpPr>
            <a:endCxn id="5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findFirst</a:t>
            </a:r>
            <a:r>
              <a:rPr lang="en-US" sz="2400" dirty="0" smtClean="0">
                <a:latin typeface="SimSun" pitchFamily="2" charset="-122"/>
              </a:rPr>
              <a:t>() {</a:t>
            </a:r>
          </a:p>
          <a:p>
            <a:pPr>
              <a:lnSpc>
                <a:spcPct val="90000"/>
              </a:lnSpc>
              <a:buFontTx/>
              <a:buNone/>
            </a:pPr>
            <a:r>
              <a:rPr lang="en-US" sz="2400" dirty="0" smtClean="0">
                <a:latin typeface="SimSun" pitchFamily="2" charset="-122"/>
              </a:rPr>
              <a:t>		current = head;</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void</a:t>
            </a:r>
            <a:r>
              <a:rPr lang="en-US" sz="2400" dirty="0">
                <a:latin typeface="SimSun" pitchFamily="2" charset="-122"/>
              </a:rPr>
              <a:t> </a:t>
            </a:r>
            <a:r>
              <a:rPr lang="en-US" sz="2400" dirty="0" err="1" smtClean="0">
                <a:latin typeface="SimSun" pitchFamily="2" charset="-122"/>
              </a:rPr>
              <a:t>findNext</a:t>
            </a:r>
            <a:r>
              <a:rPr lang="en-US" sz="2400" dirty="0" smtClean="0">
                <a:latin typeface="SimSun" pitchFamily="2" charset="-122"/>
              </a:rPr>
              <a:t>() </a:t>
            </a:r>
            <a:r>
              <a:rPr lang="en-US" sz="2400" dirty="0">
                <a:latin typeface="SimSun" pitchFamily="2" charset="-122"/>
              </a:rPr>
              <a:t>{</a:t>
            </a:r>
          </a:p>
          <a:p>
            <a:pPr>
              <a:lnSpc>
                <a:spcPct val="90000"/>
              </a:lnSpc>
              <a:buFontTx/>
              <a:buNone/>
            </a:pPr>
            <a:r>
              <a:rPr lang="en-US" sz="2400" dirty="0" smtClean="0">
                <a:latin typeface="SimSun" pitchFamily="2" charset="-122"/>
              </a:rPr>
              <a:t>		current </a:t>
            </a:r>
            <a:r>
              <a:rPr lang="en-US" sz="2400" dirty="0">
                <a:latin typeface="SimSun" pitchFamily="2" charset="-122"/>
              </a:rPr>
              <a:t>= </a:t>
            </a:r>
            <a:r>
              <a:rPr lang="en-US" sz="2400" dirty="0" err="1">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current.previous</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a:t>
            </a:r>
            <a:r>
              <a:rPr lang="en-US" sz="2400" dirty="0" smtClean="0">
                <a:latin typeface="SimSun" pitchFamily="2" charset="-122"/>
              </a:rPr>
              <a:t>retrieve() </a:t>
            </a:r>
            <a:r>
              <a:rPr lang="en-US" sz="2400" dirty="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a:t>
            </a:r>
            <a:r>
              <a:rPr lang="en-US" sz="2400" dirty="0" smtClean="0">
                <a:latin typeface="SimSun" pitchFamily="2" charset="-122"/>
              </a:rPr>
              <a:t> </a:t>
            </a:r>
            <a:r>
              <a:rPr lang="en-US" sz="2400" dirty="0" err="1">
                <a:latin typeface="SimSun" pitchFamily="2" charset="-122"/>
              </a:rPr>
              <a:t>current.data</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smtClean="0">
                <a:latin typeface="SimSun" pitchFamily="2" charset="-122"/>
              </a:rPr>
              <a:t>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void </a:t>
            </a:r>
            <a:r>
              <a:rPr lang="en-US" sz="2400" b="1" dirty="0" err="1" smtClean="0">
                <a:solidFill>
                  <a:srgbClr val="FF0000"/>
                </a:solidFill>
                <a:latin typeface="SimSun" pitchFamily="2" charset="-122"/>
              </a:rPr>
              <a:t>findFirst</a:t>
            </a:r>
            <a:r>
              <a:rPr lang="en-US" sz="2400" b="1" dirty="0" smtClean="0">
                <a:solidFill>
                  <a:srgbClr val="FF0000"/>
                </a:solidFill>
                <a:latin typeface="SimSun" pitchFamily="2" charset="-122"/>
              </a:rPr>
              <a:t>() {</a:t>
            </a:r>
          </a:p>
          <a:p>
            <a:pPr>
              <a:lnSpc>
                <a:spcPct val="90000"/>
              </a:lnSpc>
              <a:buFontTx/>
              <a:buNone/>
            </a:pPr>
            <a:r>
              <a:rPr lang="en-US" sz="2400" b="1" dirty="0" smtClean="0">
                <a:solidFill>
                  <a:srgbClr val="FF0000"/>
                </a:solidFill>
                <a:latin typeface="SimSun" pitchFamily="2" charset="-122"/>
              </a:rPr>
              <a:t>		current = head;</a:t>
            </a:r>
          </a:p>
          <a:p>
            <a:pPr>
              <a:lnSpc>
                <a:spcPct val="90000"/>
              </a:lnSpc>
              <a:buFontTx/>
              <a:buNone/>
            </a:pPr>
            <a:r>
              <a:rPr lang="en-US" sz="2400" b="1" dirty="0" smtClean="0">
                <a:solidFill>
                  <a:srgbClr val="FF0000"/>
                </a:solidFill>
                <a:latin typeface="SimSun" pitchFamily="2" charset="-122"/>
              </a:rPr>
              <a:t>	}</a:t>
            </a:r>
            <a:endParaRPr lang="en-US" sz="2400" b="1" dirty="0">
              <a:solidFill>
                <a:srgbClr val="FF0000"/>
              </a:solidFill>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void</a:t>
            </a:r>
            <a:r>
              <a:rPr lang="en-US" sz="2400" dirty="0">
                <a:latin typeface="SimSun" pitchFamily="2" charset="-122"/>
              </a:rPr>
              <a:t> </a:t>
            </a:r>
            <a:r>
              <a:rPr lang="en-US" sz="2400" dirty="0" err="1" smtClean="0">
                <a:latin typeface="SimSun" pitchFamily="2" charset="-122"/>
              </a:rPr>
              <a:t>findNext</a:t>
            </a:r>
            <a:r>
              <a:rPr lang="en-US" sz="2400" dirty="0" smtClean="0">
                <a:latin typeface="SimSun" pitchFamily="2" charset="-122"/>
              </a:rPr>
              <a:t>() </a:t>
            </a:r>
            <a:r>
              <a:rPr lang="en-US" sz="2400" dirty="0">
                <a:latin typeface="SimSun" pitchFamily="2" charset="-122"/>
              </a:rPr>
              <a:t>{</a:t>
            </a:r>
          </a:p>
          <a:p>
            <a:pPr>
              <a:lnSpc>
                <a:spcPct val="90000"/>
              </a:lnSpc>
              <a:buFontTx/>
              <a:buNone/>
            </a:pPr>
            <a:r>
              <a:rPr lang="en-US" sz="2400" dirty="0" smtClean="0">
                <a:latin typeface="SimSun" pitchFamily="2" charset="-122"/>
              </a:rPr>
              <a:t>		current </a:t>
            </a:r>
            <a:r>
              <a:rPr lang="en-US" sz="2400" dirty="0">
                <a:latin typeface="SimSun" pitchFamily="2" charset="-122"/>
              </a:rPr>
              <a:t>= </a:t>
            </a:r>
            <a:r>
              <a:rPr lang="en-US" sz="2400" dirty="0" err="1">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current.previous</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a:t>
            </a:r>
            <a:r>
              <a:rPr lang="en-US" sz="2400" dirty="0" smtClean="0">
                <a:latin typeface="SimSun" pitchFamily="2" charset="-122"/>
              </a:rPr>
              <a:t>retrieve() </a:t>
            </a:r>
            <a:r>
              <a:rPr lang="en-US" sz="2400" dirty="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a:t>
            </a:r>
            <a:r>
              <a:rPr lang="en-US" sz="2400" dirty="0" smtClean="0">
                <a:latin typeface="SimSun" pitchFamily="2" charset="-122"/>
              </a:rPr>
              <a:t> </a:t>
            </a:r>
            <a:r>
              <a:rPr lang="en-US" sz="2400" dirty="0" err="1">
                <a:latin typeface="SimSun" pitchFamily="2" charset="-122"/>
              </a:rPr>
              <a:t>current.data</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smtClean="0">
                <a:latin typeface="SimSun" pitchFamily="2" charset="-122"/>
              </a:rPr>
              <a:t>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15</a:t>
            </a:fld>
            <a:endParaRPr lang="en-US"/>
          </a:p>
        </p:txBody>
      </p:sp>
      <p:sp>
        <p:nvSpPr>
          <p:cNvPr id="5"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7" name="Group 6"/>
          <p:cNvGrpSpPr/>
          <p:nvPr/>
        </p:nvGrpSpPr>
        <p:grpSpPr>
          <a:xfrm>
            <a:off x="46482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2010" y="1752600"/>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52086" y="1752600"/>
            <a:ext cx="354584" cy="369332"/>
          </a:xfrm>
          <a:prstGeom prst="rect">
            <a:avLst/>
          </a:prstGeom>
          <a:noFill/>
        </p:spPr>
        <p:txBody>
          <a:bodyPr wrap="none" rtlCol="1">
            <a:spAutoFit/>
          </a:bodyPr>
          <a:lstStyle/>
          <a:p>
            <a:r>
              <a:rPr lang="en-US" dirty="0" smtClean="0"/>
              <a:t>C</a:t>
            </a:r>
            <a:endParaRPr lang="x-none" dirty="0"/>
          </a:p>
        </p:txBody>
      </p:sp>
      <p:grpSp>
        <p:nvGrpSpPr>
          <p:cNvPr id="15" name="Group 14"/>
          <p:cNvGrpSpPr/>
          <p:nvPr/>
        </p:nvGrpSpPr>
        <p:grpSpPr>
          <a:xfrm>
            <a:off x="57912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0" name="Group 19"/>
          <p:cNvGrpSpPr/>
          <p:nvPr/>
        </p:nvGrpSpPr>
        <p:grpSpPr>
          <a:xfrm>
            <a:off x="6934200"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46" name="Text Box 30"/>
          <p:cNvSpPr txBox="1">
            <a:spLocks noChangeArrowheads="1"/>
          </p:cNvSpPr>
          <p:nvPr/>
        </p:nvSpPr>
        <p:spPr bwMode="auto">
          <a:xfrm>
            <a:off x="5365657" y="46078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47" name="Group 46"/>
          <p:cNvGrpSpPr/>
          <p:nvPr/>
        </p:nvGrpSpPr>
        <p:grpSpPr>
          <a:xfrm>
            <a:off x="4652962" y="4572000"/>
            <a:ext cx="685800" cy="457200"/>
            <a:chOff x="5943600" y="2286000"/>
            <a:chExt cx="685800" cy="457200"/>
          </a:xfrm>
        </p:grpSpPr>
        <p:sp>
          <p:nvSpPr>
            <p:cNvPr id="4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0" name="Rectangle 4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1" name="Straight Arrow Connector 50"/>
          <p:cNvCxnSpPr/>
          <p:nvPr/>
        </p:nvCxnSpPr>
        <p:spPr>
          <a:xfrm>
            <a:off x="48730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06772" y="3974068"/>
            <a:ext cx="354584" cy="369332"/>
          </a:xfrm>
          <a:prstGeom prst="rect">
            <a:avLst/>
          </a:prstGeom>
          <a:noFill/>
        </p:spPr>
        <p:txBody>
          <a:bodyPr wrap="none" rtlCol="1">
            <a:spAutoFit/>
          </a:bodyPr>
          <a:lstStyle/>
          <a:p>
            <a:r>
              <a:rPr lang="en-US" dirty="0" smtClean="0"/>
              <a:t>H</a:t>
            </a:r>
            <a:endParaRPr lang="x-none" dirty="0"/>
          </a:p>
        </p:txBody>
      </p:sp>
      <p:cxnSp>
        <p:nvCxnSpPr>
          <p:cNvPr id="53" name="Straight Arrow Connector 52"/>
          <p:cNvCxnSpPr/>
          <p:nvPr/>
        </p:nvCxnSpPr>
        <p:spPr>
          <a:xfrm>
            <a:off x="5096435"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26105" y="3974068"/>
            <a:ext cx="354584" cy="369332"/>
          </a:xfrm>
          <a:prstGeom prst="rect">
            <a:avLst/>
          </a:prstGeom>
          <a:noFill/>
        </p:spPr>
        <p:txBody>
          <a:bodyPr wrap="none" rtlCol="1">
            <a:spAutoFit/>
          </a:bodyPr>
          <a:lstStyle/>
          <a:p>
            <a:r>
              <a:rPr lang="en-US" dirty="0" smtClean="0"/>
              <a:t>C</a:t>
            </a:r>
            <a:endParaRPr lang="x-none" dirty="0"/>
          </a:p>
        </p:txBody>
      </p:sp>
      <p:grpSp>
        <p:nvGrpSpPr>
          <p:cNvPr id="55" name="Group 54"/>
          <p:cNvGrpSpPr/>
          <p:nvPr/>
        </p:nvGrpSpPr>
        <p:grpSpPr>
          <a:xfrm>
            <a:off x="5795962" y="4572000"/>
            <a:ext cx="685800" cy="457200"/>
            <a:chOff x="6705600" y="3505200"/>
            <a:chExt cx="685800" cy="457200"/>
          </a:xfrm>
        </p:grpSpPr>
        <p:sp>
          <p:nvSpPr>
            <p:cNvPr id="5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5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58" name="Rectangle 5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59" name="Text Box 30"/>
          <p:cNvSpPr txBox="1">
            <a:spLocks noChangeArrowheads="1"/>
          </p:cNvSpPr>
          <p:nvPr/>
        </p:nvSpPr>
        <p:spPr bwMode="auto">
          <a:xfrm>
            <a:off x="6514499" y="46078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60" name="Group 59"/>
          <p:cNvGrpSpPr/>
          <p:nvPr/>
        </p:nvGrpSpPr>
        <p:grpSpPr>
          <a:xfrm>
            <a:off x="6938962" y="4572000"/>
            <a:ext cx="685800" cy="457200"/>
            <a:chOff x="6705600" y="3505200"/>
            <a:chExt cx="685800" cy="457200"/>
          </a:xfrm>
        </p:grpSpPr>
        <p:sp>
          <p:nvSpPr>
            <p:cNvPr id="6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6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4" name="Straight Arrow Connector 63"/>
          <p:cNvCxnSpPr/>
          <p:nvPr/>
        </p:nvCxnSpPr>
        <p:spPr>
          <a:xfrm>
            <a:off x="75485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5" name="Text Box 30"/>
          <p:cNvSpPr txBox="1">
            <a:spLocks noChangeArrowheads="1"/>
          </p:cNvSpPr>
          <p:nvPr/>
        </p:nvSpPr>
        <p:spPr bwMode="auto">
          <a:xfrm>
            <a:off x="8081962" y="454277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findFirst</a:t>
            </a:r>
            <a:r>
              <a:rPr lang="en-US" sz="2400" dirty="0" smtClean="0">
                <a:latin typeface="SimSun" pitchFamily="2" charset="-122"/>
              </a:rPr>
              <a:t>() {</a:t>
            </a:r>
          </a:p>
          <a:p>
            <a:pPr>
              <a:lnSpc>
                <a:spcPct val="90000"/>
              </a:lnSpc>
              <a:buFontTx/>
              <a:buNone/>
            </a:pPr>
            <a:r>
              <a:rPr lang="en-US" sz="2400" dirty="0" smtClean="0">
                <a:latin typeface="SimSun" pitchFamily="2" charset="-122"/>
              </a:rPr>
              <a:t>		current = head;</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FF0000"/>
                </a:solidFill>
                <a:latin typeface="SimSun" pitchFamily="2" charset="-122"/>
              </a:rPr>
              <a:t>public </a:t>
            </a:r>
            <a:r>
              <a:rPr lang="en-US" sz="2400" b="1" dirty="0">
                <a:solidFill>
                  <a:srgbClr val="FF0000"/>
                </a:solidFill>
                <a:latin typeface="SimSun" pitchFamily="2" charset="-122"/>
              </a:rPr>
              <a:t>void </a:t>
            </a:r>
            <a:r>
              <a:rPr lang="en-US" sz="2400" b="1" dirty="0" err="1" smtClean="0">
                <a:solidFill>
                  <a:srgbClr val="FF0000"/>
                </a:solidFill>
                <a:latin typeface="SimSun" pitchFamily="2" charset="-122"/>
              </a:rPr>
              <a:t>findNext</a:t>
            </a:r>
            <a:r>
              <a:rPr lang="en-US" sz="2400" b="1" dirty="0" smtClean="0">
                <a:solidFill>
                  <a:srgbClr val="FF0000"/>
                </a:solidFill>
                <a:latin typeface="SimSun" pitchFamily="2" charset="-122"/>
              </a:rPr>
              <a:t>() </a:t>
            </a:r>
            <a:r>
              <a:rPr lang="en-US" sz="2400" b="1" dirty="0">
                <a:solidFill>
                  <a:srgbClr val="FF0000"/>
                </a:solidFill>
                <a:latin typeface="SimSun" pitchFamily="2" charset="-122"/>
              </a:rPr>
              <a:t>{</a:t>
            </a:r>
          </a:p>
          <a:p>
            <a:pPr>
              <a:lnSpc>
                <a:spcPct val="90000"/>
              </a:lnSpc>
              <a:buFontTx/>
              <a:buNone/>
            </a:pPr>
            <a:r>
              <a:rPr lang="en-US" sz="2400" b="1" dirty="0" smtClean="0">
                <a:solidFill>
                  <a:srgbClr val="FF0000"/>
                </a:solidFill>
                <a:latin typeface="SimSun" pitchFamily="2" charset="-122"/>
              </a:rPr>
              <a:t>		current </a:t>
            </a:r>
            <a:r>
              <a:rPr lang="en-US" sz="2400" b="1" dirty="0">
                <a:solidFill>
                  <a:srgbClr val="FF0000"/>
                </a:solidFill>
                <a:latin typeface="SimSun" pitchFamily="2" charset="-122"/>
              </a:rPr>
              <a:t>= </a:t>
            </a:r>
            <a:r>
              <a:rPr lang="en-US" sz="2400" b="1" dirty="0" err="1">
                <a:solidFill>
                  <a:srgbClr val="FF0000"/>
                </a:solidFill>
                <a:latin typeface="SimSun" pitchFamily="2" charset="-122"/>
              </a:rPr>
              <a:t>current.next</a:t>
            </a:r>
            <a:r>
              <a:rPr lang="en-US" sz="2400" b="1" dirty="0" smtClean="0">
                <a:solidFill>
                  <a:srgbClr val="FF0000"/>
                </a:solidFill>
                <a:latin typeface="SimSun" pitchFamily="2" charset="-122"/>
              </a:rPr>
              <a:t>;</a:t>
            </a:r>
          </a:p>
          <a:p>
            <a:pPr>
              <a:lnSpc>
                <a:spcPct val="90000"/>
              </a:lnSpc>
              <a:buFontTx/>
              <a:buNone/>
            </a:pPr>
            <a:r>
              <a:rPr lang="en-US" sz="2400" b="1" dirty="0" smtClean="0">
                <a:solidFill>
                  <a:srgbClr val="FF0000"/>
                </a:solidFill>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current.previous</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a:t>
            </a:r>
            <a:r>
              <a:rPr lang="en-US" sz="2400" dirty="0" smtClean="0">
                <a:latin typeface="SimSun" pitchFamily="2" charset="-122"/>
              </a:rPr>
              <a:t>retrieve() </a:t>
            </a:r>
            <a:r>
              <a:rPr lang="en-US" sz="2400" dirty="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a:t>
            </a:r>
            <a:r>
              <a:rPr lang="en-US" sz="2400" dirty="0" smtClean="0">
                <a:latin typeface="SimSun" pitchFamily="2" charset="-122"/>
              </a:rPr>
              <a:t> </a:t>
            </a:r>
            <a:r>
              <a:rPr lang="en-US" sz="2400" dirty="0" err="1">
                <a:latin typeface="SimSun" pitchFamily="2" charset="-122"/>
              </a:rPr>
              <a:t>current.data</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smtClean="0">
                <a:latin typeface="SimSun" pitchFamily="2" charset="-122"/>
              </a:rPr>
              <a:t>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16</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54366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66286" y="1752600"/>
            <a:ext cx="354584" cy="369332"/>
          </a:xfrm>
          <a:prstGeom prst="rect">
            <a:avLst/>
          </a:prstGeom>
          <a:noFill/>
        </p:spPr>
        <p:txBody>
          <a:bodyPr wrap="none" rtlCol="1">
            <a:spAutoFit/>
          </a:bodyPr>
          <a:lstStyle/>
          <a:p>
            <a:r>
              <a:rPr lang="en-US" dirty="0" smtClean="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82"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smtClean="0"/>
              <a:t>H</a:t>
            </a:r>
            <a:endParaRPr lang="x-none" dirty="0"/>
          </a:p>
        </p:txBody>
      </p:sp>
      <p:cxnSp>
        <p:nvCxnSpPr>
          <p:cNvPr id="88" name="Straight Arrow Connector 87"/>
          <p:cNvCxnSpPr/>
          <p:nvPr/>
        </p:nvCxnSpPr>
        <p:spPr>
          <a:xfrm>
            <a:off x="6445146"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274816" y="4126468"/>
            <a:ext cx="354584" cy="369332"/>
          </a:xfrm>
          <a:prstGeom prst="rect">
            <a:avLst/>
          </a:prstGeom>
          <a:noFill/>
        </p:spPr>
        <p:txBody>
          <a:bodyPr wrap="none" rtlCol="1">
            <a:spAutoFit/>
          </a:bodyPr>
          <a:lstStyle/>
          <a:p>
            <a:r>
              <a:rPr lang="en-US" dirty="0" smtClean="0"/>
              <a:t>C</a:t>
            </a:r>
            <a:endParaRPr lang="x-none" dirty="0"/>
          </a:p>
        </p:txBody>
      </p:sp>
      <p:grpSp>
        <p:nvGrpSpPr>
          <p:cNvPr id="9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95"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grpSp>
        <p:nvGrpSpPr>
          <p:cNvPr id="101"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findFirst</a:t>
            </a:r>
            <a:r>
              <a:rPr lang="en-US" sz="2400" dirty="0" smtClean="0">
                <a:latin typeface="SimSun" pitchFamily="2" charset="-122"/>
              </a:rPr>
              <a:t>() {</a:t>
            </a:r>
          </a:p>
          <a:p>
            <a:pPr>
              <a:lnSpc>
                <a:spcPct val="90000"/>
              </a:lnSpc>
              <a:buFontTx/>
              <a:buNone/>
            </a:pPr>
            <a:r>
              <a:rPr lang="en-US" sz="2400" dirty="0" smtClean="0">
                <a:latin typeface="SimSun" pitchFamily="2" charset="-122"/>
              </a:rPr>
              <a:t>		current = head;</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void</a:t>
            </a:r>
            <a:r>
              <a:rPr lang="en-US" sz="2400" dirty="0">
                <a:latin typeface="SimSun" pitchFamily="2" charset="-122"/>
              </a:rPr>
              <a:t> </a:t>
            </a:r>
            <a:r>
              <a:rPr lang="en-US" sz="2400" dirty="0" err="1" smtClean="0">
                <a:latin typeface="SimSun" pitchFamily="2" charset="-122"/>
              </a:rPr>
              <a:t>findNext</a:t>
            </a:r>
            <a:r>
              <a:rPr lang="en-US" sz="2400" dirty="0" smtClean="0">
                <a:latin typeface="SimSun" pitchFamily="2" charset="-122"/>
              </a:rPr>
              <a:t>() </a:t>
            </a:r>
            <a:r>
              <a:rPr lang="en-US" sz="2400" dirty="0">
                <a:latin typeface="SimSun" pitchFamily="2" charset="-122"/>
              </a:rPr>
              <a:t>{</a:t>
            </a:r>
          </a:p>
          <a:p>
            <a:pPr>
              <a:lnSpc>
                <a:spcPct val="90000"/>
              </a:lnSpc>
              <a:buFontTx/>
              <a:buNone/>
            </a:pPr>
            <a:r>
              <a:rPr lang="en-US" sz="2400" dirty="0" smtClean="0">
                <a:latin typeface="SimSun" pitchFamily="2" charset="-122"/>
              </a:rPr>
              <a:t>		current </a:t>
            </a:r>
            <a:r>
              <a:rPr lang="en-US" sz="2400" dirty="0">
                <a:latin typeface="SimSun" pitchFamily="2" charset="-122"/>
              </a:rPr>
              <a:t>= </a:t>
            </a:r>
            <a:r>
              <a:rPr lang="en-US" sz="2400" dirty="0" err="1">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void </a:t>
            </a:r>
            <a:r>
              <a:rPr lang="en-US" sz="2400" b="1" dirty="0" err="1" smtClean="0">
                <a:solidFill>
                  <a:srgbClr val="FF0000"/>
                </a:solidFill>
                <a:latin typeface="SimSun" pitchFamily="2" charset="-122"/>
              </a:rPr>
              <a:t>findPrevious</a:t>
            </a:r>
            <a:r>
              <a:rPr lang="en-US" sz="2400" b="1" dirty="0" smtClean="0">
                <a:solidFill>
                  <a:srgbClr val="FF0000"/>
                </a:solidFill>
                <a:latin typeface="SimSun" pitchFamily="2" charset="-122"/>
              </a:rPr>
              <a:t>() {</a:t>
            </a:r>
          </a:p>
          <a:p>
            <a:pPr>
              <a:lnSpc>
                <a:spcPct val="90000"/>
              </a:lnSpc>
              <a:buFontTx/>
              <a:buNone/>
            </a:pPr>
            <a:r>
              <a:rPr lang="en-US" sz="2400" b="1" dirty="0" smtClean="0">
                <a:solidFill>
                  <a:srgbClr val="FF0000"/>
                </a:solidFill>
                <a:latin typeface="SimSun" pitchFamily="2" charset="-122"/>
              </a:rPr>
              <a:t>		current = </a:t>
            </a:r>
            <a:r>
              <a:rPr lang="en-US" sz="2400" b="1" dirty="0" err="1" smtClean="0">
                <a:solidFill>
                  <a:srgbClr val="FF0000"/>
                </a:solidFill>
                <a:latin typeface="SimSun" pitchFamily="2" charset="-122"/>
              </a:rPr>
              <a:t>current.previous</a:t>
            </a:r>
            <a:r>
              <a:rPr lang="en-US" sz="2400" b="1" dirty="0" smtClean="0">
                <a:solidFill>
                  <a:srgbClr val="FF0000"/>
                </a:solidFill>
                <a:latin typeface="SimSun" pitchFamily="2" charset="-122"/>
              </a:rPr>
              <a:t>;</a:t>
            </a:r>
          </a:p>
          <a:p>
            <a:pPr>
              <a:lnSpc>
                <a:spcPct val="90000"/>
              </a:lnSpc>
              <a:buFontTx/>
              <a:buNone/>
            </a:pPr>
            <a:r>
              <a:rPr lang="en-US" sz="2400" b="1" dirty="0" smtClean="0">
                <a:solidFill>
                  <a:srgbClr val="FF0000"/>
                </a:solidFill>
                <a:latin typeface="SimSun" pitchFamily="2" charset="-122"/>
              </a:rPr>
              <a:t>	}</a:t>
            </a:r>
            <a:endParaRPr lang="en-US" sz="2400" b="1" dirty="0">
              <a:solidFill>
                <a:srgbClr val="FF0000"/>
              </a:solidFill>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a:t>
            </a:r>
            <a:r>
              <a:rPr lang="en-US" sz="2400" dirty="0" smtClean="0">
                <a:latin typeface="SimSun" pitchFamily="2" charset="-122"/>
              </a:rPr>
              <a:t>retrieve() </a:t>
            </a:r>
            <a:r>
              <a:rPr lang="en-US" sz="2400" dirty="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a:t>
            </a:r>
            <a:r>
              <a:rPr lang="en-US" sz="2400" dirty="0" smtClean="0">
                <a:latin typeface="SimSun" pitchFamily="2" charset="-122"/>
              </a:rPr>
              <a:t> </a:t>
            </a:r>
            <a:r>
              <a:rPr lang="en-US" sz="2400" dirty="0" err="1">
                <a:latin typeface="SimSun" pitchFamily="2" charset="-122"/>
              </a:rPr>
              <a:t>current.data</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smtClean="0">
                <a:latin typeface="SimSun" pitchFamily="2" charset="-122"/>
              </a:rPr>
              <a:t>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17</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6436181"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5851" y="1752600"/>
            <a:ext cx="354584" cy="369332"/>
          </a:xfrm>
          <a:prstGeom prst="rect">
            <a:avLst/>
          </a:prstGeom>
          <a:noFill/>
        </p:spPr>
        <p:txBody>
          <a:bodyPr wrap="none" rtlCol="1">
            <a:spAutoFit/>
          </a:bodyPr>
          <a:lstStyle/>
          <a:p>
            <a:r>
              <a:rPr lang="en-US" dirty="0" smtClean="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15"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smtClean="0"/>
              <a:t>H</a:t>
            </a:r>
            <a:endParaRPr lang="x-none" dirty="0"/>
          </a:p>
        </p:txBody>
      </p:sp>
      <p:cxnSp>
        <p:nvCxnSpPr>
          <p:cNvPr id="88" name="Straight Arrow Connector 87"/>
          <p:cNvCxnSpPr/>
          <p:nvPr/>
        </p:nvCxnSpPr>
        <p:spPr>
          <a:xfrm>
            <a:off x="5437095"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66765" y="4126468"/>
            <a:ext cx="354584" cy="369332"/>
          </a:xfrm>
          <a:prstGeom prst="rect">
            <a:avLst/>
          </a:prstGeom>
          <a:noFill/>
        </p:spPr>
        <p:txBody>
          <a:bodyPr wrap="none" rtlCol="1">
            <a:spAutoFit/>
          </a:bodyPr>
          <a:lstStyle/>
          <a:p>
            <a:r>
              <a:rPr lang="en-US" dirty="0" smtClean="0"/>
              <a:t>C</a:t>
            </a:r>
            <a:endParaRPr lang="x-none" dirty="0"/>
          </a:p>
        </p:txBody>
      </p:sp>
      <p:grpSp>
        <p:nvGrpSpPr>
          <p:cNvPr id="2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6"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grpSp>
        <p:nvGrpSpPr>
          <p:cNvPr id="27"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findFirst</a:t>
            </a:r>
            <a:r>
              <a:rPr lang="en-US" sz="2400" dirty="0" smtClean="0">
                <a:latin typeface="SimSun" pitchFamily="2" charset="-122"/>
              </a:rPr>
              <a:t>() {</a:t>
            </a:r>
          </a:p>
          <a:p>
            <a:pPr>
              <a:lnSpc>
                <a:spcPct val="90000"/>
              </a:lnSpc>
              <a:buFontTx/>
              <a:buNone/>
            </a:pPr>
            <a:r>
              <a:rPr lang="en-US" sz="2400" dirty="0" smtClean="0">
                <a:latin typeface="SimSun" pitchFamily="2" charset="-122"/>
              </a:rPr>
              <a:t>		current = head;</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void</a:t>
            </a:r>
            <a:r>
              <a:rPr lang="en-US" sz="2400" dirty="0">
                <a:latin typeface="SimSun" pitchFamily="2" charset="-122"/>
              </a:rPr>
              <a:t> </a:t>
            </a:r>
            <a:r>
              <a:rPr lang="en-US" sz="2400" dirty="0" err="1" smtClean="0">
                <a:latin typeface="SimSun" pitchFamily="2" charset="-122"/>
              </a:rPr>
              <a:t>findNext</a:t>
            </a:r>
            <a:r>
              <a:rPr lang="en-US" sz="2400" dirty="0" smtClean="0">
                <a:latin typeface="SimSun" pitchFamily="2" charset="-122"/>
              </a:rPr>
              <a:t>() </a:t>
            </a:r>
            <a:r>
              <a:rPr lang="en-US" sz="2400" dirty="0">
                <a:latin typeface="SimSun" pitchFamily="2" charset="-122"/>
              </a:rPr>
              <a:t>{</a:t>
            </a:r>
          </a:p>
          <a:p>
            <a:pPr>
              <a:lnSpc>
                <a:spcPct val="90000"/>
              </a:lnSpc>
              <a:buFontTx/>
              <a:buNone/>
            </a:pPr>
            <a:r>
              <a:rPr lang="en-US" sz="2400" dirty="0" smtClean="0">
                <a:latin typeface="SimSun" pitchFamily="2" charset="-122"/>
              </a:rPr>
              <a:t>		current </a:t>
            </a:r>
            <a:r>
              <a:rPr lang="en-US" sz="2400" dirty="0">
                <a:latin typeface="SimSun" pitchFamily="2" charset="-122"/>
              </a:rPr>
              <a:t>= </a:t>
            </a:r>
            <a:r>
              <a:rPr lang="en-US" sz="2400" dirty="0" err="1">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current.previous</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T </a:t>
            </a:r>
            <a:r>
              <a:rPr lang="en-US" sz="2400" b="1" dirty="0" smtClean="0">
                <a:solidFill>
                  <a:srgbClr val="FF0000"/>
                </a:solidFill>
                <a:latin typeface="SimSun" pitchFamily="2" charset="-122"/>
              </a:rPr>
              <a:t>retrieve() </a:t>
            </a:r>
            <a:r>
              <a:rPr lang="en-US" sz="2400" b="1" dirty="0">
                <a:solidFill>
                  <a:srgbClr val="FF0000"/>
                </a:solidFill>
                <a:latin typeface="SimSun" pitchFamily="2" charset="-122"/>
              </a:rPr>
              <a:t>{</a:t>
            </a:r>
          </a:p>
          <a:p>
            <a:pPr>
              <a:lnSpc>
                <a:spcPct val="90000"/>
              </a:lnSpc>
              <a:buFontTx/>
              <a:buNone/>
            </a:pPr>
            <a:r>
              <a:rPr lang="en-US" sz="2400" b="1" dirty="0" smtClean="0">
                <a:solidFill>
                  <a:srgbClr val="FF0000"/>
                </a:solidFill>
                <a:latin typeface="SimSun" pitchFamily="2" charset="-122"/>
              </a:rPr>
              <a:t>		return </a:t>
            </a:r>
            <a:r>
              <a:rPr lang="en-US" sz="2400" b="1" dirty="0" err="1">
                <a:solidFill>
                  <a:srgbClr val="FF0000"/>
                </a:solidFill>
                <a:latin typeface="SimSun" pitchFamily="2" charset="-122"/>
              </a:rPr>
              <a:t>current.data</a:t>
            </a:r>
            <a:r>
              <a:rPr lang="en-US" sz="2400" b="1" dirty="0" smtClean="0">
                <a:solidFill>
                  <a:srgbClr val="FF0000"/>
                </a:solidFill>
                <a:latin typeface="SimSun" pitchFamily="2" charset="-122"/>
              </a:rPr>
              <a:t>;</a:t>
            </a:r>
          </a:p>
          <a:p>
            <a:pPr>
              <a:lnSpc>
                <a:spcPct val="90000"/>
              </a:lnSpc>
              <a:buFontTx/>
              <a:buNone/>
            </a:pPr>
            <a:r>
              <a:rPr lang="en-US" sz="2400" b="1" dirty="0" smtClean="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smtClean="0">
                <a:latin typeface="SimSun" pitchFamily="2" charset="-122"/>
              </a:rPr>
              <a:t>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18</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59"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smtClean="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smtClean="0"/>
              <a:t>C</a:t>
            </a:r>
            <a:endParaRPr lang="x-none" dirty="0"/>
          </a:p>
        </p:txBody>
      </p:sp>
      <p:grpSp>
        <p:nvGrpSpPr>
          <p:cNvPr id="68"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78"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602940" y="3110755"/>
            <a:ext cx="1095172" cy="276999"/>
          </a:xfrm>
          <a:prstGeom prst="rect">
            <a:avLst/>
          </a:prstGeom>
          <a:noFill/>
        </p:spPr>
        <p:txBody>
          <a:bodyPr wrap="none" rtlCol="1">
            <a:spAutoFit/>
          </a:bodyPr>
          <a:lstStyle/>
          <a:p>
            <a:r>
              <a:rPr lang="en-US" sz="1200" b="1" dirty="0" err="1" smtClean="0">
                <a:solidFill>
                  <a:srgbClr val="FF0000"/>
                </a:solidFill>
              </a:rPr>
              <a:t>current.data</a:t>
            </a:r>
            <a:endParaRPr lang="x-none" sz="1200" b="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findFirst</a:t>
            </a:r>
            <a:r>
              <a:rPr lang="en-US" sz="2400" dirty="0" smtClean="0">
                <a:latin typeface="SimSun" pitchFamily="2" charset="-122"/>
              </a:rPr>
              <a:t>() {</a:t>
            </a:r>
          </a:p>
          <a:p>
            <a:pPr>
              <a:lnSpc>
                <a:spcPct val="90000"/>
              </a:lnSpc>
              <a:buFontTx/>
              <a:buNone/>
            </a:pPr>
            <a:r>
              <a:rPr lang="en-US" sz="2400" dirty="0" smtClean="0">
                <a:latin typeface="SimSun" pitchFamily="2" charset="-122"/>
              </a:rPr>
              <a:t>		current = head;</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void</a:t>
            </a:r>
            <a:r>
              <a:rPr lang="en-US" sz="2400" dirty="0">
                <a:latin typeface="SimSun" pitchFamily="2" charset="-122"/>
              </a:rPr>
              <a:t> </a:t>
            </a:r>
            <a:r>
              <a:rPr lang="en-US" sz="2400" dirty="0" err="1" smtClean="0">
                <a:latin typeface="SimSun" pitchFamily="2" charset="-122"/>
              </a:rPr>
              <a:t>findNext</a:t>
            </a:r>
            <a:r>
              <a:rPr lang="en-US" sz="2400" dirty="0" smtClean="0">
                <a:latin typeface="SimSun" pitchFamily="2" charset="-122"/>
              </a:rPr>
              <a:t>() </a:t>
            </a:r>
            <a:r>
              <a:rPr lang="en-US" sz="2400" dirty="0">
                <a:latin typeface="SimSun" pitchFamily="2" charset="-122"/>
              </a:rPr>
              <a:t>{</a:t>
            </a:r>
          </a:p>
          <a:p>
            <a:pPr>
              <a:lnSpc>
                <a:spcPct val="90000"/>
              </a:lnSpc>
              <a:buFontTx/>
              <a:buNone/>
            </a:pPr>
            <a:r>
              <a:rPr lang="en-US" sz="2400" dirty="0" smtClean="0">
                <a:latin typeface="SimSun" pitchFamily="2" charset="-122"/>
              </a:rPr>
              <a:t>		current </a:t>
            </a:r>
            <a:r>
              <a:rPr lang="en-US" sz="2400" dirty="0">
                <a:latin typeface="SimSun" pitchFamily="2" charset="-122"/>
              </a:rPr>
              <a:t>= </a:t>
            </a:r>
            <a:r>
              <a:rPr lang="en-US" sz="2400" dirty="0" err="1">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current.previous</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a:t>
            </a:r>
            <a:r>
              <a:rPr lang="en-US" sz="2400" dirty="0" smtClean="0">
                <a:latin typeface="SimSun" pitchFamily="2" charset="-122"/>
              </a:rPr>
              <a:t>retrieve() </a:t>
            </a:r>
            <a:r>
              <a:rPr lang="en-US" sz="2400" dirty="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a:t>
            </a:r>
            <a:r>
              <a:rPr lang="en-US" sz="2400" dirty="0" smtClean="0">
                <a:latin typeface="SimSun" pitchFamily="2" charset="-122"/>
              </a:rPr>
              <a:t> </a:t>
            </a:r>
            <a:r>
              <a:rPr lang="en-US" sz="2400" dirty="0" err="1">
                <a:latin typeface="SimSun" pitchFamily="2" charset="-122"/>
              </a:rPr>
              <a:t>current.data</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smtClean="0">
                <a:solidFill>
                  <a:srgbClr val="FF0000"/>
                </a:solidFill>
                <a:latin typeface="SimSun" pitchFamily="2" charset="-122"/>
              </a:rPr>
              <a:t>update(T </a:t>
            </a:r>
            <a:r>
              <a:rPr lang="en-US" sz="2400" b="1" dirty="0" err="1">
                <a:solidFill>
                  <a:srgbClr val="FF0000"/>
                </a:solidFill>
                <a:latin typeface="SimSun" pitchFamily="2" charset="-122"/>
              </a:rPr>
              <a:t>val</a:t>
            </a:r>
            <a:r>
              <a:rPr lang="en-US" sz="2400" b="1" dirty="0">
                <a:solidFill>
                  <a:srgbClr val="FF0000"/>
                </a:solidFill>
                <a:latin typeface="SimSun" pitchFamily="2" charset="-122"/>
              </a:rPr>
              <a:t>) {</a:t>
            </a:r>
          </a:p>
          <a:p>
            <a:pPr>
              <a:lnSpc>
                <a:spcPct val="90000"/>
              </a:lnSpc>
              <a:buFontTx/>
              <a:buNone/>
            </a:pPr>
            <a:r>
              <a:rPr lang="en-US" sz="2400" b="1" dirty="0" smtClean="0">
                <a:solidFill>
                  <a:srgbClr val="FF0000"/>
                </a:solidFill>
                <a:latin typeface="SimSun" pitchFamily="2" charset="-122"/>
              </a:rPr>
              <a:t>		</a:t>
            </a:r>
            <a:r>
              <a:rPr lang="en-US" sz="2400" b="1" dirty="0" err="1" smtClean="0">
                <a:solidFill>
                  <a:srgbClr val="FF0000"/>
                </a:solidFill>
                <a:latin typeface="SimSun" pitchFamily="2" charset="-122"/>
              </a:rPr>
              <a:t>current.data</a:t>
            </a:r>
            <a:r>
              <a:rPr lang="en-US" sz="2400" b="1" dirty="0" smtClean="0">
                <a:solidFill>
                  <a:srgbClr val="FF0000"/>
                </a:solidFill>
                <a:latin typeface="SimSun" pitchFamily="2" charset="-122"/>
              </a:rPr>
              <a:t> </a:t>
            </a:r>
            <a:r>
              <a:rPr lang="en-US" sz="2400" b="1" dirty="0">
                <a:solidFill>
                  <a:srgbClr val="FF0000"/>
                </a:solidFill>
                <a:latin typeface="SimSun" pitchFamily="2" charset="-122"/>
              </a:rPr>
              <a:t>= </a:t>
            </a:r>
            <a:r>
              <a:rPr lang="en-US" sz="2400" b="1" dirty="0" err="1">
                <a:solidFill>
                  <a:srgbClr val="FF0000"/>
                </a:solidFill>
                <a:latin typeface="SimSun" pitchFamily="2" charset="-122"/>
              </a:rPr>
              <a:t>val</a:t>
            </a:r>
            <a:r>
              <a:rPr lang="en-US" sz="2400" b="1" dirty="0" smtClean="0">
                <a:solidFill>
                  <a:srgbClr val="FF0000"/>
                </a:solidFill>
                <a:latin typeface="SimSun" pitchFamily="2" charset="-122"/>
              </a:rPr>
              <a:t>;</a:t>
            </a:r>
          </a:p>
          <a:p>
            <a:pPr>
              <a:lnSpc>
                <a:spcPct val="90000"/>
              </a:lnSpc>
              <a:buFontTx/>
              <a:buNone/>
            </a:pPr>
            <a:r>
              <a:rPr lang="en-US" sz="2400" b="1" dirty="0" smtClean="0">
                <a:solidFill>
                  <a:srgbClr val="FF0000"/>
                </a:solidFill>
                <a:latin typeface="SimSun" pitchFamily="2" charset="-122"/>
              </a:rPr>
              <a:t>	}</a:t>
            </a:r>
            <a:endParaRPr lang="en-US" sz="2400" b="1" dirty="0">
              <a:solidFill>
                <a:srgbClr val="FF0000"/>
              </a:solidFill>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19</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smtClean="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smtClean="0"/>
              <a:t>C</a:t>
            </a:r>
            <a:endParaRPr lang="x-none" dirty="0"/>
          </a:p>
        </p:txBody>
      </p:sp>
      <p:grpSp>
        <p:nvGrpSpPr>
          <p:cNvPr id="3"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4"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929941" y="3110755"/>
            <a:ext cx="394659" cy="276999"/>
          </a:xfrm>
          <a:prstGeom prst="rect">
            <a:avLst/>
          </a:prstGeom>
          <a:noFill/>
        </p:spPr>
        <p:txBody>
          <a:bodyPr wrap="none" rtlCol="1">
            <a:spAutoFit/>
          </a:bodyPr>
          <a:lstStyle/>
          <a:p>
            <a:r>
              <a:rPr lang="en-US" sz="1200" b="1" dirty="0" err="1" smtClean="0">
                <a:solidFill>
                  <a:srgbClr val="FF0000"/>
                </a:solidFill>
              </a:rPr>
              <a:t>val</a:t>
            </a:r>
            <a:endParaRPr lang="x-none" sz="1200" b="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ADT List: Specification</a:t>
            </a:r>
          </a:p>
        </p:txBody>
      </p:sp>
      <p:sp>
        <p:nvSpPr>
          <p:cNvPr id="126979" name="Rectangle 3"/>
          <p:cNvSpPr>
            <a:spLocks noGrp="1" noChangeArrowheads="1"/>
          </p:cNvSpPr>
          <p:nvPr>
            <p:ph idx="1"/>
          </p:nvPr>
        </p:nvSpPr>
        <p:spPr/>
        <p:txBody>
          <a:bodyPr>
            <a:normAutofit/>
          </a:bodyPr>
          <a:lstStyle/>
          <a:p>
            <a:pPr>
              <a:buNone/>
            </a:pPr>
            <a:r>
              <a:rPr lang="en-US" sz="2400" b="1" u="sng" dirty="0" smtClean="0"/>
              <a:t>Elements:</a:t>
            </a:r>
            <a:r>
              <a:rPr lang="en-US" sz="2400" dirty="0" smtClean="0"/>
              <a:t> The elements are of generic type &lt;Type&gt; </a:t>
            </a:r>
            <a:r>
              <a:rPr lang="en-US" sz="2400" dirty="0" smtClean="0">
                <a:solidFill>
                  <a:schemeClr val="tx2">
                    <a:lumMod val="40000"/>
                    <a:lumOff val="60000"/>
                  </a:schemeClr>
                </a:solidFill>
              </a:rPr>
              <a:t>(The elements are placed in nodes for linked list implementation).</a:t>
            </a:r>
          </a:p>
          <a:p>
            <a:pPr>
              <a:buNone/>
            </a:pPr>
            <a:endParaRPr lang="en-US" sz="2400" b="1" u="sng" dirty="0" smtClean="0"/>
          </a:p>
          <a:p>
            <a:pPr>
              <a:buNone/>
            </a:pPr>
            <a:r>
              <a:rPr lang="en-US" sz="2400" b="1" u="sng" dirty="0" smtClean="0"/>
              <a:t>Structure:</a:t>
            </a:r>
            <a:r>
              <a:rPr lang="en-US" sz="2400" dirty="0" smtClean="0"/>
              <a:t> the elements are linearly arranged. The first element is called </a:t>
            </a:r>
            <a:r>
              <a:rPr lang="en-US" sz="2400" u="sng" dirty="0" smtClean="0"/>
              <a:t>head</a:t>
            </a:r>
            <a:r>
              <a:rPr lang="en-US" sz="2400" dirty="0" smtClean="0"/>
              <a:t>, there is a element called </a:t>
            </a:r>
            <a:r>
              <a:rPr lang="en-US" sz="2400" u="sng" dirty="0" smtClean="0"/>
              <a:t>current</a:t>
            </a:r>
            <a:r>
              <a:rPr lang="en-US" sz="2400" dirty="0" smtClean="0"/>
              <a:t>.</a:t>
            </a:r>
          </a:p>
          <a:p>
            <a:pPr>
              <a:buNone/>
            </a:pPr>
            <a:endParaRPr lang="en-US" sz="2400" dirty="0" smtClean="0"/>
          </a:p>
          <a:p>
            <a:pPr>
              <a:buNone/>
            </a:pPr>
            <a:r>
              <a:rPr lang="en-US" sz="2400" b="1" u="sng" dirty="0" smtClean="0"/>
              <a:t>Domain:</a:t>
            </a:r>
            <a:r>
              <a:rPr lang="en-US" sz="2400" dirty="0" smtClean="0"/>
              <a:t> the number of elements in the list is bounded therefore the domain is finite. Type name of elements in the domain: List</a:t>
            </a:r>
          </a:p>
        </p:txBody>
      </p:sp>
      <p:sp>
        <p:nvSpPr>
          <p:cNvPr id="6" name="Slide Number Placeholder 5"/>
          <p:cNvSpPr>
            <a:spLocks noGrp="1"/>
          </p:cNvSpPr>
          <p:nvPr>
            <p:ph type="sldNum" sz="quarter" idx="12"/>
          </p:nvPr>
        </p:nvSpPr>
        <p:spPr/>
        <p:txBody>
          <a:bodyPr/>
          <a:lstStyle/>
          <a:p>
            <a:fld id="{94F1A70D-7E19-45BD-8238-538FC8B8A970}" type="slidenum">
              <a:rPr lang="en-US"/>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21</a:t>
            </a:fld>
            <a:endParaRPr lang="en-US"/>
          </a:p>
        </p:txBody>
      </p:sp>
      <p:sp>
        <p:nvSpPr>
          <p:cNvPr id="5" name="Text Box 30"/>
          <p:cNvSpPr txBox="1">
            <a:spLocks noChangeArrowheads="1"/>
          </p:cNvSpPr>
          <p:nvPr/>
        </p:nvSpPr>
        <p:spPr bwMode="auto">
          <a:xfrm>
            <a:off x="6477000" y="2590800"/>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smtClean="0"/>
              <a:t>C</a:t>
            </a:r>
            <a:endParaRPr lang="x-none" dirty="0"/>
          </a:p>
        </p:txBody>
      </p:sp>
      <p:sp>
        <p:nvSpPr>
          <p:cNvPr id="12"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a:t>
            </a:r>
            <a:r>
              <a:rPr lang="en-US" sz="1700" b="1" dirty="0" smtClean="0">
                <a:solidFill>
                  <a:srgbClr val="FF0000"/>
                </a:solidFill>
                <a:latin typeface="SimSun" pitchFamily="2" charset="-122"/>
              </a:rPr>
              <a:t>Node&lt;T</a:t>
            </a:r>
            <a:r>
              <a:rPr lang="en-US" sz="1700" b="1" dirty="0">
                <a:solidFill>
                  <a:srgbClr val="FF0000"/>
                </a:solidFill>
                <a:latin typeface="SimSun" pitchFamily="2" charset="-122"/>
              </a:rPr>
              <a:t>&gt;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 = new Node&lt;T&gt;(</a:t>
            </a:r>
            <a:r>
              <a:rPr lang="en-US" sz="1700" b="1" dirty="0" err="1" smtClean="0">
                <a:solidFill>
                  <a:srgbClr val="FF0000"/>
                </a:solidFill>
                <a:latin typeface="SimSun" pitchFamily="2" charset="-122"/>
              </a:rPr>
              <a:t>val</a:t>
            </a:r>
            <a:r>
              <a:rPr lang="en-US" sz="1700" b="1" dirty="0" smtClean="0">
                <a:solidFill>
                  <a:srgbClr val="FF0000"/>
                </a:solidFill>
                <a:latin typeface="SimSun" pitchFamily="2" charset="-122"/>
              </a:rPr>
              <a:t>);</a:t>
            </a:r>
            <a:endParaRPr lang="en-US" sz="1700" b="1" dirty="0">
              <a:solidFill>
                <a:srgbClr val="FF0000"/>
              </a:solidFill>
              <a:latin typeface="SimSun" pitchFamily="2" charset="-122"/>
            </a:endParaRPr>
          </a:p>
          <a:p>
            <a:pPr>
              <a:lnSpc>
                <a:spcPct val="90000"/>
              </a:lnSpc>
              <a:buFontTx/>
              <a:buNone/>
            </a:pPr>
            <a:r>
              <a:rPr lang="en-US" sz="1700" b="1" dirty="0" smtClean="0">
                <a:solidFill>
                  <a:srgbClr val="FF0000"/>
                </a:solidFill>
                <a:latin typeface="SimSun" pitchFamily="2" charset="-122"/>
              </a:rPr>
              <a:t>		if(empty()) {</a:t>
            </a:r>
            <a:endParaRPr lang="en-US" sz="1700" b="1" dirty="0">
              <a:solidFill>
                <a:srgbClr val="FF0000"/>
              </a:solidFill>
              <a:latin typeface="SimSun" pitchFamily="2" charset="-122"/>
            </a:endParaRPr>
          </a:p>
          <a:p>
            <a:pPr>
              <a:lnSpc>
                <a:spcPct val="90000"/>
              </a:lnSpc>
              <a:buFontTx/>
              <a:buNone/>
            </a:pPr>
            <a:r>
              <a:rPr lang="en-US" sz="1700" b="1" dirty="0" smtClean="0">
                <a:solidFill>
                  <a:srgbClr val="FF0000"/>
                </a:solidFill>
                <a:latin typeface="SimSun" pitchFamily="2" charset="-122"/>
              </a:rPr>
              <a:t>			current </a:t>
            </a:r>
            <a:r>
              <a:rPr lang="en-US" sz="1700" b="1" dirty="0">
                <a:solidFill>
                  <a:srgbClr val="FF0000"/>
                </a:solidFill>
                <a:latin typeface="SimSun" pitchFamily="2" charset="-122"/>
              </a:rPr>
              <a:t>= head =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a:t>
            </a:r>
            <a:endParaRPr lang="en-US" sz="1700" b="1" dirty="0">
              <a:solidFill>
                <a:srgbClr val="FF0000"/>
              </a:solidFill>
              <a:latin typeface="SimSun" pitchFamily="2" charset="-122"/>
            </a:endParaRPr>
          </a:p>
          <a:p>
            <a:pPr>
              <a:lnSpc>
                <a:spcPct val="90000"/>
              </a:lnSpc>
              <a:buFontTx/>
              <a:buNone/>
            </a:pPr>
            <a:r>
              <a:rPr lang="en-US" sz="1700" b="1" dirty="0" smtClean="0">
                <a:solidFill>
                  <a:srgbClr val="FF0000"/>
                </a:solidFill>
                <a:latin typeface="SimSun" pitchFamily="2" charset="-122"/>
              </a:rPr>
              <a:t>		}</a:t>
            </a:r>
            <a:endParaRPr lang="en-US" sz="1700" b="1" dirty="0">
              <a:solidFill>
                <a:srgbClr val="FF0000"/>
              </a:solidFill>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22</a:t>
            </a:fld>
            <a:endParaRPr lang="en-US"/>
          </a:p>
        </p:txBody>
      </p:sp>
      <p:sp>
        <p:nvSpPr>
          <p:cNvPr id="5" name="Text Box 30"/>
          <p:cNvSpPr txBox="1">
            <a:spLocks noChangeArrowheads="1"/>
          </p:cNvSpPr>
          <p:nvPr/>
        </p:nvSpPr>
        <p:spPr bwMode="auto">
          <a:xfrm>
            <a:off x="754874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smtClean="0"/>
              <a:t>C</a:t>
            </a:r>
            <a:endParaRPr lang="x-none" dirty="0"/>
          </a:p>
        </p:txBody>
      </p:sp>
      <p:grpSp>
        <p:nvGrpSpPr>
          <p:cNvPr id="12" name="Group 11"/>
          <p:cNvGrpSpPr/>
          <p:nvPr/>
        </p:nvGrpSpPr>
        <p:grpSpPr>
          <a:xfrm>
            <a:off x="645907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16" name="Straight Arrow Connector 15"/>
          <p:cNvCxnSpPr/>
          <p:nvPr/>
        </p:nvCxnSpPr>
        <p:spPr>
          <a:xfrm>
            <a:off x="708660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23</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a:t>
            </a:r>
            <a:r>
              <a:rPr lang="en-US" sz="1700" b="1" dirty="0" smtClean="0">
                <a:solidFill>
                  <a:srgbClr val="FF0000"/>
                </a:solidFill>
                <a:latin typeface="SimSun" pitchFamily="2" charset="-122"/>
              </a:rPr>
              <a:t>Node&lt;T</a:t>
            </a:r>
            <a:r>
              <a:rPr lang="en-US" sz="1700" b="1" dirty="0">
                <a:solidFill>
                  <a:srgbClr val="FF0000"/>
                </a:solidFill>
                <a:latin typeface="SimSun" pitchFamily="2" charset="-122"/>
              </a:rPr>
              <a:t>&gt;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 = new Node&lt;T&gt;(</a:t>
            </a:r>
            <a:r>
              <a:rPr lang="en-US" sz="1700" b="1" dirty="0" err="1" smtClean="0">
                <a:solidFill>
                  <a:srgbClr val="FF0000"/>
                </a:solidFill>
                <a:latin typeface="SimSun" pitchFamily="2" charset="-122"/>
              </a:rPr>
              <a:t>val</a:t>
            </a:r>
            <a:r>
              <a:rPr lang="en-US" sz="1700" b="1" dirty="0" smtClean="0">
                <a:solidFill>
                  <a:srgbClr val="FF0000"/>
                </a:solidFill>
                <a:latin typeface="SimSun" pitchFamily="2" charset="-122"/>
              </a:rPr>
              <a:t>);</a:t>
            </a:r>
            <a:endParaRPr lang="en-US" sz="1700" b="1" dirty="0">
              <a:solidFill>
                <a:srgbClr val="FF0000"/>
              </a:solidFill>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24</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7"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0" y="4267200"/>
            <a:ext cx="482824" cy="276999"/>
          </a:xfrm>
          <a:prstGeom prst="rect">
            <a:avLst/>
          </a:prstGeom>
          <a:noFill/>
        </p:spPr>
        <p:txBody>
          <a:bodyPr wrap="none" rtlCol="1">
            <a:spAutoFit/>
          </a:bodyPr>
          <a:lstStyle/>
          <a:p>
            <a:r>
              <a:rPr lang="en-US" sz="1200" b="1" dirty="0" err="1" smtClean="0"/>
              <a:t>tmp</a:t>
            </a:r>
            <a:endParaRPr lang="x-none" sz="1400" b="1" dirty="0"/>
          </a:p>
        </p:txBody>
      </p:sp>
      <p:sp>
        <p:nvSpPr>
          <p:cNvPr id="2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tmp.next</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25</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77000" y="4267200"/>
            <a:ext cx="482824" cy="276999"/>
          </a:xfrm>
          <a:prstGeom prst="rect">
            <a:avLst/>
          </a:prstGeom>
          <a:noFill/>
        </p:spPr>
        <p:txBody>
          <a:bodyPr wrap="none" rtlCol="1">
            <a:spAutoFit/>
          </a:bodyPr>
          <a:lstStyle/>
          <a:p>
            <a:r>
              <a:rPr lang="en-US" sz="1200" b="1" dirty="0" err="1" smtClean="0"/>
              <a:t>tmp</a:t>
            </a:r>
            <a:endParaRPr lang="x-none" sz="1400" b="1" dirty="0"/>
          </a:p>
        </p:txBody>
      </p:sp>
      <p:sp>
        <p:nvSpPr>
          <p:cNvPr id="2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tmp.previous</a:t>
            </a:r>
            <a:r>
              <a:rPr lang="en-US" sz="1700" b="1" dirty="0" smtClean="0">
                <a:solidFill>
                  <a:srgbClr val="FF0000"/>
                </a:solidFill>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26</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77000" y="4267200"/>
            <a:ext cx="482824" cy="276999"/>
          </a:xfrm>
          <a:prstGeom prst="rect">
            <a:avLst/>
          </a:prstGeom>
          <a:noFill/>
        </p:spPr>
        <p:txBody>
          <a:bodyPr wrap="none" rtlCol="1">
            <a:spAutoFit/>
          </a:bodyPr>
          <a:lstStyle/>
          <a:p>
            <a:r>
              <a:rPr lang="en-US" sz="1200" b="1" dirty="0" err="1" smtClean="0"/>
              <a:t>tmp</a:t>
            </a:r>
            <a:endParaRPr lang="x-none" sz="1400" b="1" dirty="0"/>
          </a:p>
        </p:txBody>
      </p: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27</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smtClean="0"/>
              <a:t>tmp</a:t>
            </a:r>
            <a:endParaRPr lang="x-none" sz="1400" b="1" dirty="0"/>
          </a:p>
        </p:txBody>
      </p:sp>
      <p:cxnSp>
        <p:nvCxnSpPr>
          <p:cNvPr id="27" name="Straight Arrow Connector 26"/>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28</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77000" y="4267200"/>
            <a:ext cx="482824" cy="276999"/>
          </a:xfrm>
          <a:prstGeom prst="rect">
            <a:avLst/>
          </a:prstGeom>
          <a:noFill/>
        </p:spPr>
        <p:txBody>
          <a:bodyPr wrap="none" rtlCol="1">
            <a:spAutoFit/>
          </a:bodyPr>
          <a:lstStyle/>
          <a:p>
            <a:r>
              <a:rPr lang="en-US" sz="1200" b="1" dirty="0" err="1" smtClean="0"/>
              <a:t>tmp</a:t>
            </a:r>
            <a:endParaRPr lang="x-none" sz="1400" b="1" dirty="0"/>
          </a:p>
        </p:txBody>
      </p:sp>
      <p:sp>
        <p:nvSpPr>
          <p:cNvPr id="3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current =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a:t>
            </a:r>
            <a:endParaRPr lang="en-US" sz="1700" b="1" dirty="0">
              <a:solidFill>
                <a:srgbClr val="FF0000"/>
              </a:solidFill>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29</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cxnSp>
        <p:nvCxnSpPr>
          <p:cNvPr id="9" name="Straight Arrow Connector 8"/>
          <p:cNvCxnSpPr>
            <a:endCxn id="18" idx="0"/>
          </p:cNvCxnSpPr>
          <p:nvPr/>
        </p:nvCxnSpPr>
        <p:spPr>
          <a:xfrm flipH="1">
            <a:off x="6667500" y="2286000"/>
            <a:ext cx="6246"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03416"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smtClean="0"/>
              <a:t>tmp</a:t>
            </a:r>
            <a:endParaRPr lang="x-none" sz="1400" b="1" dirty="0"/>
          </a:p>
        </p:txBody>
      </p:sp>
      <p:sp>
        <p:nvSpPr>
          <p:cNvPr id="2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ADT List: Specification</a:t>
            </a:r>
          </a:p>
        </p:txBody>
      </p:sp>
      <p:sp>
        <p:nvSpPr>
          <p:cNvPr id="128003" name="Rectangle 3"/>
          <p:cNvSpPr>
            <a:spLocks noGrp="1" noChangeArrowheads="1"/>
          </p:cNvSpPr>
          <p:nvPr>
            <p:ph idx="1"/>
          </p:nvPr>
        </p:nvSpPr>
        <p:spPr/>
        <p:txBody>
          <a:bodyPr>
            <a:normAutofit fontScale="92500" lnSpcReduction="10000"/>
          </a:bodyPr>
          <a:lstStyle/>
          <a:p>
            <a:pPr marL="609600" indent="-609600">
              <a:lnSpc>
                <a:spcPct val="90000"/>
              </a:lnSpc>
              <a:buFontTx/>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last.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following the current element is made the current element.</a:t>
            </a:r>
          </a:p>
          <a:p>
            <a:pPr marL="609600" indent="-609600">
              <a:lnSpc>
                <a:spcPct val="90000"/>
              </a:lnSpc>
              <a:buFontTx/>
              <a:buNone/>
            </a:pPr>
            <a:r>
              <a:rPr lang="en-US" sz="2000" dirty="0"/>
              <a:t>	</a:t>
            </a:r>
            <a:r>
              <a:rPr lang="en-US" sz="2000" b="1" dirty="0"/>
              <a:t>output</a:t>
            </a:r>
            <a:r>
              <a:rPr lang="en-US" sz="2000" dirty="0"/>
              <a:t>: none</a:t>
            </a:r>
            <a:r>
              <a:rPr lang="en-US" sz="2000" dirty="0" smtClean="0"/>
              <a:t>.</a:t>
            </a:r>
          </a:p>
          <a:p>
            <a:pPr marL="609600" indent="-609600">
              <a:lnSpc>
                <a:spcPct val="90000"/>
              </a:lnSpc>
              <a:buFontTx/>
              <a:buAutoNum type="arabicPeriod" startAt="2"/>
            </a:pPr>
            <a:r>
              <a:rPr lang="en-US" sz="2000" b="1" dirty="0" smtClean="0"/>
              <a:t>Method</a:t>
            </a:r>
            <a:r>
              <a:rPr lang="en-US" sz="2000" dirty="0" smtClean="0"/>
              <a:t> </a:t>
            </a:r>
            <a:r>
              <a:rPr lang="en-US" sz="2000" dirty="0" err="1" smtClean="0"/>
              <a:t>FindPrevious</a:t>
            </a:r>
            <a:r>
              <a:rPr lang="en-US" sz="2000" dirty="0" smtClean="0"/>
              <a:t> ( )</a:t>
            </a:r>
          </a:p>
          <a:p>
            <a:pPr marL="609600" indent="-609600">
              <a:lnSpc>
                <a:spcPct val="90000"/>
              </a:lnSpc>
              <a:buFontTx/>
              <a:buNone/>
            </a:pPr>
            <a:r>
              <a:rPr lang="en-US" sz="2000" dirty="0" smtClean="0"/>
              <a:t>	</a:t>
            </a:r>
            <a:r>
              <a:rPr lang="en-US" sz="2000" b="1" dirty="0" smtClean="0"/>
              <a:t>requires</a:t>
            </a:r>
            <a:r>
              <a:rPr lang="en-US" sz="2000" dirty="0" smtClean="0"/>
              <a:t>: list L is not empty. Cur is not Head.  </a:t>
            </a:r>
            <a:r>
              <a:rPr lang="en-US" sz="2000" b="1" dirty="0" smtClean="0"/>
              <a:t>input</a:t>
            </a:r>
            <a:r>
              <a:rPr lang="en-US" sz="2000" dirty="0" smtClean="0"/>
              <a:t>: none</a:t>
            </a:r>
          </a:p>
          <a:p>
            <a:pPr marL="609600" indent="-609600">
              <a:lnSpc>
                <a:spcPct val="90000"/>
              </a:lnSpc>
              <a:buFontTx/>
              <a:buNone/>
            </a:pPr>
            <a:r>
              <a:rPr lang="en-US" sz="2000" dirty="0" smtClean="0"/>
              <a:t>	</a:t>
            </a:r>
            <a:r>
              <a:rPr lang="en-US" sz="2000" b="1" dirty="0" smtClean="0"/>
              <a:t>results</a:t>
            </a:r>
            <a:r>
              <a:rPr lang="en-US" sz="2000" dirty="0" smtClean="0"/>
              <a:t>: element Previous to the current element is made the current element.</a:t>
            </a:r>
          </a:p>
          <a:p>
            <a:pPr marL="609600" indent="-609600">
              <a:lnSpc>
                <a:spcPct val="90000"/>
              </a:lnSpc>
              <a:buFontTx/>
              <a:buNone/>
            </a:pPr>
            <a:r>
              <a:rPr lang="en-US" sz="2000" dirty="0" smtClean="0"/>
              <a:t>	</a:t>
            </a:r>
            <a:r>
              <a:rPr lang="en-US" sz="2000" b="1" dirty="0" smtClean="0"/>
              <a:t>output</a:t>
            </a:r>
            <a:r>
              <a:rPr lang="en-US" sz="2000" dirty="0" smtClean="0"/>
              <a:t>: none.</a:t>
            </a:r>
            <a:endParaRPr lang="en-US" sz="2000" dirty="0"/>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 name="Slide Number Placeholder 5"/>
          <p:cNvSpPr>
            <a:spLocks noGrp="1"/>
          </p:cNvSpPr>
          <p:nvPr>
            <p:ph type="sldNum" sz="quarter" idx="12"/>
          </p:nvPr>
        </p:nvSpPr>
        <p:spPr/>
        <p:txBody>
          <a:bodyPr/>
          <a:lstStyle/>
          <a:p>
            <a:fld id="{268FA710-3220-4F91-852E-8215DB596316}" type="slidenum">
              <a:rPr lang="en-US"/>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30</a:t>
            </a:fld>
            <a:endParaRPr lang="en-US"/>
          </a:p>
        </p:txBody>
      </p:sp>
      <p:sp>
        <p:nvSpPr>
          <p:cNvPr id="5" name="Text Box 30"/>
          <p:cNvSpPr txBox="1">
            <a:spLocks noChangeArrowheads="1"/>
          </p:cNvSpPr>
          <p:nvPr/>
        </p:nvSpPr>
        <p:spPr bwMode="auto">
          <a:xfrm>
            <a:off x="7494495" y="2563905"/>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6763391" y="1992868"/>
            <a:ext cx="354584" cy="369332"/>
          </a:xfrm>
          <a:prstGeom prst="rect">
            <a:avLst/>
          </a:prstGeom>
          <a:noFill/>
        </p:spPr>
        <p:txBody>
          <a:bodyPr wrap="none" rtlCol="1">
            <a:spAutoFit/>
          </a:bodyPr>
          <a:lstStyle/>
          <a:p>
            <a:r>
              <a:rPr lang="en-US" dirty="0" smtClean="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629400" y="25908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9" name="Straight Arrow Connector 28"/>
          <p:cNvCxnSpPr/>
          <p:nvPr/>
        </p:nvCxnSpPr>
        <p:spPr>
          <a:xfrm>
            <a:off x="63246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00800" y="2895600"/>
            <a:ext cx="304800" cy="0"/>
          </a:xfrm>
          <a:prstGeom prst="straightConnector1">
            <a:avLst/>
          </a:prstGeom>
          <a:ln w="2540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2390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3420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31</a:t>
            </a:fld>
            <a:endParaRPr lang="en-US"/>
          </a:p>
        </p:txBody>
      </p:sp>
      <p:cxnSp>
        <p:nvCxnSpPr>
          <p:cNvPr id="9" name="Straight Arrow Connector 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18"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9"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20" name="Group 11"/>
          <p:cNvGrpSpPr/>
          <p:nvPr/>
        </p:nvGrpSpPr>
        <p:grpSpPr>
          <a:xfrm>
            <a:off x="5616385" y="2590800"/>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4" name="Group 11"/>
          <p:cNvGrpSpPr/>
          <p:nvPr/>
        </p:nvGrpSpPr>
        <p:grpSpPr>
          <a:xfrm>
            <a:off x="6454585" y="2590800"/>
            <a:ext cx="609600" cy="406400"/>
            <a:chOff x="5943600" y="2286000"/>
            <a:chExt cx="685800" cy="457200"/>
          </a:xfrm>
        </p:grpSpPr>
        <p:sp>
          <p:nvSpPr>
            <p:cNvPr id="25"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6"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8" name="Straight Arrow Connector 27"/>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33" name="Group 11"/>
          <p:cNvGrpSpPr/>
          <p:nvPr/>
        </p:nvGrpSpPr>
        <p:grpSpPr>
          <a:xfrm>
            <a:off x="7373470" y="2590800"/>
            <a:ext cx="609600" cy="406400"/>
            <a:chOff x="5943600" y="2286000"/>
            <a:chExt cx="685800" cy="457200"/>
          </a:xfrm>
        </p:grpSpPr>
        <p:sp>
          <p:nvSpPr>
            <p:cNvPr id="3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6" name="Rectangle 3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7" name="Straight Arrow Connector 3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8" name="Group 11"/>
          <p:cNvGrpSpPr/>
          <p:nvPr/>
        </p:nvGrpSpPr>
        <p:grpSpPr>
          <a:xfrm>
            <a:off x="4724400" y="2590800"/>
            <a:ext cx="609600" cy="406400"/>
            <a:chOff x="5943600" y="2286000"/>
            <a:chExt cx="685800" cy="457200"/>
          </a:xfrm>
        </p:grpSpPr>
        <p:sp>
          <p:nvSpPr>
            <p:cNvPr id="3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2" name="TextBox 4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43" name="Straight Arrow Connector 4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sp>
        <p:nvSpPr>
          <p:cNvPr id="4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a:t>
            </a:r>
            <a:r>
              <a:rPr lang="en-US" sz="1700" b="1" dirty="0" smtClean="0">
                <a:solidFill>
                  <a:srgbClr val="FF0000"/>
                </a:solidFill>
                <a:latin typeface="SimSun" pitchFamily="2" charset="-122"/>
              </a:rPr>
              <a:t>Node&lt;T</a:t>
            </a:r>
            <a:r>
              <a:rPr lang="en-US" sz="1700" b="1" dirty="0">
                <a:solidFill>
                  <a:srgbClr val="FF0000"/>
                </a:solidFill>
                <a:latin typeface="SimSun" pitchFamily="2" charset="-122"/>
              </a:rPr>
              <a:t>&gt;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 = new Node&lt;T&gt;(</a:t>
            </a:r>
            <a:r>
              <a:rPr lang="en-US" sz="1700" b="1" dirty="0" err="1" smtClean="0">
                <a:solidFill>
                  <a:srgbClr val="FF0000"/>
                </a:solidFill>
                <a:latin typeface="SimSun" pitchFamily="2" charset="-122"/>
              </a:rPr>
              <a:t>val</a:t>
            </a:r>
            <a:r>
              <a:rPr lang="en-US" sz="1700" b="1" dirty="0" smtClean="0">
                <a:solidFill>
                  <a:srgbClr val="FF0000"/>
                </a:solidFill>
                <a:latin typeface="SimSun" pitchFamily="2" charset="-122"/>
              </a:rPr>
              <a:t>);</a:t>
            </a:r>
            <a:endParaRPr lang="en-US" sz="1700" b="1" dirty="0">
              <a:solidFill>
                <a:srgbClr val="FF0000"/>
              </a:solidFill>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32</a:t>
            </a:fld>
            <a:endParaRPr lang="en-US"/>
          </a:p>
        </p:txBody>
      </p:sp>
      <p:grpSp>
        <p:nvGrpSpPr>
          <p:cNvPr id="31"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5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7"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63"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68"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sp>
        <p:nvSpPr>
          <p:cNvPr id="7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tmp.next</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33</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40" name="Straight Arrow Connector 39"/>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tmp.previous</a:t>
            </a:r>
            <a:r>
              <a:rPr lang="en-US" sz="1700" b="1" dirty="0" smtClean="0">
                <a:solidFill>
                  <a:srgbClr val="FF0000"/>
                </a:solidFill>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34</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35</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current.next.previous</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36</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37</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current = </a:t>
            </a:r>
            <a:r>
              <a:rPr lang="en-US" sz="1700" b="1" dirty="0" err="1" smtClean="0">
                <a:solidFill>
                  <a:srgbClr val="FF0000"/>
                </a:solidFill>
                <a:latin typeface="SimSun" pitchFamily="2" charset="-122"/>
              </a:rPr>
              <a:t>tmp</a:t>
            </a:r>
            <a:r>
              <a:rPr lang="en-US" sz="1700" b="1" dirty="0" smtClean="0">
                <a:solidFill>
                  <a:srgbClr val="FF0000"/>
                </a:solidFill>
                <a:latin typeface="SimSun" pitchFamily="2" charset="-122"/>
              </a:rPr>
              <a:t>;</a:t>
            </a:r>
            <a:endParaRPr lang="en-US" sz="1700" b="1" dirty="0">
              <a:solidFill>
                <a:srgbClr val="FF0000"/>
              </a:solidFill>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38</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smtClean="0"/>
              <a:t>tmp</a:t>
            </a:r>
            <a:endParaRPr lang="x-none" sz="1050" b="1" dirty="0"/>
          </a:p>
        </p:txBody>
      </p:sp>
      <p:cxnSp>
        <p:nvCxnSpPr>
          <p:cNvPr id="49" name="Straight Arrow Connector 48"/>
          <p:cNvCxnSpPr>
            <a:endCxn id="33" idx="0"/>
          </p:cNvCxnSpPr>
          <p:nvPr/>
        </p:nvCxnSpPr>
        <p:spPr>
          <a:xfrm flipH="1">
            <a:off x="6333566" y="2362200"/>
            <a:ext cx="5666"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68902"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39</a:t>
            </a:fld>
            <a:endParaRPr lang="en-US"/>
          </a:p>
        </p:txBody>
      </p:sp>
      <p:grpSp>
        <p:nvGrpSpPr>
          <p:cNvPr id="2" name="Group 11"/>
          <p:cNvGrpSpPr/>
          <p:nvPr/>
        </p:nvGrpSpPr>
        <p:grpSpPr>
          <a:xfrm>
            <a:off x="6324600" y="25908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52" name="Text Box 30"/>
          <p:cNvSpPr txBox="1">
            <a:spLocks noChangeArrowheads="1"/>
          </p:cNvSpPr>
          <p:nvPr/>
        </p:nvSpPr>
        <p:spPr bwMode="auto">
          <a:xfrm>
            <a:off x="7593966" y="2590800"/>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45066"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44901"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8487266"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642281" y="2569893"/>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9" name="Straight Arrow Connector 38"/>
          <p:cNvCxnSpPr/>
          <p:nvPr/>
        </p:nvCxnSpPr>
        <p:spPr>
          <a:xfrm flipH="1">
            <a:off x="6242051"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156325"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956426"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870700"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647330"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477000" y="2112693"/>
            <a:ext cx="308098" cy="307777"/>
          </a:xfrm>
          <a:prstGeom prst="rect">
            <a:avLst/>
          </a:prstGeom>
          <a:noFill/>
        </p:spPr>
        <p:txBody>
          <a:bodyPr wrap="none" rtlCol="1">
            <a:spAutoFit/>
          </a:bodyPr>
          <a:lstStyle/>
          <a:p>
            <a:r>
              <a:rPr lang="en-US" sz="1400" b="1" dirty="0" smtClean="0"/>
              <a:t>C</a:t>
            </a:r>
            <a:endParaRPr lang="x-none" sz="1400" b="1" dirty="0"/>
          </a:p>
        </p:txBody>
      </p:sp>
      <p:sp>
        <p:nvSpPr>
          <p:cNvPr id="8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ADT List: Specification</a:t>
            </a:r>
          </a:p>
        </p:txBody>
      </p:sp>
      <p:sp>
        <p:nvSpPr>
          <p:cNvPr id="129027" name="Rectangle 3"/>
          <p:cNvSpPr>
            <a:spLocks noGrp="1" noChangeArrowheads="1"/>
          </p:cNvSpPr>
          <p:nvPr>
            <p:ph idx="1"/>
          </p:nvPr>
        </p:nvSpPr>
        <p:spPr/>
        <p:txBody>
          <a:bodyPr/>
          <a:lstStyle/>
          <a:p>
            <a:pPr marL="609600" indent="-609600">
              <a:buFontTx/>
              <a:buNone/>
            </a:pPr>
            <a:r>
              <a:rPr lang="en-US" sz="2000" b="1" u="sng"/>
              <a:t>Operations</a:t>
            </a:r>
            <a:r>
              <a:rPr lang="en-US" sz="2000"/>
              <a:t>:</a:t>
            </a:r>
          </a:p>
          <a:p>
            <a:pPr marL="609600" indent="-609600">
              <a:buFontTx/>
              <a:buAutoNum type="arabicPeriod" startAt="4"/>
            </a:pPr>
            <a:r>
              <a:rPr lang="en-US" sz="2000" b="1"/>
              <a:t>Method</a:t>
            </a:r>
            <a:r>
              <a:rPr lang="en-US" sz="2000"/>
              <a:t> Update (Type e).</a:t>
            </a:r>
          </a:p>
          <a:p>
            <a:pPr marL="609600" indent="-609600">
              <a:buFontTx/>
              <a:buNone/>
            </a:pPr>
            <a:r>
              <a:rPr lang="en-US" sz="2000"/>
              <a:t>	</a:t>
            </a:r>
            <a:r>
              <a:rPr lang="en-US" sz="2000" b="1"/>
              <a:t>requires</a:t>
            </a:r>
            <a:r>
              <a:rPr lang="en-US" sz="2000"/>
              <a:t>: list L is not empty. </a:t>
            </a:r>
            <a:r>
              <a:rPr lang="en-US" sz="2000" b="1"/>
              <a:t>input</a:t>
            </a:r>
            <a:r>
              <a:rPr lang="en-US" sz="2000"/>
              <a:t>:  e.</a:t>
            </a:r>
          </a:p>
          <a:p>
            <a:pPr marL="609600" indent="-609600">
              <a:buFontTx/>
              <a:buNone/>
            </a:pPr>
            <a:r>
              <a:rPr lang="en-US" sz="2000"/>
              <a:t>	</a:t>
            </a:r>
            <a:r>
              <a:rPr lang="en-US" sz="2000" b="1"/>
              <a:t>results</a:t>
            </a:r>
            <a:r>
              <a:rPr lang="en-US" sz="2000"/>
              <a:t>: the element e is copied into the current node.</a:t>
            </a:r>
          </a:p>
          <a:p>
            <a:pPr marL="609600" indent="-609600">
              <a:buFontTx/>
              <a:buNone/>
            </a:pPr>
            <a:r>
              <a:rPr lang="en-US" sz="2000"/>
              <a:t>	</a:t>
            </a:r>
            <a:r>
              <a:rPr lang="en-US" sz="2000" b="1"/>
              <a:t>output</a:t>
            </a:r>
            <a:r>
              <a:rPr lang="en-US" sz="2000"/>
              <a:t>: none.</a:t>
            </a:r>
          </a:p>
          <a:p>
            <a:pPr marL="609600" indent="-609600">
              <a:buFontTx/>
              <a:buNone/>
            </a:pPr>
            <a:r>
              <a:rPr lang="en-US" sz="2000" b="1"/>
              <a:t>5.</a:t>
            </a:r>
            <a:r>
              <a:rPr lang="en-US" sz="2000"/>
              <a:t>	</a:t>
            </a:r>
            <a:r>
              <a:rPr lang="en-US" sz="2000" b="1"/>
              <a:t>Method</a:t>
            </a:r>
            <a:r>
              <a:rPr lang="en-US" sz="2000"/>
              <a:t> Insert (Type e).</a:t>
            </a:r>
          </a:p>
          <a:p>
            <a:pPr marL="609600" indent="-609600">
              <a:buFontTx/>
              <a:buNone/>
            </a:pPr>
            <a:r>
              <a:rPr lang="en-US" sz="2000"/>
              <a:t>	</a:t>
            </a:r>
            <a:r>
              <a:rPr lang="en-US" sz="2000" b="1"/>
              <a:t>requires</a:t>
            </a:r>
            <a:r>
              <a:rPr lang="en-US" sz="2000"/>
              <a:t>: list L is not full.</a:t>
            </a:r>
            <a:r>
              <a:rPr lang="en-US" sz="2000" b="1"/>
              <a:t> input</a:t>
            </a:r>
            <a:r>
              <a:rPr lang="en-US" sz="2000"/>
              <a:t>: e.</a:t>
            </a:r>
          </a:p>
          <a:p>
            <a:pPr marL="609600" indent="-609600">
              <a:buFontTx/>
              <a:buNone/>
            </a:pPr>
            <a:r>
              <a:rPr lang="en-US" sz="2000"/>
              <a:t>	</a:t>
            </a:r>
            <a:r>
              <a:rPr lang="en-US" sz="2000" b="1"/>
              <a:t>results</a:t>
            </a:r>
            <a:r>
              <a:rPr lang="en-US" sz="2000"/>
              <a:t>: a new node containing element e is created and inserted after the current element in the list. The new element e is made the current element. If the list is empty e is also made the head element. </a:t>
            </a:r>
            <a:r>
              <a:rPr lang="en-US" sz="2000" b="1"/>
              <a:t>output</a:t>
            </a:r>
            <a:r>
              <a:rPr lang="en-US" sz="2000"/>
              <a:t>: none.</a:t>
            </a:r>
          </a:p>
        </p:txBody>
      </p:sp>
      <p:sp>
        <p:nvSpPr>
          <p:cNvPr id="6" name="Slide Number Placeholder 5"/>
          <p:cNvSpPr>
            <a:spLocks noGrp="1"/>
          </p:cNvSpPr>
          <p:nvPr>
            <p:ph type="sldNum" sz="quarter" idx="12"/>
          </p:nvPr>
        </p:nvSpPr>
        <p:spPr/>
        <p:txBody>
          <a:bodyPr/>
          <a:lstStyle/>
          <a:p>
            <a:fld id="{305767FD-E877-4A2E-9E90-2C61D917843B}" type="slidenum">
              <a:rPr lang="en-US"/>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41</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head = </a:t>
            </a:r>
            <a:r>
              <a:rPr lang="en-US" sz="1700" b="1" dirty="0" err="1" smtClean="0">
                <a:solidFill>
                  <a:srgbClr val="FF0000"/>
                </a:solidFill>
                <a:latin typeface="SimSun" pitchFamily="2" charset="-122"/>
              </a:rPr>
              <a:t>head.next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if(head != null)</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47</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21" name="Straight Connector 20"/>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48</a:t>
            </a:fld>
            <a:endParaRPr lang="en-US"/>
          </a:p>
        </p:txBody>
      </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#1</a:t>
            </a:r>
            <a:endParaRPr lang="en-US" b="1" dirty="0">
              <a:solidFill>
                <a:schemeClr val="accent5"/>
              </a:solidFill>
            </a:endParaRP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smtClean="0"/>
              <a:t>null</a:t>
            </a:r>
            <a:endParaRPr lang="x-none" sz="1200" b="1"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49</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11"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ADT List: Specification</a:t>
            </a:r>
          </a:p>
        </p:txBody>
      </p:sp>
      <p:sp>
        <p:nvSpPr>
          <p:cNvPr id="130051" name="Rectangle 3"/>
          <p:cNvSpPr>
            <a:spLocks noGrp="1" noChangeArrowheads="1"/>
          </p:cNvSpPr>
          <p:nvPr>
            <p:ph idx="1"/>
          </p:nvPr>
        </p:nvSpPr>
        <p:spPr/>
        <p:txBody>
          <a:bodyPr/>
          <a:lstStyle/>
          <a:p>
            <a:pPr marL="609600" indent="-609600">
              <a:buFontTx/>
              <a:buNone/>
            </a:pPr>
            <a:r>
              <a:rPr lang="en-US" sz="2000" b="1" u="sng"/>
              <a:t>Operations</a:t>
            </a:r>
            <a:r>
              <a:rPr lang="en-US" sz="2000"/>
              <a:t>:</a:t>
            </a:r>
          </a:p>
          <a:p>
            <a:pPr marL="609600" indent="-609600">
              <a:buFontTx/>
              <a:buAutoNum type="arabicPeriod" startAt="6"/>
            </a:pPr>
            <a:r>
              <a:rPr lang="en-US" sz="2000" b="1"/>
              <a:t>Method</a:t>
            </a:r>
            <a:r>
              <a:rPr lang="en-US" sz="2000"/>
              <a:t> Remove ( )</a:t>
            </a:r>
          </a:p>
          <a:p>
            <a:pPr marL="609600" indent="-609600">
              <a:buFontTx/>
              <a:buNone/>
            </a:pPr>
            <a:r>
              <a:rPr lang="en-US" sz="2000"/>
              <a:t>	</a:t>
            </a:r>
            <a:r>
              <a:rPr lang="en-US" sz="2000" b="1"/>
              <a:t>requires</a:t>
            </a:r>
            <a:r>
              <a:rPr lang="en-US" sz="2000"/>
              <a:t>: list L is not empty. </a:t>
            </a:r>
            <a:r>
              <a:rPr lang="en-US" sz="2000" b="1"/>
              <a:t>input</a:t>
            </a:r>
            <a:r>
              <a:rPr lang="en-US" sz="2000"/>
              <a:t>: none</a:t>
            </a:r>
          </a:p>
          <a:p>
            <a:pPr marL="609600" indent="-609600">
              <a:buFontTx/>
              <a:buNone/>
            </a:pPr>
            <a:r>
              <a:rPr lang="en-US" sz="2000"/>
              <a:t>	</a:t>
            </a:r>
            <a:r>
              <a:rPr lang="en-US" sz="2000" b="1"/>
              <a:t>results</a:t>
            </a:r>
            <a:r>
              <a:rPr lang="en-US" sz="2000"/>
              <a:t>: the current element is removed from the list.  If the resulting list is empty current is set to NULL. If successor of the deleted element exists it is made the new current element otherwise first element is made the new current element. </a:t>
            </a:r>
            <a:r>
              <a:rPr lang="en-US" sz="2000" b="1"/>
              <a:t>output</a:t>
            </a:r>
            <a:r>
              <a:rPr lang="en-US" sz="2000"/>
              <a:t>: none.</a:t>
            </a:r>
          </a:p>
          <a:p>
            <a:pPr marL="609600" indent="-609600">
              <a:buFontTx/>
              <a:buNone/>
            </a:pPr>
            <a:r>
              <a:rPr lang="en-US" sz="2000" b="1"/>
              <a:t>7.</a:t>
            </a:r>
            <a:r>
              <a:rPr lang="en-US" sz="2000"/>
              <a:t> 	</a:t>
            </a:r>
            <a:r>
              <a:rPr lang="en-US" sz="2000" b="1"/>
              <a:t>Method</a:t>
            </a:r>
            <a:r>
              <a:rPr lang="en-US" sz="2000"/>
              <a:t> Full (boolean flag)</a:t>
            </a:r>
          </a:p>
          <a:p>
            <a:pPr marL="609600" indent="-609600">
              <a:buFontTx/>
              <a:buNone/>
            </a:pPr>
            <a:r>
              <a:rPr lang="en-US" sz="2000"/>
              <a:t>	</a:t>
            </a:r>
            <a:r>
              <a:rPr lang="en-US" sz="2000" b="1"/>
              <a:t>input</a:t>
            </a:r>
            <a:r>
              <a:rPr lang="en-US" sz="2000"/>
              <a:t>: none. </a:t>
            </a:r>
            <a:r>
              <a:rPr lang="en-US" sz="2000" b="1"/>
              <a:t>returns</a:t>
            </a:r>
            <a:r>
              <a:rPr lang="en-US" sz="2000"/>
              <a:t>: if the number of elements in L has reached the maximum number allowed then flag is set to true otherwise false. </a:t>
            </a:r>
            <a:r>
              <a:rPr lang="en-US" sz="2000" b="1"/>
              <a:t>output</a:t>
            </a:r>
            <a:r>
              <a:rPr lang="en-US" sz="2000"/>
              <a:t>: flag.</a:t>
            </a:r>
          </a:p>
        </p:txBody>
      </p:sp>
      <p:sp>
        <p:nvSpPr>
          <p:cNvPr id="6" name="Slide Number Placeholder 5"/>
          <p:cNvSpPr>
            <a:spLocks noGrp="1"/>
          </p:cNvSpPr>
          <p:nvPr>
            <p:ph type="sldNum" sz="quarter" idx="12"/>
          </p:nvPr>
        </p:nvSpPr>
        <p:spPr/>
        <p:txBody>
          <a:bodyPr/>
          <a:lstStyle/>
          <a:p>
            <a:fld id="{FC443698-F7F7-4226-B2B7-3AD958D087FC}" type="slidenum">
              <a:rPr lang="en-US"/>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50</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head = </a:t>
            </a:r>
            <a:r>
              <a:rPr lang="en-US" sz="1700" b="1" dirty="0" err="1" smtClean="0">
                <a:solidFill>
                  <a:srgbClr val="FF0000"/>
                </a:solidFill>
                <a:latin typeface="SimSun" pitchFamily="2" charset="-122"/>
              </a:rPr>
              <a:t>head.next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51</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if(head != null)</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head.previous</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current =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cxnSp>
        <p:nvCxnSpPr>
          <p:cNvPr id="20" name="Straight Connector 19"/>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57</a:t>
            </a:fld>
            <a:endParaRPr lang="en-US"/>
          </a:p>
        </p:txBody>
      </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smtClean="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#2</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58</a:t>
            </a:fld>
            <a:endParaRPr lang="en-US"/>
          </a:p>
        </p:txBody>
      </p:sp>
      <p:grpSp>
        <p:nvGrpSpPr>
          <p:cNvPr id="5"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12"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16"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0"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59</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ADT List: Specification</a:t>
            </a:r>
          </a:p>
        </p:txBody>
      </p:sp>
      <p:sp>
        <p:nvSpPr>
          <p:cNvPr id="131075" name="Rectangle 3"/>
          <p:cNvSpPr>
            <a:spLocks noGrp="1" noChangeArrowheads="1"/>
          </p:cNvSpPr>
          <p:nvPr>
            <p:ph idx="1"/>
          </p:nvPr>
        </p:nvSpPr>
        <p:spPr/>
        <p:txBody>
          <a:bodyPr>
            <a:normAutofit lnSpcReduction="10000"/>
          </a:bodyPr>
          <a:lstStyle/>
          <a:p>
            <a:pPr marL="609600" indent="-609600">
              <a:buFontTx/>
              <a:buNone/>
            </a:pPr>
            <a:r>
              <a:rPr lang="en-US" sz="2400" b="1" u="sng" dirty="0"/>
              <a:t>Operations</a:t>
            </a:r>
            <a:r>
              <a:rPr lang="en-US" sz="2400" dirty="0"/>
              <a:t>:</a:t>
            </a:r>
          </a:p>
          <a:p>
            <a:pPr marL="609600" indent="-609600">
              <a:buFontTx/>
              <a:buAutoNum type="arabicPeriod" startAt="8"/>
            </a:pPr>
            <a:r>
              <a:rPr lang="en-US" sz="2400" b="1" dirty="0"/>
              <a:t>Method</a:t>
            </a:r>
            <a:r>
              <a:rPr lang="en-US" sz="2400" dirty="0"/>
              <a:t> Empty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results</a:t>
            </a:r>
            <a:r>
              <a:rPr lang="en-US" sz="2400" dirty="0"/>
              <a:t>: if the number of elements in L is zero, then flag is set to true otherwise false. </a:t>
            </a:r>
            <a:r>
              <a:rPr lang="en-US" sz="2400" b="1" dirty="0"/>
              <a:t>Output</a:t>
            </a:r>
            <a:r>
              <a:rPr lang="en-US" sz="2400" dirty="0"/>
              <a:t>: flag</a:t>
            </a:r>
            <a:r>
              <a:rPr lang="en-US" sz="2400" dirty="0" smtClean="0"/>
              <a:t>.</a:t>
            </a:r>
            <a:endParaRPr lang="en-US" sz="2400" b="1" dirty="0" smtClean="0"/>
          </a:p>
          <a:p>
            <a:pPr marL="609600" indent="-609600">
              <a:buFontTx/>
              <a:buAutoNum type="arabicPeriod" startAt="9"/>
            </a:pPr>
            <a:r>
              <a:rPr lang="en-US" sz="2400" b="1" dirty="0" smtClean="0"/>
              <a:t>Method </a:t>
            </a:r>
            <a:r>
              <a:rPr lang="en-US" sz="2400" dirty="0" smtClean="0"/>
              <a:t>First (</a:t>
            </a:r>
            <a:r>
              <a:rPr lang="en-US" sz="2400" dirty="0" err="1" smtClean="0"/>
              <a:t>boolean</a:t>
            </a:r>
            <a:r>
              <a:rPr lang="en-US" sz="2400" dirty="0" smtClean="0"/>
              <a:t> flag).</a:t>
            </a:r>
          </a:p>
          <a:p>
            <a:pPr marL="609600" indent="-609600">
              <a:buFontTx/>
              <a:buNone/>
            </a:pPr>
            <a:r>
              <a:rPr lang="en-US" sz="2400" dirty="0" smtClean="0"/>
              <a:t>	</a:t>
            </a:r>
            <a:r>
              <a:rPr lang="en-US" sz="2400" b="1" dirty="0" smtClean="0"/>
              <a:t>input</a:t>
            </a:r>
            <a:r>
              <a:rPr lang="en-US" sz="2400" dirty="0" smtClean="0"/>
              <a:t>: none. </a:t>
            </a:r>
            <a:r>
              <a:rPr lang="en-US" sz="2400" b="1" dirty="0" smtClean="0"/>
              <a:t>requires</a:t>
            </a:r>
            <a:r>
              <a:rPr lang="en-US" sz="2400" dirty="0" smtClean="0"/>
              <a:t>: L is not empty. </a:t>
            </a:r>
            <a:r>
              <a:rPr lang="en-US" sz="2400" b="1" dirty="0" smtClean="0"/>
              <a:t>Results</a:t>
            </a:r>
            <a:r>
              <a:rPr lang="en-US" sz="2400" dirty="0" smtClean="0"/>
              <a:t>: if the first element is the current element then flag is set to true otherwise false. </a:t>
            </a:r>
            <a:r>
              <a:rPr lang="en-US" sz="2400" b="1" dirty="0" smtClean="0"/>
              <a:t>Output</a:t>
            </a:r>
            <a:r>
              <a:rPr lang="en-US" sz="2400" dirty="0" smtClean="0"/>
              <a:t>: flag</a:t>
            </a:r>
            <a:endParaRPr lang="en-US" sz="2400" b="1" dirty="0" smtClean="0"/>
          </a:p>
          <a:p>
            <a:pPr marL="609600" indent="-609600">
              <a:buFont typeface="+mj-lt"/>
              <a:buAutoNum type="arabicPeriod" startAt="10"/>
            </a:pPr>
            <a:r>
              <a:rPr lang="en-US" sz="2400" b="1" dirty="0" smtClean="0"/>
              <a:t>Method</a:t>
            </a:r>
            <a:r>
              <a:rPr lang="en-US" sz="2400" dirty="0" smtClean="0"/>
              <a:t> </a:t>
            </a:r>
            <a:r>
              <a:rPr lang="en-US" sz="2400" dirty="0"/>
              <a:t>Last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last element is the current element then flag is set to true otherwise false. </a:t>
            </a:r>
            <a:r>
              <a:rPr lang="en-US" sz="2400" b="1" dirty="0"/>
              <a:t>Output</a:t>
            </a:r>
            <a:r>
              <a:rPr lang="en-US" sz="2400" dirty="0"/>
              <a:t>: flag</a:t>
            </a:r>
          </a:p>
        </p:txBody>
      </p:sp>
      <p:sp>
        <p:nvSpPr>
          <p:cNvPr id="6" name="Slide Number Placeholder 5"/>
          <p:cNvSpPr>
            <a:spLocks noGrp="1"/>
          </p:cNvSpPr>
          <p:nvPr>
            <p:ph type="sldNum" sz="quarter" idx="12"/>
          </p:nvPr>
        </p:nvSpPr>
        <p:spPr/>
        <p:txBody>
          <a:bodyPr/>
          <a:lstStyle/>
          <a:p>
            <a:fld id="{86C9AEDF-6642-4A3E-AFE3-B13A69587C26}" type="slidenum">
              <a:rPr lang="en-US"/>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current.previous.next</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60</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61</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current.next.previous</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current.previous</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62</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63</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current =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64</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65</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435725" y="1875107"/>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83325" y="1951307"/>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66</a:t>
            </a:fld>
            <a:endParaRPr lang="en-US"/>
          </a:p>
        </p:txBody>
      </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#3</a:t>
            </a:r>
            <a:endParaRPr lang="en-US" b="1" dirty="0">
              <a:solidFill>
                <a:schemeClr val="accent5"/>
              </a:solidFill>
            </a:endParaRPr>
          </a:p>
        </p:txBody>
      </p:sp>
      <p:cxnSp>
        <p:nvCxnSpPr>
          <p:cNvPr id="44" name="Straight Arrow Connector 43"/>
          <p:cNvCxnSpPr/>
          <p:nvPr/>
        </p:nvCxnSpPr>
        <p:spPr>
          <a:xfrm>
            <a:off x="6121960" y="2112672"/>
            <a:ext cx="9233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207125" y="2305412"/>
            <a:ext cx="8695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67</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4"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2334"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68</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err="1" smtClean="0">
                <a:solidFill>
                  <a:srgbClr val="FF0000"/>
                </a:solidFill>
                <a:latin typeface="SimSun" pitchFamily="2" charset="-122"/>
              </a:rPr>
              <a:t>current.previous.next</a:t>
            </a:r>
            <a:r>
              <a:rPr lang="en-US" sz="1700" b="1" dirty="0" smtClean="0">
                <a:solidFill>
                  <a:srgbClr val="FF0000"/>
                </a:solidFill>
                <a:latin typeface="SimSun" pitchFamily="2" charset="-122"/>
              </a:rPr>
              <a:t> = </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69</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smtClean="0"/>
              <a:t>List: Double-Linked List</a:t>
            </a:r>
          </a:p>
        </p:txBody>
      </p:sp>
      <p:sp>
        <p:nvSpPr>
          <p:cNvPr id="29698" name="Slide Number Placeholder 4"/>
          <p:cNvSpPr>
            <a:spLocks noGrp="1"/>
          </p:cNvSpPr>
          <p:nvPr>
            <p:ph type="sldNum" sz="quarter" idx="12"/>
          </p:nvPr>
        </p:nvSpPr>
        <p:spPr>
          <a:noFill/>
        </p:spPr>
        <p:txBody>
          <a:bodyPr/>
          <a:lstStyle/>
          <a:p>
            <a:fld id="{49BC2131-C7CC-423A-81E1-5A680A49366E}" type="slidenum">
              <a:rPr lang="en-US" smtClean="0"/>
              <a:pPr/>
              <a:t>7</a:t>
            </a:fld>
            <a:endParaRPr lang="en-US" smtClean="0"/>
          </a:p>
        </p:txBody>
      </p:sp>
      <p:grpSp>
        <p:nvGrpSpPr>
          <p:cNvPr id="42" name="Group 31"/>
          <p:cNvGrpSpPr>
            <a:grpSpLocks/>
          </p:cNvGrpSpPr>
          <p:nvPr/>
        </p:nvGrpSpPr>
        <p:grpSpPr bwMode="auto">
          <a:xfrm>
            <a:off x="1676400" y="2819400"/>
            <a:ext cx="6049963" cy="1676400"/>
            <a:chOff x="1152" y="1620"/>
            <a:chExt cx="3811" cy="1056"/>
          </a:xfrm>
        </p:grpSpPr>
        <p:sp>
          <p:nvSpPr>
            <p:cNvPr id="4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4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45" name="Group 6"/>
            <p:cNvGrpSpPr>
              <a:grpSpLocks/>
            </p:cNvGrpSpPr>
            <p:nvPr/>
          </p:nvGrpSpPr>
          <p:grpSpPr bwMode="auto">
            <a:xfrm>
              <a:off x="4080" y="1872"/>
              <a:ext cx="336" cy="288"/>
              <a:chOff x="3072" y="3120"/>
              <a:chExt cx="336" cy="288"/>
            </a:xfrm>
          </p:grpSpPr>
          <p:sp>
            <p:nvSpPr>
              <p:cNvPr id="64"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5"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9"/>
            <p:cNvGrpSpPr>
              <a:grpSpLocks/>
            </p:cNvGrpSpPr>
            <p:nvPr/>
          </p:nvGrpSpPr>
          <p:grpSpPr bwMode="auto">
            <a:xfrm>
              <a:off x="3456" y="1872"/>
              <a:ext cx="336" cy="288"/>
              <a:chOff x="3072" y="3120"/>
              <a:chExt cx="336" cy="288"/>
            </a:xfrm>
          </p:grpSpPr>
          <p:sp>
            <p:nvSpPr>
              <p:cNvPr id="62"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3"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7" name="Group 12"/>
            <p:cNvGrpSpPr>
              <a:grpSpLocks/>
            </p:cNvGrpSpPr>
            <p:nvPr/>
          </p:nvGrpSpPr>
          <p:grpSpPr bwMode="auto">
            <a:xfrm flipV="1">
              <a:off x="2832" y="1872"/>
              <a:ext cx="336" cy="288"/>
              <a:chOff x="3072" y="3120"/>
              <a:chExt cx="336" cy="288"/>
            </a:xfrm>
          </p:grpSpPr>
          <p:sp>
            <p:nvSpPr>
              <p:cNvPr id="60"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1"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8" name="Group 15"/>
            <p:cNvGrpSpPr>
              <a:grpSpLocks/>
            </p:cNvGrpSpPr>
            <p:nvPr/>
          </p:nvGrpSpPr>
          <p:grpSpPr bwMode="auto">
            <a:xfrm>
              <a:off x="2208" y="1872"/>
              <a:ext cx="336" cy="288"/>
              <a:chOff x="3072" y="3120"/>
              <a:chExt cx="336" cy="288"/>
            </a:xfrm>
          </p:grpSpPr>
          <p:sp>
            <p:nvSpPr>
              <p:cNvPr id="58"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9"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50"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52"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53"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54"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55"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56"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57" name="Text Box 30"/>
            <p:cNvSpPr txBox="1">
              <a:spLocks noChangeArrowheads="1"/>
            </p:cNvSpPr>
            <p:nvPr/>
          </p:nvSpPr>
          <p:spPr bwMode="auto">
            <a:xfrm>
              <a:off x="4582" y="1849"/>
              <a:ext cx="381" cy="233"/>
            </a:xfrm>
            <a:prstGeom prst="rect">
              <a:avLst/>
            </a:prstGeom>
            <a:noFill/>
            <a:ln w="9525">
              <a:noFill/>
              <a:miter lim="800000"/>
              <a:headEnd/>
              <a:tailEnd/>
            </a:ln>
          </p:spPr>
          <p:txBody>
            <a:bodyPr wrap="none">
              <a:spAutoFit/>
            </a:bodyPr>
            <a:lstStyle/>
            <a:p>
              <a:r>
                <a:rPr lang="en-US" dirty="0" smtClean="0"/>
                <a:t>null</a:t>
              </a:r>
              <a:endParaRPr lang="en-US" dirty="0"/>
            </a:p>
          </p:txBody>
        </p:sp>
      </p:grpSp>
      <p:sp>
        <p:nvSpPr>
          <p:cNvPr id="66" name="Text Box 61"/>
          <p:cNvSpPr txBox="1">
            <a:spLocks noChangeArrowheads="1"/>
          </p:cNvSpPr>
          <p:nvPr/>
        </p:nvSpPr>
        <p:spPr bwMode="auto">
          <a:xfrm>
            <a:off x="4738885" y="3905250"/>
            <a:ext cx="2318262" cy="369332"/>
          </a:xfrm>
          <a:prstGeom prst="rect">
            <a:avLst/>
          </a:prstGeom>
          <a:noFill/>
          <a:ln w="9525">
            <a:noFill/>
            <a:miter lim="800000"/>
            <a:headEnd/>
            <a:tailEnd/>
          </a:ln>
        </p:spPr>
        <p:txBody>
          <a:bodyPr wrap="none">
            <a:spAutoFit/>
          </a:bodyPr>
          <a:lstStyle/>
          <a:p>
            <a:pPr algn="ctr"/>
            <a:r>
              <a:rPr lang="en-US" dirty="0" smtClean="0"/>
              <a:t>Doubly-Linked List</a:t>
            </a:r>
          </a:p>
        </p:txBody>
      </p:sp>
      <p:sp>
        <p:nvSpPr>
          <p:cNvPr id="67" name="Rectangle 16"/>
          <p:cNvSpPr>
            <a:spLocks noChangeArrowheads="1"/>
          </p:cNvSpPr>
          <p:nvPr/>
        </p:nvSpPr>
        <p:spPr bwMode="auto">
          <a:xfrm>
            <a:off x="3200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8" name="Rectangle 16"/>
          <p:cNvSpPr>
            <a:spLocks noChangeArrowheads="1"/>
          </p:cNvSpPr>
          <p:nvPr/>
        </p:nvSpPr>
        <p:spPr bwMode="auto">
          <a:xfrm>
            <a:off x="4191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9" name="Rectangle 16"/>
          <p:cNvSpPr>
            <a:spLocks noChangeArrowheads="1"/>
          </p:cNvSpPr>
          <p:nvPr/>
        </p:nvSpPr>
        <p:spPr bwMode="auto">
          <a:xfrm>
            <a:off x="5181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6"/>
          <p:cNvSpPr>
            <a:spLocks noChangeArrowheads="1"/>
          </p:cNvSpPr>
          <p:nvPr/>
        </p:nvSpPr>
        <p:spPr bwMode="auto">
          <a:xfrm>
            <a:off x="6172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Line 22"/>
          <p:cNvSpPr>
            <a:spLocks noChangeShapeType="1"/>
          </p:cNvSpPr>
          <p:nvPr/>
        </p:nvSpPr>
        <p:spPr bwMode="auto">
          <a:xfrm>
            <a:off x="3886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2" name="Line 23"/>
          <p:cNvSpPr>
            <a:spLocks noChangeShapeType="1"/>
          </p:cNvSpPr>
          <p:nvPr/>
        </p:nvSpPr>
        <p:spPr bwMode="auto">
          <a:xfrm>
            <a:off x="4876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3" name="Line 24"/>
          <p:cNvSpPr>
            <a:spLocks noChangeShapeType="1"/>
          </p:cNvSpPr>
          <p:nvPr/>
        </p:nvSpPr>
        <p:spPr bwMode="auto">
          <a:xfrm>
            <a:off x="5867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4" name="Line 22"/>
          <p:cNvSpPr>
            <a:spLocks noChangeShapeType="1"/>
          </p:cNvSpPr>
          <p:nvPr/>
        </p:nvSpPr>
        <p:spPr bwMode="auto">
          <a:xfrm>
            <a:off x="2895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5" name="Straight Connector 74"/>
          <p:cNvCxnSpPr>
            <a:stCxn id="51" idx="0"/>
          </p:cNvCxnSpPr>
          <p:nvPr/>
        </p:nvCxnSpPr>
        <p:spPr>
          <a:xfrm flipH="1">
            <a:off x="2667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 Box 30"/>
          <p:cNvSpPr txBox="1">
            <a:spLocks noChangeArrowheads="1"/>
          </p:cNvSpPr>
          <p:nvPr/>
        </p:nvSpPr>
        <p:spPr bwMode="auto">
          <a:xfrm>
            <a:off x="2362200" y="337026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70</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if(</a:t>
            </a:r>
            <a:r>
              <a:rPr lang="en-US" sz="1700" b="1" dirty="0" err="1" smtClean="0">
                <a:solidFill>
                  <a:srgbClr val="FF0000"/>
                </a:solidFill>
                <a:latin typeface="SimSun" pitchFamily="2" charset="-122"/>
              </a:rPr>
              <a:t>current.next</a:t>
            </a:r>
            <a:r>
              <a:rPr lang="en-US" sz="1700" b="1" dirty="0" smtClean="0">
                <a:solidFill>
                  <a:srgbClr val="FF0000"/>
                </a:solidFill>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71</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a:t>
            </a:r>
            <a:r>
              <a:rPr lang="en-US" sz="1700" b="1" dirty="0" smtClean="0">
                <a:solidFill>
                  <a:srgbClr val="FF0000"/>
                </a:solidFill>
                <a:latin typeface="SimSun" pitchFamily="2" charset="-122"/>
              </a:rPr>
              <a:t>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72</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73</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cxnSp>
        <p:nvCxnSpPr>
          <p:cNvPr id="42" name="Straight Arrow Connector 41"/>
          <p:cNvCxnSpPr/>
          <p:nvPr/>
        </p:nvCxnSpPr>
        <p:spPr>
          <a:xfrm flipH="1">
            <a:off x="6705600" y="2465655"/>
            <a:ext cx="265107"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0866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342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74</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smtClean="0"/>
              <a:t>…</a:t>
            </a:r>
            <a:endParaRPr lang="en-US" dirty="0"/>
          </a:p>
        </p:txBody>
      </p:sp>
      <p:cxnSp>
        <p:nvCxnSpPr>
          <p:cNvPr id="24" name="Straight Arrow Connector 23"/>
          <p:cNvCxnSpPr/>
          <p:nvPr/>
        </p:nvCxnSpPr>
        <p:spPr>
          <a:xfrm flipV="1">
            <a:off x="6629400" y="2266567"/>
            <a:ext cx="1063556" cy="19433"/>
          </a:xfrm>
          <a:prstGeom prst="straightConnector1">
            <a:avLst/>
          </a:prstGeom>
          <a:ln w="19050">
            <a:solidFill>
              <a:schemeClr val="tx1"/>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smtClean="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smtClean="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smtClean="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smtClean="0">
                <a:solidFill>
                  <a:schemeClr val="accent5"/>
                </a:solidFill>
              </a:rPr>
              <a:t>Example #4</a:t>
            </a:r>
            <a:endParaRPr lang="en-US" b="1"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a:t>
            </a:r>
            <a:r>
              <a:rPr lang="en-US" sz="2400" dirty="0" smtClean="0">
                <a:solidFill>
                  <a:srgbClr val="FF0000"/>
                </a:solidFill>
              </a:rPr>
              <a:t>Remove #2</a:t>
            </a:r>
            <a:endParaRPr lang="en-US" sz="2400" dirty="0">
              <a:solidFill>
                <a:srgbClr val="FF0000"/>
              </a:solidFill>
            </a:endParaRPr>
          </a:p>
        </p:txBody>
      </p:sp>
      <p:sp>
        <p:nvSpPr>
          <p:cNvPr id="136195" name="Rectangle 3"/>
          <p:cNvSpPr>
            <a:spLocks noGrp="1" noChangeArrowheads="1"/>
          </p:cNvSpPr>
          <p:nvPr>
            <p:ph idx="1"/>
          </p:nvPr>
        </p:nvSpPr>
        <p:spPr>
          <a:xfrm>
            <a:off x="443755" y="1447800"/>
            <a:ext cx="7772400" cy="4572000"/>
          </a:xfrm>
        </p:spPr>
        <p:txBody>
          <a:bodyPr>
            <a:normAutofit fontScale="92500" lnSpcReduction="20000"/>
          </a:bodyPr>
          <a:lstStyle/>
          <a:p>
            <a:pPr>
              <a:lnSpc>
                <a:spcPct val="90000"/>
              </a:lnSpc>
              <a:buFontTx/>
              <a:buNone/>
            </a:pPr>
            <a:r>
              <a:rPr lang="en-US" sz="1700" dirty="0" smtClean="0">
                <a:solidFill>
                  <a:srgbClr val="00B050"/>
                </a:solidFill>
                <a:latin typeface="SimSun" pitchFamily="2" charset="-122"/>
              </a:rPr>
              <a:t>	</a:t>
            </a:r>
            <a:r>
              <a:rPr lang="en-US" sz="1300" dirty="0" smtClean="0">
                <a:solidFill>
                  <a:srgbClr val="00B050"/>
                </a:solidFill>
                <a:latin typeface="SimSun" pitchFamily="2" charset="-122"/>
              </a:rPr>
              <a:t>// Another simpler implementation for remove </a:t>
            </a:r>
            <a:r>
              <a:rPr lang="en-US" sz="1300" b="1" dirty="0" smtClean="0">
                <a:solidFill>
                  <a:srgbClr val="00B050"/>
                </a:solidFill>
                <a:latin typeface="SimSun" pitchFamily="2" charset="-122"/>
              </a:rPr>
              <a:t>(optional)</a:t>
            </a:r>
            <a:endParaRPr lang="en-US" sz="1700" b="1" dirty="0" smtClean="0">
              <a:solidFill>
                <a:srgbClr val="00B050"/>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300" dirty="0" smtClean="0">
                <a:solidFill>
                  <a:srgbClr val="00B050"/>
                </a:solidFill>
                <a:latin typeface="SimSun" pitchFamily="2" charset="-122"/>
              </a:rPr>
              <a:t>// if current is </a:t>
            </a:r>
            <a:r>
              <a:rPr lang="en-US" sz="1300" b="1" dirty="0" smtClean="0">
                <a:solidFill>
                  <a:srgbClr val="00B050"/>
                </a:solidFill>
                <a:latin typeface="SimSun" pitchFamily="2" charset="-122"/>
              </a:rPr>
              <a:t>first</a:t>
            </a:r>
            <a:r>
              <a:rPr lang="en-US" sz="1300" dirty="0" smtClean="0">
                <a:solidFill>
                  <a:srgbClr val="00B050"/>
                </a:solidFill>
                <a:latin typeface="SimSun" pitchFamily="2" charset="-122"/>
              </a:rPr>
              <a:t> only move right (no node before it)</a:t>
            </a:r>
          </a:p>
          <a:p>
            <a:pPr>
              <a:lnSpc>
                <a:spcPct val="90000"/>
              </a:lnSpc>
              <a:buFontTx/>
              <a:buNone/>
            </a:pPr>
            <a:r>
              <a:rPr lang="en-US" sz="1300" dirty="0" smtClean="0">
                <a:solidFill>
                  <a:srgbClr val="00B050"/>
                </a:solidFill>
                <a:latin typeface="SimSun" pitchFamily="2" charset="-122"/>
              </a:rPr>
              <a:t>		// otherwise (there is a node before it) connect </a:t>
            </a:r>
            <a:r>
              <a:rPr lang="en-US" sz="1300" b="1" dirty="0" smtClean="0">
                <a:solidFill>
                  <a:srgbClr val="00B050"/>
                </a:solidFill>
                <a:latin typeface="SimSun" pitchFamily="2" charset="-122"/>
              </a:rPr>
              <a:t>previous</a:t>
            </a:r>
            <a:r>
              <a:rPr lang="en-US" sz="1300" dirty="0" smtClean="0">
                <a:solidFill>
                  <a:srgbClr val="00B050"/>
                </a:solidFill>
                <a:latin typeface="SimSun" pitchFamily="2" charset="-122"/>
              </a:rPr>
              <a:t> with </a:t>
            </a:r>
            <a:r>
              <a:rPr lang="en-US" sz="1300" b="1" dirty="0" smtClean="0">
                <a:solidFill>
                  <a:srgbClr val="00B050"/>
                </a:solidFill>
                <a:latin typeface="SimSun" pitchFamily="2" charset="-122"/>
              </a:rPr>
              <a:t>next</a:t>
            </a:r>
          </a:p>
          <a:p>
            <a:pPr>
              <a:lnSpc>
                <a:spcPct val="90000"/>
              </a:lnSpc>
              <a:buFontTx/>
              <a:buNone/>
            </a:pPr>
            <a:r>
              <a:rPr lang="en-US" sz="1700" b="1" dirty="0" smtClean="0">
                <a:solidFill>
                  <a:srgbClr val="002060"/>
                </a:solidFill>
                <a:latin typeface="SimSun" pitchFamily="2" charset="-122"/>
              </a:rPr>
              <a:t>		if</a:t>
            </a:r>
            <a:r>
              <a:rPr lang="en-US" sz="1700" dirty="0" smtClean="0">
                <a:latin typeface="SimSun" pitchFamily="2" charset="-122"/>
              </a:rPr>
              <a:t>(current == head)</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b="1" dirty="0" smtClean="0">
                <a:solidFill>
                  <a:srgbClr val="002060"/>
                </a:solidFill>
                <a:latin typeface="SimSun" pitchFamily="2" charset="-122"/>
              </a:rPr>
              <a:t>		else</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endParaRPr lang="en-US" sz="1700" dirty="0" smtClean="0">
              <a:latin typeface="SimSun" pitchFamily="2" charset="-122"/>
            </a:endParaRPr>
          </a:p>
          <a:p>
            <a:pPr>
              <a:lnSpc>
                <a:spcPct val="90000"/>
              </a:lnSpc>
              <a:buFontTx/>
              <a:buNone/>
            </a:pPr>
            <a:endParaRPr lang="en-US" sz="1700" dirty="0" smtClean="0">
              <a:solidFill>
                <a:srgbClr val="00B050"/>
              </a:solidFill>
              <a:latin typeface="SimSun" pitchFamily="2" charset="-122"/>
            </a:endParaRPr>
          </a:p>
          <a:p>
            <a:pPr>
              <a:lnSpc>
                <a:spcPct val="90000"/>
              </a:lnSpc>
              <a:buFontTx/>
              <a:buNone/>
            </a:pPr>
            <a:r>
              <a:rPr lang="en-US" sz="1700" dirty="0" smtClean="0">
                <a:solidFill>
                  <a:srgbClr val="00B050"/>
                </a:solidFill>
                <a:latin typeface="SimSun" pitchFamily="2" charset="-122"/>
              </a:rPr>
              <a:t>		</a:t>
            </a:r>
            <a:r>
              <a:rPr lang="en-US" sz="1300" dirty="0" smtClean="0">
                <a:solidFill>
                  <a:srgbClr val="00B050"/>
                </a:solidFill>
                <a:latin typeface="SimSun" pitchFamily="2" charset="-122"/>
              </a:rPr>
              <a:t>// if current is </a:t>
            </a:r>
            <a:r>
              <a:rPr lang="en-US" sz="1300" b="1" dirty="0" smtClean="0">
                <a:solidFill>
                  <a:srgbClr val="00B050"/>
                </a:solidFill>
                <a:latin typeface="SimSun" pitchFamily="2" charset="-122"/>
              </a:rPr>
              <a:t>not last </a:t>
            </a:r>
            <a:r>
              <a:rPr lang="en-US" sz="1300" dirty="0" smtClean="0">
                <a:solidFill>
                  <a:srgbClr val="00B050"/>
                </a:solidFill>
                <a:latin typeface="SimSun" pitchFamily="2" charset="-122"/>
              </a:rPr>
              <a:t>(there is a node after it), then connect </a:t>
            </a:r>
            <a:r>
              <a:rPr lang="en-US" sz="1300" b="1" dirty="0" smtClean="0">
                <a:solidFill>
                  <a:srgbClr val="00B050"/>
                </a:solidFill>
                <a:latin typeface="SimSun" pitchFamily="2" charset="-122"/>
              </a:rPr>
              <a:t>next</a:t>
            </a:r>
            <a:r>
              <a:rPr lang="en-US" sz="1300" dirty="0" smtClean="0">
                <a:solidFill>
                  <a:srgbClr val="00B050"/>
                </a:solidFill>
                <a:latin typeface="SimSun" pitchFamily="2" charset="-122"/>
              </a:rPr>
              <a:t> with </a:t>
            </a:r>
            <a:r>
              <a:rPr lang="en-US" sz="1300" b="1" dirty="0" smtClean="0">
                <a:solidFill>
                  <a:srgbClr val="00B050"/>
                </a:solidFill>
                <a:latin typeface="SimSun" pitchFamily="2" charset="-122"/>
              </a:rPr>
              <a:t>previous</a:t>
            </a:r>
            <a:endParaRPr lang="en-US" sz="1700" dirty="0" smtClean="0">
              <a:latin typeface="SimSun" pitchFamily="2" charset="-122"/>
            </a:endParaRPr>
          </a:p>
          <a:p>
            <a:pPr>
              <a:lnSpc>
                <a:spcPct val="90000"/>
              </a:lnSpc>
              <a:buFontTx/>
              <a:buNone/>
            </a:pPr>
            <a:r>
              <a:rPr lang="en-US" sz="1700" b="1" dirty="0" smtClean="0">
                <a:solidFill>
                  <a:srgbClr val="002060"/>
                </a:solidFill>
                <a:latin typeface="SimSun" pitchFamily="2" charset="-122"/>
              </a:rPr>
              <a:t>		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300" dirty="0" smtClean="0">
                <a:solidFill>
                  <a:srgbClr val="00B050"/>
                </a:solidFill>
                <a:latin typeface="SimSun" pitchFamily="2" charset="-122"/>
              </a:rPr>
              <a:t>// move current either to </a:t>
            </a:r>
            <a:r>
              <a:rPr lang="en-US" sz="1300" b="1" dirty="0" smtClean="0">
                <a:solidFill>
                  <a:srgbClr val="00B050"/>
                </a:solidFill>
                <a:latin typeface="SimSun" pitchFamily="2" charset="-122"/>
              </a:rPr>
              <a:t>first </a:t>
            </a:r>
            <a:r>
              <a:rPr lang="en-US" sz="1300" dirty="0" smtClean="0">
                <a:solidFill>
                  <a:srgbClr val="00B050"/>
                </a:solidFill>
                <a:latin typeface="SimSun" pitchFamily="2" charset="-122"/>
              </a:rPr>
              <a:t>(when it is </a:t>
            </a:r>
            <a:r>
              <a:rPr lang="en-US" sz="1300" b="1" dirty="0" smtClean="0">
                <a:solidFill>
                  <a:srgbClr val="00B050"/>
                </a:solidFill>
                <a:latin typeface="SimSun" pitchFamily="2" charset="-122"/>
              </a:rPr>
              <a:t>last</a:t>
            </a:r>
            <a:r>
              <a:rPr lang="en-US" sz="1300" dirty="0" smtClean="0">
                <a:solidFill>
                  <a:srgbClr val="00B050"/>
                </a:solidFill>
                <a:latin typeface="SimSun" pitchFamily="2" charset="-122"/>
              </a:rPr>
              <a:t>)</a:t>
            </a:r>
          </a:p>
          <a:p>
            <a:pPr>
              <a:lnSpc>
                <a:spcPct val="90000"/>
              </a:lnSpc>
              <a:buFontTx/>
              <a:buNone/>
            </a:pPr>
            <a:r>
              <a:rPr lang="en-US" sz="1300" dirty="0" smtClean="0">
                <a:solidFill>
                  <a:srgbClr val="00B050"/>
                </a:solidFill>
                <a:latin typeface="SimSun" pitchFamily="2" charset="-122"/>
              </a:rPr>
              <a:t>		// otherwise, move it </a:t>
            </a:r>
            <a:r>
              <a:rPr lang="en-US" sz="1300" b="1" dirty="0" smtClean="0">
                <a:solidFill>
                  <a:srgbClr val="00B050"/>
                </a:solidFill>
                <a:latin typeface="SimSun" pitchFamily="2" charset="-122"/>
              </a:rPr>
              <a:t>next</a:t>
            </a:r>
          </a:p>
          <a:p>
            <a:pPr>
              <a:lnSpc>
                <a:spcPct val="90000"/>
              </a:lnSpc>
              <a:buFontTx/>
              <a:buNone/>
            </a:pPr>
            <a:r>
              <a:rPr lang="en-US" sz="1700" b="1" dirty="0" smtClean="0">
                <a:solidFill>
                  <a:srgbClr val="002060"/>
                </a:solidFill>
                <a:latin typeface="SimSun" pitchFamily="2" charset="-122"/>
              </a:rPr>
              <a:t>		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current = head;</a:t>
            </a:r>
          </a:p>
          <a:p>
            <a:pPr>
              <a:lnSpc>
                <a:spcPct val="90000"/>
              </a:lnSpc>
              <a:buFontTx/>
              <a:buNone/>
            </a:pPr>
            <a:r>
              <a:rPr lang="en-US" sz="1700" b="1" dirty="0" smtClean="0">
                <a:solidFill>
                  <a:srgbClr val="002060"/>
                </a:solidFill>
                <a:latin typeface="SimSun" pitchFamily="2" charset="-122"/>
              </a:rPr>
              <a:t>		else</a:t>
            </a:r>
          </a:p>
          <a:p>
            <a:pPr>
              <a:lnSpc>
                <a:spcPct val="90000"/>
              </a:lnSpc>
              <a:buFontTx/>
              <a:buNone/>
            </a:pPr>
            <a:r>
              <a:rPr lang="en-US" sz="1700" b="1" dirty="0" smtClean="0">
                <a:solidFill>
                  <a:srgbClr val="002060"/>
                </a:solidFill>
                <a:latin typeface="SimSun" pitchFamily="2" charset="-122"/>
              </a:rPr>
              <a:t>			</a:t>
            </a:r>
            <a:r>
              <a:rPr lang="en-US" sz="1700" dirty="0" smtClean="0">
                <a:latin typeface="SimSun" pitchFamily="2" charset="-122"/>
              </a:rPr>
              <a:t>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75</a:t>
            </a:fld>
            <a:endParaRPr lang="en-US"/>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algn="ct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r>
                        <a:rPr lang="en-US" sz="1400" dirty="0" smtClean="0"/>
                        <a:t>O(1)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O(1)</a:t>
                      </a:r>
                    </a:p>
                  </a:txBody>
                  <a:tcPr/>
                </a:tc>
                <a:tc>
                  <a:txBody>
                    <a:bodyPr/>
                    <a:lstStyle/>
                    <a:p>
                      <a:pPr algn="ctr"/>
                      <a:r>
                        <a:rPr lang="en-US" sz="1400" dirty="0" smtClean="0"/>
                        <a:t>?</a:t>
                      </a: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O(n)</a:t>
                      </a:r>
                      <a:endParaRPr lang="en-US" sz="1400" dirty="0"/>
                    </a:p>
                  </a:txBody>
                  <a:tcPr/>
                </a:tc>
                <a:tc>
                  <a:txBody>
                    <a:bodyPr/>
                    <a:lstStyle/>
                    <a:p>
                      <a:pPr algn="ctr"/>
                      <a:r>
                        <a:rPr lang="en-US" sz="1400" dirty="0" smtClean="0"/>
                        <a:t>?</a:t>
                      </a:r>
                      <a:endParaRPr lang="en-US" sz="1400" dirty="0"/>
                    </a:p>
                  </a:txBody>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For </a:t>
            </a:r>
            <a:r>
              <a:rPr lang="en-US" b="1" dirty="0" smtClean="0"/>
              <a:t>Array List </a:t>
            </a:r>
            <a:r>
              <a:rPr lang="en-US" dirty="0" smtClean="0"/>
              <a:t>and </a:t>
            </a:r>
            <a:r>
              <a:rPr lang="en-US" b="1" dirty="0" smtClean="0"/>
              <a:t>Linked List</a:t>
            </a:r>
            <a:r>
              <a:rPr lang="en-US" dirty="0" smtClean="0"/>
              <a:t>:</a:t>
            </a:r>
          </a:p>
          <a:p>
            <a:pPr lvl="1"/>
            <a:r>
              <a:rPr lang="en-US" dirty="0" smtClean="0"/>
              <a:t>Implement member method </a:t>
            </a:r>
            <a:r>
              <a:rPr lang="en-US" b="1" dirty="0" err="1" smtClean="0"/>
              <a:t>FindPrevious</a:t>
            </a:r>
            <a:r>
              <a:rPr lang="en-US" dirty="0" smtClean="0"/>
              <a:t>.</a:t>
            </a:r>
          </a:p>
          <a:p>
            <a:pPr lvl="1"/>
            <a:r>
              <a:rPr lang="en-US" dirty="0" smtClean="0"/>
              <a:t>Find the complexity for both implementations.</a:t>
            </a:r>
          </a:p>
          <a:p>
            <a:r>
              <a:rPr lang="en-US" dirty="0" smtClean="0"/>
              <a:t>For </a:t>
            </a:r>
            <a:r>
              <a:rPr lang="en-US" b="1" dirty="0" smtClean="0"/>
              <a:t>Double-Linked List</a:t>
            </a:r>
            <a:r>
              <a:rPr lang="en-US" dirty="0" smtClean="0"/>
              <a:t>:</a:t>
            </a:r>
          </a:p>
          <a:p>
            <a:pPr lvl="1"/>
            <a:r>
              <a:rPr lang="en-US" dirty="0" smtClean="0"/>
              <a:t>Find the complexity for all of the methods.</a:t>
            </a:r>
          </a:p>
          <a:p>
            <a:pPr lvl="1"/>
            <a:r>
              <a:rPr lang="en-US" dirty="0" smtClean="0"/>
              <a:t>Implement the member method </a:t>
            </a:r>
            <a:r>
              <a:rPr lang="en-US" b="1" dirty="0" err="1" smtClean="0"/>
              <a:t>FindLast</a:t>
            </a:r>
            <a:r>
              <a:rPr lang="en-US" b="1" dirty="0" smtClean="0"/>
              <a:t>:</a:t>
            </a:r>
          </a:p>
          <a:p>
            <a:pPr marL="609600" indent="-609600">
              <a:lnSpc>
                <a:spcPct val="90000"/>
              </a:lnSpc>
              <a:buNone/>
            </a:pPr>
            <a:r>
              <a:rPr lang="en-US" sz="2000" b="1" dirty="0" smtClean="0"/>
              <a:t>		</a:t>
            </a:r>
            <a:r>
              <a:rPr lang="en-US" sz="1600" b="1" dirty="0" smtClean="0"/>
              <a:t>Method</a:t>
            </a:r>
            <a:r>
              <a:rPr lang="en-US" sz="1600" dirty="0" smtClean="0"/>
              <a:t> </a:t>
            </a:r>
            <a:r>
              <a:rPr lang="en-US" sz="1600" dirty="0" err="1" smtClean="0"/>
              <a:t>FindLast</a:t>
            </a:r>
            <a:r>
              <a:rPr lang="en-US" sz="1600" dirty="0" smtClean="0"/>
              <a:t> ( )</a:t>
            </a:r>
          </a:p>
          <a:p>
            <a:pPr marL="609600" indent="-609600">
              <a:lnSpc>
                <a:spcPct val="90000"/>
              </a:lnSpc>
              <a:buFontTx/>
              <a:buNone/>
            </a:pPr>
            <a:r>
              <a:rPr lang="en-US" sz="1600" dirty="0" smtClean="0"/>
              <a:t>		</a:t>
            </a:r>
            <a:r>
              <a:rPr lang="en-US" sz="1600" b="1" dirty="0" smtClean="0"/>
              <a:t>requires:</a:t>
            </a:r>
            <a:r>
              <a:rPr lang="en-US" sz="1600" dirty="0" smtClean="0"/>
              <a:t> list L is not empty.  </a:t>
            </a:r>
            <a:r>
              <a:rPr lang="en-US" sz="1600" b="1" dirty="0" smtClean="0"/>
              <a:t>input:</a:t>
            </a:r>
            <a:r>
              <a:rPr lang="en-US" sz="1600" dirty="0" smtClean="0"/>
              <a:t> none</a:t>
            </a:r>
          </a:p>
          <a:p>
            <a:pPr marL="609600" indent="-609600">
              <a:lnSpc>
                <a:spcPct val="90000"/>
              </a:lnSpc>
              <a:buFontTx/>
              <a:buNone/>
            </a:pPr>
            <a:r>
              <a:rPr lang="en-US" sz="1600" dirty="0" smtClean="0"/>
              <a:t>		</a:t>
            </a:r>
            <a:r>
              <a:rPr lang="en-US" sz="1600" b="1" dirty="0" smtClean="0"/>
              <a:t>results:</a:t>
            </a:r>
            <a:r>
              <a:rPr lang="en-US" sz="1600" dirty="0" smtClean="0"/>
              <a:t> last element is set as the current element. </a:t>
            </a:r>
            <a:r>
              <a:rPr lang="en-US" sz="1600" b="1" dirty="0" smtClean="0"/>
              <a:t>output:</a:t>
            </a:r>
            <a:r>
              <a:rPr lang="en-US" sz="1600" dirty="0" smtClean="0"/>
              <a:t> none.</a:t>
            </a:r>
          </a:p>
          <a:p>
            <a:pPr lvl="1"/>
            <a:endParaRPr lang="x-non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(Array List): </a:t>
            </a:r>
            <a:r>
              <a:rPr lang="en-US" sz="2400" dirty="0" err="1" smtClean="0"/>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dirty="0">
                <a:solidFill>
                  <a:srgbClr val="0000FF"/>
                </a:solidFill>
                <a:latin typeface="SimSun" pitchFamily="2" charset="-122"/>
              </a:rPr>
              <a:t>	</a:t>
            </a:r>
            <a:endParaRPr lang="en-US" sz="2400" dirty="0" smtClean="0">
              <a:solidFill>
                <a:srgbClr val="0000FF"/>
              </a:solidFill>
              <a:latin typeface="SimSun" pitchFamily="2" charset="-122"/>
            </a:endParaRPr>
          </a:p>
          <a:p>
            <a:pPr>
              <a:lnSpc>
                <a:spcPct val="90000"/>
              </a:lnSpc>
              <a:buFontTx/>
              <a:buNone/>
            </a:pPr>
            <a:r>
              <a:rPr lang="en-US" sz="2400" b="1" dirty="0" smtClean="0">
                <a:solidFill>
                  <a:srgbClr val="002060"/>
                </a:solidFill>
                <a:latin typeface="SimSun" pitchFamily="2" charset="-122"/>
              </a:rPr>
              <a:t>	public void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a:t>
            </a:r>
          </a:p>
          <a:p>
            <a:pPr>
              <a:lnSpc>
                <a:spcPct val="90000"/>
              </a:lnSpc>
              <a:buFontTx/>
              <a:buNone/>
            </a:pPr>
            <a:r>
              <a:rPr lang="en-US" sz="2400" dirty="0" smtClean="0">
                <a:latin typeface="SimSun" pitchFamily="2" charset="-122"/>
              </a:rPr>
              <a:t>	}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Autofit/>
          </a:bodyPr>
          <a:lstStyle/>
          <a:p>
            <a:r>
              <a:rPr lang="en-US" sz="2400" dirty="0"/>
              <a:t>ADT </a:t>
            </a:r>
            <a:r>
              <a:rPr lang="en-US" sz="2400" dirty="0" smtClean="0"/>
              <a:t>List (Double-Linked List): Element</a:t>
            </a:r>
            <a:endParaRPr lang="en-US" sz="2400" dirty="0"/>
          </a:p>
        </p:txBody>
      </p:sp>
      <p:sp>
        <p:nvSpPr>
          <p:cNvPr id="126979" name="Rectangle 3"/>
          <p:cNvSpPr>
            <a:spLocks noGrp="1" noChangeArrowheads="1"/>
          </p:cNvSpPr>
          <p:nvPr>
            <p:ph idx="1"/>
          </p:nvPr>
        </p:nvSpPr>
        <p:spPr/>
        <p:txBody>
          <a:bodyPr>
            <a:normAutofit fontScale="70000" lnSpcReduction="20000"/>
          </a:bodyPr>
          <a:lstStyle/>
          <a:p>
            <a:pPr>
              <a:lnSpc>
                <a:spcPct val="90000"/>
              </a:lnSpc>
              <a:buFontTx/>
              <a:buNone/>
            </a:pP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class </a:t>
            </a:r>
            <a:r>
              <a:rPr lang="en-US" sz="2400" dirty="0">
                <a:latin typeface="SimSun" pitchFamily="2" charset="-122"/>
              </a:rPr>
              <a:t>Node&lt;T</a:t>
            </a:r>
            <a:r>
              <a:rPr lang="en-US" sz="2400" dirty="0" smtClean="0">
                <a:latin typeface="SimSun" pitchFamily="2" charset="-122"/>
              </a:rPr>
              <a:t>&gt; </a:t>
            </a:r>
            <a:r>
              <a:rPr lang="en-US" sz="2400" dirty="0">
                <a:latin typeface="SimSun" pitchFamily="2" charset="-122"/>
              </a:rPr>
              <a:t>{</a:t>
            </a: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a:latin typeface="SimSun" pitchFamily="2" charset="-122"/>
              </a:rPr>
              <a:t>T data;</a:t>
            </a: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a:latin typeface="SimSun" pitchFamily="2" charset="-122"/>
              </a:rPr>
              <a:t>Node&lt;T&gt; next</a:t>
            </a:r>
            <a:r>
              <a:rPr lang="en-US" sz="2400" dirty="0" smtClean="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Node&lt;T&gt; previous;</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a:latin typeface="SimSun" pitchFamily="2" charset="-122"/>
              </a:rPr>
              <a:t>Node () {</a:t>
            </a:r>
          </a:p>
          <a:p>
            <a:pPr>
              <a:lnSpc>
                <a:spcPct val="90000"/>
              </a:lnSpc>
              <a:buFontTx/>
              <a:buNone/>
            </a:pPr>
            <a:r>
              <a:rPr lang="en-US" sz="2400" dirty="0" smtClean="0">
                <a:latin typeface="SimSun" pitchFamily="2" charset="-122"/>
              </a:rPr>
              <a:t>		data </a:t>
            </a:r>
            <a:r>
              <a:rPr lang="en-US" sz="2400" dirty="0">
                <a:latin typeface="SimSun" pitchFamily="2" charset="-122"/>
              </a:rPr>
              <a:t>= </a:t>
            </a:r>
            <a:r>
              <a:rPr lang="en-US" sz="2400" b="1" dirty="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next </a:t>
            </a:r>
            <a:r>
              <a:rPr lang="en-US" sz="2400" dirty="0">
                <a:latin typeface="SimSun" pitchFamily="2" charset="-122"/>
              </a:rPr>
              <a:t>= </a:t>
            </a:r>
            <a:r>
              <a:rPr lang="en-US" sz="2400" b="1" dirty="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previous = </a:t>
            </a:r>
            <a:r>
              <a:rPr lang="en-US" sz="2400" b="1" dirty="0" smtClean="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data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next </a:t>
            </a:r>
            <a:r>
              <a:rPr lang="en-US" sz="2400" dirty="0">
                <a:latin typeface="SimSun" pitchFamily="2" charset="-122"/>
              </a:rPr>
              <a:t>= </a:t>
            </a:r>
            <a:r>
              <a:rPr lang="en-US" sz="2400" b="1" dirty="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previous= </a:t>
            </a:r>
            <a:r>
              <a:rPr lang="en-US" sz="2400" b="1" dirty="0" smtClean="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endParaRPr lang="en-US" sz="2400" dirty="0" smtClean="0">
              <a:latin typeface="SimSun" pitchFamily="2" charset="-122"/>
            </a:endParaRPr>
          </a:p>
          <a:p>
            <a:pPr>
              <a:lnSpc>
                <a:spcPct val="90000"/>
              </a:lnSpc>
              <a:buFontTx/>
              <a:buNone/>
            </a:pPr>
            <a:r>
              <a:rPr lang="en-US" sz="2400" dirty="0" smtClean="0">
                <a:latin typeface="SimSun" pitchFamily="2" charset="-122"/>
              </a:rPr>
              <a:t>	</a:t>
            </a:r>
            <a:r>
              <a:rPr lang="en-US" sz="2400" dirty="0" smtClean="0">
                <a:solidFill>
                  <a:srgbClr val="00B050"/>
                </a:solidFill>
                <a:latin typeface="SimSun" pitchFamily="2" charset="-122"/>
              </a:rPr>
              <a:t>// Setters/Getters...</a:t>
            </a:r>
            <a:endParaRPr lang="en-US" sz="2400" dirty="0">
              <a:solidFill>
                <a:srgbClr val="00B050"/>
              </a:solidFill>
              <a:latin typeface="SimSun" pitchFamily="2" charset="-122"/>
            </a:endParaRPr>
          </a:p>
          <a:p>
            <a:pPr>
              <a:lnSpc>
                <a:spcPct val="90000"/>
              </a:lnSpc>
              <a:buFontTx/>
              <a:buNone/>
            </a:pPr>
            <a:r>
              <a:rPr lang="en-US" sz="2400" dirty="0">
                <a:latin typeface="SimSun" pitchFamily="2" charset="-122"/>
              </a:rPr>
              <a:t>}</a:t>
            </a:r>
          </a:p>
        </p:txBody>
      </p:sp>
      <p:sp>
        <p:nvSpPr>
          <p:cNvPr id="6" name="Slide Number Placeholder 5"/>
          <p:cNvSpPr>
            <a:spLocks noGrp="1"/>
          </p:cNvSpPr>
          <p:nvPr>
            <p:ph type="sldNum" sz="quarter" idx="12"/>
          </p:nvPr>
        </p:nvSpPr>
        <p:spPr/>
        <p:txBody>
          <a:bodyPr/>
          <a:lstStyle/>
          <a:p>
            <a:fld id="{94F1A70D-7E19-45BD-8238-538FC8B8A970}" type="slidenum">
              <a:rPr lang="en-US"/>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(Linked List): </a:t>
            </a:r>
            <a:r>
              <a:rPr lang="en-US" sz="2400" dirty="0" err="1" smtClean="0"/>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smtClean="0">
                <a:solidFill>
                  <a:srgbClr val="002060"/>
                </a:solidFill>
                <a:latin typeface="SimSun" pitchFamily="2" charset="-122"/>
              </a:rPr>
              <a:t>	</a:t>
            </a:r>
          </a:p>
          <a:p>
            <a:pPr>
              <a:lnSpc>
                <a:spcPct val="90000"/>
              </a:lnSpc>
              <a:buFontTx/>
              <a:buNone/>
            </a:pPr>
            <a:r>
              <a:rPr lang="en-US" sz="2400" b="1" dirty="0" smtClean="0">
                <a:solidFill>
                  <a:srgbClr val="002060"/>
                </a:solidFill>
                <a:latin typeface="SimSun" pitchFamily="2" charset="-122"/>
              </a:rPr>
              <a:t>	public void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Node&lt;T&gt; </a:t>
            </a:r>
            <a:r>
              <a:rPr lang="en-US" sz="2400" dirty="0" err="1" smtClean="0">
                <a:latin typeface="SimSun" pitchFamily="2" charset="-122"/>
              </a:rPr>
              <a:t>tmp</a:t>
            </a:r>
            <a:r>
              <a:rPr lang="en-US" sz="2400" dirty="0" smtClean="0">
                <a:latin typeface="SimSun" pitchFamily="2" charset="-122"/>
              </a:rPr>
              <a:t> = head;</a:t>
            </a:r>
          </a:p>
          <a:p>
            <a:pPr>
              <a:lnSpc>
                <a:spcPct val="90000"/>
              </a:lnSpc>
              <a:buFontTx/>
              <a:buNone/>
            </a:pPr>
            <a:r>
              <a:rPr lang="en-US" sz="2400" dirty="0" smtClean="0">
                <a:latin typeface="SimSun" pitchFamily="2" charset="-122"/>
              </a:rPr>
              <a:t>		while(</a:t>
            </a:r>
            <a:r>
              <a:rPr lang="en-US" sz="2400" dirty="0" err="1" smtClean="0">
                <a:latin typeface="SimSun" pitchFamily="2" charset="-122"/>
              </a:rPr>
              <a:t>tmp.next</a:t>
            </a:r>
            <a:r>
              <a:rPr lang="en-US" sz="2400" dirty="0" smtClean="0">
                <a:latin typeface="SimSun" pitchFamily="2" charset="-122"/>
              </a:rPr>
              <a:t> != current)</a:t>
            </a:r>
          </a:p>
          <a:p>
            <a:pPr>
              <a:lnSpc>
                <a:spcPct val="90000"/>
              </a:lnSpc>
              <a:buFontTx/>
              <a:buNone/>
            </a:pPr>
            <a:r>
              <a:rPr lang="en-US" sz="2400" dirty="0" smtClean="0">
                <a:latin typeface="SimSun" pitchFamily="2" charset="-122"/>
              </a:rPr>
              <a:t>			 </a:t>
            </a:r>
            <a:r>
              <a:rPr lang="en-US" sz="2400" dirty="0" err="1" smtClean="0">
                <a:latin typeface="SimSun" pitchFamily="2" charset="-122"/>
              </a:rPr>
              <a:t>tmp</a:t>
            </a:r>
            <a:r>
              <a:rPr lang="en-US" sz="2400" dirty="0" smtClean="0">
                <a:latin typeface="SimSun" pitchFamily="2" charset="-122"/>
              </a:rPr>
              <a:t> = </a:t>
            </a:r>
            <a:r>
              <a:rPr lang="en-US" sz="2400" dirty="0" err="1" smtClean="0">
                <a:latin typeface="SimSun" pitchFamily="2" charset="-122"/>
              </a:rPr>
              <a:t>tmp.next</a:t>
            </a:r>
            <a:r>
              <a:rPr lang="en-US" sz="2400" dirty="0" smtClean="0">
                <a:latin typeface="SimSun" pitchFamily="2" charset="-122"/>
              </a:rPr>
              <a:t>;</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tmp</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b="1" dirty="0" smtClean="0">
              <a:solidFill>
                <a:srgbClr val="FF0000"/>
              </a:solidFill>
              <a:latin typeface="SimSun" pitchFamily="2" charset="-122"/>
            </a:endParaRP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err="1" smtClean="0"/>
              <a:t>FindLast</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smtClean="0">
                <a:solidFill>
                  <a:srgbClr val="002060"/>
                </a:solidFill>
                <a:latin typeface="SimSun" pitchFamily="2" charset="-122"/>
              </a:rPr>
              <a:t>	</a:t>
            </a:r>
          </a:p>
          <a:p>
            <a:pPr>
              <a:lnSpc>
                <a:spcPct val="90000"/>
              </a:lnSpc>
              <a:buFontTx/>
              <a:buNone/>
            </a:pPr>
            <a:r>
              <a:rPr lang="en-US" sz="2400" b="1" dirty="0" smtClean="0">
                <a:solidFill>
                  <a:srgbClr val="002060"/>
                </a:solidFill>
                <a:latin typeface="SimSun" pitchFamily="2" charset="-122"/>
              </a:rPr>
              <a:t>	public void </a:t>
            </a:r>
            <a:r>
              <a:rPr lang="en-US" sz="2400" dirty="0" err="1" smtClean="0">
                <a:latin typeface="SimSun" pitchFamily="2" charset="-122"/>
              </a:rPr>
              <a:t>findLast</a:t>
            </a:r>
            <a:r>
              <a:rPr lang="en-US" sz="2400" dirty="0" smtClean="0">
                <a:latin typeface="SimSun" pitchFamily="2" charset="-122"/>
              </a:rPr>
              <a:t>() {</a:t>
            </a:r>
          </a:p>
          <a:p>
            <a:pPr>
              <a:lnSpc>
                <a:spcPct val="90000"/>
              </a:lnSpc>
              <a:buFontTx/>
              <a:buNone/>
            </a:pPr>
            <a:r>
              <a:rPr lang="en-US" sz="2400" dirty="0" smtClean="0">
                <a:latin typeface="SimSun" pitchFamily="2" charset="-122"/>
              </a:rPr>
              <a:t>		while(</a:t>
            </a:r>
            <a:r>
              <a:rPr lang="en-US" sz="2400" dirty="0" err="1" smtClean="0">
                <a:latin typeface="SimSun" pitchFamily="2" charset="-122"/>
              </a:rPr>
              <a:t>current.next</a:t>
            </a:r>
            <a:r>
              <a:rPr lang="en-US" sz="2400" dirty="0" smtClean="0">
                <a:latin typeface="SimSun" pitchFamily="2" charset="-122"/>
              </a:rPr>
              <a:t> != null)</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endParaRPr lang="en-US" sz="2400" b="1" dirty="0" smtClean="0">
              <a:solidFill>
                <a:srgbClr val="FF0000"/>
              </a:solidFill>
              <a:latin typeface="SimSun" pitchFamily="2" charset="-122"/>
            </a:endParaRPr>
          </a:p>
          <a:p>
            <a:pPr algn="ctr">
              <a:lnSpc>
                <a:spcPct val="90000"/>
              </a:lnSpc>
              <a:buFontTx/>
              <a:buNone/>
            </a:pPr>
            <a:r>
              <a:rPr lang="en-US" sz="4000" b="1" dirty="0" smtClean="0">
                <a:solidFill>
                  <a:srgbClr val="FF0000"/>
                </a:solidFill>
                <a:latin typeface="SimSun" pitchFamily="2" charset="-122"/>
              </a:rPr>
              <a:t>O(n)</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r>
                        <a:rPr lang="en-US" sz="1400" dirty="0" smtClean="0"/>
                        <a:t>O(1)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O(1)</a:t>
                      </a:r>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a:t>
            </a:r>
            <a:r>
              <a:rPr lang="en-US" sz="2400" dirty="0" smtClean="0"/>
              <a:t>List (Double-Linked List): Representation</a:t>
            </a:r>
            <a:endParaRPr lang="en-US" sz="2400" dirty="0"/>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smtClean="0">
                <a:solidFill>
                  <a:srgbClr val="002060"/>
                </a:solidFill>
                <a:latin typeface="SimSun" pitchFamily="2" charset="-122"/>
              </a:rPr>
              <a:t>public </a:t>
            </a:r>
            <a:r>
              <a:rPr lang="en-US" sz="1400" b="1" dirty="0">
                <a:solidFill>
                  <a:srgbClr val="002060"/>
                </a:solidFill>
                <a:latin typeface="SimSun" pitchFamily="2" charset="-122"/>
              </a:rPr>
              <a:t>class </a:t>
            </a:r>
            <a:r>
              <a:rPr lang="en-US" sz="1400" dirty="0" err="1" smtClean="0">
                <a:latin typeface="SimSun" pitchFamily="2" charset="-122"/>
              </a:rPr>
              <a:t>DoubleLinkedList</a:t>
            </a:r>
            <a:r>
              <a:rPr lang="en-US" sz="1400" dirty="0" smtClean="0">
                <a:latin typeface="SimSun" pitchFamily="2" charset="-122"/>
              </a:rPr>
              <a:t>&lt;T</a:t>
            </a:r>
            <a:r>
              <a:rPr lang="en-US" sz="1400" dirty="0">
                <a:latin typeface="SimSun" pitchFamily="2" charset="-122"/>
              </a:rPr>
              <a:t>&gt; </a:t>
            </a:r>
            <a:r>
              <a:rPr lang="en-US" sz="1400" dirty="0" smtClean="0">
                <a:latin typeface="SimSun" pitchFamily="2" charset="-122"/>
              </a:rPr>
              <a:t>{</a:t>
            </a: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a:t>
            </a:r>
            <a:r>
              <a:rPr lang="en-US" sz="1400" dirty="0">
                <a:latin typeface="SimSun" pitchFamily="2" charset="-122"/>
              </a:rPr>
              <a:t>Node&lt;T&gt; head;</a:t>
            </a:r>
          </a:p>
          <a:p>
            <a:pPr>
              <a:lnSpc>
                <a:spcPct val="90000"/>
              </a:lnSpc>
              <a:buFontTx/>
              <a:buNone/>
            </a:pPr>
            <a:r>
              <a:rPr lang="en-US" sz="1400" dirty="0">
                <a:latin typeface="SimSun" pitchFamily="2" charset="-122"/>
              </a:rPr>
              <a:t>	</a:t>
            </a:r>
            <a:r>
              <a:rPr lang="en-US" sz="1400" b="1" dirty="0" smtClean="0">
                <a:solidFill>
                  <a:srgbClr val="002060"/>
                </a:solidFill>
                <a:latin typeface="SimSun" pitchFamily="2" charset="-122"/>
              </a:rPr>
              <a:t>private</a:t>
            </a:r>
            <a:r>
              <a:rPr lang="en-US" sz="1400" dirty="0" smtClean="0">
                <a:latin typeface="SimSun" pitchFamily="2" charset="-122"/>
              </a:rPr>
              <a:t> </a:t>
            </a:r>
            <a:r>
              <a:rPr lang="en-US" sz="1400" dirty="0">
                <a:latin typeface="SimSun" pitchFamily="2" charset="-122"/>
              </a:rPr>
              <a:t>Node&lt;T&gt; current;</a:t>
            </a:r>
          </a:p>
          <a:p>
            <a:pPr>
              <a:lnSpc>
                <a:spcPct val="90000"/>
              </a:lnSpc>
              <a:buFontTx/>
              <a:buNone/>
            </a:pPr>
            <a:r>
              <a:rPr lang="en-US" sz="1400" dirty="0" smtClean="0">
                <a:latin typeface="SimSun" pitchFamily="2" charset="-122"/>
              </a:rPr>
              <a:t>	</a:t>
            </a:r>
            <a:endParaRPr lang="en-US" sz="1400" dirty="0">
              <a:latin typeface="SimSun" pitchFamily="2" charset="-122"/>
            </a:endParaRP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dirty="0" err="1" smtClean="0">
                <a:latin typeface="SimSun" pitchFamily="2" charset="-122"/>
              </a:rPr>
              <a:t>DoubleLinkedList</a:t>
            </a:r>
            <a:r>
              <a:rPr lang="en-US" sz="1400" dirty="0" smtClean="0">
                <a:latin typeface="SimSun" pitchFamily="2" charset="-122"/>
              </a:rPr>
              <a:t>() </a:t>
            </a:r>
            <a:r>
              <a:rPr lang="en-US" sz="1400" dirty="0">
                <a:latin typeface="SimSun" pitchFamily="2" charset="-122"/>
              </a:rPr>
              <a:t>{</a:t>
            </a:r>
          </a:p>
          <a:p>
            <a:pPr>
              <a:lnSpc>
                <a:spcPct val="90000"/>
              </a:lnSpc>
              <a:buFontTx/>
              <a:buNone/>
            </a:pPr>
            <a:r>
              <a:rPr lang="en-US" sz="1400" dirty="0" smtClean="0">
                <a:latin typeface="SimSun" pitchFamily="2" charset="-122"/>
              </a:rPr>
              <a:t>		head </a:t>
            </a:r>
            <a:r>
              <a:rPr lang="en-US" sz="1400" dirty="0">
                <a:latin typeface="SimSun" pitchFamily="2" charset="-122"/>
              </a:rPr>
              <a:t>= current = </a:t>
            </a:r>
            <a:r>
              <a:rPr lang="en-US" sz="1400" b="1" dirty="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endParaRPr lang="en-US" sz="1400" dirty="0">
              <a:latin typeface="SimSun" pitchFamily="2" charset="-122"/>
            </a:endParaRPr>
          </a:p>
          <a:p>
            <a:pPr>
              <a:lnSpc>
                <a:spcPct val="90000"/>
              </a:lnSpc>
              <a:buFontTx/>
              <a:buNone/>
            </a:pPr>
            <a:endParaRPr lang="en-US" sz="1400" dirty="0" smtClean="0">
              <a:latin typeface="SimSun" pitchFamily="2" charset="-122"/>
            </a:endParaRP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a:t>
            </a:r>
            <a:r>
              <a:rPr lang="en-US" sz="1400" dirty="0" smtClean="0">
                <a:latin typeface="SimSun" pitchFamily="2" charset="-122"/>
              </a:rPr>
              <a:t>empty()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a:latin typeface="SimSun" pitchFamily="2" charset="-122"/>
              </a:rPr>
              <a:t>head == </a:t>
            </a:r>
            <a:r>
              <a:rPr lang="en-US" sz="1400" b="1" dirty="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r>
              <a:rPr lang="en-US" sz="1400" dirty="0" smtClean="0">
                <a:latin typeface="SimSun" pitchFamily="2" charset="-122"/>
              </a:rPr>
              <a:t>	</a:t>
            </a: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a:t>
            </a:r>
            <a:r>
              <a:rPr lang="en-US" sz="1400" dirty="0" smtClean="0">
                <a:latin typeface="SimSun" pitchFamily="2" charset="-122"/>
              </a:rPr>
              <a:t>last() </a:t>
            </a:r>
            <a:r>
              <a:rPr lang="en-US" sz="1400" dirty="0">
                <a:latin typeface="SimSun" pitchFamily="2" charset="-122"/>
              </a:rPr>
              <a:t>{</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br>
              <a:rPr lang="en-US" sz="1400" dirty="0" smtClean="0">
                <a:latin typeface="SimSun" pitchFamily="2" charset="-122"/>
              </a:rPr>
            </a:br>
            <a:r>
              <a:rPr lang="en-US" sz="1400" dirty="0" smtClean="0">
                <a:latin typeface="SimSun" pitchFamily="2" charset="-122"/>
              </a:rPr>
              <a:t/>
            </a:r>
            <a:br>
              <a:rPr lang="en-US" sz="1400" dirty="0" smtClean="0">
                <a:latin typeface="SimSun" pitchFamily="2" charset="-122"/>
              </a:rPr>
            </a:br>
            <a:r>
              <a:rPr lang="en-US" sz="1400" b="1" dirty="0" smtClean="0">
                <a:solidFill>
                  <a:srgbClr val="002060"/>
                </a:solidFill>
                <a:latin typeface="SimSun" pitchFamily="2" charset="-122"/>
              </a:rPr>
              <a:t>public</a:t>
            </a:r>
            <a:r>
              <a:rPr lang="en-US" sz="1400" dirty="0" smtClean="0">
                <a:latin typeface="SimSun" pitchFamily="2" charset="-122"/>
              </a:rPr>
              <a:t> </a:t>
            </a:r>
            <a:r>
              <a:rPr lang="en-US" sz="1400" b="1" dirty="0" err="1" smtClean="0">
                <a:solidFill>
                  <a:srgbClr val="002060"/>
                </a:solidFill>
                <a:latin typeface="SimSun" pitchFamily="2" charset="-122"/>
              </a:rPr>
              <a:t>boolean</a:t>
            </a:r>
            <a:r>
              <a:rPr lang="en-US" sz="1400" dirty="0" smtClean="0">
                <a:latin typeface="SimSun" pitchFamily="2" charset="-122"/>
              </a:rPr>
              <a:t> first() {</a:t>
            </a:r>
          </a:p>
          <a:p>
            <a:pPr>
              <a:lnSpc>
                <a:spcPct val="90000"/>
              </a:lnSpc>
              <a:buFontTx/>
              <a:buNone/>
            </a:pPr>
            <a:r>
              <a:rPr lang="en-US" sz="1400" dirty="0" smtClean="0">
                <a:latin typeface="SimSun" pitchFamily="2" charset="-122"/>
              </a:rPr>
              <a:t>		</a:t>
            </a:r>
            <a:r>
              <a:rPr lang="en-US" sz="1400" b="1" dirty="0" smtClean="0">
                <a:solidFill>
                  <a:srgbClr val="002060"/>
                </a:solidFill>
                <a:latin typeface="SimSun" pitchFamily="2" charset="-122"/>
              </a:rPr>
              <a:t>return</a:t>
            </a:r>
            <a:r>
              <a:rPr lang="en-US" sz="1400" dirty="0" smtClean="0">
                <a:latin typeface="SimSun" pitchFamily="2" charset="-122"/>
              </a:rPr>
              <a:t> </a:t>
            </a:r>
            <a:r>
              <a:rPr lang="en-US" sz="1400" dirty="0" err="1" smtClean="0">
                <a:latin typeface="SimSun" pitchFamily="2" charset="-122"/>
              </a:rPr>
              <a:t>current.previous</a:t>
            </a:r>
            <a:r>
              <a:rPr lang="en-US" sz="1400" dirty="0" smtClean="0">
                <a:latin typeface="SimSun" pitchFamily="2" charset="-122"/>
              </a:rPr>
              <a:t> == </a:t>
            </a:r>
            <a:r>
              <a:rPr lang="en-US" sz="1400" b="1" dirty="0" smtClean="0">
                <a:solidFill>
                  <a:srgbClr val="002060"/>
                </a:solidFill>
                <a:latin typeface="SimSun" pitchFamily="2" charset="-122"/>
              </a:rPr>
              <a:t>null</a:t>
            </a:r>
            <a:r>
              <a:rPr lang="en-US" sz="1400" dirty="0" smtClean="0">
                <a:latin typeface="SimSun" pitchFamily="2" charset="-122"/>
              </a:rPr>
              <a:t>;</a:t>
            </a:r>
          </a:p>
          <a:p>
            <a:pPr>
              <a:lnSpc>
                <a:spcPct val="90000"/>
              </a:lnSpc>
              <a:buFontTx/>
              <a:buNone/>
            </a:pPr>
            <a:r>
              <a:rPr lang="en-US" sz="1400" dirty="0" smtClean="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917</TotalTime>
  <Words>1831</Words>
  <Application>Microsoft Macintosh PowerPoint</Application>
  <PresentationFormat>On-screen Show (4:3)</PresentationFormat>
  <Paragraphs>1930</Paragraphs>
  <Slides>82</Slides>
  <Notes>82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Clarity</vt:lpstr>
      <vt:lpstr>PowerPoint Presentation</vt:lpstr>
      <vt:lpstr>ADT List: Specification</vt:lpstr>
      <vt:lpstr>ADT List: Specification</vt:lpstr>
      <vt:lpstr>ADT List: Specification</vt:lpstr>
      <vt:lpstr>ADT List: Specification</vt:lpstr>
      <vt:lpstr>ADT List: Specification</vt:lpstr>
      <vt:lpstr>List: Double-Linked List</vt:lpstr>
      <vt:lpstr>ADT List (Double-Linked List): Element</vt:lpstr>
      <vt:lpstr>ADT List (Double-Linked List): Representation</vt:lpstr>
      <vt:lpstr>ADT List (Double-Linked List): Representation</vt:lpstr>
      <vt:lpstr>ADT List (Double-Linked List): Representation</vt:lpstr>
      <vt:lpstr>ADT List (Double-Linked List): Representation</vt:lpstr>
      <vt:lpstr>ADT List (Double-Linked List): Representation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Remove #2</vt:lpstr>
      <vt:lpstr>Complexity so far? </vt:lpstr>
      <vt:lpstr>Complexity so far? </vt:lpstr>
      <vt:lpstr>ToDo</vt:lpstr>
      <vt:lpstr>ADT List (Array List): FindPrevious</vt:lpstr>
      <vt:lpstr>ADT List (Linked List): FindPrevious</vt:lpstr>
      <vt:lpstr>ADT List (Double-Linked List): FindLast</vt:lpstr>
      <vt:lpstr>Complexity so far?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MacBook Pro</cp:lastModifiedBy>
  <cp:revision>112</cp:revision>
  <dcterms:created xsi:type="dcterms:W3CDTF">2011-10-04T10:49:24Z</dcterms:created>
  <dcterms:modified xsi:type="dcterms:W3CDTF">2015-09-29T15:14:03Z</dcterms:modified>
</cp:coreProperties>
</file>