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6"/>
  </p:notesMasterIdLst>
  <p:sldIdLst>
    <p:sldId id="303" r:id="rId2"/>
    <p:sldId id="304" r:id="rId3"/>
    <p:sldId id="326" r:id="rId4"/>
    <p:sldId id="327" r:id="rId5"/>
    <p:sldId id="328" r:id="rId6"/>
    <p:sldId id="357" r:id="rId7"/>
    <p:sldId id="325" r:id="rId8"/>
    <p:sldId id="329" r:id="rId9"/>
    <p:sldId id="376" r:id="rId10"/>
    <p:sldId id="330" r:id="rId11"/>
    <p:sldId id="331" r:id="rId12"/>
    <p:sldId id="377" r:id="rId13"/>
    <p:sldId id="378" r:id="rId14"/>
    <p:sldId id="382" r:id="rId15"/>
    <p:sldId id="379" r:id="rId16"/>
    <p:sldId id="380" r:id="rId17"/>
    <p:sldId id="383" r:id="rId18"/>
    <p:sldId id="381" r:id="rId19"/>
    <p:sldId id="384" r:id="rId20"/>
    <p:sldId id="385" r:id="rId21"/>
    <p:sldId id="386" r:id="rId22"/>
    <p:sldId id="387" r:id="rId23"/>
    <p:sldId id="388" r:id="rId24"/>
    <p:sldId id="332" r:id="rId25"/>
    <p:sldId id="389" r:id="rId26"/>
    <p:sldId id="390" r:id="rId27"/>
    <p:sldId id="391" r:id="rId28"/>
    <p:sldId id="392" r:id="rId29"/>
    <p:sldId id="393" r:id="rId30"/>
    <p:sldId id="395" r:id="rId31"/>
    <p:sldId id="394" r:id="rId32"/>
    <p:sldId id="396" r:id="rId33"/>
    <p:sldId id="397" r:id="rId34"/>
    <p:sldId id="405" r:id="rId35"/>
    <p:sldId id="398" r:id="rId36"/>
    <p:sldId id="399" r:id="rId37"/>
    <p:sldId id="406" r:id="rId38"/>
    <p:sldId id="407" r:id="rId39"/>
    <p:sldId id="403" r:id="rId40"/>
    <p:sldId id="408" r:id="rId41"/>
    <p:sldId id="404" r:id="rId42"/>
    <p:sldId id="333" r:id="rId43"/>
    <p:sldId id="360" r:id="rId44"/>
    <p:sldId id="358" r:id="rId45"/>
    <p:sldId id="359" r:id="rId46"/>
    <p:sldId id="361" r:id="rId47"/>
    <p:sldId id="362" r:id="rId48"/>
    <p:sldId id="363" r:id="rId49"/>
    <p:sldId id="364" r:id="rId50"/>
    <p:sldId id="365" r:id="rId51"/>
    <p:sldId id="367" r:id="rId52"/>
    <p:sldId id="338" r:id="rId53"/>
    <p:sldId id="409" r:id="rId54"/>
    <p:sldId id="339" r:id="rId55"/>
    <p:sldId id="410" r:id="rId56"/>
    <p:sldId id="455" r:id="rId57"/>
    <p:sldId id="368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56" r:id="rId68"/>
    <p:sldId id="421" r:id="rId69"/>
    <p:sldId id="422" r:id="rId70"/>
    <p:sldId id="423" r:id="rId71"/>
    <p:sldId id="424" r:id="rId72"/>
    <p:sldId id="425" r:id="rId73"/>
    <p:sldId id="426" r:id="rId74"/>
    <p:sldId id="427" r:id="rId75"/>
    <p:sldId id="428" r:id="rId76"/>
    <p:sldId id="429" r:id="rId77"/>
    <p:sldId id="430" r:id="rId78"/>
    <p:sldId id="431" r:id="rId79"/>
    <p:sldId id="340" r:id="rId80"/>
    <p:sldId id="432" r:id="rId81"/>
    <p:sldId id="433" r:id="rId82"/>
    <p:sldId id="434" r:id="rId83"/>
    <p:sldId id="435" r:id="rId84"/>
    <p:sldId id="436" r:id="rId85"/>
    <p:sldId id="437" r:id="rId86"/>
    <p:sldId id="438" r:id="rId87"/>
    <p:sldId id="439" r:id="rId88"/>
    <p:sldId id="440" r:id="rId89"/>
    <p:sldId id="441" r:id="rId90"/>
    <p:sldId id="442" r:id="rId91"/>
    <p:sldId id="457" r:id="rId92"/>
    <p:sldId id="443" r:id="rId93"/>
    <p:sldId id="444" r:id="rId94"/>
    <p:sldId id="445" r:id="rId95"/>
    <p:sldId id="446" r:id="rId96"/>
    <p:sldId id="447" r:id="rId97"/>
    <p:sldId id="448" r:id="rId98"/>
    <p:sldId id="449" r:id="rId99"/>
    <p:sldId id="450" r:id="rId100"/>
    <p:sldId id="451" r:id="rId101"/>
    <p:sldId id="452" r:id="rId102"/>
    <p:sldId id="453" r:id="rId103"/>
    <p:sldId id="454" r:id="rId104"/>
    <p:sldId id="341" r:id="rId105"/>
    <p:sldId id="343" r:id="rId106"/>
    <p:sldId id="344" r:id="rId107"/>
    <p:sldId id="345" r:id="rId108"/>
    <p:sldId id="371" r:id="rId109"/>
    <p:sldId id="369" r:id="rId110"/>
    <p:sldId id="532" r:id="rId111"/>
    <p:sldId id="347" r:id="rId112"/>
    <p:sldId id="459" r:id="rId113"/>
    <p:sldId id="348" r:id="rId114"/>
    <p:sldId id="349" r:id="rId115"/>
    <p:sldId id="461" r:id="rId116"/>
    <p:sldId id="463" r:id="rId117"/>
    <p:sldId id="465" r:id="rId118"/>
    <p:sldId id="462" r:id="rId119"/>
    <p:sldId id="464" r:id="rId120"/>
    <p:sldId id="467" r:id="rId121"/>
    <p:sldId id="466" r:id="rId122"/>
    <p:sldId id="468" r:id="rId123"/>
    <p:sldId id="469" r:id="rId124"/>
    <p:sldId id="470" r:id="rId125"/>
    <p:sldId id="471" r:id="rId126"/>
    <p:sldId id="474" r:id="rId127"/>
    <p:sldId id="472" r:id="rId128"/>
    <p:sldId id="473" r:id="rId129"/>
    <p:sldId id="475" r:id="rId130"/>
    <p:sldId id="527" r:id="rId131"/>
    <p:sldId id="476" r:id="rId132"/>
    <p:sldId id="477" r:id="rId133"/>
    <p:sldId id="478" r:id="rId134"/>
    <p:sldId id="479" r:id="rId135"/>
    <p:sldId id="480" r:id="rId136"/>
    <p:sldId id="481" r:id="rId137"/>
    <p:sldId id="482" r:id="rId138"/>
    <p:sldId id="483" r:id="rId139"/>
    <p:sldId id="484" r:id="rId140"/>
    <p:sldId id="485" r:id="rId141"/>
    <p:sldId id="486" r:id="rId142"/>
    <p:sldId id="487" r:id="rId143"/>
    <p:sldId id="488" r:id="rId144"/>
    <p:sldId id="489" r:id="rId145"/>
    <p:sldId id="490" r:id="rId146"/>
    <p:sldId id="491" r:id="rId147"/>
    <p:sldId id="492" r:id="rId148"/>
    <p:sldId id="493" r:id="rId149"/>
    <p:sldId id="494" r:id="rId150"/>
    <p:sldId id="495" r:id="rId151"/>
    <p:sldId id="496" r:id="rId152"/>
    <p:sldId id="497" r:id="rId153"/>
    <p:sldId id="498" r:id="rId154"/>
    <p:sldId id="499" r:id="rId155"/>
    <p:sldId id="500" r:id="rId156"/>
    <p:sldId id="501" r:id="rId157"/>
    <p:sldId id="502" r:id="rId158"/>
    <p:sldId id="504" r:id="rId159"/>
    <p:sldId id="350" r:id="rId160"/>
    <p:sldId id="505" r:id="rId161"/>
    <p:sldId id="506" r:id="rId162"/>
    <p:sldId id="507" r:id="rId163"/>
    <p:sldId id="508" r:id="rId164"/>
    <p:sldId id="509" r:id="rId165"/>
    <p:sldId id="510" r:id="rId166"/>
    <p:sldId id="512" r:id="rId167"/>
    <p:sldId id="514" r:id="rId168"/>
    <p:sldId id="515" r:id="rId169"/>
    <p:sldId id="516" r:id="rId170"/>
    <p:sldId id="517" r:id="rId171"/>
    <p:sldId id="519" r:id="rId172"/>
    <p:sldId id="518" r:id="rId173"/>
    <p:sldId id="351" r:id="rId174"/>
    <p:sldId id="352" r:id="rId175"/>
    <p:sldId id="353" r:id="rId176"/>
    <p:sldId id="354" r:id="rId177"/>
    <p:sldId id="355" r:id="rId178"/>
    <p:sldId id="524" r:id="rId179"/>
    <p:sldId id="525" r:id="rId180"/>
    <p:sldId id="526" r:id="rId181"/>
    <p:sldId id="529" r:id="rId182"/>
    <p:sldId id="530" r:id="rId183"/>
    <p:sldId id="531" r:id="rId184"/>
    <p:sldId id="356" r:id="rId1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DE1D-5600-4B30-9003-F83851C9C1D2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7423-510F-4AE9-82FA-EAB682F9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86CD1-C714-4E65-9436-83A118C5AA6A}" type="slidenum">
              <a:rPr lang="en-GB"/>
              <a:pPr/>
              <a:t>1</a:t>
            </a:fld>
            <a:endParaRPr lang="en-GB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2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55134-2564-44E5-98E9-119BEEF3EC57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103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D390AC-1671-4355-B3BD-8B22E1490A43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/>
            <a:r>
              <a:rPr lang="en-US" sz="4800" dirty="0" smtClean="0"/>
              <a:t>Queue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48496"/>
            <a:ext cx="7772400" cy="1199704"/>
          </a:xfrm>
        </p:spPr>
        <p:txBody>
          <a:bodyPr/>
          <a:lstStyle/>
          <a:p>
            <a:pPr algn="l"/>
            <a:r>
              <a:rPr lang="en-US" dirty="0" smtClean="0"/>
              <a:t>CSC212:Data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286E-8804-4CBD-9032-69493A8F748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</a:t>
            </a:r>
            <a:r>
              <a:rPr lang="en-US" sz="2800" dirty="0" smtClean="0"/>
              <a:t>Linked-List): Implementation</a:t>
            </a:r>
            <a:endParaRPr lang="en-US" sz="2800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DDB4-C1F0-4664-8ACF-7FEEE67038F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(head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z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data element has a priority associated with it</a:t>
            </a:r>
            <a:r>
              <a:rPr lang="en-US" sz="2800" dirty="0" smtClean="0"/>
              <a:t>. Highest </a:t>
            </a:r>
            <a:r>
              <a:rPr lang="en-US" sz="2800" dirty="0"/>
              <a:t>priority item is served first.</a:t>
            </a:r>
          </a:p>
          <a:p>
            <a:r>
              <a:rPr lang="en-US" sz="2800" dirty="0"/>
              <a:t>Real World Priority Queues: hospital emergency </a:t>
            </a:r>
            <a:r>
              <a:rPr lang="en-US" sz="2800" dirty="0" smtClean="0"/>
              <a:t>rooms (most </a:t>
            </a:r>
            <a:r>
              <a:rPr lang="en-US" sz="2800" dirty="0"/>
              <a:t>sick patients treated </a:t>
            </a:r>
            <a:r>
              <a:rPr lang="en-US" sz="2800" dirty="0" smtClean="0"/>
              <a:t>first), </a:t>
            </a:r>
            <a:r>
              <a:rPr lang="en-US" sz="2800" dirty="0"/>
              <a:t>events in a computer system, etc.</a:t>
            </a:r>
          </a:p>
          <a:p>
            <a:r>
              <a:rPr lang="en-US" sz="2800" dirty="0"/>
              <a:t>Priority Queue can be viewed as:</a:t>
            </a:r>
          </a:p>
          <a:p>
            <a:pPr lvl="1"/>
            <a:r>
              <a:rPr lang="en-US" sz="2400" b="1" dirty="0"/>
              <a:t>View 1: </a:t>
            </a:r>
            <a:r>
              <a:rPr lang="en-US" sz="2400" dirty="0"/>
              <a:t>Priority queue as an ordered list.</a:t>
            </a:r>
          </a:p>
          <a:p>
            <a:pPr lvl="1"/>
            <a:r>
              <a:rPr lang="en-US" sz="2400" b="1" dirty="0"/>
              <a:t>View 2: </a:t>
            </a:r>
            <a:r>
              <a:rPr lang="en-US" sz="2400" dirty="0"/>
              <a:t>Priority queue as a set.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8117-7E5E-4D17-BEF9-7DA86C033D7B}" type="slidenum">
              <a:rPr lang="en-US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u="sng" dirty="0" smtClean="0"/>
              <a:t>Elements:</a:t>
            </a:r>
            <a:r>
              <a:rPr lang="en-US" sz="2800" dirty="0" smtClean="0"/>
              <a:t> The elements are of type </a:t>
            </a:r>
            <a:r>
              <a:rPr lang="en-US" sz="2800" dirty="0" err="1" smtClean="0"/>
              <a:t>PQNode</a:t>
            </a:r>
            <a:r>
              <a:rPr lang="en-US" sz="2800" dirty="0" smtClean="0"/>
              <a:t>. Each node has in it a data element of generic type &lt;Type&gt; and a priority of type Priority (which could be </a:t>
            </a:r>
            <a:r>
              <a:rPr lang="en-US" sz="2800" dirty="0" err="1" smtClean="0"/>
              <a:t>int</a:t>
            </a:r>
            <a:r>
              <a:rPr lang="en-US" sz="2800" dirty="0" smtClean="0"/>
              <a:t> type).</a:t>
            </a:r>
          </a:p>
          <a:p>
            <a:pPr>
              <a:buFontTx/>
              <a:buNone/>
            </a:pPr>
            <a:endParaRPr lang="en-US" sz="2800" b="1" u="sng" dirty="0" smtClean="0"/>
          </a:p>
          <a:p>
            <a:pPr>
              <a:buFontTx/>
              <a:buNone/>
            </a:pPr>
            <a:r>
              <a:rPr lang="en-US" sz="2800" b="1" u="sng" dirty="0" smtClean="0"/>
              <a:t>Structure</a:t>
            </a:r>
            <a:r>
              <a:rPr lang="en-US" sz="2800" b="1" u="sng" dirty="0"/>
              <a:t>:</a:t>
            </a:r>
            <a:r>
              <a:rPr lang="en-US" sz="2800" dirty="0"/>
              <a:t> the elements are linearly arranged, and may be ordered according to a priority value, highest priority element is called the </a:t>
            </a:r>
            <a:r>
              <a:rPr lang="en-US" sz="2800" u="sng" dirty="0" smtClean="0"/>
              <a:t>front</a:t>
            </a:r>
            <a:r>
              <a:rPr lang="en-US" sz="2800" dirty="0" smtClean="0"/>
              <a:t> or </a:t>
            </a:r>
            <a:r>
              <a:rPr lang="en-US" sz="2800" u="sng" dirty="0" smtClean="0"/>
              <a:t>head</a:t>
            </a:r>
            <a:r>
              <a:rPr lang="en-US" sz="2800" dirty="0" smtClean="0"/>
              <a:t> </a:t>
            </a:r>
            <a:r>
              <a:rPr lang="en-US" sz="2800" dirty="0"/>
              <a:t>and least priority element </a:t>
            </a:r>
            <a:r>
              <a:rPr lang="en-US" sz="2800" dirty="0" smtClean="0"/>
              <a:t>is the </a:t>
            </a:r>
            <a:r>
              <a:rPr lang="en-US" sz="2800" u="sng" dirty="0" smtClean="0"/>
              <a:t>back</a:t>
            </a:r>
            <a:r>
              <a:rPr lang="en-US" sz="2800" dirty="0" smtClean="0"/>
              <a:t> or </a:t>
            </a:r>
            <a:r>
              <a:rPr lang="en-US" sz="2800" u="sng" dirty="0" smtClean="0"/>
              <a:t>tail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the queue is bounded therefore the domain is finite. Type of elements: </a:t>
            </a:r>
            <a:r>
              <a:rPr lang="en-US" sz="2800" dirty="0" err="1"/>
              <a:t>PriorityQueue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FE65-1711-47E6-A1E7-798D9904D0B2}" type="slidenum">
              <a:rPr lang="en-US"/>
              <a:pPr/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e, Priority 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PQ is not full.  </a:t>
            </a:r>
            <a:r>
              <a:rPr lang="en-US" sz="2000" b="1" dirty="0"/>
              <a:t>input:</a:t>
            </a:r>
            <a:r>
              <a:rPr lang="en-US" sz="2000" dirty="0"/>
              <a:t> e, p.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according to its priority.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</a:t>
            </a:r>
            <a:r>
              <a:rPr lang="en-US" sz="2000" dirty="0" smtClean="0"/>
              <a:t>(</a:t>
            </a:r>
            <a:r>
              <a:rPr lang="en-US" sz="2000" dirty="0" err="1" smtClean="0"/>
              <a:t>PQElement</a:t>
            </a:r>
            <a:r>
              <a:rPr lang="en-US" sz="2000" dirty="0" smtClean="0"/>
              <a:t>&lt;Type&gt; </a:t>
            </a:r>
            <a:r>
              <a:rPr lang="en-US" sz="2000" dirty="0" err="1" smtClean="0"/>
              <a:t>pqe</a:t>
            </a:r>
            <a:r>
              <a:rPr lang="en-US" sz="2000" dirty="0" smtClean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PQ is not empty.  </a:t>
            </a:r>
            <a:r>
              <a:rPr lang="en-US" sz="2000" b="1" dirty="0"/>
              <a:t>input</a:t>
            </a:r>
            <a:r>
              <a:rPr lang="en-US" sz="2000" dirty="0" smtClean="0"/>
              <a:t>: None 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</a:t>
            </a:r>
            <a:r>
              <a:rPr lang="en-US" sz="2000" dirty="0" smtClean="0"/>
              <a:t>element and the priority </a:t>
            </a:r>
            <a:r>
              <a:rPr lang="en-US" sz="2000" dirty="0"/>
              <a:t>at the head of  PQ is removed and returned. </a:t>
            </a:r>
            <a:r>
              <a:rPr lang="en-US" sz="2000" b="1" dirty="0"/>
              <a:t>output</a:t>
            </a:r>
            <a:r>
              <a:rPr lang="en-US" sz="2000" dirty="0"/>
              <a:t>:  </a:t>
            </a:r>
            <a:r>
              <a:rPr lang="en-US" sz="2000" dirty="0" err="1" smtClean="0"/>
              <a:t>pqe</a:t>
            </a:r>
            <a:r>
              <a:rPr lang="en-US" sz="2000" dirty="0" smtClean="0"/>
              <a:t>.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</a:t>
            </a:r>
            <a:r>
              <a:rPr lang="en-US" sz="2000" b="1" dirty="0"/>
              <a:t>results</a:t>
            </a:r>
            <a:r>
              <a:rPr lang="en-US" sz="2000" dirty="0"/>
              <a:t>: The number of element in the PQ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D4C-8B44-40B5-BE6B-79F731373206}" type="slidenum">
              <a:rPr lang="en-US"/>
              <a:pPr/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Priority Queue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400" b="1" u="sng"/>
              <a:t>Operations</a:t>
            </a:r>
            <a:r>
              <a:rPr lang="en-US" sz="2400"/>
              <a:t>:</a:t>
            </a:r>
          </a:p>
          <a:p>
            <a:pPr marL="609600" indent="-609600">
              <a:buFontTx/>
              <a:buAutoNum type="arabicPeriod" startAt="4"/>
            </a:pPr>
            <a:r>
              <a:rPr lang="en-US" sz="2400" b="1"/>
              <a:t>Method</a:t>
            </a:r>
            <a:r>
              <a:rPr lang="en-US" sz="2400"/>
              <a:t> Full (boolean flag).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requires</a:t>
            </a:r>
            <a:r>
              <a:rPr lang="en-US" sz="2400"/>
              <a:t>:  </a:t>
            </a:r>
            <a:r>
              <a:rPr lang="en-US" sz="2400" b="1"/>
              <a:t>input</a:t>
            </a:r>
            <a:r>
              <a:rPr lang="en-US" sz="2400"/>
              <a:t>: 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results</a:t>
            </a:r>
            <a:r>
              <a:rPr lang="en-US" sz="2400"/>
              <a:t>: If PQ is full then flag is set to true, otherwise flag is set to false. </a:t>
            </a:r>
            <a:r>
              <a:rPr lang="en-US" sz="2400" b="1"/>
              <a:t>output</a:t>
            </a:r>
            <a:r>
              <a:rPr lang="en-US" sz="2400"/>
              <a:t>: flag.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BCA-8C48-4A92-A5AC-693030D4C37E}" type="slidenum">
              <a:rPr lang="en-US"/>
              <a:pPr/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ADT Priority Queue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108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09800" y="4556126"/>
            <a:ext cx="5029200" cy="1436688"/>
            <a:chOff x="864" y="1632"/>
            <a:chExt cx="3168" cy="905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Head</a:t>
              </a:r>
              <a:endParaRPr lang="en-US" b="1" dirty="0"/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120" y="2304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Tail</a:t>
              </a:r>
              <a:endParaRPr lang="en-US" b="1" dirty="0"/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31242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6670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09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781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3246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810000" y="5089526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096000" y="50895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616571" y="42853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286000" y="42922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39" idx="1"/>
            <a:endCxn id="40" idx="3"/>
          </p:cNvCxnSpPr>
          <p:nvPr/>
        </p:nvCxnSpPr>
        <p:spPr>
          <a:xfrm>
            <a:off x="2209800" y="4822825"/>
            <a:ext cx="502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5585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0157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4854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426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4025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8597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634740" y="484379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122420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58712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06718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7</a:t>
            </a:r>
            <a:endParaRPr lang="en-US" sz="1100" dirty="0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5167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9739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85801" y="1828803"/>
            <a:ext cx="7888288" cy="933452"/>
            <a:chOff x="788" y="1848"/>
            <a:chExt cx="4969" cy="588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788" y="2168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4762" y="2148"/>
              <a:ext cx="432" cy="288"/>
              <a:chOff x="3754" y="3396"/>
              <a:chExt cx="432" cy="28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138" y="2148"/>
              <a:ext cx="432" cy="288"/>
              <a:chOff x="3754" y="3396"/>
              <a:chExt cx="432" cy="288"/>
            </a:xfrm>
          </p:grpSpPr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 flipV="1">
              <a:off x="3514" y="2148"/>
              <a:ext cx="432" cy="288"/>
              <a:chOff x="3754" y="2844"/>
              <a:chExt cx="432" cy="288"/>
            </a:xfrm>
          </p:grpSpPr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3994" y="2844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4"/>
              <p:cNvSpPr>
                <a:spLocks noChangeArrowheads="1"/>
              </p:cNvSpPr>
              <p:nvPr/>
            </p:nvSpPr>
            <p:spPr bwMode="auto">
              <a:xfrm>
                <a:off x="3754" y="284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32" y="2148"/>
              <a:ext cx="432" cy="288"/>
              <a:chOff x="2496" y="3396"/>
              <a:chExt cx="432" cy="288"/>
            </a:xfrm>
          </p:grpSpPr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2736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2496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1296" y="22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968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3850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4474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5098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836" y="1848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1316" y="1956"/>
              <a:ext cx="3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4906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5376" y="2185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</p:grp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4404360" y="2305049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4023360" y="23050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 flipV="1">
            <a:off x="3413760" y="2305049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 flipV="1">
            <a:off x="3032760" y="23050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3566160" y="253364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4556760" y="253364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Straight Connector 78"/>
          <p:cNvCxnSpPr>
            <a:stCxn id="66" idx="1"/>
            <a:endCxn id="66" idx="3"/>
          </p:cNvCxnSpPr>
          <p:nvPr/>
        </p:nvCxnSpPr>
        <p:spPr>
          <a:xfrm>
            <a:off x="2025651" y="2533651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032760" y="253746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023360" y="252984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021580" y="252984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04560" y="253746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95160" y="253746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983964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3987352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970332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>
            <a:off x="5958840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91" name="Text Box 21"/>
          <p:cNvSpPr txBox="1">
            <a:spLocks noChangeArrowheads="1"/>
          </p:cNvSpPr>
          <p:nvPr/>
        </p:nvSpPr>
        <p:spPr bwMode="auto">
          <a:xfrm>
            <a:off x="6949440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2060164" y="252984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93" name="Text Box 21"/>
          <p:cNvSpPr txBox="1">
            <a:spLocks noChangeArrowheads="1"/>
          </p:cNvSpPr>
          <p:nvPr/>
        </p:nvSpPr>
        <p:spPr bwMode="auto">
          <a:xfrm>
            <a:off x="3093606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94" name="Text Box 21"/>
          <p:cNvSpPr txBox="1">
            <a:spLocks noChangeArrowheads="1"/>
          </p:cNvSpPr>
          <p:nvPr/>
        </p:nvSpPr>
        <p:spPr bwMode="auto">
          <a:xfrm>
            <a:off x="4089062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5094902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7</a:t>
            </a:r>
            <a:endParaRPr lang="en-US" sz="1100" dirty="0"/>
          </a:p>
        </p:txBody>
      </p:sp>
      <p:sp>
        <p:nvSpPr>
          <p:cNvPr id="96" name="Text Box 21"/>
          <p:cNvSpPr txBox="1">
            <a:spLocks noChangeArrowheads="1"/>
          </p:cNvSpPr>
          <p:nvPr/>
        </p:nvSpPr>
        <p:spPr bwMode="auto">
          <a:xfrm>
            <a:off x="6073026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97" name="Text Box 21"/>
          <p:cNvSpPr txBox="1">
            <a:spLocks noChangeArrowheads="1"/>
          </p:cNvSpPr>
          <p:nvPr/>
        </p:nvSpPr>
        <p:spPr bwMode="auto">
          <a:xfrm>
            <a:off x="7063626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98" name="Text Box 21"/>
          <p:cNvSpPr txBox="1">
            <a:spLocks noChangeArrowheads="1"/>
          </p:cNvSpPr>
          <p:nvPr/>
        </p:nvSpPr>
        <p:spPr bwMode="auto">
          <a:xfrm>
            <a:off x="2989132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 flipV="1">
            <a:off x="2971800" y="31432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3032646" y="33680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928172" y="31242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71800" y="3371849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37"/>
          <p:cNvSpPr>
            <a:spLocks noChangeArrowheads="1"/>
          </p:cNvSpPr>
          <p:nvPr/>
        </p:nvSpPr>
        <p:spPr bwMode="auto">
          <a:xfrm>
            <a:off x="304800" y="35052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04" name="Text Box 39"/>
          <p:cNvSpPr txBox="1">
            <a:spLocks noChangeArrowheads="1"/>
          </p:cNvSpPr>
          <p:nvPr/>
        </p:nvSpPr>
        <p:spPr bwMode="auto">
          <a:xfrm>
            <a:off x="304800" y="35814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Insert where?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</a:t>
            </a:r>
            <a:r>
              <a:rPr lang="en-US" sz="2400" dirty="0" smtClean="0"/>
              <a:t>Linked-List): Element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smtClean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smtClean="0">
                <a:latin typeface="SimSun" pitchFamily="2" charset="-122"/>
              </a:rPr>
              <a:t>Priority </a:t>
            </a:r>
            <a:r>
              <a:rPr lang="en-US" sz="1800" dirty="0" err="1" smtClean="0">
                <a:latin typeface="SimSun" pitchFamily="2" charset="-122"/>
              </a:rPr>
              <a:t>priority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next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(T e, Priority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</a:t>
            </a:r>
            <a:r>
              <a:rPr lang="en-US" sz="2000" dirty="0">
                <a:latin typeface="SimSun" pitchFamily="2" charset="-122"/>
              </a:rPr>
              <a:t>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&gt;(e);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 smtClean="0">
                <a:latin typeface="SimSun" pitchFamily="2" charset="-122"/>
              </a:rPr>
              <a:t>Node&lt;T&gt;(e</a:t>
            </a:r>
            <a:r>
              <a:rPr lang="en-US" sz="20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</a:t>
            </a:r>
            <a:r>
              <a:rPr lang="en-US" sz="2000" dirty="0"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</a:t>
            </a:r>
            <a:r>
              <a:rPr lang="en-US" sz="2400" dirty="0" smtClean="0"/>
              <a:t>Linked-List): Element</a:t>
            </a:r>
            <a:r>
              <a:rPr lang="en-US" sz="2400" dirty="0" smtClean="0">
                <a:solidFill>
                  <a:srgbClr val="FF0000"/>
                </a:solidFill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Priority)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smtClean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priority;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next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(T e,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</a:t>
            </a:r>
            <a:r>
              <a:rPr lang="en-US" sz="2400" dirty="0" smtClean="0"/>
              <a:t>Linked-List): Representation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class </a:t>
            </a:r>
            <a:r>
              <a:rPr lang="en-US" sz="1600" dirty="0" err="1" smtClean="0">
                <a:latin typeface="SimSun" pitchFamily="2" charset="-122"/>
              </a:rPr>
              <a:t>LinkedPQ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 smtClean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smtClean="0">
                <a:latin typeface="SimSun" pitchFamily="2" charset="-122"/>
              </a:rPr>
              <a:t>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tail is of no use here.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dirty="0" err="1" smtClean="0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()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head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size </a:t>
            </a:r>
            <a:r>
              <a:rPr lang="en-US" sz="1600" dirty="0">
                <a:latin typeface="SimSun" pitchFamily="2" charset="-122"/>
              </a:rPr>
              <a:t>= 0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</a:t>
            </a:r>
            <a:r>
              <a:rPr lang="en-US" sz="2400" dirty="0" smtClean="0"/>
              <a:t>Linked-List): Representation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class </a:t>
            </a:r>
            <a:r>
              <a:rPr lang="en-US" sz="1600" dirty="0" err="1" smtClean="0">
                <a:latin typeface="SimSun" pitchFamily="2" charset="-122"/>
              </a:rPr>
              <a:t>LinkedPQ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 smtClean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smtClean="0">
                <a:latin typeface="SimSun" pitchFamily="2" charset="-122"/>
              </a:rPr>
              <a:t>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tail is of no use here.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LinkedPQ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()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	head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	size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0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07625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6816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0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</a:t>
            </a:r>
            <a:r>
              <a:rPr lang="en-US" sz="2400" dirty="0" smtClean="0"/>
              <a:t>Linked-List): Implementation</a:t>
            </a:r>
            <a:endParaRPr lang="en-US" sz="2400" dirty="0"/>
          </a:p>
        </p:txBody>
      </p:sp>
      <p:sp>
        <p:nvSpPr>
          <p:cNvPr id="21197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length </a:t>
            </a:r>
            <a:r>
              <a:rPr lang="en-US" sz="1800" dirty="0" smtClean="0">
                <a:latin typeface="SimSun" pitchFamily="2" charset="-122"/>
              </a:rPr>
              <a:t>(){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size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full ()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0B0A-F370-461F-8C6A-46C691B8ED5D}" type="slidenum">
              <a:rPr lang="en-US"/>
              <a:pPr/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115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0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116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(size == 0) </a:t>
            </a:r>
            <a:r>
              <a:rPr lang="en-US" sz="1200" dirty="0" smtClean="0">
                <a:latin typeface="SimSun" pitchFamily="2" charset="-122"/>
              </a:rPr>
              <a:t>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117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0</a:t>
            </a:r>
            <a:endParaRPr lang="ar-S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0</a:t>
            </a:r>
            <a:endParaRPr lang="ar-SA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= tail 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= 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2666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550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3017194" y="55626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60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579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98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0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1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1" name="Straight Connector 20"/>
          <p:cNvCxnSpPr>
            <a:stCxn id="20" idx="0"/>
            <a:endCxn id="20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20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if(tail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== null){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	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tail = new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Node</a:t>
            </a:r>
            <a:r>
              <a:rPr lang="en-US" sz="2000" dirty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000" dirty="0" smtClean="0">
                <a:solidFill>
                  <a:srgbClr val="FF0000"/>
                </a:solidFill>
                <a:latin typeface="SimSun" pitchFamily="2" charset="-122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</a:t>
            </a:r>
            <a:r>
              <a:rPr lang="en-US" sz="2000" dirty="0"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0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(p != null) </a:t>
            </a:r>
            <a:r>
              <a:rPr lang="en-US" sz="1200" dirty="0" smtClean="0">
                <a:latin typeface="SimSun" pitchFamily="2" charset="-122"/>
              </a:rPr>
              <a:t>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= tail 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</a:t>
            </a:r>
            <a:r>
              <a:rPr lang="en-US" sz="2000" dirty="0">
                <a:latin typeface="SimSun" pitchFamily="2" charset="-122"/>
              </a:rPr>
              <a:t>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 smtClean="0">
                <a:latin typeface="SimSun" pitchFamily="2" charset="-122"/>
              </a:rPr>
              <a:t>Node&lt;T&gt;(e</a:t>
            </a:r>
            <a:r>
              <a:rPr lang="en-US" sz="20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</a:t>
            </a:r>
            <a:r>
              <a:rPr lang="en-US" sz="2000" dirty="0"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 smtClean="0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SimSun" pitchFamily="2" charset="-122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 smtClean="0">
                <a:latin typeface="SimSun" pitchFamily="2" charset="-122"/>
              </a:rPr>
              <a:t>enqueue</a:t>
            </a:r>
            <a:r>
              <a:rPr lang="en-US" sz="1200" dirty="0" smtClean="0">
                <a:latin typeface="SimSun" pitchFamily="2" charset="-122"/>
              </a:rPr>
              <a:t>(T e,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&lt;T&gt;(e, 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 smtClean="0">
                <a:latin typeface="SimSun" pitchFamily="2" charset="-122"/>
              </a:rPr>
              <a:t>((size == 0) ||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&gt; </a:t>
            </a:r>
            <a:r>
              <a:rPr lang="en-US" sz="1200" dirty="0" err="1" smtClean="0">
                <a:latin typeface="SimSun" pitchFamily="2" charset="-122"/>
              </a:rPr>
              <a:t>head.priority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head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PQNode</a:t>
            </a:r>
            <a:r>
              <a:rPr lang="en-US" sz="1200" dirty="0" smtClean="0">
                <a:latin typeface="SimSun" pitchFamily="2" charset="-122"/>
              </a:rPr>
              <a:t>&lt;T&gt; q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 smtClean="0">
                <a:latin typeface="SimSun" pitchFamily="2" charset="-122"/>
              </a:rPr>
              <a:t>((p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 smtClean="0">
                <a:latin typeface="SimSun" pitchFamily="2" charset="-122"/>
              </a:rPr>
              <a:t>) &amp;&amp; (</a:t>
            </a:r>
            <a:r>
              <a:rPr lang="en-US" sz="1200" dirty="0" err="1" smtClean="0">
                <a:latin typeface="SimSun" pitchFamily="2" charset="-122"/>
              </a:rPr>
              <a:t>pty</a:t>
            </a:r>
            <a:r>
              <a:rPr lang="en-US" sz="1200" dirty="0" smtClean="0">
                <a:latin typeface="SimSun" pitchFamily="2" charset="-122"/>
              </a:rPr>
              <a:t> &lt;= </a:t>
            </a:r>
            <a:r>
              <a:rPr lang="en-US" sz="1200" dirty="0" err="1" smtClean="0">
                <a:latin typeface="SimSun" pitchFamily="2" charset="-122"/>
              </a:rPr>
              <a:t>p.priority</a:t>
            </a:r>
            <a:r>
              <a:rPr lang="en-US" sz="12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	p = </a:t>
            </a:r>
            <a:r>
              <a:rPr lang="en-US" sz="1200" dirty="0" err="1" smtClean="0">
                <a:latin typeface="SimSun" pitchFamily="2" charset="-122"/>
              </a:rPr>
              <a:t>p.next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tmp.next</a:t>
            </a:r>
            <a:r>
              <a:rPr lang="en-US" sz="12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	</a:t>
            </a:r>
            <a:r>
              <a:rPr lang="en-US" sz="1200" dirty="0" err="1" smtClean="0">
                <a:latin typeface="SimSun" pitchFamily="2" charset="-122"/>
              </a:rPr>
              <a:t>q.next</a:t>
            </a:r>
            <a:r>
              <a:rPr lang="en-US" sz="1200" dirty="0" smtClean="0">
                <a:latin typeface="SimSun" pitchFamily="2" charset="-122"/>
              </a:rPr>
              <a:t> = </a:t>
            </a:r>
            <a:r>
              <a:rPr lang="en-US" sz="1200" dirty="0" err="1" smtClean="0">
                <a:latin typeface="SimSun" pitchFamily="2" charset="-122"/>
              </a:rPr>
              <a:t>tmp</a:t>
            </a:r>
            <a:r>
              <a:rPr lang="en-US" sz="12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smtClean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PQElement</a:t>
            </a:r>
            <a:r>
              <a:rPr lang="en-US" sz="1800" dirty="0" smtClean="0">
                <a:latin typeface="SimSun" pitchFamily="2" charset="-122"/>
              </a:rPr>
              <a:t>&lt;T&gt; serve(){</a:t>
            </a: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&lt;T&gt; node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err="1" smtClean="0">
                <a:latin typeface="SimSun" pitchFamily="2" charset="-122"/>
              </a:rPr>
              <a:t>PQElement</a:t>
            </a:r>
            <a:r>
              <a:rPr lang="en-US" sz="1800" dirty="0" smtClean="0">
                <a:latin typeface="SimSun" pitchFamily="2" charset="-122"/>
              </a:rPr>
              <a:t>&lt;T&gt; </a:t>
            </a:r>
            <a:r>
              <a:rPr lang="en-US" sz="1800" dirty="0" err="1" smtClean="0">
                <a:latin typeface="SimSun" pitchFamily="2" charset="-122"/>
              </a:rPr>
              <a:t>pqe</a:t>
            </a:r>
            <a:r>
              <a:rPr lang="en-US" sz="1800" dirty="0" smtClean="0">
                <a:latin typeface="SimSun" pitchFamily="2" charset="-122"/>
              </a:rPr>
              <a:t>=new </a:t>
            </a:r>
            <a:r>
              <a:rPr lang="en-US" sz="1800" dirty="0" err="1" smtClean="0">
                <a:latin typeface="SimSun" pitchFamily="2" charset="-122"/>
              </a:rPr>
              <a:t>PQElement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node.data,node.p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head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head.next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 public class </a:t>
            </a:r>
            <a:r>
              <a:rPr lang="en-US" sz="1800" dirty="0" err="1" smtClean="0">
                <a:latin typeface="SimSun" pitchFamily="2" charset="-122"/>
              </a:rPr>
              <a:t>PQElement</a:t>
            </a:r>
            <a:r>
              <a:rPr lang="en-US" sz="1800" dirty="0" smtClean="0">
                <a:latin typeface="SimSun" pitchFamily="2" charset="-122"/>
              </a:rPr>
              <a:t>&lt;T&gt;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 public T data;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public Priority p; 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</a:t>
            </a:r>
            <a:r>
              <a:rPr lang="en-US" sz="1800" dirty="0" err="1" smtClean="0">
                <a:latin typeface="SimSun" pitchFamily="2" charset="-122"/>
              </a:rPr>
              <a:t>PQElement</a:t>
            </a:r>
            <a:r>
              <a:rPr lang="en-US" sz="1800" dirty="0" smtClean="0">
                <a:latin typeface="SimSun" pitchFamily="2" charset="-122"/>
              </a:rPr>
              <a:t>(T e, Priority </a:t>
            </a:r>
            <a:r>
              <a:rPr lang="en-US" sz="1800" dirty="0" err="1" smtClean="0">
                <a:latin typeface="SimSun" pitchFamily="2" charset="-122"/>
              </a:rPr>
              <a:t>pr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 smtClean="0">
                <a:latin typeface="SimSun" pitchFamily="2" charset="-122"/>
              </a:rPr>
              <a:t>	data=e;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 smtClean="0">
                <a:latin typeface="SimSun" pitchFamily="2" charset="-122"/>
              </a:rPr>
              <a:t>	p=</a:t>
            </a:r>
            <a:r>
              <a:rPr lang="en-US" sz="1800" dirty="0" err="1" smtClean="0">
                <a:latin typeface="SimSun" pitchFamily="2" charset="-122"/>
              </a:rPr>
              <a:t>pr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</a:t>
            </a:r>
            <a:r>
              <a:rPr lang="en-US" sz="2000" dirty="0">
                <a:latin typeface="SimSun" pitchFamily="2" charset="-122"/>
              </a:rPr>
              <a:t>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Node</a:t>
            </a:r>
            <a:r>
              <a:rPr lang="en-US" sz="2000" dirty="0">
                <a:latin typeface="SimSun" pitchFamily="2" charset="-122"/>
              </a:rPr>
              <a:t>&lt;T</a:t>
            </a:r>
            <a:r>
              <a:rPr lang="en-US" sz="2000" dirty="0" smtClean="0">
                <a:latin typeface="SimSun" pitchFamily="2" charset="-122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</a:t>
            </a:r>
            <a:r>
              <a:rPr lang="en-US" sz="2000" dirty="0"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571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4910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00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155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392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6580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3780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5346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0539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07739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7129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5392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PQElement</a:t>
            </a:r>
            <a:r>
              <a:rPr lang="en-US" sz="1800" dirty="0" smtClean="0">
                <a:latin typeface="SimSun" pitchFamily="2" charset="-122"/>
              </a:rPr>
              <a:t>&lt;T&gt; serve(){</a:t>
            </a: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 node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head;</a:t>
            </a:r>
          </a:p>
          <a:p>
            <a:pPr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PQElement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 smtClean="0">
                <a:latin typeface="SimSun" pitchFamily="2" charset="-122"/>
              </a:rPr>
              <a:t>);</a:t>
            </a:r>
            <a:endParaRPr lang="en-US" sz="1800" b="1" dirty="0" smtClean="0">
              <a:solidFill>
                <a:srgbClr val="FF000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head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head.next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05400" y="16764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29200" y="17526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165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49565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3241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2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4</a:t>
            </a:r>
            <a:endParaRPr lang="ar-SA" sz="9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7427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167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0" y="3212068"/>
            <a:ext cx="21451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Yet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node.data,node.p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 smtClean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168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 smtClean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</a:t>
            </a:r>
            <a:r>
              <a:rPr lang="en-US" sz="2000" dirty="0">
                <a:latin typeface="SimSun" pitchFamily="2" charset="-122"/>
              </a:rPr>
              <a:t>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tail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</a:t>
            </a:r>
            <a:r>
              <a:rPr lang="en-US" sz="2000" dirty="0"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170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171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 smtClean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 smtClean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172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Size = 0</a:t>
            </a:r>
            <a:endParaRPr lang="ar-SA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Linked List: </a:t>
            </a:r>
            <a:r>
              <a:rPr lang="en-US" dirty="0" err="1" smtClean="0"/>
              <a:t>Enqueue</a:t>
            </a:r>
            <a:r>
              <a:rPr lang="en-US" dirty="0" smtClean="0"/>
              <a:t> is O(n), Serve is O(1).</a:t>
            </a:r>
            <a:endParaRPr lang="en-US" dirty="0"/>
          </a:p>
          <a:p>
            <a:pPr lvl="1"/>
            <a:r>
              <a:rPr lang="en-US" dirty="0"/>
              <a:t>Array Implementation: </a:t>
            </a:r>
            <a:r>
              <a:rPr lang="en-US" dirty="0" err="1"/>
              <a:t>Enqueue</a:t>
            </a:r>
            <a:r>
              <a:rPr lang="en-US" dirty="0"/>
              <a:t> is O(n), Serve is O(1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Heap: </a:t>
            </a:r>
            <a:r>
              <a:rPr lang="en-US" dirty="0" err="1"/>
              <a:t>Enqueue</a:t>
            </a:r>
            <a:r>
              <a:rPr lang="en-US" dirty="0"/>
              <a:t> is O(log n), Serve is O(log n) </a:t>
            </a:r>
            <a:r>
              <a:rPr lang="en-US" dirty="0">
                <a:sym typeface="Wingdings" pitchFamily="2" charset="2"/>
              </a:rPr>
              <a:t> Heaps to be discussed later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8D25-ED8B-42AD-B7AE-D4E640885ACF}" type="slidenum">
              <a:rPr lang="en-US"/>
              <a:pPr/>
              <a:t>173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Double ended queue (or a </a:t>
            </a:r>
            <a:r>
              <a:rPr lang="en-US" b="1"/>
              <a:t>deque</a:t>
            </a:r>
            <a:r>
              <a:rPr lang="en-US"/>
              <a:t>) supports insertion and deletion at both the front and the tail of the queue.</a:t>
            </a:r>
          </a:p>
          <a:p>
            <a:r>
              <a:rPr lang="en-US"/>
              <a:t>Supports operations: addFirst( ), addLast(), removeFirst( ) and removeLast( ).</a:t>
            </a:r>
          </a:p>
          <a:p>
            <a:r>
              <a:rPr lang="en-US"/>
              <a:t>Can be used in place of a queue or a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665A-E61A-4A9C-8756-2B6B3BFA665C}" type="slidenum">
              <a:rPr lang="en-US"/>
              <a:pPr/>
              <a:t>174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/>
              <a:t>Operations:</a:t>
            </a:r>
            <a:r>
              <a:rPr lang="en-US" sz="2000"/>
              <a:t>  (Assume all operations are performed on deque  DQ)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Method</a:t>
            </a:r>
            <a:r>
              <a:rPr lang="en-US" sz="2000"/>
              <a:t> addFirst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full.  </a:t>
            </a:r>
            <a:r>
              <a:rPr lang="en-US" sz="2000" b="1"/>
              <a:t>input: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Element e is added to DQ as first element. </a:t>
            </a:r>
            <a:r>
              <a:rPr lang="en-US" sz="2000" b="1"/>
              <a:t>output:</a:t>
            </a:r>
            <a:r>
              <a:rPr lang="en-US" sz="200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/>
              <a:t>Method</a:t>
            </a:r>
            <a:r>
              <a:rPr lang="en-US" sz="2000"/>
              <a:t> addLast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full.  </a:t>
            </a:r>
            <a:r>
              <a:rPr lang="en-US" sz="2000" b="1"/>
              <a:t>input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Element e is added to DQ as last element. </a:t>
            </a:r>
            <a:r>
              <a:rPr lang="en-US" sz="2000" b="1"/>
              <a:t>output</a:t>
            </a:r>
            <a:r>
              <a:rPr lang="en-US" sz="2000"/>
              <a:t>: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/>
              <a:t>Method</a:t>
            </a:r>
            <a:r>
              <a:rPr lang="en-US" sz="2000"/>
              <a:t> removeFirst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Removes and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FFD2-4B30-4CD8-96C9-87FF4977942C}" type="slidenum">
              <a:rPr lang="en-US"/>
              <a:pPr/>
              <a:t>175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000" b="1"/>
              <a:t>Method</a:t>
            </a:r>
            <a:r>
              <a:rPr lang="en-US" sz="2000"/>
              <a:t> removeLast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empty.  </a:t>
            </a:r>
            <a:r>
              <a:rPr lang="en-US" sz="2000" b="1"/>
              <a:t>input: </a:t>
            </a:r>
            <a:r>
              <a:rPr lang="en-US" sz="2000"/>
              <a:t>none.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Removes and returns the last element of DQ. </a:t>
            </a:r>
            <a:r>
              <a:rPr lang="en-US" sz="2000" b="1"/>
              <a:t>output: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sz="2000" b="1"/>
              <a:t>Method</a:t>
            </a:r>
            <a:r>
              <a:rPr lang="en-US" sz="2000"/>
              <a:t> getFirst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6"/>
            </a:pPr>
            <a:r>
              <a:rPr lang="en-US" sz="2000" b="1"/>
              <a:t>Method</a:t>
            </a:r>
            <a:r>
              <a:rPr lang="en-US" sz="2000"/>
              <a:t> getLast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last element of DQ. </a:t>
            </a:r>
            <a:r>
              <a:rPr lang="en-US" sz="2000" b="1"/>
              <a:t>output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7"/>
            </a:pPr>
            <a:r>
              <a:rPr lang="en-US" sz="2000" b="1"/>
              <a:t>Method</a:t>
            </a:r>
            <a:r>
              <a:rPr lang="en-US" sz="2000"/>
              <a:t> size (int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Returns the number of elements in DQ. </a:t>
            </a:r>
            <a:r>
              <a:rPr lang="en-US" sz="2000" b="1"/>
              <a:t>output</a:t>
            </a:r>
            <a:r>
              <a:rPr lang="en-US" sz="2000"/>
              <a:t>: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66-EB93-4F81-B34D-CA315B5C0A46}" type="slidenum">
              <a:rPr lang="en-US"/>
              <a:pPr/>
              <a:t>176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8"/>
            </a:pPr>
            <a:r>
              <a:rPr lang="en-US" sz="2000" b="1"/>
              <a:t>Method</a:t>
            </a:r>
            <a:r>
              <a:rPr lang="en-US" sz="2000"/>
              <a:t> isEmpty (boolean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if DQ is empty returns x as true otherwise false. </a:t>
            </a:r>
            <a:r>
              <a:rPr lang="en-US" sz="2000" b="1"/>
              <a:t>output</a:t>
            </a:r>
            <a:r>
              <a:rPr lang="en-US" sz="2000"/>
              <a:t>: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5E5F-69E2-48D2-A63A-AD9BB8DFA53D}" type="slidenum">
              <a:rPr lang="en-US"/>
              <a:pPr/>
              <a:t>177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so far?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/>
                <a:gridCol w="1645920"/>
                <a:gridCol w="1763486"/>
                <a:gridCol w="1881052"/>
                <a:gridCol w="1881052"/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Queue (LL)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Queue 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Priority Queue (LL)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Priority Queue (CA)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Full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Length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Serve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so far?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851431"/>
              </p:ext>
            </p:extLst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/>
                <a:gridCol w="1645920"/>
                <a:gridCol w="1763486"/>
                <a:gridCol w="1881052"/>
                <a:gridCol w="1881052"/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Queue (LL)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Queue 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Priority Queue (LL)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Priority Queue (CA)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Full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Length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Serve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</a:t>
            </a:r>
            <a:r>
              <a:rPr lang="en-US" sz="2000" dirty="0">
                <a:latin typeface="SimSun" pitchFamily="2" charset="-122"/>
              </a:rPr>
              <a:t>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&gt;(e</a:t>
            </a:r>
            <a:r>
              <a:rPr lang="en-US" sz="20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so far?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788687"/>
              </p:ext>
            </p:extLst>
          </p:nvPr>
        </p:nvGraphicFramePr>
        <p:xfrm>
          <a:off x="457200" y="1600200"/>
          <a:ext cx="8229600" cy="397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79"/>
                <a:gridCol w="2173857"/>
                <a:gridCol w="2329132"/>
                <a:gridCol w="2329132"/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Operation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Double-Ended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Queue  (LL)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Double-Ended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Queue (CA)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Double-Ended</a:t>
                      </a:r>
                      <a:r>
                        <a:rPr lang="en-US" sz="1050" baseline="0" dirty="0" smtClean="0"/>
                        <a:t> Queue (DLL)</a:t>
                      </a:r>
                      <a:endParaRPr 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AddFirst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AddLast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RemoveFirst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RemoveLast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GetFirst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GetLast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Size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Empty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Static Method Enquiry (</a:t>
            </a:r>
            <a:r>
              <a:rPr lang="en-US" sz="2400" dirty="0" err="1" smtClean="0"/>
              <a:t>LinkedQueue</a:t>
            </a:r>
            <a:r>
              <a:rPr lang="en-US" sz="2400" dirty="0" smtClean="0"/>
              <a:t>/</a:t>
            </a:r>
            <a:r>
              <a:rPr lang="en-US" sz="2400" dirty="0" err="1" smtClean="0"/>
              <a:t>ArrayQueue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static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&lt;T&gt; T enquiry(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ArrayQueue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&lt;T&gt; q) 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T data =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(data);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for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= 0;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&lt;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q.length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() – 1;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++)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());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data;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 smtClean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Member Method Enquiry (</a:t>
            </a:r>
            <a:r>
              <a:rPr lang="en-US" sz="2800" dirty="0" err="1" smtClean="0"/>
              <a:t>LinkedQueue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head.data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 smtClean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Member Method Enquiry (</a:t>
            </a:r>
            <a:r>
              <a:rPr lang="en-US" sz="2800" dirty="0" err="1" smtClean="0"/>
              <a:t>ArrayQueue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data[head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];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 smtClean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ToDo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Read 5.2, 5.3 of the Textbook.</a:t>
            </a:r>
          </a:p>
          <a:p>
            <a:pPr algn="l" rtl="0"/>
            <a:r>
              <a:rPr lang="en-US" dirty="0" smtClean="0"/>
              <a:t>Add “</a:t>
            </a:r>
            <a:r>
              <a:rPr lang="en-US" dirty="0" err="1" smtClean="0"/>
              <a:t>int</a:t>
            </a:r>
            <a:r>
              <a:rPr lang="en-US" dirty="0" smtClean="0"/>
              <a:t> length()” method in the  </a:t>
            </a:r>
            <a:r>
              <a:rPr lang="en-US" dirty="0" err="1" smtClean="0"/>
              <a:t>LinkedQueue</a:t>
            </a:r>
            <a:r>
              <a:rPr lang="en-US" dirty="0" smtClean="0"/>
              <a:t> class with O(n) complexity.</a:t>
            </a:r>
          </a:p>
          <a:p>
            <a:r>
              <a:rPr lang="en-US" dirty="0" smtClean="0"/>
              <a:t>Add “</a:t>
            </a:r>
            <a:r>
              <a:rPr lang="en-US" sz="2800" dirty="0" err="1" smtClean="0">
                <a:latin typeface="SimSun" pitchFamily="2" charset="-122"/>
              </a:rPr>
              <a:t>int</a:t>
            </a:r>
            <a:r>
              <a:rPr lang="en-US" sz="2800" dirty="0" smtClean="0">
                <a:latin typeface="SimSun" pitchFamily="2" charset="-122"/>
              </a:rPr>
              <a:t> length(</a:t>
            </a:r>
            <a:r>
              <a:rPr lang="en-US" sz="2800" dirty="0" err="1" smtClean="0">
                <a:latin typeface="SimSun" pitchFamily="2" charset="-122"/>
              </a:rPr>
              <a:t>ArrayQueue</a:t>
            </a:r>
            <a:r>
              <a:rPr lang="en-US" sz="2800" dirty="0" smtClean="0">
                <a:latin typeface="SimSun" pitchFamily="2" charset="-122"/>
              </a:rPr>
              <a:t>&lt;T&gt; q)</a:t>
            </a:r>
            <a:r>
              <a:rPr lang="en-US" dirty="0" smtClean="0"/>
              <a:t> ” in the Test class of </a:t>
            </a:r>
            <a:r>
              <a:rPr lang="en-US" dirty="0" err="1" smtClean="0"/>
              <a:t>ArrayQueue</a:t>
            </a:r>
            <a:r>
              <a:rPr lang="en-US" dirty="0" smtClean="0"/>
              <a:t>. The Queue must remain unchanged after the operation. </a:t>
            </a:r>
          </a:p>
          <a:p>
            <a:r>
              <a:rPr lang="en-US" dirty="0" smtClean="0"/>
              <a:t>Add “</a:t>
            </a:r>
            <a:r>
              <a:rPr lang="en-US" sz="2800" dirty="0" smtClean="0">
                <a:latin typeface="SimSun" pitchFamily="2" charset="-122"/>
              </a:rPr>
              <a:t>T enquiry(</a:t>
            </a:r>
            <a:r>
              <a:rPr lang="en-US" sz="2800" dirty="0" err="1" smtClean="0">
                <a:latin typeface="SimSun" pitchFamily="2" charset="-122"/>
              </a:rPr>
              <a:t>ArrayQueue</a:t>
            </a:r>
            <a:r>
              <a:rPr lang="en-US" sz="2800" dirty="0" smtClean="0">
                <a:latin typeface="SimSun" pitchFamily="2" charset="-122"/>
              </a:rPr>
              <a:t>&lt;T&gt; q)</a:t>
            </a:r>
            <a:r>
              <a:rPr lang="en-US" dirty="0" smtClean="0"/>
              <a:t> ” in the Test class of </a:t>
            </a:r>
            <a:r>
              <a:rPr lang="en-US" dirty="0" err="1" smtClean="0"/>
              <a:t>ArrayQueue</a:t>
            </a:r>
            <a:r>
              <a:rPr lang="en-US" dirty="0" smtClean="0"/>
              <a:t>. It should return the data of the head without changing the queue at the end of the call. 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DQueue</a:t>
            </a:r>
            <a:r>
              <a:rPr lang="en-US" dirty="0" smtClean="0"/>
              <a:t> (Double-ended queue) using a Java class using Linked-List.</a:t>
            </a:r>
          </a:p>
          <a:p>
            <a:pPr algn="l" rtl="0"/>
            <a:r>
              <a:rPr lang="en-US" dirty="0" smtClean="0"/>
              <a:t>Test this </a:t>
            </a:r>
            <a:r>
              <a:rPr lang="en-US" dirty="0" err="1" smtClean="0"/>
              <a:t>DQueue</a:t>
            </a:r>
            <a:r>
              <a:rPr lang="en-US" dirty="0" smtClean="0"/>
              <a:t> using a test Class. 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</a:t>
            </a:r>
            <a:r>
              <a:rPr lang="en-US" sz="2000" dirty="0">
                <a:latin typeface="SimSun" pitchFamily="2" charset="-122"/>
              </a:rPr>
              <a:t>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</a:t>
            </a:r>
            <a:r>
              <a:rPr lang="en-US" sz="2000" dirty="0"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GB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Queue</a:t>
            </a:r>
            <a:r>
              <a:rPr lang="en-US" dirty="0"/>
              <a:t>: First In First Out (FIFO).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in operating systems, simulations etc.</a:t>
            </a:r>
          </a:p>
          <a:p>
            <a:pPr>
              <a:lnSpc>
                <a:spcPct val="90000"/>
              </a:lnSpc>
            </a:pPr>
            <a:r>
              <a:rPr lang="en-US" dirty="0"/>
              <a:t>Priority Queues: Highest priority item is served first.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Used in operating systems, printer servers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F160-84F1-4DF6-927B-1ABEA18DEE7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</a:t>
            </a:r>
            <a:r>
              <a:rPr lang="en-US" sz="2000" dirty="0">
                <a:latin typeface="SimSun" pitchFamily="2" charset="-122"/>
              </a:rPr>
              <a:t>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Node</a:t>
            </a:r>
            <a:r>
              <a:rPr lang="en-US" sz="2000" dirty="0">
                <a:latin typeface="SimSun" pitchFamily="2" charset="-122"/>
              </a:rPr>
              <a:t>&lt;T</a:t>
            </a:r>
            <a:r>
              <a:rPr lang="en-US" sz="2000" dirty="0" smtClean="0">
                <a:latin typeface="SimSun" pitchFamily="2" charset="-122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</a:t>
            </a:r>
            <a:r>
              <a:rPr lang="en-US" sz="2000" dirty="0"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</a:t>
            </a:r>
            <a:r>
              <a:rPr lang="en-US" sz="2000" dirty="0">
                <a:latin typeface="SimSun" pitchFamily="2" charset="-122"/>
              </a:rPr>
              <a:t>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tail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</a:t>
            </a:r>
            <a:r>
              <a:rPr lang="en-US" sz="2000" dirty="0"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</a:t>
            </a:r>
            <a:r>
              <a:rPr lang="en-US" sz="2000" dirty="0">
                <a:latin typeface="SimSun" pitchFamily="2" charset="-122"/>
              </a:rPr>
              <a:t>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</a:t>
            </a:r>
            <a:r>
              <a:rPr lang="en-US" sz="2000" dirty="0">
                <a:latin typeface="SimSun" pitchFamily="2" charset="-122"/>
              </a:rPr>
              <a:t>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3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size-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00400" y="5410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5486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u="sng" dirty="0" smtClean="0"/>
              <a:t>Elements:</a:t>
            </a:r>
            <a:r>
              <a:rPr lang="en-US" sz="2800" dirty="0" smtClean="0"/>
              <a:t> The elements are of generic type &lt;Type&gt;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(The elements are placed in nodes for linked list implementations).</a:t>
            </a:r>
            <a:endParaRPr lang="en-US" sz="2800" b="1" u="sng" dirty="0" smtClean="0"/>
          </a:p>
          <a:p>
            <a:pPr>
              <a:buFontTx/>
              <a:buNone/>
            </a:pPr>
            <a:r>
              <a:rPr lang="en-US" sz="2800" b="1" u="sng" dirty="0" smtClean="0"/>
              <a:t>Structure</a:t>
            </a:r>
            <a:r>
              <a:rPr lang="en-US" sz="2800" b="1" u="sng" dirty="0"/>
              <a:t>:</a:t>
            </a:r>
            <a:r>
              <a:rPr lang="en-US" sz="2800" dirty="0"/>
              <a:t> the elements are linearly </a:t>
            </a:r>
            <a:r>
              <a:rPr lang="en-US" sz="2800" dirty="0" smtClean="0"/>
              <a:t>arranged, </a:t>
            </a:r>
            <a:r>
              <a:rPr lang="en-US" sz="2800" dirty="0"/>
              <a:t>and ordered according to the order of </a:t>
            </a:r>
            <a:r>
              <a:rPr lang="en-US" sz="2800" dirty="0" smtClean="0"/>
              <a:t>arrival. Most </a:t>
            </a:r>
            <a:r>
              <a:rPr lang="en-US" sz="2800" dirty="0"/>
              <a:t>recently arrived element is called the </a:t>
            </a:r>
            <a:r>
              <a:rPr lang="en-US" sz="2800" u="sng" dirty="0" smtClean="0"/>
              <a:t>back or tail</a:t>
            </a:r>
            <a:r>
              <a:rPr lang="en-US" sz="2800" dirty="0" smtClean="0"/>
              <a:t>, and </a:t>
            </a:r>
            <a:r>
              <a:rPr lang="en-US" sz="2800" dirty="0"/>
              <a:t>least recently arrived </a:t>
            </a:r>
            <a:r>
              <a:rPr lang="en-US" sz="2800" dirty="0" smtClean="0"/>
              <a:t>element is called </a:t>
            </a:r>
            <a:r>
              <a:rPr lang="en-US" sz="2800" dirty="0"/>
              <a:t>the </a:t>
            </a:r>
            <a:r>
              <a:rPr lang="en-US" sz="2800" u="sng" dirty="0"/>
              <a:t>front or head</a:t>
            </a:r>
            <a:r>
              <a:rPr lang="en-US" sz="2800" dirty="0"/>
              <a:t>. </a:t>
            </a:r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queue is bounded therefore the domain is finite. Type of elements: Queue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6D22-14CE-4009-8255-D8EEE4E5FB8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size-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size-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if(size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	tail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Queue Q is not full.  </a:t>
            </a:r>
            <a:r>
              <a:rPr lang="en-US" sz="2000" b="1" dirty="0"/>
              <a:t>input: </a:t>
            </a:r>
            <a:r>
              <a:rPr lang="en-US" sz="2000" dirty="0"/>
              <a:t>Type e.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at its tail.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Queue Q is not empty.  </a:t>
            </a:r>
            <a:r>
              <a:rPr lang="en-US" sz="2000" b="1" dirty="0"/>
              <a:t>input</a:t>
            </a:r>
            <a:r>
              <a:rPr lang="en-US" sz="2000" dirty="0"/>
              <a:t>: </a:t>
            </a:r>
            <a:r>
              <a:rPr lang="en-US" sz="2000" dirty="0" smtClean="0"/>
              <a:t>none</a:t>
            </a:r>
            <a:endParaRPr lang="en-US" sz="2000" dirty="0"/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at the head of Q is removed and its value assigned to e. </a:t>
            </a:r>
            <a:r>
              <a:rPr lang="en-US" sz="2000" b="1" dirty="0"/>
              <a:t>output</a:t>
            </a:r>
            <a:r>
              <a:rPr lang="en-US" sz="2000" dirty="0"/>
              <a:t>: Type e.</a:t>
            </a:r>
          </a:p>
          <a:p>
            <a:pPr marL="609600" indent="-609600"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requires: </a:t>
            </a:r>
            <a:r>
              <a:rPr lang="en-US" sz="2000" dirty="0" smtClean="0"/>
              <a:t>none. </a:t>
            </a:r>
            <a:r>
              <a:rPr lang="en-US" sz="2000" b="1" dirty="0" smtClean="0"/>
              <a:t>input</a:t>
            </a:r>
            <a:r>
              <a:rPr lang="en-US" sz="2000" dirty="0" smtClean="0"/>
              <a:t>: none</a:t>
            </a:r>
            <a:br>
              <a:rPr lang="en-US" sz="2000" dirty="0" smtClean="0"/>
            </a:br>
            <a:r>
              <a:rPr lang="en-US" sz="2000" b="1" dirty="0" smtClean="0"/>
              <a:t>results</a:t>
            </a:r>
            <a:r>
              <a:rPr lang="en-US" sz="2000" dirty="0"/>
              <a:t>: The number of element in the Queue 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2E4-D380-49C0-9234-2D729C62376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fixed size array is used to store the data elements.</a:t>
            </a:r>
          </a:p>
          <a:p>
            <a:r>
              <a:rPr lang="en-US" dirty="0"/>
              <a:t>As data elements are </a:t>
            </a:r>
            <a:r>
              <a:rPr lang="en-US" dirty="0" err="1"/>
              <a:t>enqueued</a:t>
            </a:r>
            <a:r>
              <a:rPr lang="en-US" dirty="0"/>
              <a:t> &amp; served the queue crawls through the array from low to high index values.</a:t>
            </a:r>
          </a:p>
          <a:p>
            <a:r>
              <a:rPr lang="en-US" dirty="0"/>
              <a:t>As the queue crawls forward, it also expands and contracts.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68D6-2478-47E6-B281-815B11D87C7F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120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Tail</a:t>
              </a:r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57150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401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 smtClean="0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812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401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smtClean="0"/>
              <a:t>Serve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812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05400" cy="1463675"/>
            <a:chOff x="864" y="1632"/>
            <a:chExt cx="3216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689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 smtClean="0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384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05400" cy="1463675"/>
            <a:chOff x="864" y="1632"/>
            <a:chExt cx="3216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689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Where to </a:t>
            </a:r>
            <a:r>
              <a:rPr lang="en-US" b="1" dirty="0" err="1" smtClean="0"/>
              <a:t>Enqueue</a:t>
            </a:r>
            <a:r>
              <a:rPr lang="en-US" b="1" dirty="0" smtClean="0"/>
              <a:t> this?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384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76600" y="4419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Wrap round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After one Serve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Queue: Specification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</a:p>
          <a:p>
            <a:pPr marL="609600" indent="-609600">
              <a:buFontTx/>
              <a:buAutoNum type="arabicPeriod" startAt="4"/>
            </a:pPr>
            <a:r>
              <a:rPr lang="en-US" sz="2000" b="1" dirty="0"/>
              <a:t>Method</a:t>
            </a:r>
            <a:r>
              <a:rPr lang="en-US" sz="2000" dirty="0"/>
              <a:t> Full (</a:t>
            </a:r>
            <a:r>
              <a:rPr lang="en-US" sz="2000" dirty="0" err="1"/>
              <a:t>boolean</a:t>
            </a:r>
            <a:r>
              <a:rPr lang="en-US" sz="2000" dirty="0"/>
              <a:t> flag).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</a:t>
            </a:r>
            <a:r>
              <a:rPr lang="en-US" sz="2000" dirty="0" smtClean="0"/>
              <a:t>none. </a:t>
            </a:r>
            <a:r>
              <a:rPr lang="en-US" sz="2000" b="1" dirty="0"/>
              <a:t>input</a:t>
            </a:r>
            <a:r>
              <a:rPr lang="en-US" sz="2000" dirty="0" smtClean="0"/>
              <a:t>: none </a:t>
            </a:r>
            <a:endParaRPr lang="en-US" sz="2000" dirty="0"/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If Q is full then flag is set to true, otherwise flag is set to false. </a:t>
            </a:r>
            <a:r>
              <a:rPr lang="en-US" sz="2000" b="1" dirty="0"/>
              <a:t>output</a:t>
            </a:r>
            <a:r>
              <a:rPr lang="en-US" sz="2000" dirty="0"/>
              <a:t>: flag.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7AB-4387-46CA-B610-0C8B990387F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1103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After one </a:t>
            </a:r>
            <a:r>
              <a:rPr lang="en-US" b="1" dirty="0" err="1" smtClean="0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5236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51</a:t>
            </a:fld>
            <a:endParaRPr 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76600" y="2610553"/>
            <a:ext cx="23622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819400" y="2153353"/>
            <a:ext cx="32766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4495800" y="4820353"/>
            <a:ext cx="0" cy="457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 rot="18341668">
            <a:off x="3556243" y="3243104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 rot="3205757">
            <a:off x="4675074" y="3245563"/>
            <a:ext cx="59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0" name="Straight Connector 49"/>
          <p:cNvCxnSpPr>
            <a:stCxn id="27" idx="6"/>
            <a:endCxn id="28" idx="6"/>
          </p:cNvCxnSpPr>
          <p:nvPr/>
        </p:nvCxnSpPr>
        <p:spPr>
          <a:xfrm>
            <a:off x="56388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2"/>
            <a:endCxn id="28" idx="2"/>
          </p:cNvCxnSpPr>
          <p:nvPr/>
        </p:nvCxnSpPr>
        <p:spPr>
          <a:xfrm flipH="1">
            <a:off x="28194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28" idx="3"/>
          </p:cNvCxnSpPr>
          <p:nvPr/>
        </p:nvCxnSpPr>
        <p:spPr>
          <a:xfrm flipH="1">
            <a:off x="3299247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5"/>
            <a:endCxn id="28" idx="5"/>
          </p:cNvCxnSpPr>
          <p:nvPr/>
        </p:nvCxnSpPr>
        <p:spPr>
          <a:xfrm>
            <a:off x="5292864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7"/>
            <a:endCxn id="28" idx="7"/>
          </p:cNvCxnSpPr>
          <p:nvPr/>
        </p:nvCxnSpPr>
        <p:spPr>
          <a:xfrm flipV="1">
            <a:off x="5292864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0"/>
            <a:endCxn id="28" idx="0"/>
          </p:cNvCxnSpPr>
          <p:nvPr/>
        </p:nvCxnSpPr>
        <p:spPr>
          <a:xfrm flipV="1">
            <a:off x="4457700" y="215335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1"/>
            <a:endCxn id="28" idx="1"/>
          </p:cNvCxnSpPr>
          <p:nvPr/>
        </p:nvCxnSpPr>
        <p:spPr>
          <a:xfrm flipH="1" flipV="1">
            <a:off x="3299247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5626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626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76800" y="4724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86200" y="47244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718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9718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810000" y="22860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953000" y="22860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1044"/>
          <p:cNvSpPr>
            <a:spLocks noChangeShapeType="1"/>
          </p:cNvSpPr>
          <p:nvPr/>
        </p:nvSpPr>
        <p:spPr bwMode="auto">
          <a:xfrm>
            <a:off x="35052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044"/>
          <p:cNvSpPr>
            <a:spLocks noChangeShapeType="1"/>
          </p:cNvSpPr>
          <p:nvPr/>
        </p:nvSpPr>
        <p:spPr bwMode="auto">
          <a:xfrm flipH="1">
            <a:off x="51054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568" y="2143126"/>
            <a:ext cx="300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 Box 21"/>
          <p:cNvSpPr txBox="1">
            <a:spLocks noChangeArrowheads="1"/>
          </p:cNvSpPr>
          <p:nvPr/>
        </p:nvSpPr>
        <p:spPr bwMode="auto">
          <a:xfrm rot="20750791">
            <a:off x="4488180" y="5334000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 rot="663180">
            <a:off x="3984932" y="535788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</a:t>
            </a:r>
            <a:r>
              <a:rPr lang="en-US" sz="3600" dirty="0" smtClean="0"/>
              <a:t>Array): Representation</a:t>
            </a:r>
            <a:endParaRPr lang="en-US" sz="3600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ArrayQueue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</a:t>
            </a:r>
            <a:r>
              <a:rPr lang="en-US" sz="2000" dirty="0" smtClean="0">
                <a:latin typeface="SimSun" pitchFamily="2" charset="-122"/>
              </a:rPr>
              <a:t>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T[] </a:t>
            </a:r>
            <a:r>
              <a:rPr lang="en-US" sz="2000" dirty="0" smtClean="0">
                <a:latin typeface="SimSun" pitchFamily="2" charset="-122"/>
              </a:rPr>
              <a:t>data;</a:t>
            </a:r>
            <a:endParaRPr lang="en-US" sz="20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n)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smtClean="0">
                <a:latin typeface="SimSun" pitchFamily="2" charset="-122"/>
              </a:rPr>
              <a:t>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smtClean="0">
                <a:latin typeface="SimSun" pitchFamily="2" charset="-122"/>
              </a:rPr>
              <a:t>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dirty="0" smtClean="0">
                <a:latin typeface="SimSun" pitchFamily="2" charset="-122"/>
              </a:rPr>
              <a:t>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 </a:t>
            </a:r>
            <a:r>
              <a:rPr lang="en-US" sz="2000" dirty="0">
                <a:latin typeface="SimSun" pitchFamily="2" charset="-122"/>
              </a:rPr>
              <a:t>= (T</a:t>
            </a:r>
            <a:r>
              <a:rPr lang="en-US" sz="2000" dirty="0" smtClean="0">
                <a:latin typeface="SimSun" pitchFamily="2" charset="-122"/>
              </a:rPr>
              <a:t>[])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Object[n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</a:t>
            </a:r>
            <a:r>
              <a:rPr lang="en-US" sz="3600" dirty="0" smtClean="0"/>
              <a:t>Array): Representation</a:t>
            </a:r>
            <a:endParaRPr lang="en-US" sz="3600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ArrayQueue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</a:t>
            </a:r>
            <a:r>
              <a:rPr lang="en-US" sz="2000" dirty="0" smtClean="0">
                <a:latin typeface="SimSun" pitchFamily="2" charset="-122"/>
              </a:rPr>
              <a:t>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T[] </a:t>
            </a:r>
            <a:r>
              <a:rPr lang="en-US" sz="2000" dirty="0" smtClean="0">
                <a:latin typeface="SimSun" pitchFamily="2" charset="-122"/>
              </a:rPr>
              <a:t>data;</a:t>
            </a:r>
            <a:endParaRPr lang="en-US" sz="20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ArrayQueue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n)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size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tail 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(T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[])new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Object[n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9571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1763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48006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51816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41910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9576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41915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</a:t>
            </a:r>
            <a:r>
              <a:rPr lang="en-US" sz="3600" dirty="0" smtClean="0"/>
              <a:t>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 ==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</a:t>
            </a:r>
            <a:r>
              <a:rPr lang="en-US" sz="3600" dirty="0" smtClean="0"/>
              <a:t>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full () {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 ==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2681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248400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535162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810881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5897525" y="18235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0427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088522" y="26670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7951" y="30480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43604" y="20574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268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52080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3832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23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1100" y="18240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7179" y="20579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707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/>
          <p:cNvSpPr/>
          <p:nvPr/>
        </p:nvSpPr>
        <p:spPr>
          <a:xfrm>
            <a:off x="6246479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/>
          <p:cNvSpPr/>
          <p:nvPr/>
        </p:nvSpPr>
        <p:spPr>
          <a:xfrm>
            <a:off x="6533241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/>
          <p:cNvSpPr/>
          <p:nvPr/>
        </p:nvSpPr>
        <p:spPr>
          <a:xfrm>
            <a:off x="68089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13421" y="41212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53404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31" name="Straight Arrow Connector 30"/>
          <p:cNvCxnSpPr>
            <a:stCxn id="32" idx="0"/>
          </p:cNvCxnSpPr>
          <p:nvPr/>
        </p:nvCxnSpPr>
        <p:spPr>
          <a:xfrm flipH="1" flipV="1">
            <a:off x="7086601" y="49646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6030" y="53456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59500" y="43550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7076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1911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131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89750" y="41217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35829" y="43555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4600" y="34967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9267" y="57574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data[tail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0294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266506" y="4240041"/>
            <a:ext cx="36580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‘a’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7" name="Oval 26"/>
          <p:cNvSpPr/>
          <p:nvPr/>
        </p:nvSpPr>
        <p:spPr>
          <a:xfrm>
            <a:off x="60706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ADT Queue (Linked-List)</a:t>
            </a:r>
            <a:endParaRPr lang="en-US" dirty="0" smtClean="0"/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7F85CA-D361-45CE-810B-C867C3A5FC39}" type="slidenum">
              <a:rPr lang="en-US" smtClean="0"/>
              <a:pPr/>
              <a:t>6</a:t>
            </a:fld>
            <a:endParaRPr lang="en-US" smtClean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76400" y="2541587"/>
            <a:ext cx="5891213" cy="1344613"/>
            <a:chOff x="1268" y="1572"/>
            <a:chExt cx="3711" cy="847"/>
          </a:xfrm>
        </p:grpSpPr>
        <p:sp>
          <p:nvSpPr>
            <p:cNvPr id="28703" name="Rectangle 4"/>
            <p:cNvSpPr>
              <a:spLocks noChangeArrowheads="1"/>
            </p:cNvSpPr>
            <p:nvPr/>
          </p:nvSpPr>
          <p:spPr bwMode="auto">
            <a:xfrm>
              <a:off x="1268" y="189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1872"/>
              <a:ext cx="432" cy="288"/>
              <a:chOff x="2976" y="3120"/>
              <a:chExt cx="432" cy="288"/>
            </a:xfrm>
          </p:grpSpPr>
          <p:sp>
            <p:nvSpPr>
              <p:cNvPr id="28728" name="Rectangle 7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8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360" y="1872"/>
              <a:ext cx="432" cy="288"/>
              <a:chOff x="2976" y="3120"/>
              <a:chExt cx="432" cy="288"/>
            </a:xfrm>
          </p:grpSpPr>
          <p:sp>
            <p:nvSpPr>
              <p:cNvPr id="28726" name="Rectangle 10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11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 flipV="1">
              <a:off x="2736" y="1872"/>
              <a:ext cx="432" cy="288"/>
              <a:chOff x="2976" y="3120"/>
              <a:chExt cx="432" cy="288"/>
            </a:xfrm>
          </p:grpSpPr>
          <p:sp>
            <p:nvSpPr>
              <p:cNvPr id="28724" name="Rectangle 13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Rectangle 14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12" y="1872"/>
              <a:ext cx="432" cy="288"/>
              <a:chOff x="2976" y="3120"/>
              <a:chExt cx="432" cy="288"/>
            </a:xfrm>
          </p:grpSpPr>
          <p:sp>
            <p:nvSpPr>
              <p:cNvPr id="28722" name="Rectangle 16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Rectangle 17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12" name="Line 21"/>
            <p:cNvSpPr>
              <a:spLocks noChangeShapeType="1"/>
            </p:cNvSpPr>
            <p:nvPr/>
          </p:nvSpPr>
          <p:spPr bwMode="auto">
            <a:xfrm>
              <a:off x="177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22"/>
            <p:cNvSpPr>
              <a:spLocks noChangeShapeType="1"/>
            </p:cNvSpPr>
            <p:nvPr/>
          </p:nvSpPr>
          <p:spPr bwMode="auto">
            <a:xfrm>
              <a:off x="2448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23"/>
            <p:cNvSpPr>
              <a:spLocks noChangeShapeType="1"/>
            </p:cNvSpPr>
            <p:nvPr/>
          </p:nvSpPr>
          <p:spPr bwMode="auto">
            <a:xfrm>
              <a:off x="307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24"/>
            <p:cNvSpPr>
              <a:spLocks noChangeShapeType="1"/>
            </p:cNvSpPr>
            <p:nvPr/>
          </p:nvSpPr>
          <p:spPr bwMode="auto">
            <a:xfrm>
              <a:off x="369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25"/>
            <p:cNvSpPr>
              <a:spLocks noChangeShapeType="1"/>
            </p:cNvSpPr>
            <p:nvPr/>
          </p:nvSpPr>
          <p:spPr bwMode="auto">
            <a:xfrm>
              <a:off x="4320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Rectangle 26"/>
            <p:cNvSpPr>
              <a:spLocks noChangeArrowheads="1"/>
            </p:cNvSpPr>
            <p:nvPr/>
          </p:nvSpPr>
          <p:spPr bwMode="auto">
            <a:xfrm>
              <a:off x="1316" y="15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28718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1776" y="168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29"/>
            <p:cNvSpPr>
              <a:spLocks noChangeShapeType="1"/>
            </p:cNvSpPr>
            <p:nvPr/>
          </p:nvSpPr>
          <p:spPr bwMode="auto">
            <a:xfrm>
              <a:off x="412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Text Box 30"/>
            <p:cNvSpPr txBox="1">
              <a:spLocks noChangeArrowheads="1"/>
            </p:cNvSpPr>
            <p:nvPr/>
          </p:nvSpPr>
          <p:spPr bwMode="auto">
            <a:xfrm>
              <a:off x="4598" y="1909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data[tail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05023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536426" y="4240041"/>
            <a:ext cx="3754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‘x’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5635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one </a:t>
            </a:r>
            <a:r>
              <a:rPr lang="en-US" b="1" dirty="0" err="1" smtClean="0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3895" y="2133600"/>
            <a:ext cx="18870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one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ADT </a:t>
            </a:r>
            <a:r>
              <a:rPr lang="en-US" sz="2800" dirty="0" smtClean="0"/>
              <a:t>Queue (Linked-List): Element</a:t>
            </a:r>
            <a:endParaRPr lang="en-US" sz="2800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class </a:t>
            </a:r>
            <a:r>
              <a:rPr lang="en-US" sz="2400" dirty="0" smtClean="0">
                <a:latin typeface="SimSun" pitchFamily="2" charset="-122"/>
              </a:rPr>
              <a:t>Node&lt;T&gt; {</a:t>
            </a: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Node&lt;T&gt; </a:t>
            </a:r>
            <a:r>
              <a:rPr lang="en-US" sz="2400" dirty="0" smtClean="0">
                <a:latin typeface="SimSun" pitchFamily="2" charset="-122"/>
              </a:rPr>
              <a:t>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Node()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data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next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Node(T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data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next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  <a:endParaRPr lang="en-US" sz="2400" dirty="0">
              <a:solidFill>
                <a:srgbClr val="00B05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3D9-A508-4AEF-AD67-244EFEB857D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data[tail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cxnSp>
        <p:nvCxnSpPr>
          <p:cNvPr id="23" name="Straight Arrow Connector 22"/>
          <p:cNvCxnSpPr>
            <a:stCxn id="25" idx="0"/>
          </p:cNvCxnSpPr>
          <p:nvPr/>
        </p:nvCxnSpPr>
        <p:spPr>
          <a:xfrm flipV="1">
            <a:off x="6964703" y="3895254"/>
            <a:ext cx="116491" cy="371946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793021" y="4267200"/>
            <a:ext cx="34336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‘r’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215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ar-S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69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30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one </a:t>
            </a:r>
            <a:r>
              <a:rPr lang="en-US" b="1" dirty="0" err="1" smtClean="0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smtClean="0">
                <a:latin typeface="SimSun" pitchFamily="2" charset="-122"/>
              </a:rPr>
              <a:t>data[tail</a:t>
            </a:r>
            <a:r>
              <a:rPr lang="en-US" sz="2000" dirty="0" smtClean="0">
                <a:latin typeface="SimSun" pitchFamily="2" charset="-122"/>
              </a:rPr>
              <a:t>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71827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2" cy="4924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size</a:t>
            </a:r>
          </a:p>
          <a:p>
            <a:pPr algn="ctr"/>
            <a:r>
              <a:rPr lang="en-US" sz="8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800" b="1" dirty="0" smtClean="0">
                <a:solidFill>
                  <a:srgbClr val="FF0000"/>
                </a:solidFill>
              </a:rPr>
              <a:t>(full)</a:t>
            </a:r>
            <a:endParaRPr lang="ar-SA" sz="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6435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55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216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6664" y="3609201"/>
            <a:ext cx="2632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s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2133600"/>
            <a:ext cx="2706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another </a:t>
            </a:r>
            <a:r>
              <a:rPr lang="en-US" b="1" dirty="0" err="1" smtClean="0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</a:t>
            </a:r>
            <a:r>
              <a:rPr lang="en-US" sz="2800" dirty="0" smtClean="0"/>
              <a:t>Linked-List): Representation</a:t>
            </a:r>
            <a:endParaRPr lang="en-US" sz="2800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LinkedQueue</a:t>
            </a:r>
            <a:r>
              <a:rPr lang="en-US" sz="2000" dirty="0" smtClean="0">
                <a:latin typeface="SimSun" pitchFamily="2" charset="-122"/>
              </a:rPr>
              <a:t>&lt;T&gt;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 smtClean="0">
                <a:latin typeface="SimSun" pitchFamily="2" charset="-122"/>
              </a:rPr>
              <a:t>Node&lt;T&gt;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2000" dirty="0" err="1" smtClean="0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 smtClean="0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 </a:t>
            </a:r>
            <a:r>
              <a:rPr lang="en-US" sz="2000" dirty="0">
                <a:latin typeface="SimSun" pitchFamily="2" charset="-122"/>
              </a:rPr>
              <a:t>= 0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 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data[head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(head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another Serve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207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94458" y="2133600"/>
            <a:ext cx="2254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one </a:t>
            </a:r>
            <a:r>
              <a:rPr lang="en-US" b="1" dirty="0" err="1" smtClean="0">
                <a:solidFill>
                  <a:srgbClr val="002060"/>
                </a:solidFill>
              </a:rPr>
              <a:t>Enqueue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2133600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another </a:t>
            </a:r>
            <a:r>
              <a:rPr lang="en-US" b="1" dirty="0" err="1" smtClean="0">
                <a:solidFill>
                  <a:srgbClr val="002060"/>
                </a:solidFill>
              </a:rPr>
              <a:t>Enqueue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</a:t>
            </a:r>
            <a:r>
              <a:rPr lang="en-US" sz="2800" dirty="0" smtClean="0"/>
              <a:t>Linked-List): Representation</a:t>
            </a:r>
            <a:endParaRPr lang="en-US" sz="2800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LinkedQueue</a:t>
            </a:r>
            <a:r>
              <a:rPr lang="en-US" sz="2000" dirty="0" smtClean="0">
                <a:latin typeface="SimSun" pitchFamily="2" charset="-122"/>
              </a:rPr>
              <a:t>&lt;T&gt;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 smtClean="0">
                <a:latin typeface="SimSun" pitchFamily="2" charset="-122"/>
              </a:rPr>
              <a:t>Node&lt;T&gt;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2000" dirty="0" err="1" smtClean="0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LinkedQueue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tail 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size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0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331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2510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3360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2800" y="1600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0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4929" y="2133600"/>
            <a:ext cx="18950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one Serve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 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data[head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(head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 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data[head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1710</TotalTime>
  <Words>4200</Words>
  <Application>Microsoft Office PowerPoint</Application>
  <PresentationFormat>On-screen Show (4:3)</PresentationFormat>
  <Paragraphs>3912</Paragraphs>
  <Slides>184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184</vt:i4>
      </vt:variant>
    </vt:vector>
  </HeadingPairs>
  <TitlesOfParts>
    <vt:vector size="185" baseType="lpstr">
      <vt:lpstr>Clarity</vt:lpstr>
      <vt:lpstr>Queue</vt:lpstr>
      <vt:lpstr>Queue</vt:lpstr>
      <vt:lpstr>ADT Queue: Specification</vt:lpstr>
      <vt:lpstr>ADT Queue: Specification</vt:lpstr>
      <vt:lpstr>ADT Queue: Specification</vt:lpstr>
      <vt:lpstr>ADT Queue (Linked-List)</vt:lpstr>
      <vt:lpstr>ADT Queue (Linked-List): Element</vt:lpstr>
      <vt:lpstr>ADT Queue (Linked-List): Representation</vt:lpstr>
      <vt:lpstr>ADT Queue (Linked-List): Representation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(Array): Representation</vt:lpstr>
      <vt:lpstr>ADT Queue (Array): Representation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Priority Queue</vt:lpstr>
      <vt:lpstr>ADT Priority Queue</vt:lpstr>
      <vt:lpstr>ADT Priority Queue</vt:lpstr>
      <vt:lpstr>ADT Priority Queue</vt:lpstr>
      <vt:lpstr>ADT Priority Queue</vt:lpstr>
      <vt:lpstr>ADT Priority Queue (Linked-List): Element</vt:lpstr>
      <vt:lpstr>ADT Priority Queue (Linked-List): Element (int Priority)</vt:lpstr>
      <vt:lpstr>ADT Priority Queue (Linked-List): Representation</vt:lpstr>
      <vt:lpstr>ADT Priority Queue (Linked-List): Representation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</vt:lpstr>
      <vt:lpstr>Double-Ended Queues</vt:lpstr>
      <vt:lpstr>Double-Ended Queues</vt:lpstr>
      <vt:lpstr>Double-Ended Queues</vt:lpstr>
      <vt:lpstr>Double-Ended Queues</vt:lpstr>
      <vt:lpstr>Complexity so far? </vt:lpstr>
      <vt:lpstr>Complexity so far? </vt:lpstr>
      <vt:lpstr>Complexity so far? </vt:lpstr>
      <vt:lpstr>Static Method Enquiry (LinkedQueue/ArrayQueue)</vt:lpstr>
      <vt:lpstr>Member Method Enquiry (LinkedQueue)</vt:lpstr>
      <vt:lpstr>Member Method Enquiry (ArrayQueue)</vt:lpstr>
      <vt:lpstr>ToDo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mudassar</dc:creator>
  <cp:lastModifiedBy>Hafida</cp:lastModifiedBy>
  <cp:revision>152</cp:revision>
  <dcterms:created xsi:type="dcterms:W3CDTF">2011-09-16T22:54:57Z</dcterms:created>
  <dcterms:modified xsi:type="dcterms:W3CDTF">2016-03-07T06:33:23Z</dcterms:modified>
</cp:coreProperties>
</file>