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7" r:id="rId1"/>
  </p:sldMasterIdLst>
  <p:notesMasterIdLst>
    <p:notesMasterId r:id="rId169"/>
  </p:notesMasterIdLst>
  <p:sldIdLst>
    <p:sldId id="256" r:id="rId2"/>
    <p:sldId id="257" r:id="rId3"/>
    <p:sldId id="284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458" r:id="rId14"/>
    <p:sldId id="456" r:id="rId15"/>
    <p:sldId id="45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  <p:sldId id="416" r:id="rId129"/>
    <p:sldId id="417" r:id="rId130"/>
    <p:sldId id="418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29" r:id="rId142"/>
    <p:sldId id="430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445" r:id="rId158"/>
    <p:sldId id="446" r:id="rId159"/>
    <p:sldId id="447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455" r:id="rId168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660" autoAdjust="0"/>
    <p:restoredTop sz="94660"/>
  </p:normalViewPr>
  <p:slideViewPr>
    <p:cSldViewPr>
      <p:cViewPr>
        <p:scale>
          <a:sx n="80" d="100"/>
          <a:sy n="80" d="100"/>
        </p:scale>
        <p:origin x="-151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6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E75100-FEE9-4A76-8A75-98538F07B03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557B49-33AF-4FDC-88CA-91ECFED7F28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56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40BD2-00A6-487D-B25B-53E19E00EB29}" type="slidenum">
              <a:rPr lang="en-GB"/>
              <a:pPr/>
              <a:t>2</a:t>
            </a:fld>
            <a:endParaRPr lang="en-GB"/>
          </a:p>
        </p:txBody>
      </p:sp>
      <p:sp>
        <p:nvSpPr>
          <p:cNvPr id="138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36000-17DE-4041-9620-0B96698211F0}" type="slidenum">
              <a:rPr lang="en-GB"/>
              <a:pPr/>
              <a:t>11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103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104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105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106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107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108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109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110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111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112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08B9D-0587-4FF0-91D4-5DEAF19C5252}" type="slidenum">
              <a:rPr lang="en-GB"/>
              <a:pPr/>
              <a:t>12</a:t>
            </a:fld>
            <a:endParaRPr lang="en-GB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113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114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115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116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117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118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119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120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121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122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8D830-A197-4748-A66A-100065190D93}" type="slidenum">
              <a:rPr lang="en-GB"/>
              <a:pPr/>
              <a:t>13</a:t>
            </a:fld>
            <a:endParaRPr lang="en-GB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123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124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125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126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127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128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129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7BA6-53B9-42F7-BA13-F8DF31826113}" type="slidenum">
              <a:rPr lang="en-GB"/>
              <a:pPr/>
              <a:t>130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8E923-ABF4-4801-961A-9BF4BAFF757A}" type="slidenum">
              <a:rPr lang="en-GB"/>
              <a:pPr/>
              <a:t>16</a:t>
            </a:fld>
            <a:endParaRPr lang="en-GB"/>
          </a:p>
        </p:txBody>
      </p:sp>
      <p:sp>
        <p:nvSpPr>
          <p:cNvPr id="150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138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139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140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0041B-2183-4B20-8C50-B0C030F9CFA0}" type="slidenum">
              <a:rPr lang="en-GB"/>
              <a:pPr/>
              <a:t>17</a:t>
            </a:fld>
            <a:endParaRPr lang="en-GB"/>
          </a:p>
        </p:txBody>
      </p:sp>
      <p:sp>
        <p:nvSpPr>
          <p:cNvPr id="1515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148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149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150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B6F28-D889-47AC-B2D1-33DB66B24869}" type="slidenum">
              <a:rPr lang="en-GB"/>
              <a:pPr/>
              <a:t>18</a:t>
            </a:fld>
            <a:endParaRPr lang="en-GB"/>
          </a:p>
        </p:txBody>
      </p:sp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158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159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160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161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162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D98A5-E8E2-40D6-9187-3B976270823E}" type="slidenum">
              <a:rPr lang="en-GB"/>
              <a:pPr/>
              <a:t>19</a:t>
            </a:fld>
            <a:endParaRPr lang="en-GB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163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164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165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166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3363-BA11-4015-A164-15AECA21A3BE}" type="slidenum">
              <a:rPr lang="en-GB"/>
              <a:pPr/>
              <a:t>167</a:t>
            </a:fld>
            <a:endParaRPr lang="en-GB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E69CB-C166-4FEE-B4BC-5488E7F68CFB}" type="slidenum">
              <a:rPr lang="en-GB"/>
              <a:pPr/>
              <a:t>20</a:t>
            </a:fld>
            <a:endParaRPr lang="en-GB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D50E4-1D00-41B4-8602-9DC3FE43CD90}" type="slidenum">
              <a:rPr lang="en-GB"/>
              <a:pPr/>
              <a:t>21</a:t>
            </a:fld>
            <a:endParaRPr lang="en-GB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D89A0-5C50-4760-93FC-CE1C6747BEF3}" type="slidenum">
              <a:rPr lang="en-GB"/>
              <a:pPr/>
              <a:t>22</a:t>
            </a:fld>
            <a:endParaRPr lang="en-GB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34157-FCC0-428F-BE2D-1BD593A86B0C}" type="slidenum">
              <a:rPr lang="en-GB"/>
              <a:pPr/>
              <a:t>3</a:t>
            </a:fld>
            <a:endParaRPr lang="en-GB"/>
          </a:p>
        </p:txBody>
      </p:sp>
      <p:sp>
        <p:nvSpPr>
          <p:cNvPr id="13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7403-97E3-4812-8A30-31967015DFD8}" type="slidenum">
              <a:rPr lang="en-GB"/>
              <a:pPr/>
              <a:t>23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7403-97E3-4812-8A30-31967015DFD8}" type="slidenum">
              <a:rPr lang="en-GB"/>
              <a:pPr/>
              <a:t>24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7403-97E3-4812-8A30-31967015DFD8}" type="slidenum">
              <a:rPr lang="en-GB"/>
              <a:pPr/>
              <a:t>25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59-0372-49CD-B917-1C53AAFBC6CD}" type="slidenum">
              <a:rPr lang="en-GB"/>
              <a:pPr/>
              <a:t>26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59-0372-49CD-B917-1C53AAFBC6CD}" type="slidenum">
              <a:rPr lang="en-GB"/>
              <a:pPr/>
              <a:t>27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359-0372-49CD-B917-1C53AAFBC6CD}" type="slidenum">
              <a:rPr lang="en-GB"/>
              <a:pPr/>
              <a:t>28</a:t>
            </a:fld>
            <a:endParaRPr lang="en-GB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29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BC4BF-3F71-4C07-8039-7FCE327F5FA5}" type="slidenum">
              <a:rPr lang="en-GB"/>
              <a:pPr/>
              <a:t>4</a:t>
            </a:fld>
            <a:endParaRPr lang="en-GB"/>
          </a:p>
        </p:txBody>
      </p:sp>
      <p:sp>
        <p:nvSpPr>
          <p:cNvPr id="1402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35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37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39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A3E1-E367-46AB-915F-35A72AA42690}" type="slidenum">
              <a:rPr lang="en-GB"/>
              <a:pPr/>
              <a:t>5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45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47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49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AD22-1785-4B17-A73C-EC19E299FD06}" type="slidenum">
              <a:rPr lang="en-GB"/>
              <a:pPr/>
              <a:t>6</a:t>
            </a:fld>
            <a:endParaRPr lang="en-GB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55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57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59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60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61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62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4D923-7953-4AB8-BC96-630248EAAD49}" type="slidenum">
              <a:rPr lang="en-GB"/>
              <a:pPr/>
              <a:t>7</a:t>
            </a:fld>
            <a:endParaRPr lang="en-GB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63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5C1BF-88FF-4791-99C3-2EA8E0DD2ABF}" type="slidenum">
              <a:rPr lang="en-GB"/>
              <a:pPr/>
              <a:t>64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65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66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67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68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69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70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72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7C5F-72D8-4E8B-AF86-A18E61EB2E5F}" type="slidenum">
              <a:rPr lang="en-GB"/>
              <a:pPr/>
              <a:t>8</a:t>
            </a:fld>
            <a:endParaRPr lang="en-GB"/>
          </a:p>
        </p:txBody>
      </p:sp>
      <p:sp>
        <p:nvSpPr>
          <p:cNvPr id="144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73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74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75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76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77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78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79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80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82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1D281-1587-4C36-AD91-2FED9DD0274D}" type="slidenum">
              <a:rPr lang="en-GB"/>
              <a:pPr/>
              <a:t>9</a:t>
            </a:fld>
            <a:endParaRPr lang="en-GB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83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84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85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86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87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88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89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90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92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B1525-E679-4901-8CF5-44EE78FC5768}" type="slidenum">
              <a:rPr lang="en-GB"/>
              <a:pPr/>
              <a:t>10</a:t>
            </a:fld>
            <a:endParaRPr lang="en-GB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93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8F762-35BD-4326-BBC8-0CBDE6545E62}" type="slidenum">
              <a:rPr lang="en-GB"/>
              <a:pPr/>
              <a:t>94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95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96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97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98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99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100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101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D8148-C3D5-4EBA-8BD4-B4069E32845F}" type="slidenum">
              <a:rPr lang="en-GB"/>
              <a:pPr/>
              <a:t>102</a:t>
            </a:fld>
            <a:endParaRPr lang="en-GB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C9744D-C46E-4544-90AA-F5593261BFF6}" type="datetimeFigureOut">
              <a:rPr lang="x-none" smtClean="0"/>
              <a:pPr/>
              <a:t>3/30/2016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224" y="3502971"/>
            <a:ext cx="7772400" cy="1199704"/>
          </a:xfrm>
        </p:spPr>
        <p:txBody>
          <a:bodyPr/>
          <a:lstStyle/>
          <a:p>
            <a:pPr algn="l" rtl="0"/>
            <a:r>
              <a:rPr lang="en-US" dirty="0" smtClean="0"/>
              <a:t>CSC212: Data Structures</a:t>
            </a:r>
            <a:endParaRPr lang="x-none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Trees &amp; Binary Trees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E3AF-7030-42E4-B9AA-F48DC39267A2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09600" y="2286000"/>
            <a:ext cx="3810000" cy="3581400"/>
            <a:chOff x="720" y="1296"/>
            <a:chExt cx="2400" cy="2256"/>
          </a:xfrm>
        </p:grpSpPr>
        <p:sp>
          <p:nvSpPr>
            <p:cNvPr id="118787" name="Oval 3"/>
            <p:cNvSpPr>
              <a:spLocks noChangeArrowheads="1"/>
            </p:cNvSpPr>
            <p:nvPr/>
          </p:nvSpPr>
          <p:spPr bwMode="auto">
            <a:xfrm>
              <a:off x="2304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139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8789" name="Oval 5"/>
            <p:cNvSpPr>
              <a:spLocks noChangeArrowheads="1"/>
            </p:cNvSpPr>
            <p:nvPr/>
          </p:nvSpPr>
          <p:spPr bwMode="auto">
            <a:xfrm>
              <a:off x="2784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8790" name="Oval 6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00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1824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H="1">
              <a:off x="2016" y="16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496" y="16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 flipH="1">
              <a:off x="1584" y="220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2016" y="220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H="1">
              <a:off x="1152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1632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720" y="1584"/>
              <a:ext cx="11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[(a + b) * c] + 7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48200" y="2286000"/>
            <a:ext cx="3733800" cy="3230563"/>
            <a:chOff x="2976" y="1488"/>
            <a:chExt cx="2352" cy="2035"/>
          </a:xfrm>
        </p:grpSpPr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460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3984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18818" name="Oval 34"/>
            <p:cNvSpPr>
              <a:spLocks noChangeArrowheads="1"/>
            </p:cNvSpPr>
            <p:nvPr/>
          </p:nvSpPr>
          <p:spPr bwMode="auto"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8819" name="Oval 35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2976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8821" name="Oval 37"/>
            <p:cNvSpPr>
              <a:spLocks noChangeArrowheads="1"/>
            </p:cNvSpPr>
            <p:nvPr/>
          </p:nvSpPr>
          <p:spPr bwMode="auto">
            <a:xfrm>
              <a:off x="340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8822" name="Oval 38"/>
            <p:cNvSpPr>
              <a:spLocks noChangeArrowheads="1"/>
            </p:cNvSpPr>
            <p:nvPr/>
          </p:nvSpPr>
          <p:spPr bwMode="auto">
            <a:xfrm>
              <a:off x="499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8824" name="Line 40"/>
            <p:cNvSpPr>
              <a:spLocks noChangeShapeType="1"/>
            </p:cNvSpPr>
            <p:nvPr/>
          </p:nvSpPr>
          <p:spPr bwMode="auto">
            <a:xfrm flipH="1">
              <a:off x="3600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5" name="Line 41"/>
            <p:cNvSpPr>
              <a:spLocks noChangeShapeType="1"/>
            </p:cNvSpPr>
            <p:nvPr/>
          </p:nvSpPr>
          <p:spPr bwMode="auto">
            <a:xfrm>
              <a:off x="427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6" name="Line 42"/>
            <p:cNvSpPr>
              <a:spLocks noChangeShapeType="1"/>
            </p:cNvSpPr>
            <p:nvPr/>
          </p:nvSpPr>
          <p:spPr bwMode="auto">
            <a:xfrm flipH="1">
              <a:off x="3168" y="23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>
              <a:off x="3648" y="23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29" name="Line 45"/>
            <p:cNvSpPr>
              <a:spLocks noChangeShapeType="1"/>
            </p:cNvSpPr>
            <p:nvPr/>
          </p:nvSpPr>
          <p:spPr bwMode="auto">
            <a:xfrm flipH="1">
              <a:off x="4416" y="235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30" name="Line 46"/>
            <p:cNvSpPr>
              <a:spLocks noChangeShapeType="1"/>
            </p:cNvSpPr>
            <p:nvPr/>
          </p:nvSpPr>
          <p:spPr bwMode="auto">
            <a:xfrm>
              <a:off x="4848" y="235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8831" name="Text Box 47"/>
            <p:cNvSpPr txBox="1">
              <a:spLocks noChangeArrowheads="1"/>
            </p:cNvSpPr>
            <p:nvPr/>
          </p:nvSpPr>
          <p:spPr bwMode="auto">
            <a:xfrm>
              <a:off x="3542" y="3273"/>
              <a:ext cx="11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(a + b) * (c + 7)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100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060746" y="31193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253059" y="34164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61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101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6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== null)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2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103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8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104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2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105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== null) 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34497" y="1044025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106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12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107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null) return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4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37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109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Parent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root)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61776" y="30939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54089" y="33910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7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nodes, each node contains the following data type: Type and has </a:t>
            </a:r>
            <a:r>
              <a:rPr lang="en-US" sz="2800" dirty="0" err="1"/>
              <a:t>LeftChild</a:t>
            </a:r>
            <a:r>
              <a:rPr lang="en-US" sz="2800" dirty="0"/>
              <a:t> and </a:t>
            </a:r>
            <a:r>
              <a:rPr lang="en-US" sz="2800" dirty="0" err="1"/>
              <a:t>RightChild</a:t>
            </a:r>
            <a:r>
              <a:rPr lang="en-US" sz="2800" dirty="0"/>
              <a:t> references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 rtl="0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hierarchical structure; each node can have two children: left or right child; there is a root node and a current node.</a:t>
            </a:r>
          </a:p>
          <a:p>
            <a:pPr algn="l" rtl="0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a binary tree is bounded; domain contains empty tree, trees with one element, two elements, …</a:t>
            </a:r>
            <a:endParaRPr lang="en-US" sz="28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CA32-B659-47BC-B071-8D2E4E50325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110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(current, root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3012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5325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1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111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3012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5325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7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Parent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root)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3012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5325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47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113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(current, root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79821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530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0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114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79821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530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65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115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Parent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root) return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79821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530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3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6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117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</a:t>
            </a:r>
            <a:r>
              <a:rPr lang="en-US" sz="1600" dirty="0" smtClean="0">
                <a:latin typeface="SimSun" pitchFamily="2" charset="-122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0" name="Group 9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8" name="Straight Arrow Connector 17"/>
          <p:cNvCxnSpPr>
            <a:stCxn id="11" idx="5"/>
            <a:endCxn id="15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21" name="Arc 2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3" name="Straight Arrow Connector 22"/>
          <p:cNvCxnSpPr>
            <a:stCxn id="15" idx="3"/>
            <a:endCxn id="20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26" name="Arc 25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8" name="Straight Arrow Connector 27"/>
          <p:cNvCxnSpPr>
            <a:stCxn id="15" idx="5"/>
            <a:endCxn id="25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1" name="Arc 3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96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LinkStack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&gt;&gt; stack = new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LinkStack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119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q 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Traverse (Order </a:t>
            </a:r>
            <a:r>
              <a:rPr lang="en-US" sz="2000" dirty="0" err="1"/>
              <a:t>ord</a:t>
            </a:r>
            <a:r>
              <a:rPr lang="en-US" sz="2000" dirty="0"/>
              <a:t>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Binary Tree (BT) is not empty</a:t>
            </a:r>
            <a:r>
              <a:rPr lang="en-US" sz="2000" dirty="0" smtClean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input</a:t>
            </a:r>
            <a:r>
              <a:rPr lang="en-US" sz="2000" b="1" dirty="0"/>
              <a:t>: </a:t>
            </a:r>
            <a:r>
              <a:rPr lang="en-US" sz="2000" dirty="0"/>
              <a:t>ord.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Each element in the tree is processed exactly once by a user supplied procedure. The order in which nodes are processed depends on the value of </a:t>
            </a:r>
            <a:r>
              <a:rPr lang="en-US" sz="2000" dirty="0" err="1"/>
              <a:t>ord</a:t>
            </a:r>
            <a:r>
              <a:rPr lang="en-US" sz="2000" dirty="0"/>
              <a:t> (Order = {</a:t>
            </a:r>
            <a:r>
              <a:rPr lang="en-US" sz="2000" u="sng" dirty="0"/>
              <a:t>preorder</a:t>
            </a:r>
            <a:r>
              <a:rPr lang="en-US" sz="2000" dirty="0"/>
              <a:t>, </a:t>
            </a:r>
            <a:r>
              <a:rPr lang="en-US" sz="2000" u="sng" dirty="0" err="1"/>
              <a:t>postorder</a:t>
            </a:r>
            <a:r>
              <a:rPr lang="en-US" sz="2000" dirty="0"/>
              <a:t>, </a:t>
            </a:r>
            <a:r>
              <a:rPr lang="en-US" sz="2000" u="sng" dirty="0" err="1"/>
              <a:t>inorder</a:t>
            </a:r>
            <a:r>
              <a:rPr lang="en-US" sz="2000" dirty="0"/>
              <a:t>})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u="sng" dirty="0"/>
              <a:t>preorder</a:t>
            </a:r>
            <a:r>
              <a:rPr lang="en-US" sz="2000" dirty="0"/>
              <a:t>: each node processed </a:t>
            </a:r>
            <a:r>
              <a:rPr lang="en-US" sz="2000" b="1" dirty="0">
                <a:solidFill>
                  <a:srgbClr val="FF0000"/>
                </a:solidFill>
              </a:rPr>
              <a:t>before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any node in either of its </a:t>
            </a:r>
            <a:r>
              <a:rPr lang="en-US" sz="2000" dirty="0" err="1"/>
              <a:t>subtrees</a:t>
            </a:r>
            <a:r>
              <a:rPr lang="en-US" sz="2000" dirty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u="sng" dirty="0" err="1"/>
              <a:t>inorder</a:t>
            </a:r>
            <a:r>
              <a:rPr lang="en-US" sz="2000" dirty="0"/>
              <a:t>: each node is processed </a:t>
            </a:r>
            <a:r>
              <a:rPr lang="en-US" sz="2000" b="1" dirty="0">
                <a:solidFill>
                  <a:srgbClr val="FF0000"/>
                </a:solidFill>
              </a:rPr>
              <a:t>after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all its nodes in its </a:t>
            </a: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/>
              <a:t> </a:t>
            </a:r>
            <a:r>
              <a:rPr lang="en-US" sz="2000" dirty="0" err="1"/>
              <a:t>subtree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before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any node in its </a:t>
            </a: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/>
              <a:t>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u="sng" dirty="0" err="1"/>
              <a:t>postorder</a:t>
            </a:r>
            <a:r>
              <a:rPr lang="en-US" sz="2000" dirty="0"/>
              <a:t>: each node is processed </a:t>
            </a:r>
            <a:r>
              <a:rPr lang="en-US" sz="2000" b="1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all its nodes in both of its </a:t>
            </a:r>
            <a:r>
              <a:rPr lang="en-US" sz="2000" dirty="0" err="1"/>
              <a:t>subtrees</a:t>
            </a:r>
            <a:r>
              <a:rPr lang="en-US" sz="2000" dirty="0"/>
              <a:t>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000" dirty="0"/>
              <a:t>	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45A2-4119-4C16-93BC-B3AF341AE7B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120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while(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p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6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122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stack.push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4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>
            <a:endCxn id="47" idx="7"/>
          </p:cNvCxnSpPr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123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664182" y="2464917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837507" y="276200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124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125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while(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p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127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117680" y="306638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291005" y="336346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8418877" y="3068960"/>
            <a:ext cx="329588" cy="679288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stack.pop(); // Go right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00392" y="308543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273717" y="338251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129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while(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q.right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!= p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q.left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00392" y="308543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273717" y="338251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To traverse a tree means to process (e.g. printing it) each element in the tree. </a:t>
            </a: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ym typeface="Wingdings" pitchFamily="2" charset="2"/>
              </a:rPr>
              <a:t>Tree </a:t>
            </a:r>
            <a:r>
              <a:rPr lang="en-US" sz="2800" b="1" dirty="0" smtClean="0">
                <a:sym typeface="Wingdings" pitchFamily="2" charset="2"/>
              </a:rPr>
              <a:t>traversals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! ways of traversing a tree of n </a:t>
            </a:r>
            <a:r>
              <a:rPr lang="en-US" sz="2800" dirty="0" smtClean="0">
                <a:sym typeface="Wingdings" pitchFamily="2" charset="2"/>
              </a:rPr>
              <a:t>nodes.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pre-order</a:t>
            </a:r>
            <a:r>
              <a:rPr lang="en-US" sz="2800" dirty="0">
                <a:sym typeface="Wingdings" pitchFamily="2" charset="2"/>
              </a:rPr>
              <a:t>, in-order, post-order  three natural traversals orders.</a:t>
            </a:r>
          </a:p>
          <a:p>
            <a:pPr algn="l" rtl="0">
              <a:lnSpc>
                <a:spcPct val="90000"/>
              </a:lnSpc>
            </a:pPr>
            <a:r>
              <a:rPr lang="en-US" sz="2800" b="1" dirty="0">
                <a:sym typeface="Wingdings" pitchFamily="2" charset="2"/>
              </a:rPr>
              <a:t>List </a:t>
            </a:r>
            <a:r>
              <a:rPr lang="en-US" sz="2800" b="1" dirty="0" smtClean="0">
                <a:sym typeface="Wingdings" pitchFamily="2" charset="2"/>
              </a:rPr>
              <a:t>traversals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! ways of traversing a list of n </a:t>
            </a:r>
            <a:r>
              <a:rPr lang="en-US" sz="2800" dirty="0" smtClean="0">
                <a:sym typeface="Wingdings" pitchFamily="2" charset="2"/>
              </a:rPr>
              <a:t>nodes.</a:t>
            </a:r>
          </a:p>
          <a:p>
            <a:pPr lvl="1" algn="l" rtl="0">
              <a:lnSpc>
                <a:spcPct val="90000"/>
              </a:lnSpc>
            </a:pPr>
            <a:r>
              <a:rPr lang="en-US" sz="2800" dirty="0" smtClean="0"/>
              <a:t>front-to-back, </a:t>
            </a:r>
            <a:r>
              <a:rPr lang="en-US" sz="2800" dirty="0"/>
              <a:t>or back-to-front. </a:t>
            </a:r>
            <a:r>
              <a:rPr lang="en-US" sz="2800" dirty="0">
                <a:sym typeface="Wingdings" pitchFamily="2" charset="2"/>
              </a:rPr>
              <a:t> two natural traversals orders.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4A0-040F-4301-A590-0F42D5E40D39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AB8B-8F53-4A76-8D40-EA4FA3BE6EFE}" type="slidenum">
              <a:rPr lang="en-US"/>
              <a:pPr/>
              <a:t>130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Non-recursive version of </a:t>
            </a:r>
            <a:r>
              <a:rPr lang="en-US" sz="16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 uses pre-order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traversal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</a:rPr>
              <a:t>p, 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&lt;T&gt; t)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Stack is used to store the right pointers of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nodes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LinkStack</a:t>
            </a:r>
            <a:r>
              <a:rPr lang="en-US" sz="1600" dirty="0" smtClean="0">
                <a:latin typeface="SimSun" pitchFamily="2" charset="-122"/>
              </a:rPr>
              <a:t>&lt;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&gt;&gt; stack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LinkStack</a:t>
            </a:r>
            <a:r>
              <a:rPr lang="en-US" sz="1600" dirty="0">
                <a:latin typeface="SimSun" pitchFamily="2" charset="-122"/>
              </a:rPr>
              <a:t>&lt;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</a:t>
            </a:r>
            <a:r>
              <a:rPr lang="en-US" sz="1600" dirty="0" smtClean="0">
                <a:latin typeface="SimSun" pitchFamily="2" charset="-122"/>
              </a:rPr>
              <a:t>&gt;&gt;();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q = </a:t>
            </a:r>
            <a:r>
              <a:rPr lang="en-US" sz="1600" dirty="0" smtClean="0">
                <a:latin typeface="SimSun" pitchFamily="2" charset="-122"/>
              </a:rPr>
              <a:t>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p &amp;&amp; </a:t>
            </a:r>
            <a:r>
              <a:rPr lang="en-US" sz="1600" dirty="0" err="1">
                <a:latin typeface="SimSun" pitchFamily="2" charset="-122"/>
              </a:rPr>
              <a:t>q.left</a:t>
            </a:r>
            <a:r>
              <a:rPr lang="en-US" sz="1600" dirty="0">
                <a:latin typeface="SimSun" pitchFamily="2" charset="-122"/>
              </a:rPr>
              <a:t> != </a:t>
            </a:r>
            <a:r>
              <a:rPr lang="en-US" sz="1600" dirty="0" smtClean="0">
                <a:latin typeface="SimSun" pitchFamily="2" charset="-122"/>
              </a:rPr>
              <a:t>p)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stack.push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dirty="0" err="1" smtClean="0">
                <a:latin typeface="SimSun" pitchFamily="2" charset="-122"/>
              </a:rPr>
              <a:t>q.left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</a:t>
            </a:r>
            <a:r>
              <a:rPr lang="en-US" sz="1600" dirty="0">
                <a:latin typeface="SimSun" pitchFamily="2" charset="-122"/>
              </a:rPr>
              <a:t>= stack.pop();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// Go right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here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804248" y="5076473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p = current,    t = root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00392" y="3085431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273717" y="338251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4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8" name="Arc 4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9" name="Arc 4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0" name="Straight Arrow Connector 49"/>
          <p:cNvCxnSpPr>
            <a:stCxn id="43" idx="5"/>
            <a:endCxn id="4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53" name="Arc 5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4" name="Arc 5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5" name="Straight Arrow Connector 54"/>
          <p:cNvCxnSpPr>
            <a:stCxn id="47" idx="3"/>
            <a:endCxn id="5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58" name="Arc 5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9" name="Arc 5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0" name="Straight Arrow Connector 59"/>
          <p:cNvCxnSpPr>
            <a:stCxn id="47" idx="5"/>
            <a:endCxn id="5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63" name="Arc 6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64" name="Arc 6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65" name="Straight Arrow Connector 64"/>
          <p:cNvCxnSpPr>
            <a:endCxn id="6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42" name="Shape 41"/>
          <p:cNvCxnSpPr>
            <a:stCxn id="47" idx="2"/>
          </p:cNvCxnSpPr>
          <p:nvPr/>
        </p:nvCxnSpPr>
        <p:spPr>
          <a:xfrm rot="10800000" flipV="1">
            <a:off x="6444208" y="3909892"/>
            <a:ext cx="1584424" cy="2831475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8532440" y="908720"/>
          <a:ext cx="432048" cy="237626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32048"/>
              </a:tblGrid>
              <a:tr h="448997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83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518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0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4" name="Arc 1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0" name="Straight Arrow Connector 19"/>
          <p:cNvCxnSpPr>
            <a:stCxn id="13" idx="5"/>
            <a:endCxn id="17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23" name="Arc 2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5" name="Straight Arrow Connector 24"/>
          <p:cNvCxnSpPr>
            <a:stCxn id="17" idx="3"/>
            <a:endCxn id="22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28" name="Arc 27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0" name="Straight Arrow Connector 29"/>
          <p:cNvCxnSpPr>
            <a:stCxn id="17" idx="5"/>
            <a:endCxn id="27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3" name="Arc 3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4" name="Arc 3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5" name="Straight Arrow Connector 34"/>
          <p:cNvCxnSpPr>
            <a:endCxn id="32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34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sosceles Triangle 6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</a:t>
            </a:r>
            <a:r>
              <a:rPr lang="en-US" sz="1600" dirty="0">
                <a:latin typeface="SimSun" pitchFamily="2" charset="-122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>
                <a:latin typeface="SimSun" pitchFamily="2" charset="-122"/>
              </a:rPr>
              <a:t>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3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7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Rectangle 62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p ||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138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</a:t>
            </a:r>
            <a:r>
              <a:rPr lang="en-US" sz="1600" dirty="0">
                <a:latin typeface="SimSun" pitchFamily="2" charset="-122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>
                <a:latin typeface="SimSun" pitchFamily="2" charset="-122"/>
              </a:rPr>
              <a:t>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Down Arrow 71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139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Traversals Example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66" y="6488668"/>
            <a:ext cx="453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Tree_traversal</a:t>
            </a:r>
            <a:endParaRPr lang="en-US" dirty="0"/>
          </a:p>
        </p:txBody>
      </p:sp>
      <p:pic>
        <p:nvPicPr>
          <p:cNvPr id="8" name="Picture 7" descr="traversa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6" y="1700809"/>
            <a:ext cx="7980203" cy="47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140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64"/>
          <p:cNvSpPr/>
          <p:nvPr/>
        </p:nvSpPr>
        <p:spPr>
          <a:xfrm>
            <a:off x="6789962" y="3501008"/>
            <a:ext cx="1152128" cy="720080"/>
          </a:xfrm>
          <a:prstGeom prst="triangle">
            <a:avLst>
              <a:gd name="adj" fmla="val 3985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115430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2933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Down Arrow 70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66364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6372200" y="3620646"/>
            <a:ext cx="511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(q !=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66364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6372200" y="3620646"/>
            <a:ext cx="511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444208" y="306896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6636417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6372200" y="3620646"/>
            <a:ext cx="511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/>
              <a:t>null</a:t>
            </a:r>
            <a:endParaRPr lang="en-US" dirty="0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</a:t>
            </a:r>
            <a:r>
              <a:rPr lang="en-US" sz="1600" dirty="0">
                <a:latin typeface="SimSun" pitchFamily="2" charset="-122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&lt;T&gt; t</a:t>
            </a:r>
            <a:r>
              <a:rPr lang="en-US" sz="1600" dirty="0">
                <a:latin typeface="SimSun" pitchFamily="2" charset="-122"/>
              </a:rPr>
              <a:t>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Down Arrow 71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148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p ||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308304" y="3429000"/>
            <a:ext cx="1835696" cy="1416844"/>
          </a:xfrm>
          <a:prstGeom prst="triangle">
            <a:avLst>
              <a:gd name="adj" fmla="val 5019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149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	//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parent is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8100392" y="3078575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8278279" y="337566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Down Arrow 71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Traversals Example </a:t>
            </a:r>
            <a:endParaRPr lang="en-US" dirty="0"/>
          </a:p>
        </p:txBody>
      </p:sp>
      <p:pic>
        <p:nvPicPr>
          <p:cNvPr id="5" name="Picture 4" descr="tree_exampl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3"/>
          <a:stretch/>
        </p:blipFill>
        <p:spPr>
          <a:xfrm>
            <a:off x="611560" y="1556792"/>
            <a:ext cx="712879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150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32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39" name="Arc 3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0" name="Arc 3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1" name="Straight Arrow Connector 40"/>
          <p:cNvCxnSpPr>
            <a:stCxn id="34" idx="5"/>
            <a:endCxn id="38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4" name="Arc 4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5" name="Arc 4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6" name="Straight Arrow Connector 45"/>
          <p:cNvCxnSpPr>
            <a:stCxn id="38" idx="3"/>
            <a:endCxn id="43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49" name="Arc 4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0" name="Arc 4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1" name="Straight Arrow Connector 50"/>
          <p:cNvCxnSpPr>
            <a:stCxn id="38" idx="5"/>
            <a:endCxn id="48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55" name="Arc 5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56" name="Straight Arrow Connector 55"/>
          <p:cNvCxnSpPr>
            <a:endCxn id="53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1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94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q =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93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6560666" y="4168130"/>
            <a:ext cx="864096" cy="648072"/>
          </a:xfrm>
          <a:prstGeom prst="triangle">
            <a:avLst>
              <a:gd name="adj" fmla="val 4208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770377" y="372973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948264" y="402681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084168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2339125">
            <a:off x="7201816" y="1003379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	return 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6560666" y="4168130"/>
            <a:ext cx="864096" cy="648072"/>
          </a:xfrm>
          <a:prstGeom prst="triangle">
            <a:avLst>
              <a:gd name="adj" fmla="val 42089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770377" y="372973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948264" y="402681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084168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2339125">
            <a:off x="7201816" y="1003379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158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24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159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9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>
              <a:buFontTx/>
              <a:buNone/>
            </a:pPr>
            <a:r>
              <a:rPr lang="en-US" sz="2000" b="1" u="sng" dirty="0"/>
              <a:t>Operations</a:t>
            </a:r>
            <a:r>
              <a:rPr lang="en-US" sz="2000" dirty="0"/>
              <a:t>:</a:t>
            </a:r>
          </a:p>
          <a:p>
            <a:pPr marL="609600" indent="-609600" algn="l" rtl="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Insert (Type e, Relative </a:t>
            </a:r>
            <a:r>
              <a:rPr lang="en-US" sz="2000" dirty="0" err="1"/>
              <a:t>rel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inserted)</a:t>
            </a:r>
          </a:p>
          <a:p>
            <a:pPr marL="609600" indent="-609600" algn="l" rtl="0">
              <a:buFontTx/>
              <a:buNone/>
            </a:pPr>
            <a:r>
              <a:rPr lang="en-US" sz="2000" dirty="0"/>
              <a:t>	(Relative = {</a:t>
            </a:r>
            <a:r>
              <a:rPr lang="en-US" sz="2000" dirty="0" err="1"/>
              <a:t>leftchild</a:t>
            </a:r>
            <a:r>
              <a:rPr lang="en-US" sz="2000" dirty="0"/>
              <a:t>, </a:t>
            </a:r>
            <a:r>
              <a:rPr lang="en-US" sz="2000" dirty="0" err="1"/>
              <a:t>rightchild</a:t>
            </a:r>
            <a:r>
              <a:rPr lang="en-US" sz="2000" dirty="0"/>
              <a:t>, root, parent})</a:t>
            </a:r>
          </a:p>
          <a:p>
            <a:pPr marL="609600" indent="-609600" algn="l" rtl="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(1) Full () is false and (2) either (a) </a:t>
            </a:r>
            <a:r>
              <a:rPr lang="en-US" sz="2000" dirty="0" err="1"/>
              <a:t>rel</a:t>
            </a:r>
            <a:r>
              <a:rPr lang="en-US" sz="2000" dirty="0"/>
              <a:t> = root and Empty() is true or (b) </a:t>
            </a:r>
            <a:r>
              <a:rPr lang="en-US" sz="2000" dirty="0" err="1"/>
              <a:t>rel</a:t>
            </a:r>
            <a:r>
              <a:rPr lang="en-US" sz="2000" dirty="0"/>
              <a:t> &lt;&gt; root and </a:t>
            </a:r>
            <a:r>
              <a:rPr lang="en-US" sz="2000" dirty="0" err="1"/>
              <a:t>rel</a:t>
            </a:r>
            <a:r>
              <a:rPr lang="en-US" sz="2000" dirty="0"/>
              <a:t> &lt;&gt; parent and Empty( ) is </a:t>
            </a:r>
            <a:r>
              <a:rPr lang="en-US" sz="2000" dirty="0" smtClean="0"/>
              <a:t>false.</a:t>
            </a:r>
          </a:p>
          <a:p>
            <a:pPr marL="609600" indent="-609600" algn="l" rtl="0">
              <a:buFontTx/>
              <a:buNone/>
            </a:pPr>
            <a:r>
              <a:rPr lang="en-US" sz="2000" b="1" dirty="0" smtClean="0"/>
              <a:t>	input</a:t>
            </a:r>
            <a:r>
              <a:rPr lang="en-US" sz="2000" dirty="0"/>
              <a:t>: e, rel.</a:t>
            </a:r>
          </a:p>
          <a:p>
            <a:pPr marL="609600" indent="-609600" algn="l" rtl="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</a:t>
            </a:r>
            <a:r>
              <a:rPr lang="en-US" sz="2000" b="1" dirty="0"/>
              <a:t>if</a:t>
            </a:r>
            <a:r>
              <a:rPr lang="en-US" sz="2000" dirty="0"/>
              <a:t> case (1) </a:t>
            </a:r>
            <a:r>
              <a:rPr lang="en-US" sz="2000" dirty="0" err="1"/>
              <a:t>rel</a:t>
            </a:r>
            <a:r>
              <a:rPr lang="en-US" sz="2000" dirty="0"/>
              <a:t> = </a:t>
            </a:r>
            <a:r>
              <a:rPr lang="en-US" sz="2000" dirty="0" err="1"/>
              <a:t>leftChild</a:t>
            </a:r>
            <a:r>
              <a:rPr lang="en-US" sz="2000" dirty="0"/>
              <a:t>, current node has a left child, or (2) </a:t>
            </a:r>
            <a:r>
              <a:rPr lang="en-US" sz="2000" dirty="0" err="1"/>
              <a:t>rel</a:t>
            </a:r>
            <a:r>
              <a:rPr lang="en-US" sz="2000" dirty="0"/>
              <a:t> = </a:t>
            </a:r>
            <a:r>
              <a:rPr lang="en-US" sz="2000" dirty="0" err="1"/>
              <a:t>rightChild</a:t>
            </a:r>
            <a:r>
              <a:rPr lang="en-US" sz="2000" dirty="0"/>
              <a:t>, current node has a right child, </a:t>
            </a:r>
            <a:r>
              <a:rPr lang="en-US" sz="2000" b="1" dirty="0"/>
              <a:t>then</a:t>
            </a:r>
            <a:r>
              <a:rPr lang="en-US" sz="2000" dirty="0"/>
              <a:t> inserted is false. </a:t>
            </a:r>
            <a:r>
              <a:rPr lang="en-US" sz="2000" b="1" dirty="0"/>
              <a:t>Else</a:t>
            </a:r>
            <a:r>
              <a:rPr lang="en-US" sz="2000" dirty="0"/>
              <a:t> a node containing e is added as </a:t>
            </a:r>
            <a:r>
              <a:rPr lang="en-US" sz="2000" dirty="0" err="1"/>
              <a:t>rel</a:t>
            </a:r>
            <a:r>
              <a:rPr lang="en-US" sz="2000" dirty="0"/>
              <a:t> of the current node in the tree and becomes the current node and inserted is </a:t>
            </a:r>
            <a:r>
              <a:rPr lang="en-US" sz="2000" dirty="0" smtClean="0"/>
              <a:t>true.</a:t>
            </a:r>
          </a:p>
          <a:p>
            <a:pPr marL="609600" indent="-609600" algn="l" rtl="0">
              <a:buFontTx/>
              <a:buNone/>
            </a:pPr>
            <a:r>
              <a:rPr lang="en-US" sz="2000" b="1" dirty="0" smtClean="0"/>
              <a:t>	output</a:t>
            </a:r>
            <a:r>
              <a:rPr lang="en-US" sz="2000" dirty="0"/>
              <a:t>: inserted.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8D48-D55C-4834-8D10-8AC4B434180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160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111330" y="4168130"/>
            <a:ext cx="864096" cy="648072"/>
          </a:xfrm>
          <a:prstGeom prst="triangle">
            <a:avLst>
              <a:gd name="adj" fmla="val 51642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426920" y="373608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7604807" y="403316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840289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8821752">
            <a:off x="7541390" y="1052378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161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null &amp;&amp;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	return 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3" name="Isosceles Triangle 62"/>
          <p:cNvSpPr/>
          <p:nvPr/>
        </p:nvSpPr>
        <p:spPr>
          <a:xfrm>
            <a:off x="7111330" y="4168130"/>
            <a:ext cx="864096" cy="648072"/>
          </a:xfrm>
          <a:prstGeom prst="triangle">
            <a:avLst>
              <a:gd name="adj" fmla="val 51642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7426920" y="3736082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7604807" y="403316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Rectangle 65"/>
          <p:cNvSpPr/>
          <p:nvPr/>
        </p:nvSpPr>
        <p:spPr bwMode="auto">
          <a:xfrm>
            <a:off x="6840289" y="1129204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 rot="18821752">
            <a:off x="7541390" y="1052378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60" name="Isosceles Triangle 59"/>
          <p:cNvSpPr/>
          <p:nvPr/>
        </p:nvSpPr>
        <p:spPr>
          <a:xfrm>
            <a:off x="6444208" y="3356992"/>
            <a:ext cx="1512168" cy="1475358"/>
          </a:xfrm>
          <a:prstGeom prst="triangle">
            <a:avLst>
              <a:gd name="adj" fmla="val 58361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162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6408241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P,T.Left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2339125">
            <a:off x="7525889" y="545911"/>
            <a:ext cx="1333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130417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308304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07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163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164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findparent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(p,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165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7494612" y="3356992"/>
            <a:ext cx="1656184" cy="1475358"/>
          </a:xfrm>
          <a:prstGeom prst="triangle">
            <a:avLst>
              <a:gd name="adj" fmla="val 43353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8066521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8244408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166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p ||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t.left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	return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	//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parent is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Isosceles Triangle 54"/>
          <p:cNvSpPr/>
          <p:nvPr/>
        </p:nvSpPr>
        <p:spPr>
          <a:xfrm>
            <a:off x="7494612" y="3356992"/>
            <a:ext cx="1656184" cy="1475358"/>
          </a:xfrm>
          <a:prstGeom prst="triangle">
            <a:avLst>
              <a:gd name="adj" fmla="val 43353"/>
            </a:avLst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8066521" y="305990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8244408" y="335699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Rectangle 57"/>
          <p:cNvSpPr/>
          <p:nvPr/>
        </p:nvSpPr>
        <p:spPr bwMode="auto">
          <a:xfrm>
            <a:off x="7200329" y="671736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SimSun" pitchFamily="2" charset="-122"/>
              </a:rPr>
              <a:t>P,T.Right</a:t>
            </a:r>
            <a:r>
              <a:rPr lang="en-US" sz="1200" b="1" dirty="0" smtClean="0">
                <a:solidFill>
                  <a:schemeClr val="tx1"/>
                </a:solidFill>
                <a:latin typeface="SimSun" pitchFamily="2" charset="-122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18821752">
            <a:off x="7901430" y="594910"/>
            <a:ext cx="161245" cy="173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3C16-0C3E-4420-AF68-2FA4C8B9EF6C}" type="slidenum">
              <a:rPr lang="en-US"/>
              <a:pPr/>
              <a:t>167</a:t>
            </a:fld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Recursive version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findparent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imes New Roman"/>
              </a:rPr>
              <a:t>–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preorder traversal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used</a:t>
            </a:r>
            <a:endParaRPr lang="en-US" sz="1600" dirty="0">
              <a:solidFill>
                <a:srgbClr val="00B05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findparent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p, </a:t>
            </a:r>
            <a:r>
              <a:rPr lang="en-US" sz="1600" dirty="0" err="1">
                <a:latin typeface="SimSun" pitchFamily="2" charset="-122"/>
              </a:rPr>
              <a:t>BTNode</a:t>
            </a:r>
            <a:r>
              <a:rPr lang="en-US" sz="1600" dirty="0">
                <a:latin typeface="SimSun" pitchFamily="2" charset="-122"/>
              </a:rPr>
              <a:t>&lt;T&gt; t)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(t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empty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tree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 &amp;&amp;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p ||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>
                <a:latin typeface="SimSun" pitchFamily="2" charset="-122"/>
              </a:rPr>
              <a:t> 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t</a:t>
            </a:r>
            <a:r>
              <a:rPr lang="en-US" sz="1600" dirty="0" smtClean="0">
                <a:latin typeface="SimSun" pitchFamily="2" charset="-122"/>
              </a:rPr>
              <a:t>;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parent is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q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t.left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(q != </a:t>
            </a:r>
            <a:r>
              <a:rPr lang="en-US" sz="1600" dirty="0" smtClean="0">
                <a:latin typeface="SimSun" pitchFamily="2" charset="-122"/>
              </a:rPr>
              <a:t>null)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(p, </a:t>
            </a:r>
            <a:r>
              <a:rPr lang="en-US" sz="1600" dirty="0" err="1">
                <a:latin typeface="SimSun" pitchFamily="2" charset="-122"/>
              </a:rPr>
              <a:t>t.right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507221" y="24577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685107" y="27548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8435248" y="375072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8627561" y="404780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7359104" y="3055446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x-none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863160" y="3681293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x-none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914821" y="3445691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7621736" y="4351590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x-none" dirty="0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8015808" y="4071538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8197800" y="4351590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x-none" dirty="0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8418877" y="4071538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901656" y="3681293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x-none" dirty="0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7295728" y="3445691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8621650" y="374836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8676456" y="4077072"/>
            <a:ext cx="7200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7134873" y="5076473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grpSp>
        <p:nvGrpSpPr>
          <p:cNvPr id="20" name="Group 39"/>
          <p:cNvGrpSpPr/>
          <p:nvPr/>
        </p:nvGrpSpPr>
        <p:grpSpPr>
          <a:xfrm>
            <a:off x="6564476" y="4353292"/>
            <a:ext cx="622672" cy="598289"/>
            <a:chOff x="6685632" y="1988840"/>
            <a:chExt cx="622672" cy="598289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x-none" dirty="0"/>
            </a:p>
          </p:txBody>
        </p:sp>
        <p:sp>
          <p:nvSpPr>
            <p:cNvPr id="42" name="Arc 4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3" name="Arc 4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4" name="Straight Arrow Connector 43"/>
          <p:cNvCxnSpPr>
            <a:endCxn id="41" idx="0"/>
          </p:cNvCxnSpPr>
          <p:nvPr/>
        </p:nvCxnSpPr>
        <p:spPr>
          <a:xfrm flipH="1">
            <a:off x="6958548" y="4077072"/>
            <a:ext cx="133732" cy="27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140540" y="4353292"/>
            <a:ext cx="622672" cy="598289"/>
            <a:chOff x="6685632" y="1988840"/>
            <a:chExt cx="622672" cy="59828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x-none" dirty="0"/>
            </a:p>
          </p:txBody>
        </p:sp>
        <p:sp>
          <p:nvSpPr>
            <p:cNvPr id="47" name="Arc 4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48" name="Arc 4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49" name="Straight Arrow Connector 48"/>
          <p:cNvCxnSpPr>
            <a:stCxn id="31" idx="5"/>
            <a:endCxn id="46" idx="0"/>
          </p:cNvCxnSpPr>
          <p:nvPr/>
        </p:nvCxnSpPr>
        <p:spPr>
          <a:xfrm>
            <a:off x="7457373" y="4071538"/>
            <a:ext cx="77239" cy="28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804248" y="188640"/>
            <a:ext cx="1908175" cy="381000"/>
          </a:xfrm>
          <a:prstGeom prst="rect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 err="1" smtClean="0">
                <a:solidFill>
                  <a:schemeClr val="tx1"/>
                </a:solidFill>
                <a:latin typeface="SimSun" pitchFamily="2" charset="-122"/>
              </a:rPr>
              <a:t>findparent</a:t>
            </a:r>
            <a:r>
              <a:rPr lang="en-US" sz="1400" b="1" dirty="0" smtClean="0">
                <a:solidFill>
                  <a:schemeClr val="tx1"/>
                </a:solidFill>
                <a:latin typeface="SimSun" pitchFamily="2" charset="-122"/>
              </a:rPr>
              <a:t>(C,R)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6338292" y="2643262"/>
            <a:ext cx="2843808" cy="2232248"/>
          </a:xfrm>
          <a:prstGeom prst="triangl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646920" y="2458567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H="1">
            <a:off x="7824807" y="27556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l" rtl="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none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The </a:t>
            </a:r>
            <a:r>
              <a:rPr lang="en-US" sz="2400" dirty="0" err="1"/>
              <a:t>subtree</a:t>
            </a:r>
            <a:r>
              <a:rPr lang="en-US" sz="2400" dirty="0"/>
              <a:t> whose root node was the current node is deleted from the tree. If the resulting tree is not empty, then the root node is the current </a:t>
            </a:r>
            <a:r>
              <a:rPr lang="en-US" sz="2400" dirty="0" smtClean="0"/>
              <a:t>node.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none.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 startAt="4"/>
            </a:pPr>
            <a:r>
              <a:rPr lang="en-US" sz="2400" b="1" dirty="0"/>
              <a:t>Procedure</a:t>
            </a:r>
            <a:r>
              <a:rPr lang="en-US" sz="2400" dirty="0"/>
              <a:t> Update (Type e).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 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the element in e is copied into the current node.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none.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5BE3-BD03-4430-9E1F-CA06E329842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 typeface="+mj-lt"/>
              <a:buAutoNum type="arabicPeriod" startAt="5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Retrieve (Type e)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none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element in the current node is copied into </a:t>
            </a:r>
            <a:r>
              <a:rPr lang="en-US" sz="2400" dirty="0" smtClean="0"/>
              <a:t>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</a:t>
            </a:r>
            <a:r>
              <a:rPr lang="en-US" sz="2400" dirty="0" smtClean="0"/>
              <a:t>e.</a:t>
            </a:r>
            <a:endParaRPr lang="en-US" sz="2400" dirty="0"/>
          </a:p>
          <a:p>
            <a:pPr marL="609600" indent="-609600" algn="l" rtl="0">
              <a:buFontTx/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5815-688E-4EE5-881F-B13A1682028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l" rtl="0">
              <a:buFont typeface="+mj-lt"/>
              <a:buAutoNum type="arabicPeriod" startAt="6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Find (Relative </a:t>
            </a:r>
            <a:r>
              <a:rPr lang="en-US" sz="2400" dirty="0" err="1"/>
              <a:t>rel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found)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Binary tree is not </a:t>
            </a:r>
            <a:r>
              <a:rPr lang="en-US" sz="2400" dirty="0" smtClean="0"/>
              <a:t>empty.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rel.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The current node of the tree is determined by the value of  </a:t>
            </a:r>
            <a:r>
              <a:rPr lang="en-US" sz="2400" dirty="0" err="1"/>
              <a:t>rel</a:t>
            </a:r>
            <a:r>
              <a:rPr lang="en-US" sz="2400" dirty="0"/>
              <a:t> and previous current node</a:t>
            </a:r>
            <a:r>
              <a:rPr lang="en-US" sz="2400" dirty="0" smtClean="0"/>
              <a:t>..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</a:t>
            </a:r>
            <a:r>
              <a:rPr lang="en-US" sz="2400" dirty="0" smtClean="0"/>
              <a:t>found.</a:t>
            </a:r>
          </a:p>
          <a:p>
            <a:pPr marL="609600" indent="-609600" algn="l" rtl="0">
              <a:buFont typeface="+mj-lt"/>
              <a:buAutoNum type="arabicPeriod" startAt="7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Empty (</a:t>
            </a:r>
            <a:r>
              <a:rPr lang="en-US" sz="2400" dirty="0" err="1"/>
              <a:t>boolean</a:t>
            </a:r>
            <a:r>
              <a:rPr lang="en-US" sz="2400" dirty="0"/>
              <a:t> empty).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</a:t>
            </a:r>
            <a:r>
              <a:rPr lang="en-US" sz="2400" dirty="0" smtClean="0"/>
              <a:t>None.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none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Binary tree is empty then empty is true; otherwise empty is false.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empty.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CBE5-EF34-49A8-8835-EBF7468AB52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0">
              <a:lnSpc>
                <a:spcPct val="90000"/>
              </a:lnSpc>
            </a:pPr>
            <a:r>
              <a:rPr lang="en-US" sz="3200" dirty="0"/>
              <a:t>Previous data structures (e.g. lists, stacks, queues) have a linear structure</a:t>
            </a:r>
            <a:r>
              <a:rPr lang="en-US" sz="3200" dirty="0" smtClean="0"/>
              <a:t>.</a:t>
            </a:r>
          </a:p>
          <a:p>
            <a:pPr marL="0" indent="0" algn="just" rtl="0">
              <a:lnSpc>
                <a:spcPct val="90000"/>
              </a:lnSpc>
              <a:buNone/>
            </a:pPr>
            <a:endParaRPr lang="en-US" sz="3200" dirty="0"/>
          </a:p>
          <a:p>
            <a:pPr algn="just" rtl="0">
              <a:lnSpc>
                <a:spcPct val="90000"/>
              </a:lnSpc>
            </a:pPr>
            <a:r>
              <a:rPr lang="en-US" sz="3200" dirty="0"/>
              <a:t>Linear structures represent one-to-one relation between data elements</a:t>
            </a:r>
            <a:r>
              <a:rPr lang="en-US" sz="3200" dirty="0" smtClean="0"/>
              <a:t>.</a:t>
            </a:r>
          </a:p>
          <a:p>
            <a:pPr marL="0" indent="0" algn="just" rtl="0">
              <a:lnSpc>
                <a:spcPct val="90000"/>
              </a:lnSpc>
              <a:buNone/>
            </a:pPr>
            <a:endParaRPr lang="en-US" sz="3200" dirty="0"/>
          </a:p>
          <a:p>
            <a:pPr algn="just" rtl="0">
              <a:lnSpc>
                <a:spcPct val="90000"/>
              </a:lnSpc>
            </a:pPr>
            <a:r>
              <a:rPr lang="en-US" sz="3200" dirty="0"/>
              <a:t>Trees have a nested or a </a:t>
            </a:r>
            <a:r>
              <a:rPr lang="en-US" sz="3200" b="1" dirty="0"/>
              <a:t>hierarchical structure</a:t>
            </a:r>
            <a:r>
              <a:rPr lang="en-US" sz="3200" b="1" dirty="0" smtClean="0"/>
              <a:t>.</a:t>
            </a:r>
          </a:p>
          <a:p>
            <a:pPr marL="0" indent="0" algn="just" rtl="0">
              <a:lnSpc>
                <a:spcPct val="90000"/>
              </a:lnSpc>
              <a:buNone/>
            </a:pPr>
            <a:endParaRPr lang="en-US" sz="3200" b="1" dirty="0"/>
          </a:p>
          <a:p>
            <a:pPr algn="just" rtl="0">
              <a:lnSpc>
                <a:spcPct val="90000"/>
              </a:lnSpc>
            </a:pPr>
            <a:r>
              <a:rPr lang="en-US" sz="3200" dirty="0"/>
              <a:t>Hierarchical structures represent </a:t>
            </a:r>
            <a:r>
              <a:rPr lang="en-US" sz="3200" b="1" dirty="0"/>
              <a:t>one-to-many </a:t>
            </a:r>
            <a:r>
              <a:rPr lang="en-US" sz="3200" dirty="0"/>
              <a:t>relation between data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9DFC41-9351-4942-B4C6-57DD7F301CB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Tree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 typeface="+mj-lt"/>
              <a:buAutoNum type="arabicPeriod" startAt="8"/>
            </a:pPr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/>
              <a:t>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</a:t>
            </a:r>
            <a:r>
              <a:rPr lang="en-US" sz="2400" dirty="0" smtClean="0"/>
              <a:t>None.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input</a:t>
            </a:r>
            <a:r>
              <a:rPr lang="en-US" sz="2400" dirty="0"/>
              <a:t>: </a:t>
            </a:r>
            <a:r>
              <a:rPr lang="en-US" sz="2400" dirty="0" smtClean="0"/>
              <a:t>None.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results</a:t>
            </a:r>
            <a:r>
              <a:rPr lang="en-US" sz="2400" dirty="0"/>
              <a:t>: if the binary tree is full then full is true otherwise </a:t>
            </a:r>
            <a:r>
              <a:rPr lang="en-US" sz="2400" dirty="0" smtClean="0"/>
              <a:t>false.</a:t>
            </a:r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	output</a:t>
            </a:r>
            <a:r>
              <a:rPr lang="en-US" sz="2400" dirty="0"/>
              <a:t>: full.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32F7-4A5C-4863-9A6B-C1F7D5E8D77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Binary Tree: </a:t>
            </a:r>
            <a:r>
              <a:rPr lang="en-US" sz="2800" dirty="0" smtClean="0"/>
              <a:t>Element</a:t>
            </a:r>
            <a:endParaRPr lang="en-US" sz="28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l" rtl="0"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 &lt;T&gt; 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T </a:t>
            </a:r>
            <a:r>
              <a:rPr lang="en-US" sz="1800" dirty="0" smtClean="0">
                <a:latin typeface="SimSun" pitchFamily="2" charset="-122"/>
              </a:rPr>
              <a:t>data;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 left, 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BTNode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left </a:t>
            </a:r>
            <a:r>
              <a:rPr lang="en-US" sz="1800" dirty="0">
                <a:latin typeface="SimSun" pitchFamily="2" charset="-122"/>
              </a:rPr>
              <a:t>= right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 l,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 r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left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l;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right </a:t>
            </a:r>
            <a:r>
              <a:rPr lang="en-US" sz="1800" dirty="0">
                <a:latin typeface="SimSun" pitchFamily="2" charset="-122"/>
              </a:rPr>
              <a:t>= r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9DC2-F407-4FCB-8A8F-B509EEAF868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Binary Tree: Order &amp; Relative Classes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 smtClean="0">
                <a:latin typeface="Lucida Sans Unicode (Body)"/>
              </a:rPr>
              <a:t>These </a:t>
            </a:r>
            <a:r>
              <a:rPr lang="en-US" sz="2800" dirty="0">
                <a:latin typeface="Lucida Sans Unicode (Body)"/>
              </a:rPr>
              <a:t>definitions are in separate files and </a:t>
            </a:r>
            <a:r>
              <a:rPr lang="en-US" sz="2800" dirty="0" smtClean="0">
                <a:latin typeface="Lucida Sans Unicode (Body)"/>
              </a:rPr>
              <a:t>define:</a:t>
            </a:r>
          </a:p>
          <a:p>
            <a:pPr lvl="1" algn="l" rtl="0"/>
            <a:r>
              <a:rPr lang="en-US" sz="2000" dirty="0" smtClean="0">
                <a:latin typeface="Lucida Sans Unicode (Body)"/>
              </a:rPr>
              <a:t>The </a:t>
            </a:r>
            <a:r>
              <a:rPr lang="en-US" sz="2000" dirty="0">
                <a:latin typeface="Lucida Sans Unicode (Body)"/>
              </a:rPr>
              <a:t>Order </a:t>
            </a:r>
            <a:r>
              <a:rPr lang="en-US" sz="2000" dirty="0" smtClean="0">
                <a:latin typeface="Lucida Sans Unicode (Body)"/>
              </a:rPr>
              <a:t>class.</a:t>
            </a:r>
            <a:r>
              <a:rPr lang="en-US" sz="2000" dirty="0" smtClean="0">
                <a:latin typeface="SimSun" pitchFamily="2" charset="-122"/>
              </a:rPr>
              <a:t/>
            </a:r>
            <a:br>
              <a:rPr lang="en-US" sz="2000" dirty="0" smtClean="0">
                <a:latin typeface="SimSun" pitchFamily="2" charset="-122"/>
              </a:rPr>
            </a:br>
            <a:r>
              <a:rPr lang="en-US" sz="1600" dirty="0" smtClean="0">
                <a:solidFill>
                  <a:srgbClr val="FF0000"/>
                </a:solidFill>
                <a:latin typeface="SimSun" pitchFamily="2" charset="-122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SimSun" pitchFamily="2" charset="-122"/>
              </a:rPr>
            </a:b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enum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Order {</a:t>
            </a:r>
            <a:r>
              <a:rPr lang="en-US" sz="1800" dirty="0" err="1">
                <a:latin typeface="SimSun" pitchFamily="2" charset="-122"/>
              </a:rPr>
              <a:t>preOrder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inOrder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postOrder</a:t>
            </a:r>
            <a:r>
              <a:rPr lang="en-US" sz="1800" dirty="0" smtClean="0">
                <a:latin typeface="SimSun" pitchFamily="2" charset="-122"/>
              </a:rPr>
              <a:t>};</a:t>
            </a:r>
            <a:r>
              <a:rPr lang="en-US" sz="2000" dirty="0" smtClean="0">
                <a:solidFill>
                  <a:srgbClr val="0000FF"/>
                </a:solidFill>
                <a:latin typeface="SimSun" pitchFamily="2" charset="-122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SimSun" pitchFamily="2" charset="-122"/>
              </a:rPr>
            </a:br>
            <a:endParaRPr lang="en-US" sz="2000" dirty="0" smtClean="0">
              <a:solidFill>
                <a:srgbClr val="0000FF"/>
              </a:solidFill>
              <a:latin typeface="SimSun" pitchFamily="2" charset="-122"/>
            </a:endParaRPr>
          </a:p>
          <a:p>
            <a:pPr lvl="1" algn="l" rtl="0"/>
            <a:r>
              <a:rPr lang="en-US" sz="2000" dirty="0" smtClean="0">
                <a:latin typeface="Lucida Sans Unicode (Body)"/>
              </a:rPr>
              <a:t>The Relative class.</a:t>
            </a:r>
            <a:r>
              <a:rPr lang="en-US" sz="2000" dirty="0" smtClean="0">
                <a:latin typeface="SimSun" pitchFamily="2" charset="-122"/>
              </a:rPr>
              <a:t/>
            </a:r>
            <a:br>
              <a:rPr lang="en-US" sz="2000" dirty="0" smtClean="0">
                <a:latin typeface="SimSun" pitchFamily="2" charset="-122"/>
              </a:rPr>
            </a:br>
            <a:r>
              <a:rPr lang="en-US" sz="2000" dirty="0">
                <a:solidFill>
                  <a:srgbClr val="0000FF"/>
                </a:solidFill>
                <a:latin typeface="SimSun" pitchFamily="2" charset="-122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SimSun" pitchFamily="2" charset="-122"/>
              </a:rPr>
            </a:b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enum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Relative {Root, Parent, </a:t>
            </a:r>
            <a:r>
              <a:rPr lang="en-US" sz="1800" dirty="0" err="1">
                <a:latin typeface="SimSun" pitchFamily="2" charset="-122"/>
              </a:rPr>
              <a:t>LeftChild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RightChild</a:t>
            </a:r>
            <a:r>
              <a:rPr lang="en-US" sz="1800" dirty="0">
                <a:latin typeface="SimSun" pitchFamily="2" charset="-122"/>
              </a:rPr>
              <a:t>};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E1A2-334B-433E-BEE1-419198337CAB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</a:t>
            </a:r>
            <a:r>
              <a:rPr lang="en-US" sz="2800" dirty="0"/>
              <a:t>Binary </a:t>
            </a:r>
            <a:r>
              <a:rPr lang="en-US" sz="2800" dirty="0" smtClean="0"/>
              <a:t>Tree: Implementation</a:t>
            </a:r>
            <a:endParaRPr lang="en-US" sz="28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BT&lt;T&gt;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BT()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return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38D-CB7A-4DF0-9C0A-591160996A3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38D-CB7A-4DF0-9C0A-591160996A38}" type="slidenum">
              <a:rPr lang="en-US"/>
              <a:pPr/>
              <a:t>24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</a:t>
            </a:r>
            <a:r>
              <a:rPr lang="en-US" sz="2800" dirty="0"/>
              <a:t>Binary </a:t>
            </a:r>
            <a:r>
              <a:rPr lang="en-US" sz="2800" dirty="0" smtClean="0"/>
              <a:t>Tree: Implementation</a:t>
            </a:r>
            <a:endParaRPr lang="en-US" sz="28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BT&lt;T&gt;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BT()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root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current = null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return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38D-CB7A-4DF0-9C0A-591160996A38}" type="slidenum">
              <a:rPr lang="en-US"/>
              <a:pPr/>
              <a:t>25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</a:t>
            </a:r>
            <a:r>
              <a:rPr lang="en-US" sz="2800" dirty="0"/>
              <a:t>Binary </a:t>
            </a:r>
            <a:r>
              <a:rPr lang="en-US" sz="2800" dirty="0" smtClean="0"/>
              <a:t>Tree: Implementation</a:t>
            </a:r>
            <a:endParaRPr lang="en-US" sz="28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BT&lt;T&gt;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BT()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empty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(){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718920" y="3819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5665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6521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61093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4047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6337920" y="427707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947520" y="427707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5880720" y="503907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337920" y="503907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768036" y="32129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945922" y="35100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452320" y="398343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7644633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8172" y="2438162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86494" y="602128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36096" y="2996952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F767-830A-4031-B633-9A4D5A1BE2E9}" type="slidenum">
              <a:rPr lang="en-US"/>
              <a:pPr/>
              <a:t>26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dirty="0">
                <a:latin typeface="SimSun" pitchFamily="2" charset="-122"/>
              </a:rPr>
              <a:t>T </a:t>
            </a:r>
            <a:r>
              <a:rPr lang="en-US" sz="1800" dirty="0" smtClean="0">
                <a:latin typeface="SimSun" pitchFamily="2" charset="-122"/>
              </a:rPr>
              <a:t>retrieve() {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800" dirty="0" smtClean="0">
                <a:latin typeface="SimSun" pitchFamily="2" charset="-122"/>
              </a:rPr>
              <a:t>update(T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F767-830A-4031-B633-9A4D5A1BE2E9}" type="slidenum">
              <a:rPr lang="en-US"/>
              <a:pPr/>
              <a:t>27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retrieve() {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800" dirty="0" smtClean="0">
                <a:latin typeface="SimSun" pitchFamily="2" charset="-122"/>
              </a:rPr>
              <a:t>update(T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444208" y="1916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918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774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8346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1300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063208" y="237403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72808" y="237403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06008" y="31360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063208" y="313603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493324" y="130993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>
            <a:off x="6671210" y="160702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864696" y="2060848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6057009" y="23579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20"/>
          <p:cNvSpPr/>
          <p:nvPr/>
        </p:nvSpPr>
        <p:spPr>
          <a:xfrm>
            <a:off x="5814242" y="2727026"/>
            <a:ext cx="504056" cy="360040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3" name="Shape 22"/>
          <p:cNvCxnSpPr>
            <a:stCxn id="21" idx="2"/>
          </p:cNvCxnSpPr>
          <p:nvPr/>
        </p:nvCxnSpPr>
        <p:spPr>
          <a:xfrm rot="10800000" flipV="1">
            <a:off x="4716016" y="2907046"/>
            <a:ext cx="1098226" cy="1458058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F767-830A-4031-B633-9A4D5A1BE2E9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dirty="0">
                <a:latin typeface="SimSun" pitchFamily="2" charset="-122"/>
              </a:rPr>
              <a:t>T </a:t>
            </a:r>
            <a:r>
              <a:rPr lang="en-US" sz="1800" dirty="0" smtClean="0">
                <a:latin typeface="SimSun" pitchFamily="2" charset="-122"/>
              </a:rPr>
              <a:t>retrieve() {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latin typeface="SimSun" pitchFamily="2" charset="-122"/>
              </a:rPr>
              <a:t>current.data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void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update(T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444208" y="1916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918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77408" y="35170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8346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130008" y="267883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063208" y="237403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72808" y="237403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06008" y="31360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063208" y="313603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493324" y="130993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>
            <a:off x="6671210" y="160702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864696" y="2060848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6057009" y="23579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20"/>
          <p:cNvSpPr/>
          <p:nvPr/>
        </p:nvSpPr>
        <p:spPr>
          <a:xfrm>
            <a:off x="5814242" y="2727026"/>
            <a:ext cx="504056" cy="360040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4" name="Curved Connector 23"/>
          <p:cNvCxnSpPr>
            <a:endCxn id="21" idx="2"/>
          </p:cNvCxnSpPr>
          <p:nvPr/>
        </p:nvCxnSpPr>
        <p:spPr>
          <a:xfrm rot="5400000" flipH="1" flipV="1">
            <a:off x="4680116" y="3014954"/>
            <a:ext cx="1242034" cy="1026218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578758" y="4103815"/>
            <a:ext cx="428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val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29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</a:t>
            </a:r>
            <a:r>
              <a:rPr lang="en-US" sz="1800" dirty="0"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root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84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200" dirty="0"/>
              <a:t>Examples of situations were one-to-many relations exist… these can be represented as trees.</a:t>
            </a:r>
          </a:p>
          <a:p>
            <a:pPr lvl="1" algn="just" rtl="0"/>
            <a:r>
              <a:rPr lang="en-US" sz="2800" dirty="0"/>
              <a:t>Relation between a parent and his children.</a:t>
            </a:r>
          </a:p>
          <a:p>
            <a:pPr lvl="1" algn="just" rtl="0"/>
            <a:r>
              <a:rPr lang="en-US" sz="2800" dirty="0"/>
              <a:t>Relation between a person and books he owns.</a:t>
            </a:r>
          </a:p>
          <a:p>
            <a:pPr lvl="1" algn="just" rtl="0"/>
            <a:r>
              <a:rPr lang="en-US" sz="2800" dirty="0"/>
              <a:t>Relation between a </a:t>
            </a:r>
            <a:r>
              <a:rPr lang="en-US" sz="2800" dirty="0" smtClean="0"/>
              <a:t>football </a:t>
            </a:r>
            <a:r>
              <a:rPr lang="en-US" sz="2800" dirty="0"/>
              <a:t>team and the players on the team.</a:t>
            </a:r>
          </a:p>
          <a:p>
            <a:pPr lvl="1" algn="just" rtl="0"/>
            <a:r>
              <a:rPr lang="en-US" sz="2800" dirty="0"/>
              <a:t>Card catalog in a library.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BC8A91D-FA0D-4682-A28E-8FA14E3E1D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</a:t>
            </a:r>
            <a:r>
              <a:rPr lang="en-US" sz="1800" dirty="0"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root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775659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3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if(!empty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root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775659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2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</a:t>
            </a:r>
            <a:r>
              <a:rPr lang="en-US" sz="1800" dirty="0">
                <a:latin typeface="SimSun" pitchFamily="2" charset="-122"/>
              </a:rPr>
              <a:t>())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root 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an impossible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BTNode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40315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549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6817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35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2" name="Arc 1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1" name="Arc 2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3" idx="3"/>
            <a:endCxn id="20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36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1250" y="20201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3563" y="23172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7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2" name="Arc 1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1" name="Arc 20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3" idx="3"/>
            <a:endCxn id="20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37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9712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38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11616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39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 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94946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8725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Some Terminology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A tree is represented as a set of </a:t>
            </a:r>
            <a:r>
              <a:rPr lang="en-US" sz="2800" b="1" u="sng" dirty="0"/>
              <a:t>nodes</a:t>
            </a:r>
            <a:r>
              <a:rPr lang="en-US" sz="2800" dirty="0"/>
              <a:t> connected by </a:t>
            </a:r>
            <a:r>
              <a:rPr lang="en-US" sz="2800" b="1" u="sng" dirty="0"/>
              <a:t>edges</a:t>
            </a:r>
            <a:r>
              <a:rPr lang="en-US" sz="2800" dirty="0"/>
              <a:t>.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9485477-56AC-4D05-96D6-B923857B76D7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0" y="3124200"/>
            <a:ext cx="4776788" cy="2424113"/>
            <a:chOff x="950" y="1977"/>
            <a:chExt cx="3009" cy="1527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2304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2208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599" name="Oval 7"/>
            <p:cNvSpPr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2736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 flipH="1">
              <a:off x="2064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>
              <a:off x="2448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H="1">
              <a:off x="1776" y="29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2064" y="29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3425" y="2707"/>
              <a:ext cx="5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Nodes</a:t>
              </a:r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flipH="1" flipV="1">
              <a:off x="2640" y="2400"/>
              <a:ext cx="774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 flipH="1">
              <a:off x="3051" y="280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1101" y="2554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Edges</a:t>
              </a:r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 flipV="1">
              <a:off x="1600" y="2577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>
              <a:off x="1600" y="2668"/>
              <a:ext cx="31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950" y="1988"/>
              <a:ext cx="5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A Tree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2774" y="1977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Root</a:t>
              </a:r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 flipH="1">
              <a:off x="2592" y="21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1889125" y="5729288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Leafs</a:t>
            </a:r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 flipV="1">
            <a:off x="2514600" y="556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 flipV="1">
            <a:off x="2667000" y="5562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3995934" y="4437112"/>
            <a:ext cx="1440161" cy="864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Parent:	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45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46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092280" y="2687291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284593" y="298437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47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98618" y="755993"/>
            <a:ext cx="1446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Parent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48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18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49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07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Comparison with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33B6E-03B2-4F75-A8E5-5DF10AEFF78A}" type="slidenum">
              <a:rPr lang="en-US"/>
              <a:pPr/>
              <a:t>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0768"/>
            <a:ext cx="4038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List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element.</a:t>
            </a:r>
            <a:endParaRPr kumimoji="0" lang="ar-S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element.</a:t>
            </a:r>
            <a:endParaRPr kumimoji="0" lang="ar-S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element, other than the first and the last, has a unique predecessor and a unique successor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648200" y="1351309"/>
            <a:ext cx="4038600" cy="45259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Tree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first node called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has successors, called its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children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has one predecessor, called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no children.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no parent.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 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410244" y="203286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602557" y="232995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755426" y="2687291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947739" y="298437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493996" y="755993"/>
            <a:ext cx="1255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Root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6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55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71846" y="140642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4159" y="170351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56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=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87274" y="201381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79587" y="231090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7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57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9688" y="139749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2001" y="169458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493996" y="755993"/>
            <a:ext cx="1255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58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264505" y="755993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err="1" smtClean="0">
                <a:solidFill>
                  <a:srgbClr val="FF0000"/>
                </a:solidFill>
              </a:rPr>
              <a:t>RightChild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59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84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More Terminology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u="sng" dirty="0"/>
              <a:t>Simple path</a:t>
            </a:r>
            <a:r>
              <a:rPr lang="en-US" sz="2800" b="1" dirty="0"/>
              <a:t>: </a:t>
            </a:r>
            <a:r>
              <a:rPr lang="en-US" sz="2800" dirty="0"/>
              <a:t>a sequence of distinct nodes in the tree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b="1" u="sng" dirty="0"/>
              <a:t>Path length</a:t>
            </a:r>
            <a:r>
              <a:rPr lang="en-US" sz="2800" b="1" dirty="0"/>
              <a:t>: </a:t>
            </a:r>
            <a:r>
              <a:rPr lang="en-US" sz="2800" dirty="0"/>
              <a:t>number of nodes in a path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b="1" u="sng" dirty="0"/>
              <a:t>Siblings</a:t>
            </a:r>
            <a:r>
              <a:rPr lang="en-US" sz="2800" b="1" dirty="0"/>
              <a:t>: </a:t>
            </a:r>
            <a:r>
              <a:rPr lang="en-US" sz="2800" dirty="0"/>
              <a:t>two nodes that have the same parent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b="1" u="sng" dirty="0"/>
              <a:t>Ancestors</a:t>
            </a:r>
            <a:r>
              <a:rPr lang="en-US" sz="2800" b="1" dirty="0"/>
              <a:t>: </a:t>
            </a:r>
            <a:r>
              <a:rPr lang="en-US" sz="2800" dirty="0"/>
              <a:t>given a node A in a tree, the parent of the node A and the ancestors of the parent of A, are ancestors of A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49F8514-8BC7-48FE-A52B-430579F3DC6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60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70565" y="755993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#8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1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61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#9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3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62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RightChild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!= null) 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34497" y="755993"/>
            <a:ext cx="1574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#9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RightChild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6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63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Parent: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297628" y="755993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#10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FC51-686A-4BD4-97BF-920C6AE5914C}" type="slidenum">
              <a:rPr lang="en-US"/>
              <a:pPr/>
              <a:t>64</a:t>
            </a:fld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insert(Relative 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, T 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smtClean="0">
                <a:latin typeface="SimSun" pitchFamily="2" charset="-122"/>
              </a:rPr>
              <a:t>Root: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(!empty())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root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Parent:	//This is an impossible case.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false;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	   case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!=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 smtClean="0">
                <a:latin typeface="SimSun" pitchFamily="2" charset="-122"/>
              </a:rPr>
              <a:t>BTNode</a:t>
            </a:r>
            <a:r>
              <a:rPr lang="en-US" sz="1800" dirty="0" smtClean="0">
                <a:latin typeface="SimSun" pitchFamily="2" charset="-122"/>
              </a:rPr>
              <a:t>&lt;T&gt; (</a:t>
            </a:r>
            <a:r>
              <a:rPr lang="en-US" sz="1800" dirty="0" err="1" smtClean="0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793349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6971235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01424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31132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1988840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rc 1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6" name="Arc 1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2614687"/>
            <a:ext cx="622672" cy="598289"/>
            <a:chOff x="6685632" y="1988840"/>
            <a:chExt cx="622672" cy="598289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9" name="Arc 1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0" name="Arc 1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1" name="Straight Arrow Connector 20"/>
          <p:cNvCxnSpPr>
            <a:stCxn id="12" idx="5"/>
            <a:endCxn id="18" idx="0"/>
          </p:cNvCxnSpPr>
          <p:nvPr/>
        </p:nvCxnSpPr>
        <p:spPr>
          <a:xfrm>
            <a:off x="7241349" y="2379085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284984"/>
            <a:ext cx="622672" cy="598289"/>
            <a:chOff x="6685632" y="1988840"/>
            <a:chExt cx="622672" cy="598289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4" name="Arc 23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5" name="Arc 24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6" name="Straight Arrow Connector 25"/>
          <p:cNvCxnSpPr>
            <a:stCxn id="18" idx="3"/>
            <a:endCxn id="23" idx="0"/>
          </p:cNvCxnSpPr>
          <p:nvPr/>
        </p:nvCxnSpPr>
        <p:spPr>
          <a:xfrm flipH="1">
            <a:off x="7342336" y="3004932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284984"/>
            <a:ext cx="622672" cy="598289"/>
            <a:chOff x="6685632" y="1988840"/>
            <a:chExt cx="622672" cy="598289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" name="Arc 28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0" name="Arc 29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1" name="Straight Arrow Connector 30"/>
          <p:cNvCxnSpPr>
            <a:stCxn id="18" idx="5"/>
            <a:endCxn id="28" idx="0"/>
          </p:cNvCxnSpPr>
          <p:nvPr/>
        </p:nvCxnSpPr>
        <p:spPr>
          <a:xfrm>
            <a:off x="7745405" y="3004932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8"/>
          <p:cNvGrpSpPr/>
          <p:nvPr/>
        </p:nvGrpSpPr>
        <p:grpSpPr>
          <a:xfrm>
            <a:off x="6228184" y="2614687"/>
            <a:ext cx="622672" cy="598289"/>
            <a:chOff x="6685632" y="1988840"/>
            <a:chExt cx="622672" cy="598289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5" name="Arc 34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6" name="Arc 35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7" name="Straight Arrow Connector 36"/>
          <p:cNvCxnSpPr>
            <a:endCxn id="34" idx="0"/>
          </p:cNvCxnSpPr>
          <p:nvPr/>
        </p:nvCxnSpPr>
        <p:spPr>
          <a:xfrm flipH="1">
            <a:off x="6622256" y="2379085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297628" y="755993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#10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Parent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65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8350696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>
                <a:latin typeface="SimSun" pitchFamily="2" charset="-122"/>
              </a:rPr>
              <a:t>);// current = </a:t>
            </a:r>
            <a:r>
              <a:rPr lang="en-US" sz="1600" dirty="0" err="1">
                <a:latin typeface="SimSun" pitchFamily="2" charset="-122"/>
              </a:rPr>
              <a:t>findparent</a:t>
            </a:r>
            <a:r>
              <a:rPr lang="en-US" sz="1600" dirty="0">
                <a:latin typeface="SimSun" pitchFamily="2" charset="-122"/>
              </a:rPr>
              <a:t>(current, root);</a:t>
            </a:r>
            <a:endParaRPr lang="en-US" sz="1600" dirty="0" smtClean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66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80097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50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67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80097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4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68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 = null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69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444208" y="2492896"/>
            <a:ext cx="1800200" cy="165618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660232" y="2492896"/>
            <a:ext cx="1008112" cy="18002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More Terminology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0">
              <a:buFontTx/>
              <a:buNone/>
            </a:pPr>
            <a:r>
              <a:rPr lang="en-US" sz="2800" b="1" u="sng" dirty="0"/>
              <a:t>Parent</a:t>
            </a:r>
            <a:r>
              <a:rPr lang="en-US" sz="2800" dirty="0"/>
              <a:t>: a parent of a node is its predecessor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Child</a:t>
            </a:r>
            <a:r>
              <a:rPr lang="en-US" sz="2800" dirty="0"/>
              <a:t>: a child of a node is its successor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Root</a:t>
            </a:r>
            <a:r>
              <a:rPr lang="en-US" sz="2800" dirty="0"/>
              <a:t>: a unique node without any predecessor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Leafs</a:t>
            </a:r>
            <a:r>
              <a:rPr lang="en-US" sz="2800" dirty="0"/>
              <a:t>: nodes without any children</a:t>
            </a:r>
            <a:r>
              <a:rPr lang="en-US" sz="2800" dirty="0" smtClean="0"/>
              <a:t>.</a:t>
            </a:r>
          </a:p>
          <a:p>
            <a:pPr algn="just" rtl="0">
              <a:buFontTx/>
              <a:buNone/>
            </a:pPr>
            <a:endParaRPr lang="en-US" sz="2800" dirty="0"/>
          </a:p>
          <a:p>
            <a:pPr algn="just" rtl="0">
              <a:buFontTx/>
              <a:buNone/>
            </a:pPr>
            <a:r>
              <a:rPr lang="en-US" sz="2800" b="1" u="sng" dirty="0"/>
              <a:t>Descendents</a:t>
            </a:r>
            <a:r>
              <a:rPr lang="en-US" sz="2800" dirty="0"/>
              <a:t>: given a node A in a tree, the children of A and all descendents of the children of A are descendents of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DB416A-47A6-4CBD-9842-1ADED2241E6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70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en-US" b="1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71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80014" y="180097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72327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72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167787" y="971436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err="1" smtClean="0">
                <a:solidFill>
                  <a:srgbClr val="FF0000"/>
                </a:solidFill>
              </a:rPr>
              <a:t>RightChild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73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63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74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75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70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76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find(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Relative.Parent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89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77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7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78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79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96862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719015" y="2708920"/>
            <a:ext cx="0" cy="335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14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Trees: More Terminology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23A23BB-92BD-436D-BA84-A4A9C2EB3029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914400" y="2133600"/>
            <a:ext cx="7383463" cy="3941764"/>
            <a:chOff x="566" y="1440"/>
            <a:chExt cx="4651" cy="2483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1440" y="1440"/>
              <a:ext cx="2784" cy="2064"/>
              <a:chOff x="1584" y="1488"/>
              <a:chExt cx="2784" cy="2064"/>
            </a:xfrm>
          </p:grpSpPr>
          <p:sp>
            <p:nvSpPr>
              <p:cNvPr id="115715" name="Oval 3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A</a:t>
                </a:r>
              </a:p>
            </p:txBody>
          </p:sp>
          <p:sp>
            <p:nvSpPr>
              <p:cNvPr id="115716" name="Oval 4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G</a:t>
                </a:r>
              </a:p>
            </p:txBody>
          </p:sp>
          <p:sp>
            <p:nvSpPr>
              <p:cNvPr id="115717" name="Oval 5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F</a:t>
                </a:r>
              </a:p>
            </p:txBody>
          </p:sp>
          <p:sp>
            <p:nvSpPr>
              <p:cNvPr id="115718" name="Oval 6"/>
              <p:cNvSpPr>
                <a:spLocks noChangeArrowheads="1"/>
              </p:cNvSpPr>
              <p:nvPr/>
            </p:nvSpPr>
            <p:spPr bwMode="auto">
              <a:xfrm>
                <a:off x="1584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E</a:t>
                </a:r>
              </a:p>
            </p:txBody>
          </p:sp>
          <p:sp>
            <p:nvSpPr>
              <p:cNvPr id="115719" name="Oval 7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B</a:t>
                </a:r>
              </a:p>
            </p:txBody>
          </p:sp>
          <p:sp>
            <p:nvSpPr>
              <p:cNvPr id="115720" name="Oval 8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C</a:t>
                </a:r>
              </a:p>
            </p:txBody>
          </p:sp>
          <p:sp>
            <p:nvSpPr>
              <p:cNvPr id="115721" name="Oval 9"/>
              <p:cNvSpPr>
                <a:spLocks noChangeArrowheads="1"/>
              </p:cNvSpPr>
              <p:nvPr/>
            </p:nvSpPr>
            <p:spPr bwMode="auto">
              <a:xfrm>
                <a:off x="2784" y="32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I</a:t>
                </a:r>
              </a:p>
            </p:txBody>
          </p:sp>
          <p:sp>
            <p:nvSpPr>
              <p:cNvPr id="115722" name="Oval 10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D</a:t>
                </a:r>
              </a:p>
            </p:txBody>
          </p:sp>
          <p:sp>
            <p:nvSpPr>
              <p:cNvPr id="115723" name="Oval 11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H</a:t>
                </a:r>
              </a:p>
            </p:txBody>
          </p:sp>
          <p:sp>
            <p:nvSpPr>
              <p:cNvPr id="115724" name="Oval 12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/>
                  <a:t>J</a:t>
                </a:r>
              </a:p>
            </p:txBody>
          </p:sp>
          <p:sp>
            <p:nvSpPr>
              <p:cNvPr id="115743" name="Line 31"/>
              <p:cNvSpPr>
                <a:spLocks noChangeShapeType="1"/>
              </p:cNvSpPr>
              <p:nvPr/>
            </p:nvSpPr>
            <p:spPr bwMode="auto">
              <a:xfrm>
                <a:off x="3120" y="1776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4" name="Line 32"/>
              <p:cNvSpPr>
                <a:spLocks noChangeShapeType="1"/>
              </p:cNvSpPr>
              <p:nvPr/>
            </p:nvSpPr>
            <p:spPr bwMode="auto">
              <a:xfrm flipH="1">
                <a:off x="2208" y="1776"/>
                <a:ext cx="91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5" name="Line 33"/>
              <p:cNvSpPr>
                <a:spLocks noChangeShapeType="1"/>
              </p:cNvSpPr>
              <p:nvPr/>
            </p:nvSpPr>
            <p:spPr bwMode="auto">
              <a:xfrm>
                <a:off x="3120" y="1776"/>
                <a:ext cx="100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6" name="Line 34"/>
              <p:cNvSpPr>
                <a:spLocks noChangeShapeType="1"/>
              </p:cNvSpPr>
              <p:nvPr/>
            </p:nvSpPr>
            <p:spPr bwMode="auto">
              <a:xfrm flipH="1">
                <a:off x="1728" y="235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7" name="Line 35"/>
              <p:cNvSpPr>
                <a:spLocks noChangeShapeType="1"/>
              </p:cNvSpPr>
              <p:nvPr/>
            </p:nvSpPr>
            <p:spPr bwMode="auto">
              <a:xfrm>
                <a:off x="2160" y="235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8" name="Line 36"/>
              <p:cNvSpPr>
                <a:spLocks noChangeShapeType="1"/>
              </p:cNvSpPr>
              <p:nvPr/>
            </p:nvSpPr>
            <p:spPr bwMode="auto">
              <a:xfrm>
                <a:off x="3168" y="2352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49" name="Line 37"/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50" name="Line 38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751" name="Line 39"/>
              <p:cNvSpPr>
                <a:spLocks noChangeShapeType="1"/>
              </p:cNvSpPr>
              <p:nvPr/>
            </p:nvSpPr>
            <p:spPr bwMode="auto">
              <a:xfrm>
                <a:off x="4176" y="2352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15756" name="Oval 44"/>
            <p:cNvSpPr>
              <a:spLocks noChangeArrowheads="1"/>
            </p:cNvSpPr>
            <p:nvPr/>
          </p:nvSpPr>
          <p:spPr bwMode="auto">
            <a:xfrm>
              <a:off x="2544" y="2448"/>
              <a:ext cx="124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5757" name="Text Box 45"/>
            <p:cNvSpPr txBox="1">
              <a:spLocks noChangeArrowheads="1"/>
            </p:cNvSpPr>
            <p:nvPr/>
          </p:nvSpPr>
          <p:spPr bwMode="auto">
            <a:xfrm>
              <a:off x="3833" y="3481"/>
              <a:ext cx="94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Sub-Tree</a:t>
              </a:r>
            </a:p>
            <a:p>
              <a:pPr algn="ctr"/>
              <a:r>
                <a:rPr lang="en-US" b="1" dirty="0"/>
                <a:t>Rooted at G</a:t>
              </a:r>
            </a:p>
          </p:txBody>
        </p:sp>
        <p:sp>
          <p:nvSpPr>
            <p:cNvPr id="115758" name="Line 46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15759" name="Text Box 47"/>
            <p:cNvSpPr txBox="1">
              <a:spLocks noChangeArrowheads="1"/>
            </p:cNvSpPr>
            <p:nvPr/>
          </p:nvSpPr>
          <p:spPr bwMode="auto">
            <a:xfrm>
              <a:off x="662" y="3081"/>
              <a:ext cx="1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A-B-F is a Path</a:t>
              </a:r>
            </a:p>
          </p:txBody>
        </p:sp>
        <p:sp>
          <p:nvSpPr>
            <p:cNvPr id="115761" name="Text Box 49"/>
            <p:cNvSpPr txBox="1">
              <a:spLocks noChangeArrowheads="1"/>
            </p:cNvSpPr>
            <p:nvPr/>
          </p:nvSpPr>
          <p:spPr bwMode="auto">
            <a:xfrm>
              <a:off x="4608" y="1458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1</a:t>
              </a:r>
            </a:p>
          </p:txBody>
        </p:sp>
        <p:sp>
          <p:nvSpPr>
            <p:cNvPr id="115762" name="Text Box 50"/>
            <p:cNvSpPr txBox="1">
              <a:spLocks noChangeArrowheads="1"/>
            </p:cNvSpPr>
            <p:nvPr/>
          </p:nvSpPr>
          <p:spPr bwMode="auto">
            <a:xfrm>
              <a:off x="4608" y="2034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2</a:t>
              </a:r>
            </a:p>
          </p:txBody>
        </p:sp>
        <p:sp>
          <p:nvSpPr>
            <p:cNvPr id="115763" name="Text Box 51"/>
            <p:cNvSpPr txBox="1">
              <a:spLocks noChangeArrowheads="1"/>
            </p:cNvSpPr>
            <p:nvPr/>
          </p:nvSpPr>
          <p:spPr bwMode="auto">
            <a:xfrm>
              <a:off x="4608" y="2658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3</a:t>
              </a:r>
            </a:p>
          </p:txBody>
        </p:sp>
        <p:sp>
          <p:nvSpPr>
            <p:cNvPr id="115764" name="Text Box 52"/>
            <p:cNvSpPr txBox="1">
              <a:spLocks noChangeArrowheads="1"/>
            </p:cNvSpPr>
            <p:nvPr/>
          </p:nvSpPr>
          <p:spPr bwMode="auto">
            <a:xfrm>
              <a:off x="4598" y="3225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Level 4</a:t>
              </a:r>
            </a:p>
          </p:txBody>
        </p:sp>
        <p:sp>
          <p:nvSpPr>
            <p:cNvPr id="115765" name="Text Box 53"/>
            <p:cNvSpPr txBox="1">
              <a:spLocks noChangeArrowheads="1"/>
            </p:cNvSpPr>
            <p:nvPr/>
          </p:nvSpPr>
          <p:spPr bwMode="auto">
            <a:xfrm>
              <a:off x="566" y="1449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Height?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80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0565" y="971436"/>
            <a:ext cx="150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06873" y="3140968"/>
            <a:ext cx="1133343" cy="104267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249386" y="2924944"/>
            <a:ext cx="846815" cy="151216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81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82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249541" y="971436"/>
            <a:ext cx="1744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 </a:t>
            </a:r>
            <a:r>
              <a:rPr lang="en-US" b="1" dirty="0" err="1" smtClean="0">
                <a:solidFill>
                  <a:srgbClr val="FF0000"/>
                </a:solidFill>
              </a:rPr>
              <a:t>LeftChild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83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84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8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85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BTNode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397600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6589913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00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86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find(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Relative.Parent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8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87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1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88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59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89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275318" y="24208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22344" y="2708920"/>
            <a:ext cx="93871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8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/>
            <a:r>
              <a:rPr lang="en-US" sz="3200" dirty="0"/>
              <a:t>A binary tree is a tree with the following: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Each node can have </a:t>
            </a:r>
            <a:r>
              <a:rPr lang="en-US" sz="2800" b="1" dirty="0"/>
              <a:t>at most two </a:t>
            </a:r>
            <a:r>
              <a:rPr lang="en-US" sz="2800" b="1" dirty="0" err="1"/>
              <a:t>subtrees</a:t>
            </a:r>
            <a:r>
              <a:rPr lang="en-US" sz="2800" b="1" dirty="0"/>
              <a:t> </a:t>
            </a:r>
            <a:r>
              <a:rPr lang="en-US" sz="2800" dirty="0"/>
              <a:t>and therefore at most two children.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Each </a:t>
            </a:r>
            <a:r>
              <a:rPr lang="en-US" sz="2800" dirty="0" err="1"/>
              <a:t>subtree</a:t>
            </a:r>
            <a:r>
              <a:rPr lang="en-US" sz="2800" dirty="0"/>
              <a:t> is identified as being either the left </a:t>
            </a:r>
            <a:r>
              <a:rPr lang="en-US" sz="2800" dirty="0" err="1"/>
              <a:t>subtree</a:t>
            </a:r>
            <a:r>
              <a:rPr lang="en-US" sz="2800" dirty="0"/>
              <a:t> or the right </a:t>
            </a:r>
            <a:r>
              <a:rPr lang="en-US" sz="2800" dirty="0" err="1"/>
              <a:t>subtree</a:t>
            </a:r>
            <a:r>
              <a:rPr lang="en-US" sz="2800" dirty="0"/>
              <a:t> of the parent.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It may be empty.</a:t>
            </a:r>
          </a:p>
          <a:p>
            <a:pPr marL="609600" indent="-609600" algn="l" rtl="0"/>
            <a:r>
              <a:rPr lang="en-US" sz="3200" dirty="0"/>
              <a:t>Nodes in a binary tree may be composite e.g. of variable type ‘Type’.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9A38-746A-455A-9FD2-F72619D8EA3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90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en-US" b="1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72200" y="2965202"/>
            <a:ext cx="576064" cy="7200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00192" y="2893194"/>
            <a:ext cx="576065" cy="7920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91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3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92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if(current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== root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963338" y="180414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155651" y="21012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5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93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root = null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3B87-0EE5-46AF-92A8-FCB3B3D550E2}" type="slidenum">
              <a:rPr lang="en-US"/>
              <a:pPr/>
              <a:t>94</a:t>
            </a:fld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696200" cy="44196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1600" dirty="0" err="1" smtClean="0">
                <a:latin typeface="SimSun" pitchFamily="2" charset="-122"/>
              </a:rPr>
              <a:t>deleteSubtree</a:t>
            </a:r>
            <a:r>
              <a:rPr lang="en-US" sz="1600" dirty="0" smtClean="0">
                <a:latin typeface="SimSun" pitchFamily="2" charset="-122"/>
              </a:rPr>
              <a:t>(){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(current </a:t>
            </a:r>
            <a:r>
              <a:rPr lang="en-US" sz="1600" dirty="0">
                <a:latin typeface="SimSun" pitchFamily="2" charset="-122"/>
              </a:rPr>
              <a:t>== root</a:t>
            </a:r>
            <a:r>
              <a:rPr lang="en-US" sz="16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BTNode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p = </a:t>
            </a:r>
            <a:r>
              <a:rPr lang="en-US" sz="16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find(</a:t>
            </a:r>
            <a:r>
              <a:rPr lang="en-US" sz="1600" dirty="0" err="1" smtClean="0">
                <a:latin typeface="SimSun" pitchFamily="2" charset="-122"/>
              </a:rPr>
              <a:t>Relative.Parent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== </a:t>
            </a:r>
            <a:r>
              <a:rPr lang="en-US" sz="1600" dirty="0" smtClean="0">
                <a:latin typeface="SimSun" pitchFamily="2" charset="-122"/>
              </a:rPr>
              <a:t>p)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current.left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600" dirty="0" smtClean="0">
                <a:latin typeface="SimSun" pitchFamily="2" charset="-122"/>
              </a:rPr>
              <a:t> 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</a:t>
            </a:r>
            <a:r>
              <a:rPr lang="en-US" sz="1600" dirty="0" err="1" smtClean="0">
                <a:latin typeface="SimSun" pitchFamily="2" charset="-122"/>
              </a:rPr>
              <a:t>current.right</a:t>
            </a:r>
            <a:r>
              <a:rPr lang="en-US" sz="1600" dirty="0" smtClean="0"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current </a:t>
            </a:r>
            <a:r>
              <a:rPr lang="en-US" sz="1600" dirty="0">
                <a:latin typeface="SimSun" pitchFamily="2" charset="-122"/>
              </a:rPr>
              <a:t>= root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  <a:endParaRPr lang="en-US" sz="16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370571" y="971436"/>
            <a:ext cx="1502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33749" y="1319139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11635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80014" y="131913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7172327" y="16162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775659" y="1907540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95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96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11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7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97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Root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	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return true;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969688" y="179779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162001" y="20948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61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 err="1" smtClean="0">
                <a:latin typeface="SimSun" pitchFamily="2" charset="-122"/>
              </a:rPr>
              <a:t>LeftChild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A660-3D2C-40B7-AA83-03485483B23F}" type="slidenum">
              <a:rPr lang="en-US"/>
              <a:pPr/>
              <a:t>99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find(Relative 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switch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rel</a:t>
            </a:r>
            <a:r>
              <a:rPr lang="en-US" sz="1800" dirty="0">
                <a:latin typeface="SimSun" pitchFamily="2" charset="-122"/>
              </a:rPr>
              <a:t>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Root</a:t>
            </a:r>
            <a:r>
              <a:rPr lang="en-US" sz="1800" dirty="0" smtClean="0">
                <a:latin typeface="SimSun" pitchFamily="2" charset="-122"/>
              </a:rPr>
              <a:t>: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Easy case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 </a:t>
            </a:r>
            <a:r>
              <a:rPr lang="en-US" sz="1800" dirty="0">
                <a:latin typeface="SimSun" pitchFamily="2" charset="-122"/>
              </a:rPr>
              <a:t>Parent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(current </a:t>
            </a:r>
            <a:r>
              <a:rPr lang="en-US" sz="1800" dirty="0">
                <a:latin typeface="SimSun" pitchFamily="2" charset="-122"/>
              </a:rPr>
              <a:t>== root)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findparent</a:t>
            </a:r>
            <a:r>
              <a:rPr lang="en-US" sz="1800" dirty="0">
                <a:latin typeface="SimSun" pitchFamily="2" charset="-122"/>
              </a:rPr>
              <a:t>(current, root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case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LeftChild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			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== null)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case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err="1" smtClean="0">
                <a:latin typeface="SimSun" pitchFamily="2" charset="-122"/>
              </a:rPr>
              <a:t>RightChild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= 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  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default</a:t>
            </a:r>
            <a:r>
              <a:rPr lang="en-US" sz="1800" dirty="0" smtClean="0">
                <a:latin typeface="SimSun" pitchFamily="2" charset="-122"/>
              </a:rPr>
              <a:t>: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ADT Binary Tree: Implementation</a:t>
            </a:r>
            <a:endParaRPr lang="en-US" sz="2800" dirty="0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33749" y="1800970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7011635" y="20980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7395386" y="241830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7587699" y="271539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10"/>
          <p:cNvGrpSpPr/>
          <p:nvPr/>
        </p:nvGrpSpPr>
        <p:grpSpPr>
          <a:xfrm>
            <a:off x="6685632" y="2398663"/>
            <a:ext cx="622672" cy="598289"/>
            <a:chOff x="6685632" y="1988840"/>
            <a:chExt cx="622672" cy="598289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rc 12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4" name="Arc 13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189688" y="3024510"/>
            <a:ext cx="622672" cy="598289"/>
            <a:chOff x="6685632" y="1988840"/>
            <a:chExt cx="622672" cy="598289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" name="Arc 1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18" name="Arc 1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19" name="Straight Arrow Connector 18"/>
          <p:cNvCxnSpPr>
            <a:stCxn id="12" idx="5"/>
            <a:endCxn id="16" idx="0"/>
          </p:cNvCxnSpPr>
          <p:nvPr/>
        </p:nvCxnSpPr>
        <p:spPr>
          <a:xfrm>
            <a:off x="7241349" y="2788908"/>
            <a:ext cx="342411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6948264" y="3694807"/>
            <a:ext cx="622672" cy="598289"/>
            <a:chOff x="6685632" y="1988840"/>
            <a:chExt cx="622672" cy="598289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2" name="Arc 2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3" name="Arc 2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4" name="Straight Arrow Connector 23"/>
          <p:cNvCxnSpPr>
            <a:stCxn id="16" idx="3"/>
            <a:endCxn id="21" idx="0"/>
          </p:cNvCxnSpPr>
          <p:nvPr/>
        </p:nvCxnSpPr>
        <p:spPr>
          <a:xfrm flipH="1">
            <a:off x="7342336" y="3414755"/>
            <a:ext cx="79779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"/>
          <p:cNvGrpSpPr/>
          <p:nvPr/>
        </p:nvGrpSpPr>
        <p:grpSpPr>
          <a:xfrm>
            <a:off x="7524328" y="3694807"/>
            <a:ext cx="622672" cy="598289"/>
            <a:chOff x="6685632" y="1988840"/>
            <a:chExt cx="622672" cy="598289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7" name="Arc 26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28" name="Arc 27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29" name="Straight Arrow Connector 28"/>
          <p:cNvCxnSpPr>
            <a:stCxn id="16" idx="5"/>
            <a:endCxn id="26" idx="0"/>
          </p:cNvCxnSpPr>
          <p:nvPr/>
        </p:nvCxnSpPr>
        <p:spPr>
          <a:xfrm>
            <a:off x="7745405" y="3414755"/>
            <a:ext cx="172995" cy="28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8"/>
          <p:cNvGrpSpPr/>
          <p:nvPr/>
        </p:nvGrpSpPr>
        <p:grpSpPr>
          <a:xfrm>
            <a:off x="6228184" y="3024510"/>
            <a:ext cx="622672" cy="598289"/>
            <a:chOff x="6685632" y="1988840"/>
            <a:chExt cx="622672" cy="598289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6851104" y="19888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2" name="Arc 31"/>
            <p:cNvSpPr/>
            <p:nvPr/>
          </p:nvSpPr>
          <p:spPr>
            <a:xfrm>
              <a:off x="6685632" y="2299097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  <p:sp>
          <p:nvSpPr>
            <p:cNvPr id="33" name="Arc 32"/>
            <p:cNvSpPr/>
            <p:nvPr/>
          </p:nvSpPr>
          <p:spPr>
            <a:xfrm>
              <a:off x="6935564" y="2295922"/>
              <a:ext cx="363215" cy="288032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x-none"/>
            </a:p>
          </p:txBody>
        </p:sp>
      </p:grp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6622256" y="2788908"/>
            <a:ext cx="295803" cy="23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370565" y="1044025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rel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LeftChild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15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1194</TotalTime>
  <Words>3020</Words>
  <Application>Microsoft Office PowerPoint</Application>
  <PresentationFormat>On-screen Show (4:3)</PresentationFormat>
  <Paragraphs>4209</Paragraphs>
  <Slides>167</Slides>
  <Notes>164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68" baseType="lpstr">
      <vt:lpstr>Clarity</vt:lpstr>
      <vt:lpstr>PowerPoint Presentation</vt:lpstr>
      <vt:lpstr>Trees</vt:lpstr>
      <vt:lpstr>Trees</vt:lpstr>
      <vt:lpstr>Trees: Some Terminology</vt:lpstr>
      <vt:lpstr>Trees: Comparison with Lists</vt:lpstr>
      <vt:lpstr>Trees: More Terminology</vt:lpstr>
      <vt:lpstr>Trees: More Terminology</vt:lpstr>
      <vt:lpstr>Trees: More Terminology</vt:lpstr>
      <vt:lpstr>Binary Trees</vt:lpstr>
      <vt:lpstr>Binary Trees</vt:lpstr>
      <vt:lpstr>ADT Binary Tree</vt:lpstr>
      <vt:lpstr>ADT Binary Tree</vt:lpstr>
      <vt:lpstr>Tree Traversals</vt:lpstr>
      <vt:lpstr>Tree Traversals Example </vt:lpstr>
      <vt:lpstr>Tree Traversals Example </vt:lpstr>
      <vt:lpstr>ADT Binary Tree</vt:lpstr>
      <vt:lpstr>ADT Binary Tree</vt:lpstr>
      <vt:lpstr>ADT Binary Tree</vt:lpstr>
      <vt:lpstr>ADT Binary Tree</vt:lpstr>
      <vt:lpstr>ADT Binary Tree</vt:lpstr>
      <vt:lpstr>ADT Binary Tree: Element</vt:lpstr>
      <vt:lpstr>ADT Binary Tree: Order &amp; Relative Classes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  <vt:lpstr>ADT Binary Tree: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Hafida</cp:lastModifiedBy>
  <cp:revision>312</cp:revision>
  <dcterms:created xsi:type="dcterms:W3CDTF">2011-10-23T15:36:08Z</dcterms:created>
  <dcterms:modified xsi:type="dcterms:W3CDTF">2016-03-30T20:06:13Z</dcterms:modified>
</cp:coreProperties>
</file>