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  <p:sldMasterId id="2147483888" r:id="rId5"/>
    <p:sldMasterId id="2147483900" r:id="rId6"/>
    <p:sldMasterId id="2147483912" r:id="rId7"/>
    <p:sldMasterId id="2147483960" r:id="rId8"/>
  </p:sldMasterIdLst>
  <p:notesMasterIdLst>
    <p:notesMasterId r:id="rId129"/>
  </p:notesMasterIdLst>
  <p:handoutMasterIdLst>
    <p:handoutMasterId r:id="rId130"/>
  </p:handoutMasterIdLst>
  <p:sldIdLst>
    <p:sldId id="359" r:id="rId9"/>
    <p:sldId id="259" r:id="rId10"/>
    <p:sldId id="260" r:id="rId11"/>
    <p:sldId id="261" r:id="rId12"/>
    <p:sldId id="262" r:id="rId13"/>
    <p:sldId id="263" r:id="rId14"/>
    <p:sldId id="264" r:id="rId15"/>
    <p:sldId id="360" r:id="rId16"/>
    <p:sldId id="361" r:id="rId17"/>
    <p:sldId id="265" r:id="rId18"/>
    <p:sldId id="291" r:id="rId19"/>
    <p:sldId id="267" r:id="rId20"/>
    <p:sldId id="306" r:id="rId21"/>
    <p:sldId id="307" r:id="rId22"/>
    <p:sldId id="405" r:id="rId23"/>
    <p:sldId id="406" r:id="rId24"/>
    <p:sldId id="407" r:id="rId25"/>
    <p:sldId id="293" r:id="rId26"/>
    <p:sldId id="294" r:id="rId27"/>
    <p:sldId id="311" r:id="rId28"/>
    <p:sldId id="314" r:id="rId29"/>
    <p:sldId id="316" r:id="rId30"/>
    <p:sldId id="366" r:id="rId31"/>
    <p:sldId id="367" r:id="rId32"/>
    <p:sldId id="368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3" r:id="rId43"/>
    <p:sldId id="486" r:id="rId44"/>
    <p:sldId id="400" r:id="rId45"/>
    <p:sldId id="485" r:id="rId46"/>
    <p:sldId id="401" r:id="rId47"/>
    <p:sldId id="402" r:id="rId48"/>
    <p:sldId id="472" r:id="rId49"/>
    <p:sldId id="473" r:id="rId50"/>
    <p:sldId id="487" r:id="rId51"/>
    <p:sldId id="488" r:id="rId52"/>
    <p:sldId id="489" r:id="rId53"/>
    <p:sldId id="490" r:id="rId54"/>
    <p:sldId id="491" r:id="rId55"/>
    <p:sldId id="492" r:id="rId56"/>
    <p:sldId id="474" r:id="rId57"/>
    <p:sldId id="475" r:id="rId58"/>
    <p:sldId id="476" r:id="rId59"/>
    <p:sldId id="477" r:id="rId60"/>
    <p:sldId id="478" r:id="rId61"/>
    <p:sldId id="403" r:id="rId62"/>
    <p:sldId id="404" r:id="rId63"/>
    <p:sldId id="408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432" r:id="rId88"/>
    <p:sldId id="433" r:id="rId89"/>
    <p:sldId id="434" r:id="rId90"/>
    <p:sldId id="435" r:id="rId91"/>
    <p:sldId id="436" r:id="rId92"/>
    <p:sldId id="437" r:id="rId93"/>
    <p:sldId id="438" r:id="rId94"/>
    <p:sldId id="439" r:id="rId95"/>
    <p:sldId id="440" r:id="rId96"/>
    <p:sldId id="441" r:id="rId97"/>
    <p:sldId id="442" r:id="rId98"/>
    <p:sldId id="443" r:id="rId99"/>
    <p:sldId id="444" r:id="rId100"/>
    <p:sldId id="445" r:id="rId101"/>
    <p:sldId id="446" r:id="rId102"/>
    <p:sldId id="447" r:id="rId103"/>
    <p:sldId id="448" r:id="rId104"/>
    <p:sldId id="449" r:id="rId105"/>
    <p:sldId id="450" r:id="rId106"/>
    <p:sldId id="451" r:id="rId107"/>
    <p:sldId id="452" r:id="rId108"/>
    <p:sldId id="453" r:id="rId109"/>
    <p:sldId id="454" r:id="rId110"/>
    <p:sldId id="455" r:id="rId111"/>
    <p:sldId id="456" r:id="rId112"/>
    <p:sldId id="457" r:id="rId113"/>
    <p:sldId id="458" r:id="rId114"/>
    <p:sldId id="459" r:id="rId115"/>
    <p:sldId id="460" r:id="rId116"/>
    <p:sldId id="461" r:id="rId117"/>
    <p:sldId id="462" r:id="rId118"/>
    <p:sldId id="463" r:id="rId119"/>
    <p:sldId id="464" r:id="rId120"/>
    <p:sldId id="465" r:id="rId121"/>
    <p:sldId id="466" r:id="rId122"/>
    <p:sldId id="467" r:id="rId123"/>
    <p:sldId id="468" r:id="rId124"/>
    <p:sldId id="469" r:id="rId125"/>
    <p:sldId id="470" r:id="rId126"/>
    <p:sldId id="471" r:id="rId127"/>
    <p:sldId id="493" r:id="rId128"/>
  </p:sldIdLst>
  <p:sldSz cx="9144000" cy="6858000" type="screen4x3"/>
  <p:notesSz cx="698023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r" defTabSz="914400" rtl="1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ida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9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63" Type="http://schemas.openxmlformats.org/officeDocument/2006/relationships/slide" Target="slides/slide55.xml"/><Relationship Id="rId84" Type="http://schemas.openxmlformats.org/officeDocument/2006/relationships/slide" Target="slides/slide76.xml"/><Relationship Id="rId16" Type="http://schemas.openxmlformats.org/officeDocument/2006/relationships/slide" Target="slides/slide8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slide" Target="slides/slide115.xml"/><Relationship Id="rId128" Type="http://schemas.openxmlformats.org/officeDocument/2006/relationships/slide" Target="slides/slide120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18" Type="http://schemas.openxmlformats.org/officeDocument/2006/relationships/slide" Target="slides/slide110.xml"/><Relationship Id="rId134" Type="http://schemas.openxmlformats.org/officeDocument/2006/relationships/theme" Target="theme/theme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08" Type="http://schemas.openxmlformats.org/officeDocument/2006/relationships/slide" Target="slides/slide100.xml"/><Relationship Id="rId124" Type="http://schemas.openxmlformats.org/officeDocument/2006/relationships/slide" Target="slides/slide116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slide" Target="slides/slide106.xml"/><Relationship Id="rId119" Type="http://schemas.openxmlformats.org/officeDocument/2006/relationships/slide" Target="slides/slide111.xml"/><Relationship Id="rId44" Type="http://schemas.openxmlformats.org/officeDocument/2006/relationships/slide" Target="slides/slide36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130" Type="http://schemas.openxmlformats.org/officeDocument/2006/relationships/handoutMaster" Target="handoutMasters/handoutMaster1.xml"/><Relationship Id="rId135" Type="http://schemas.openxmlformats.org/officeDocument/2006/relationships/tableStyles" Target="tableStyles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slide" Target="slides/slide96.xml"/><Relationship Id="rId120" Type="http://schemas.openxmlformats.org/officeDocument/2006/relationships/slide" Target="slides/slide112.xml"/><Relationship Id="rId125" Type="http://schemas.openxmlformats.org/officeDocument/2006/relationships/slide" Target="slides/slide117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15" Type="http://schemas.openxmlformats.org/officeDocument/2006/relationships/slide" Target="slides/slide107.xml"/><Relationship Id="rId131" Type="http://schemas.openxmlformats.org/officeDocument/2006/relationships/commentAuthors" Target="commentAuthors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slide" Target="slides/slide97.xml"/><Relationship Id="rId126" Type="http://schemas.openxmlformats.org/officeDocument/2006/relationships/slide" Target="slides/slide118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121" Type="http://schemas.openxmlformats.org/officeDocument/2006/relationships/slide" Target="slides/slide113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116" Type="http://schemas.openxmlformats.org/officeDocument/2006/relationships/slide" Target="slides/slide10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32" Type="http://schemas.openxmlformats.org/officeDocument/2006/relationships/presProps" Target="presProps.xml"/><Relationship Id="rId15" Type="http://schemas.openxmlformats.org/officeDocument/2006/relationships/slide" Target="slides/slide7.xml"/><Relationship Id="rId36" Type="http://schemas.openxmlformats.org/officeDocument/2006/relationships/slide" Target="slides/slide28.xml"/><Relationship Id="rId57" Type="http://schemas.openxmlformats.org/officeDocument/2006/relationships/slide" Target="slides/slide49.xml"/><Relationship Id="rId106" Type="http://schemas.openxmlformats.org/officeDocument/2006/relationships/slide" Target="slides/slide98.xml"/><Relationship Id="rId127" Type="http://schemas.openxmlformats.org/officeDocument/2006/relationships/slide" Target="slides/slide11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52" Type="http://schemas.openxmlformats.org/officeDocument/2006/relationships/slide" Target="slides/slide44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122" Type="http://schemas.openxmlformats.org/officeDocument/2006/relationships/slide" Target="slides/slide1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7" Type="http://schemas.openxmlformats.org/officeDocument/2006/relationships/slide" Target="slides/slide39.xml"/><Relationship Id="rId68" Type="http://schemas.openxmlformats.org/officeDocument/2006/relationships/slide" Target="slides/slide60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fld id="{DA73DC26-3065-43C0-9B6D-EC8BAD1F9D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3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87850"/>
            <a:ext cx="5119688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smtClean="0"/>
            </a:lvl1pPr>
          </a:lstStyle>
          <a:p>
            <a:pPr>
              <a:defRPr/>
            </a:pPr>
            <a:fld id="{689E7459-D39E-4C62-B7D2-E019F658F0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69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E7459-D39E-4C62-B7D2-E019F658F09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3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5815D-21B2-492D-A291-13BBBE5AEB44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6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C97B-7E16-41DA-91B5-5C74B00541BB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3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C97B-7E16-41DA-91B5-5C74B00541BB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8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C97B-7E16-41DA-91B5-5C74B00541BB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0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5FD0A-3A8E-4471-B861-034B7B26633B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6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0A8B2-AB9E-40A8-87DA-CBC78F9A8D79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49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0A8B2-AB9E-40A8-87DA-CBC78F9A8D79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78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78A46-5E9C-4DF8-AAA7-0965F035C929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32898-6F8B-4905-B464-5D18341B3D4B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8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66762-5C15-44CA-8ADD-605351AC154D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68058-509F-45AF-94A5-EBCAF83022E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71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2274-7041-44F2-837E-C4ED8032FBB9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2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452EC-226A-4825-80FA-A8DC4AD7ADC7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0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4CD2-A0C2-44A3-A589-E32A8410AB0B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5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28243-BEBF-486C-AA77-724C3D621215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8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D98D6-D7BB-40D1-A3DC-20246E8328A7}" type="slidenum">
              <a:rPr lang="en-GB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3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46C55-3D2D-488C-A626-A05EB7B5D239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5BCCA-6640-4D86-A583-79CA322782E4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4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x-none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0A965-6E0F-4A3B-A546-0966E0889992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1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2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1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2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3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80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6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5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7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02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3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8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72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0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9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0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35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95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244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83631-339B-4127-9E87-31DCFE4C2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4162-3D8E-43A6-8411-8FF2D31D79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1AFC1-FE63-4B57-ADB3-82A1E1F13E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02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98480-44A7-49A9-A03C-B5827F642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9DD39-5082-4CA7-A1C2-ED9FE1BC44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7CB8D-FC35-43C9-A653-AD87BF858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A24A3-FF9B-47D9-B36F-69446F8332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1AE26-F511-428D-AE5D-2B30E6639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731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3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047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8C5882-D5EF-4DE6-8EF9-692419FEC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7" descr="A:\paint.GIF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CSC212: Data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6FD9-1775-466E-9A7E-12FF46FC8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Heaps are represented sequentially using the third method.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Heap is a </a:t>
            </a:r>
            <a:r>
              <a:rPr lang="en-US" sz="2800" u="sng" dirty="0" smtClean="0"/>
              <a:t>complete binary tree</a:t>
            </a:r>
            <a:r>
              <a:rPr lang="en-US" sz="2800" dirty="0" smtClean="0"/>
              <a:t>: a right child can be present only if the left child is present. </a:t>
            </a:r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may be (only) one left child leaf node that does not have a right </a:t>
            </a:r>
            <a:r>
              <a:rPr lang="en-US" sz="2800" dirty="0" smtClean="0"/>
              <a:t>sibling</a:t>
            </a:r>
          </a:p>
          <a:p>
            <a:pPr>
              <a:lnSpc>
                <a:spcPct val="90000"/>
              </a:lnSpc>
            </a:pPr>
            <a:r>
              <a:rPr lang="en-US" sz="2400" u="sng" dirty="0" smtClean="0">
                <a:solidFill>
                  <a:schemeClr val="tx2"/>
                </a:solidFill>
              </a:rPr>
              <a:t>Complete Binary Tree:</a:t>
            </a:r>
            <a:r>
              <a:rPr lang="en-US" sz="2400" u="sng" dirty="0" smtClean="0"/>
              <a:t> </a:t>
            </a:r>
            <a:r>
              <a:rPr lang="en-US" sz="2400" dirty="0" smtClean="0"/>
              <a:t>let </a:t>
            </a:r>
            <a:r>
              <a:rPr lang="en-US" sz="2400" b="1" i="1" dirty="0" smtClean="0"/>
              <a:t>h</a:t>
            </a:r>
            <a:r>
              <a:rPr lang="en-US" sz="2400" dirty="0" smtClean="0"/>
              <a:t> be the height of the heap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smtClean="0"/>
              <a:t>for </a:t>
            </a:r>
            <a:r>
              <a:rPr lang="en-US" sz="2000" b="1" i="1" dirty="0" err="1" smtClean="0"/>
              <a:t>i</a:t>
            </a:r>
            <a:r>
              <a:rPr lang="en-US" sz="2000" b="1" i="1" dirty="0" smtClean="0"/>
              <a:t> </a:t>
            </a:r>
            <a:r>
              <a:rPr lang="en-US" sz="2000" dirty="0" smtClean="0">
                <a:sym typeface="Symbol" pitchFamily="18" charset="2"/>
              </a:rPr>
              <a:t>= </a:t>
            </a:r>
            <a:r>
              <a:rPr lang="en-US" sz="2000" dirty="0" smtClean="0"/>
              <a:t>0, … , </a:t>
            </a:r>
            <a:r>
              <a:rPr lang="en-US" sz="2000" b="1" i="1" dirty="0" smtClean="0"/>
              <a:t>h </a:t>
            </a:r>
            <a:r>
              <a:rPr lang="en-US" sz="2000" dirty="0" smtClean="0">
                <a:sym typeface="Symbol" pitchFamily="18" charset="2"/>
              </a:rPr>
              <a:t>- </a:t>
            </a:r>
            <a:r>
              <a:rPr lang="en-US" sz="2000" dirty="0" smtClean="0"/>
              <a:t>1, there are 2</a:t>
            </a:r>
            <a:r>
              <a:rPr lang="en-US" sz="2000" b="1" i="1" baseline="30000" dirty="0" smtClean="0"/>
              <a:t>i</a:t>
            </a:r>
            <a:r>
              <a:rPr lang="en-US" sz="2000" dirty="0" smtClean="0"/>
              <a:t> nodes of depth </a:t>
            </a:r>
            <a:r>
              <a:rPr lang="en-US" sz="2000" b="1" i="1" dirty="0" err="1" smtClean="0"/>
              <a:t>i</a:t>
            </a:r>
            <a:endParaRPr lang="en-US" sz="2000" dirty="0" smtClean="0"/>
          </a:p>
          <a:p>
            <a:pPr lvl="1">
              <a:lnSpc>
                <a:spcPct val="120000"/>
              </a:lnSpc>
              <a:defRPr/>
            </a:pPr>
            <a:r>
              <a:rPr lang="en-US" sz="2000" dirty="0" smtClean="0"/>
              <a:t>at depth </a:t>
            </a:r>
            <a:r>
              <a:rPr lang="en-US" sz="2000" b="1" i="1" dirty="0" smtClean="0"/>
              <a:t>h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- 1</a:t>
            </a:r>
            <a:r>
              <a:rPr lang="en-US" sz="2000" dirty="0" smtClean="0"/>
              <a:t>, all </a:t>
            </a:r>
            <a:r>
              <a:rPr lang="en-US" sz="2000" dirty="0"/>
              <a:t>nodes in the last level are as far left as possible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Since the number of nodes in a complete binary tree of height </a:t>
            </a:r>
            <a:r>
              <a:rPr lang="en-US" sz="2800" i="1" dirty="0"/>
              <a:t>h</a:t>
            </a:r>
            <a:r>
              <a:rPr lang="en-US" sz="2800" dirty="0"/>
              <a:t> is 2</a:t>
            </a:r>
            <a:r>
              <a:rPr lang="en-US" sz="2800" i="1" baseline="30000" dirty="0"/>
              <a:t>h+1</a:t>
            </a:r>
            <a:r>
              <a:rPr lang="en-US" sz="2800" dirty="0"/>
              <a:t>-1, a complete binary tree with </a:t>
            </a:r>
            <a:r>
              <a:rPr lang="en-US" sz="2800" i="1" dirty="0"/>
              <a:t>n</a:t>
            </a:r>
            <a:r>
              <a:rPr lang="en-US" sz="2800" dirty="0"/>
              <a:t> nodes must be of height </a:t>
            </a:r>
            <a:r>
              <a:rPr lang="en-US" sz="2800" i="1" dirty="0"/>
              <a:t>h</a:t>
            </a:r>
            <a:r>
              <a:rPr lang="en-US" sz="2800" dirty="0"/>
              <a:t> = log</a:t>
            </a:r>
            <a:r>
              <a:rPr lang="en-US" sz="2800" baseline="-25000" dirty="0"/>
              <a:t>2</a:t>
            </a:r>
            <a:r>
              <a:rPr lang="en-US" sz="2800" dirty="0"/>
              <a:t> (</a:t>
            </a:r>
            <a:r>
              <a:rPr lang="en-US" sz="2800" i="1" dirty="0"/>
              <a:t>n</a:t>
            </a:r>
            <a:r>
              <a:rPr lang="en-US" sz="2800" dirty="0"/>
              <a:t>+1) - 1 = </a:t>
            </a:r>
            <a:r>
              <a:rPr lang="en-US" sz="2800" i="1" dirty="0"/>
              <a:t>O</a:t>
            </a:r>
            <a:r>
              <a:rPr lang="en-US" sz="2800" dirty="0"/>
              <a:t>(ln </a:t>
            </a:r>
            <a:r>
              <a:rPr lang="en-US" sz="2800" i="1" dirty="0"/>
              <a:t>n</a:t>
            </a:r>
            <a:r>
              <a:rPr lang="en-US" sz="2800" dirty="0"/>
              <a:t>).</a:t>
            </a:r>
            <a:endParaRPr lang="en-US" sz="28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F2A19-C740-48D6-BA8F-5D7DA238848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187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41384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37095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30395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341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1316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25812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41787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9940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3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4386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(Cont.)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Max-Heap has </a:t>
            </a:r>
            <a:r>
              <a:rPr lang="en-US" u="sng" dirty="0" smtClean="0"/>
              <a:t>max</a:t>
            </a:r>
            <a:r>
              <a:rPr lang="en-US" dirty="0" smtClean="0"/>
              <a:t> element as root. Min-Heap has </a:t>
            </a:r>
            <a:r>
              <a:rPr lang="en-US" u="sng" dirty="0" smtClean="0"/>
              <a:t>min</a:t>
            </a:r>
            <a:r>
              <a:rPr lang="en-US" dirty="0" smtClean="0"/>
              <a:t> element as root.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elements in a heap satisfy heap conditions: for Min-Heap: key[parent] &lt;</a:t>
            </a:r>
            <a:r>
              <a:rPr lang="x-none" dirty="0" smtClean="0"/>
              <a:t>=</a:t>
            </a:r>
            <a:r>
              <a:rPr lang="en-US" dirty="0" smtClean="0"/>
              <a:t> key[left-child] and key[right-child].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</a:t>
            </a:r>
            <a:r>
              <a:rPr lang="en-US" dirty="0" smtClean="0">
                <a:solidFill>
                  <a:schemeClr val="tx2"/>
                </a:solidFill>
              </a:rPr>
              <a:t> last node</a:t>
            </a:r>
            <a:r>
              <a:rPr lang="en-US" dirty="0" smtClean="0"/>
              <a:t> of a heap is the rightmost node of maximum depth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2578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224587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12115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822825" y="5638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9" name="AutoShape 16"/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4446587" y="4754562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7"/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5583237" y="4754562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22"/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746500" y="5364162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23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4446587" y="5364162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3421062" y="5638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20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4" name="Freeform 31"/>
          <p:cNvSpPr>
            <a:spLocks/>
          </p:cNvSpPr>
          <p:nvPr/>
        </p:nvSpPr>
        <p:spPr bwMode="auto">
          <a:xfrm flipV="1">
            <a:off x="6272605" y="5966619"/>
            <a:ext cx="1201738" cy="106362"/>
          </a:xfrm>
          <a:custGeom>
            <a:avLst/>
            <a:gdLst>
              <a:gd name="T0" fmla="*/ 786 w 786"/>
              <a:gd name="T1" fmla="*/ 660 h 660"/>
              <a:gd name="T2" fmla="*/ 618 w 786"/>
              <a:gd name="T3" fmla="*/ 198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477000" y="5562600"/>
            <a:ext cx="1206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last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9183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2806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8982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6113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319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2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121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0193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1778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181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81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Heap: An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4757-0F4A-467E-B02C-91CFADA4763F}" type="slidenum">
              <a:rPr lang="en-US"/>
              <a:pPr/>
              <a:t>12</a:t>
            </a:fld>
            <a:endParaRPr lang="en-US" dirty="0"/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228600" y="2438400"/>
            <a:ext cx="4724400" cy="3124200"/>
            <a:chOff x="1104" y="1632"/>
            <a:chExt cx="2976" cy="1968"/>
          </a:xfrm>
        </p:grpSpPr>
        <p:sp>
          <p:nvSpPr>
            <p:cNvPr id="11325" name="Oval 4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1326" name="Oval 5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27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328" name="Oval 7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329" name="Oval 8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330" name="Oval 9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331" name="Oval 10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1332" name="Oval 11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52</a:t>
              </a:r>
            </a:p>
          </p:txBody>
        </p:sp>
        <p:sp>
          <p:nvSpPr>
            <p:cNvPr id="11333" name="Oval 1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11334" name="Line 13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7" name="Line 16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8" name="Line 17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9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0" name="Line 19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1" name="Line 20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8864" name="Group 80"/>
          <p:cNvGraphicFramePr>
            <a:graphicFrameLocks noGrp="1"/>
          </p:cNvGraphicFramePr>
          <p:nvPr/>
        </p:nvGraphicFramePr>
        <p:xfrm>
          <a:off x="5410200" y="2057400"/>
          <a:ext cx="2438400" cy="411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AutoShape 82"/>
          <p:cNvSpPr>
            <a:spLocks noChangeArrowheads="1"/>
          </p:cNvSpPr>
          <p:nvPr/>
        </p:nvSpPr>
        <p:spPr bwMode="auto">
          <a:xfrm>
            <a:off x="6067425" y="6172200"/>
            <a:ext cx="485775" cy="53340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324" name="Text Box 84"/>
          <p:cNvSpPr txBox="1">
            <a:spLocks noChangeArrowheads="1"/>
          </p:cNvSpPr>
          <p:nvPr/>
        </p:nvSpPr>
        <p:spPr bwMode="auto">
          <a:xfrm>
            <a:off x="2209800" y="5105400"/>
            <a:ext cx="312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All the three arrangements</a:t>
            </a:r>
          </a:p>
          <a:p>
            <a:r>
              <a:rPr lang="en-US" sz="2000" b="1"/>
              <a:t>satisfy min heap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389F-7FBF-43FA-9B6F-D0EBBCBD7DD4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0652"/>
              </p:ext>
            </p:extLst>
          </p:nvPr>
        </p:nvGraphicFramePr>
        <p:xfrm>
          <a:off x="1524000" y="2895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2514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siftUp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upHeap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siftDown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down</a:t>
                      </a:r>
                      <a:r>
                        <a:rPr lang="en-US" baseline="0" dirty="0" err="1" smtClean="0"/>
                        <a:t>Heap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 in heap priority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serve() in heap 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Bottom-up</a:t>
                      </a:r>
                      <a:r>
                        <a:rPr lang="en-US" baseline="0" dirty="0" smtClean="0"/>
                        <a:t> construction of a heap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Heap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Heap: An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4757-0F4A-467E-B02C-91CFADA4763F}" type="slidenum">
              <a:rPr lang="en-US"/>
              <a:pPr/>
              <a:t>13</a:t>
            </a:fld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438400"/>
            <a:ext cx="4724400" cy="3124200"/>
            <a:chOff x="1104" y="1632"/>
            <a:chExt cx="2976" cy="1968"/>
          </a:xfrm>
        </p:grpSpPr>
        <p:sp>
          <p:nvSpPr>
            <p:cNvPr id="11325" name="Oval 4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1326" name="Oval 5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1327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1328" name="Oval 7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1329" name="Oval 8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1330" name="Oval 9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1331" name="Oval 10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1332" name="Oval 11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1333" name="Oval 1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11334" name="Line 13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7" name="Line 16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8" name="Line 17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9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0" name="Line 19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1" name="Line 20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8864" name="Group 80"/>
          <p:cNvGraphicFramePr>
            <a:graphicFrameLocks noGrp="1"/>
          </p:cNvGraphicFramePr>
          <p:nvPr/>
        </p:nvGraphicFramePr>
        <p:xfrm>
          <a:off x="5410200" y="2057400"/>
          <a:ext cx="2438400" cy="411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AutoShape 82"/>
          <p:cNvSpPr>
            <a:spLocks noChangeArrowheads="1"/>
          </p:cNvSpPr>
          <p:nvPr/>
        </p:nvSpPr>
        <p:spPr bwMode="auto">
          <a:xfrm>
            <a:off x="6705600" y="6172200"/>
            <a:ext cx="485775" cy="53340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324" name="Text Box 84"/>
          <p:cNvSpPr txBox="1">
            <a:spLocks noChangeArrowheads="1"/>
          </p:cNvSpPr>
          <p:nvPr/>
        </p:nvSpPr>
        <p:spPr bwMode="auto">
          <a:xfrm>
            <a:off x="2209800" y="5105400"/>
            <a:ext cx="312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All the three arrangements</a:t>
            </a:r>
          </a:p>
          <a:p>
            <a:r>
              <a:rPr lang="en-US" sz="2000" b="1"/>
              <a:t>satisfy min heap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Heap: An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F4757-0F4A-467E-B02C-91CFADA4763F}" type="slidenum">
              <a:rPr lang="en-US"/>
              <a:pPr/>
              <a:t>14</a:t>
            </a:fld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438400"/>
            <a:ext cx="4724400" cy="3124200"/>
            <a:chOff x="1104" y="1632"/>
            <a:chExt cx="2976" cy="1968"/>
          </a:xfrm>
        </p:grpSpPr>
        <p:sp>
          <p:nvSpPr>
            <p:cNvPr id="11325" name="Oval 4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1326" name="Oval 5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1327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1328" name="Oval 7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11329" name="Oval 8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330" name="Oval 9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331" name="Oval 10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25</a:t>
              </a:r>
              <a:endParaRPr lang="en-US" dirty="0"/>
            </a:p>
          </p:txBody>
        </p:sp>
        <p:sp>
          <p:nvSpPr>
            <p:cNvPr id="11332" name="Oval 11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1333" name="Oval 1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55</a:t>
              </a:r>
              <a:endParaRPr lang="en-US" dirty="0"/>
            </a:p>
          </p:txBody>
        </p:sp>
        <p:sp>
          <p:nvSpPr>
            <p:cNvPr id="11334" name="Line 13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5" name="Line 14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6" name="Line 15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7" name="Line 16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8" name="Line 17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39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0" name="Line 19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11341" name="Line 20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8864" name="Group 80"/>
          <p:cNvGraphicFramePr>
            <a:graphicFrameLocks noGrp="1"/>
          </p:cNvGraphicFramePr>
          <p:nvPr/>
        </p:nvGraphicFramePr>
        <p:xfrm>
          <a:off x="5410200" y="2057400"/>
          <a:ext cx="2438400" cy="411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AutoShape 82"/>
          <p:cNvSpPr>
            <a:spLocks noChangeArrowheads="1"/>
          </p:cNvSpPr>
          <p:nvPr/>
        </p:nvSpPr>
        <p:spPr bwMode="auto">
          <a:xfrm>
            <a:off x="7286625" y="6172200"/>
            <a:ext cx="485775" cy="53340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324" name="Text Box 84"/>
          <p:cNvSpPr txBox="1">
            <a:spLocks noChangeArrowheads="1"/>
          </p:cNvSpPr>
          <p:nvPr/>
        </p:nvSpPr>
        <p:spPr bwMode="auto">
          <a:xfrm>
            <a:off x="2209800" y="5105400"/>
            <a:ext cx="3121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All the three arrangements</a:t>
            </a:r>
          </a:p>
          <a:p>
            <a:r>
              <a:rPr lang="en-US" sz="2000" b="1"/>
              <a:t>satisfy min heap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86D84-E6A4-4D2F-8B79-430A97DBDD29}" type="slidenum">
              <a:rPr lang="en-US"/>
              <a:pPr/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u="sng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called </a:t>
            </a:r>
            <a:r>
              <a:rPr lang="en-US" sz="2800" dirty="0" err="1" smtClean="0"/>
              <a:t>HeapElements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u="sng" dirty="0" smtClean="0"/>
              <a:t>Structure:</a:t>
            </a:r>
            <a:r>
              <a:rPr lang="en-US" sz="2800" dirty="0" smtClean="0"/>
              <a:t> The elements of the heap satisfy the heap conditions.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u="sng" dirty="0" smtClean="0"/>
              <a:t>Domain:</a:t>
            </a:r>
            <a:r>
              <a:rPr lang="en-US" sz="2800" dirty="0" smtClean="0"/>
              <a:t> Bounded. Type name: Heap.</a:t>
            </a:r>
          </a:p>
        </p:txBody>
      </p:sp>
    </p:spTree>
    <p:extLst>
      <p:ext uri="{BB962C8B-B14F-4D97-AF65-F5344CB8AC3E}">
        <p14:creationId xmlns:p14="http://schemas.microsoft.com/office/powerpoint/2010/main" val="6842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36015-9BF8-43EC-8F49-24C5DEF24E05}" type="slidenum">
              <a:rPr lang="en-US"/>
              <a:pPr/>
              <a:t>16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b="1" u="sng" dirty="0" smtClean="0"/>
              <a:t>Operations:</a:t>
            </a:r>
            <a:r>
              <a:rPr lang="en-US" dirty="0" smtClean="0"/>
              <a:t> </a:t>
            </a:r>
          </a:p>
          <a:p>
            <a:r>
              <a:rPr lang="en-US" sz="2000" b="1" dirty="0" smtClean="0"/>
              <a:t>Method </a:t>
            </a:r>
            <a:r>
              <a:rPr lang="en-US" sz="2000" dirty="0" err="1"/>
              <a:t>SiftUp</a:t>
            </a:r>
            <a:r>
              <a:rPr lang="en-US" sz="2000" dirty="0"/>
              <a:t> (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none. </a:t>
            </a:r>
            <a:r>
              <a:rPr lang="en-US" sz="2000" b="1" dirty="0"/>
              <a:t>requires</a:t>
            </a:r>
            <a:r>
              <a:rPr lang="en-US" sz="2000" dirty="0"/>
              <a:t>: Elements H[1],H[2],…,H[n-1] satisfy </a:t>
            </a:r>
            <a:r>
              <a:rPr lang="en-US" sz="2000" dirty="0" smtClean="0"/>
              <a:t>heap conditions.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b="1" dirty="0"/>
              <a:t>:</a:t>
            </a:r>
            <a:r>
              <a:rPr lang="en-US" sz="2000" dirty="0"/>
              <a:t> Elements H[1],H[2],…,H[n] satisfy heap conditions. </a:t>
            </a:r>
            <a:r>
              <a:rPr lang="en-US" sz="2000" b="1" dirty="0"/>
              <a:t>Output</a:t>
            </a:r>
            <a:r>
              <a:rPr lang="en-US" sz="2000" dirty="0"/>
              <a:t>: none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Method </a:t>
            </a:r>
            <a:r>
              <a:rPr lang="en-US" sz="2000" dirty="0" err="1"/>
              <a:t>SiftDown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</a:t>
            </a:r>
            <a:r>
              <a:rPr lang="en-US" sz="2000" dirty="0" err="1"/>
              <a:t>i</a:t>
            </a:r>
            <a:r>
              <a:rPr lang="en-US" sz="2000" dirty="0"/>
              <a:t>. </a:t>
            </a:r>
            <a:r>
              <a:rPr lang="en-US" sz="2000" b="1" dirty="0"/>
              <a:t>requires</a:t>
            </a:r>
            <a:r>
              <a:rPr lang="en-US" sz="2000" dirty="0"/>
              <a:t>: Elements H[i+1],H[i+2],…,H[n] satisfy the heap </a:t>
            </a:r>
            <a:r>
              <a:rPr lang="en-US" sz="2000" dirty="0" smtClean="0"/>
              <a:t>conditions.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Elements H[</a:t>
            </a:r>
            <a:r>
              <a:rPr lang="en-US" sz="2000" dirty="0" err="1"/>
              <a:t>i</a:t>
            </a:r>
            <a:r>
              <a:rPr lang="en-US" sz="2000" dirty="0"/>
              <a:t>],H[i+1],…,H</a:t>
            </a:r>
            <a:r>
              <a:rPr lang="en-US" sz="2000" dirty="0" smtClean="0"/>
              <a:t>[</a:t>
            </a:r>
            <a:r>
              <a:rPr lang="en-US" sz="2000" dirty="0"/>
              <a:t>n</a:t>
            </a:r>
            <a:r>
              <a:rPr lang="en-US" sz="2000" dirty="0" smtClean="0"/>
              <a:t>] </a:t>
            </a:r>
            <a:r>
              <a:rPr lang="en-US" sz="2000" dirty="0"/>
              <a:t>satisfy the heap conditions. </a:t>
            </a:r>
            <a:r>
              <a:rPr lang="en-US" sz="2000" b="1" dirty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none.</a:t>
            </a:r>
          </a:p>
          <a:p>
            <a:r>
              <a:rPr lang="en-US" sz="2000" dirty="0"/>
              <a:t> </a:t>
            </a:r>
            <a:r>
              <a:rPr lang="en-US" sz="2000" b="1" dirty="0"/>
              <a:t>Method</a:t>
            </a:r>
            <a:r>
              <a:rPr lang="en-US" sz="2000" dirty="0"/>
              <a:t> Insert(</a:t>
            </a:r>
            <a:r>
              <a:rPr lang="en-US" sz="2000" dirty="0" err="1"/>
              <a:t>int</a:t>
            </a:r>
            <a:r>
              <a:rPr lang="en-US" sz="2000" dirty="0"/>
              <a:t> key, T data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key, data. </a:t>
            </a:r>
            <a:r>
              <a:rPr lang="en-US" sz="2000" b="1" dirty="0"/>
              <a:t>requires</a:t>
            </a:r>
            <a:r>
              <a:rPr lang="en-US" sz="2000" dirty="0"/>
              <a:t>: Elements H[1],H[2],…,H[n] satisfy heap </a:t>
            </a:r>
            <a:r>
              <a:rPr lang="en-US" sz="2000" dirty="0" smtClean="0"/>
              <a:t>conditions.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The key and data are inserted in H[n+1]. Elements H[1],H[2],….H[</a:t>
            </a:r>
            <a:r>
              <a:rPr lang="en-US" sz="2000" dirty="0" smtClean="0"/>
              <a:t>n+1] </a:t>
            </a:r>
            <a:r>
              <a:rPr lang="en-US" sz="2000" dirty="0"/>
              <a:t>must satisfy the heap conditions. </a:t>
            </a:r>
            <a:r>
              <a:rPr lang="en-US" sz="2000" b="1" dirty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none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7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36015-9BF8-43EC-8F49-24C5DEF24E05}" type="slidenum">
              <a:rPr lang="en-US"/>
              <a:pPr/>
              <a:t>17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endParaRPr lang="en-US" b="1" u="sng" dirty="0" smtClean="0"/>
          </a:p>
          <a:p>
            <a:pPr marL="609600" indent="-609600" eaLnBrk="1" hangingPunct="1">
              <a:buFontTx/>
              <a:buNone/>
            </a:pPr>
            <a:r>
              <a:rPr lang="en-US" b="1" u="sng" dirty="0" smtClean="0"/>
              <a:t>Operations:</a:t>
            </a:r>
            <a:r>
              <a:rPr lang="en-US" dirty="0" smtClean="0"/>
              <a:t> </a:t>
            </a:r>
          </a:p>
          <a:p>
            <a:r>
              <a:rPr lang="en-US" sz="2000" b="1" dirty="0" smtClean="0"/>
              <a:t>Method</a:t>
            </a:r>
            <a:r>
              <a:rPr lang="en-US" sz="2000" dirty="0" smtClean="0"/>
              <a:t> </a:t>
            </a:r>
            <a:r>
              <a:rPr lang="en-US" sz="2000" dirty="0" err="1"/>
              <a:t>RemoveRoot</a:t>
            </a:r>
            <a:r>
              <a:rPr lang="en-US" sz="2000" dirty="0"/>
              <a:t>(</a:t>
            </a:r>
            <a:r>
              <a:rPr lang="en-US" sz="2000" dirty="0" err="1"/>
              <a:t>HeapElement</a:t>
            </a:r>
            <a:r>
              <a:rPr lang="en-US" sz="2000" dirty="0"/>
              <a:t>&lt;T&gt; result)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input</a:t>
            </a:r>
            <a:r>
              <a:rPr lang="en-US" sz="2000" dirty="0"/>
              <a:t>: none. </a:t>
            </a:r>
            <a:r>
              <a:rPr lang="en-US" sz="2000" b="1" dirty="0"/>
              <a:t>requires</a:t>
            </a:r>
            <a:r>
              <a:rPr lang="en-US" sz="2000" dirty="0"/>
              <a:t>: Elements H[1],H[2],…,H[n] satisfy heap </a:t>
            </a:r>
            <a:r>
              <a:rPr lang="en-US" sz="2000" dirty="0" smtClean="0"/>
              <a:t>condition.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The </a:t>
            </a:r>
            <a:r>
              <a:rPr lang="en-US" sz="2000" dirty="0" err="1"/>
              <a:t>HeapElement</a:t>
            </a:r>
            <a:r>
              <a:rPr lang="en-US" sz="2000" dirty="0"/>
              <a:t> in H[1] is removed, and it is value is assigned to result. Elements H[1],H[2],….H[</a:t>
            </a:r>
            <a:r>
              <a:rPr lang="en-US" sz="2000" dirty="0" smtClean="0"/>
              <a:t>n-1] </a:t>
            </a:r>
            <a:r>
              <a:rPr lang="en-US" sz="2000" dirty="0"/>
              <a:t>must satisfy the heap conditions. </a:t>
            </a:r>
            <a:r>
              <a:rPr lang="en-US" sz="2000" b="1" dirty="0"/>
              <a:t>output</a:t>
            </a:r>
            <a:r>
              <a:rPr lang="en-US" sz="2000" dirty="0"/>
              <a:t>: </a:t>
            </a:r>
            <a:r>
              <a:rPr lang="en-US" sz="2000" dirty="0" smtClean="0"/>
              <a:t>none.</a:t>
            </a:r>
          </a:p>
          <a:p>
            <a:r>
              <a:rPr lang="en-US" sz="2000" b="1" dirty="0" smtClean="0"/>
              <a:t>Method </a:t>
            </a:r>
            <a:r>
              <a:rPr lang="en-US" sz="2000" dirty="0"/>
              <a:t>Full(</a:t>
            </a:r>
            <a:r>
              <a:rPr lang="en-US" sz="2000" dirty="0" err="1"/>
              <a:t>boolean</a:t>
            </a:r>
            <a:r>
              <a:rPr lang="en-US" sz="2000" dirty="0"/>
              <a:t> result)</a:t>
            </a:r>
          </a:p>
          <a:p>
            <a:r>
              <a:rPr lang="en-US" sz="2000" b="1" dirty="0" smtClean="0"/>
              <a:t>Method</a:t>
            </a:r>
            <a:r>
              <a:rPr lang="en-US" sz="2000" dirty="0" smtClean="0"/>
              <a:t> Size(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result)</a:t>
            </a:r>
          </a:p>
        </p:txBody>
      </p:sp>
    </p:spTree>
    <p:extLst>
      <p:ext uri="{BB962C8B-B14F-4D97-AF65-F5344CB8AC3E}">
        <p14:creationId xmlns:p14="http://schemas.microsoft.com/office/powerpoint/2010/main" val="1023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981200"/>
            <a:ext cx="7543800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insertion algorithm consists of three steps</a:t>
            </a:r>
          </a:p>
          <a:p>
            <a:pPr lvl="1" eaLnBrk="1" hangingPunct="1"/>
            <a:r>
              <a:rPr lang="en-US" sz="2000" dirty="0" smtClean="0"/>
              <a:t>Find the insertion node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/>
              <a:t> (the new last node)</a:t>
            </a:r>
          </a:p>
          <a:p>
            <a:pPr lvl="1" eaLnBrk="1" hangingPunct="1"/>
            <a:r>
              <a:rPr lang="en-US" sz="2000" dirty="0" smtClean="0"/>
              <a:t>Store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at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Restore the heap-order property (discussed next)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65D1A-B0C1-46E6-B081-981E2205D35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Upheap</a:t>
            </a:r>
            <a:r>
              <a:rPr lang="en-US" dirty="0" smtClean="0"/>
              <a:t> (</a:t>
            </a:r>
            <a:r>
              <a:rPr lang="en-US" dirty="0" err="1" smtClean="0"/>
              <a:t>siftUp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8077200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After the insertion of a new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, the heap-order property may be violated</a:t>
            </a:r>
          </a:p>
          <a:p>
            <a:pPr eaLnBrk="1" hangingPunct="1"/>
            <a:r>
              <a:rPr lang="en-US" sz="2000" dirty="0" smtClean="0"/>
              <a:t>Algorithm </a:t>
            </a:r>
            <a:r>
              <a:rPr lang="en-US" sz="2000" dirty="0" err="1" smtClean="0"/>
              <a:t>upheap</a:t>
            </a:r>
            <a:r>
              <a:rPr lang="en-US" sz="2000" dirty="0" smtClean="0"/>
              <a:t> (</a:t>
            </a:r>
            <a:r>
              <a:rPr lang="en-US" sz="2000" dirty="0" err="1" smtClean="0"/>
              <a:t>siftUp</a:t>
            </a:r>
            <a:r>
              <a:rPr lang="en-US" sz="2000" dirty="0" smtClean="0"/>
              <a:t>) restores the heap-order property by swapping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along an upward path from the insertion node</a:t>
            </a:r>
          </a:p>
          <a:p>
            <a:pPr eaLnBrk="1" hangingPunct="1"/>
            <a:r>
              <a:rPr lang="en-US" sz="2000" dirty="0" err="1" smtClean="0"/>
              <a:t>Upheap</a:t>
            </a:r>
            <a:r>
              <a:rPr lang="en-US" sz="2000" dirty="0" smtClean="0"/>
              <a:t> terminates when the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reaches the root or a node whose parent has a key smaller than or equal to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Since a heap has height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 smtClean="0"/>
              <a:t>, </a:t>
            </a:r>
            <a:r>
              <a:rPr lang="en-US" sz="2000" dirty="0" err="1" smtClean="0"/>
              <a:t>upheap</a:t>
            </a:r>
            <a:r>
              <a:rPr lang="en-US" sz="2000" dirty="0" smtClean="0"/>
              <a:t> runs in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time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Sequential Representation of binary trees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are three methods of representing a binary tree using array representation.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1. Using index values to represent edges: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SimSun" pitchFamily="2" charset="-122"/>
              </a:rPr>
              <a:t>class Node&lt;T&gt;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T		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		left;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		right;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Node&lt;T&gt;[] </a:t>
            </a:r>
            <a:r>
              <a:rPr lang="en-US" sz="2400" dirty="0" err="1" smtClean="0">
                <a:latin typeface="SimSun" pitchFamily="2" charset="-122"/>
              </a:rPr>
              <a:t>BinaryTree</a:t>
            </a:r>
            <a:r>
              <a:rPr lang="en-US" sz="2400" dirty="0" smtClean="0">
                <a:latin typeface="SimSun" pitchFamily="2" charset="-122"/>
              </a:rPr>
              <a:t>=new Node[</a:t>
            </a:r>
            <a:r>
              <a:rPr lang="en-US" sz="2400" dirty="0" err="1" smtClean="0">
                <a:latin typeface="SimSun" pitchFamily="2" charset="-122"/>
              </a:rPr>
              <a:t>TreeSize</a:t>
            </a:r>
            <a:r>
              <a:rPr lang="en-US" sz="2400" dirty="0" smtClean="0">
                <a:latin typeface="SimSun" pitchFamily="2" charset="-122"/>
              </a:rPr>
              <a:t>]; </a:t>
            </a:r>
            <a:endParaRPr 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BF8D1-41D2-4D3C-8009-3890E66E7EB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1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20</a:t>
            </a:fld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642100" y="22860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7453312" y="2797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5689600" y="2797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6276975" y="33083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9" name="AutoShape 13"/>
          <p:cNvCxnSpPr>
            <a:cxnSpLocks noChangeShapeType="1"/>
            <a:stCxn id="34" idx="3"/>
            <a:endCxn id="36" idx="7"/>
          </p:cNvCxnSpPr>
          <p:nvPr/>
        </p:nvCxnSpPr>
        <p:spPr bwMode="auto">
          <a:xfrm flipH="1">
            <a:off x="5962650" y="25669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6915150" y="25669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6"/>
          <p:cNvCxnSpPr>
            <a:cxnSpLocks noChangeShapeType="1"/>
            <a:endCxn id="35" idx="3"/>
          </p:cNvCxnSpPr>
          <p:nvPr/>
        </p:nvCxnSpPr>
        <p:spPr bwMode="auto">
          <a:xfrm flipV="1">
            <a:off x="7319962" y="30781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5375275" y="30781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5962650" y="30781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5102225" y="33083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7083425" y="3292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42100" y="44481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7453312" y="49593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5689600" y="49593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6276975" y="5470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3" name="AutoShape 13"/>
          <p:cNvCxnSpPr>
            <a:cxnSpLocks noChangeShapeType="1"/>
            <a:stCxn id="19" idx="3"/>
            <a:endCxn id="21" idx="7"/>
          </p:cNvCxnSpPr>
          <p:nvPr/>
        </p:nvCxnSpPr>
        <p:spPr bwMode="auto">
          <a:xfrm flipH="1">
            <a:off x="5962650" y="47291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4"/>
          <p:cNvCxnSpPr>
            <a:cxnSpLocks noChangeShapeType="1"/>
            <a:stCxn id="20" idx="1"/>
            <a:endCxn id="19" idx="5"/>
          </p:cNvCxnSpPr>
          <p:nvPr/>
        </p:nvCxnSpPr>
        <p:spPr bwMode="auto">
          <a:xfrm flipH="1" flipV="1">
            <a:off x="6915150" y="4729163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16"/>
          <p:cNvCxnSpPr>
            <a:cxnSpLocks noChangeShapeType="1"/>
            <a:endCxn id="20" idx="3"/>
          </p:cNvCxnSpPr>
          <p:nvPr/>
        </p:nvCxnSpPr>
        <p:spPr bwMode="auto">
          <a:xfrm flipV="1">
            <a:off x="7319962" y="524033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9"/>
          <p:cNvCxnSpPr>
            <a:cxnSpLocks noChangeShapeType="1"/>
            <a:stCxn id="28" idx="7"/>
            <a:endCxn id="21" idx="3"/>
          </p:cNvCxnSpPr>
          <p:nvPr/>
        </p:nvCxnSpPr>
        <p:spPr bwMode="auto">
          <a:xfrm flipV="1">
            <a:off x="5375275" y="5240338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0"/>
          <p:cNvCxnSpPr>
            <a:cxnSpLocks noChangeShapeType="1"/>
            <a:stCxn id="22" idx="1"/>
            <a:endCxn id="21" idx="5"/>
          </p:cNvCxnSpPr>
          <p:nvPr/>
        </p:nvCxnSpPr>
        <p:spPr bwMode="auto">
          <a:xfrm flipH="1" flipV="1">
            <a:off x="5962650" y="5240338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5102225" y="547052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9" name="Oval 51"/>
          <p:cNvSpPr>
            <a:spLocks noChangeArrowheads="1"/>
          </p:cNvSpPr>
          <p:nvPr/>
        </p:nvSpPr>
        <p:spPr bwMode="auto">
          <a:xfrm>
            <a:off x="7083425" y="54546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62400" y="28368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2225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3033712" y="47625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1270000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1857375" y="5273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47" name="AutoShape 13"/>
          <p:cNvCxnSpPr>
            <a:cxnSpLocks noChangeShapeType="1"/>
            <a:stCxn id="33" idx="3"/>
            <a:endCxn id="45" idx="7"/>
          </p:cNvCxnSpPr>
          <p:nvPr/>
        </p:nvCxnSpPr>
        <p:spPr bwMode="auto">
          <a:xfrm flipH="1">
            <a:off x="1543050" y="453231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4"/>
          <p:cNvCxnSpPr>
            <a:cxnSpLocks noChangeShapeType="1"/>
            <a:stCxn id="38" idx="1"/>
            <a:endCxn id="33" idx="5"/>
          </p:cNvCxnSpPr>
          <p:nvPr/>
        </p:nvCxnSpPr>
        <p:spPr bwMode="auto">
          <a:xfrm flipH="1" flipV="1">
            <a:off x="2495550" y="4532313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6"/>
          <p:cNvCxnSpPr>
            <a:cxnSpLocks noChangeShapeType="1"/>
          </p:cNvCxnSpPr>
          <p:nvPr/>
        </p:nvCxnSpPr>
        <p:spPr bwMode="auto">
          <a:xfrm flipV="1">
            <a:off x="2900362" y="504348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19"/>
          <p:cNvCxnSpPr>
            <a:cxnSpLocks noChangeShapeType="1"/>
            <a:stCxn id="53" idx="7"/>
            <a:endCxn id="45" idx="3"/>
          </p:cNvCxnSpPr>
          <p:nvPr/>
        </p:nvCxnSpPr>
        <p:spPr bwMode="auto">
          <a:xfrm flipV="1">
            <a:off x="955675" y="5043488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20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1543050" y="5043488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682625" y="5273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266382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28019" y="4001388"/>
            <a:ext cx="15781" cy="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2149475" y="22860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2960687" y="2797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1196975" y="2797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58" name="Oval 8"/>
          <p:cNvSpPr>
            <a:spLocks noChangeArrowheads="1"/>
          </p:cNvSpPr>
          <p:nvPr/>
        </p:nvSpPr>
        <p:spPr bwMode="auto">
          <a:xfrm>
            <a:off x="1784350" y="33083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59" name="Rectangle 11"/>
          <p:cNvSpPr>
            <a:spLocks noChangeAspect="1" noChangeArrowheads="1"/>
          </p:cNvSpPr>
          <p:nvPr/>
        </p:nvSpPr>
        <p:spPr bwMode="auto">
          <a:xfrm>
            <a:off x="2711450" y="33083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cxnSp>
        <p:nvCxnSpPr>
          <p:cNvPr id="60" name="AutoShape 13"/>
          <p:cNvCxnSpPr>
            <a:cxnSpLocks noChangeShapeType="1"/>
            <a:stCxn id="55" idx="3"/>
            <a:endCxn id="57" idx="7"/>
          </p:cNvCxnSpPr>
          <p:nvPr/>
        </p:nvCxnSpPr>
        <p:spPr bwMode="auto">
          <a:xfrm flipH="1">
            <a:off x="1470025" y="25669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4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2422525" y="25669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16"/>
          <p:cNvCxnSpPr>
            <a:cxnSpLocks noChangeShapeType="1"/>
            <a:stCxn id="59" idx="0"/>
            <a:endCxn id="56" idx="3"/>
          </p:cNvCxnSpPr>
          <p:nvPr/>
        </p:nvCxnSpPr>
        <p:spPr bwMode="auto">
          <a:xfrm flipV="1">
            <a:off x="2827337" y="30781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9"/>
          <p:cNvCxnSpPr>
            <a:cxnSpLocks noChangeShapeType="1"/>
            <a:stCxn id="65" idx="7"/>
            <a:endCxn id="57" idx="3"/>
          </p:cNvCxnSpPr>
          <p:nvPr/>
        </p:nvCxnSpPr>
        <p:spPr bwMode="auto">
          <a:xfrm flipV="1">
            <a:off x="882650" y="30781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20"/>
          <p:cNvCxnSpPr>
            <a:cxnSpLocks noChangeShapeType="1"/>
            <a:stCxn id="58" idx="1"/>
            <a:endCxn id="57" idx="5"/>
          </p:cNvCxnSpPr>
          <p:nvPr/>
        </p:nvCxnSpPr>
        <p:spPr bwMode="auto">
          <a:xfrm flipH="1" flipV="1">
            <a:off x="1470025" y="30781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21"/>
          <p:cNvSpPr>
            <a:spLocks noChangeArrowheads="1"/>
          </p:cNvSpPr>
          <p:nvPr/>
        </p:nvSpPr>
        <p:spPr bwMode="auto">
          <a:xfrm>
            <a:off x="609600" y="33083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66" name="Freeform 26"/>
          <p:cNvSpPr>
            <a:spLocks/>
          </p:cNvSpPr>
          <p:nvPr/>
        </p:nvSpPr>
        <p:spPr bwMode="auto">
          <a:xfrm>
            <a:off x="2836862" y="358140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544762" y="3962400"/>
            <a:ext cx="177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insertion node</a:t>
            </a:r>
          </a:p>
        </p:txBody>
      </p:sp>
      <p:sp>
        <p:nvSpPr>
          <p:cNvPr id="68" name="Text Box 57"/>
          <p:cNvSpPr txBox="1">
            <a:spLocks noChangeArrowheads="1"/>
          </p:cNvSpPr>
          <p:nvPr/>
        </p:nvSpPr>
        <p:spPr bwMode="auto">
          <a:xfrm>
            <a:off x="2495550" y="2860675"/>
            <a:ext cx="303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21</a:t>
            </a:fld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378075" y="2362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189287" y="2873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1425575" y="2873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12950" y="33845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9" name="AutoShape 13"/>
          <p:cNvCxnSpPr>
            <a:cxnSpLocks noChangeShapeType="1"/>
            <a:stCxn id="34" idx="3"/>
            <a:endCxn id="36" idx="7"/>
          </p:cNvCxnSpPr>
          <p:nvPr/>
        </p:nvCxnSpPr>
        <p:spPr bwMode="auto">
          <a:xfrm flipH="1">
            <a:off x="1698625" y="2643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2651125" y="2643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6"/>
          <p:cNvCxnSpPr>
            <a:cxnSpLocks noChangeShapeType="1"/>
            <a:endCxn id="35" idx="3"/>
          </p:cNvCxnSpPr>
          <p:nvPr/>
        </p:nvCxnSpPr>
        <p:spPr bwMode="auto">
          <a:xfrm flipV="1">
            <a:off x="3055937" y="31543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1111250" y="3154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1698625" y="3154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838200" y="3384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2819400" y="3368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" name="Rectangle 11"/>
          <p:cNvSpPr>
            <a:spLocks noChangeAspect="1" noChangeArrowheads="1"/>
          </p:cNvSpPr>
          <p:nvPr/>
        </p:nvSpPr>
        <p:spPr bwMode="auto">
          <a:xfrm>
            <a:off x="3740150" y="34036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>
            <a:off x="3865562" y="3676650"/>
            <a:ext cx="600075" cy="457200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630612" y="4057650"/>
            <a:ext cx="177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insertion node</a:t>
            </a:r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3811588" y="2955925"/>
            <a:ext cx="303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 flipH="1" flipV="1">
            <a:off x="3476625" y="31400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6950075" y="2362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761287" y="2873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997575" y="2873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6584950" y="33845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8" name="AutoShape 13"/>
          <p:cNvCxnSpPr>
            <a:cxnSpLocks noChangeShapeType="1"/>
            <a:stCxn id="24" idx="3"/>
            <a:endCxn id="26" idx="7"/>
          </p:cNvCxnSpPr>
          <p:nvPr/>
        </p:nvCxnSpPr>
        <p:spPr bwMode="auto">
          <a:xfrm flipH="1">
            <a:off x="6270625" y="2643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14"/>
          <p:cNvCxnSpPr>
            <a:cxnSpLocks noChangeShapeType="1"/>
            <a:stCxn id="25" idx="1"/>
            <a:endCxn id="24" idx="5"/>
          </p:cNvCxnSpPr>
          <p:nvPr/>
        </p:nvCxnSpPr>
        <p:spPr bwMode="auto">
          <a:xfrm flipH="1" flipV="1">
            <a:off x="7223125" y="2643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16"/>
          <p:cNvCxnSpPr>
            <a:cxnSpLocks noChangeShapeType="1"/>
            <a:endCxn id="25" idx="3"/>
          </p:cNvCxnSpPr>
          <p:nvPr/>
        </p:nvCxnSpPr>
        <p:spPr bwMode="auto">
          <a:xfrm flipV="1">
            <a:off x="7627937" y="31543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19"/>
          <p:cNvCxnSpPr>
            <a:cxnSpLocks noChangeShapeType="1"/>
            <a:stCxn id="33" idx="7"/>
            <a:endCxn id="26" idx="3"/>
          </p:cNvCxnSpPr>
          <p:nvPr/>
        </p:nvCxnSpPr>
        <p:spPr bwMode="auto">
          <a:xfrm flipV="1">
            <a:off x="5683250" y="3154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20"/>
          <p:cNvCxnSpPr>
            <a:cxnSpLocks noChangeShapeType="1"/>
            <a:stCxn id="27" idx="1"/>
            <a:endCxn id="26" idx="5"/>
          </p:cNvCxnSpPr>
          <p:nvPr/>
        </p:nvCxnSpPr>
        <p:spPr bwMode="auto">
          <a:xfrm flipH="1" flipV="1">
            <a:off x="6270625" y="31543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5410200" y="3384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38" name="Oval 51"/>
          <p:cNvSpPr>
            <a:spLocks noChangeArrowheads="1"/>
          </p:cNvSpPr>
          <p:nvPr/>
        </p:nvSpPr>
        <p:spPr bwMode="auto">
          <a:xfrm>
            <a:off x="7391400" y="3368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 flipH="1" flipV="1">
            <a:off x="8048625" y="31400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8289925" y="3368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67200" y="287337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3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8EFC-879A-4489-B1B6-365D25B862F1}" type="slidenum">
              <a:rPr lang="en-US"/>
              <a:pPr/>
              <a:t>22</a:t>
            </a:fld>
            <a:endParaRPr 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378075" y="2209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189287" y="27209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1425575" y="27209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12950" y="32321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9" name="AutoShape 13"/>
          <p:cNvCxnSpPr>
            <a:cxnSpLocks noChangeShapeType="1"/>
            <a:stCxn id="34" idx="3"/>
            <a:endCxn id="36" idx="7"/>
          </p:cNvCxnSpPr>
          <p:nvPr/>
        </p:nvCxnSpPr>
        <p:spPr bwMode="auto">
          <a:xfrm flipH="1">
            <a:off x="1698625" y="24907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2651125" y="24907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6"/>
          <p:cNvCxnSpPr>
            <a:cxnSpLocks noChangeShapeType="1"/>
            <a:endCxn id="35" idx="3"/>
          </p:cNvCxnSpPr>
          <p:nvPr/>
        </p:nvCxnSpPr>
        <p:spPr bwMode="auto">
          <a:xfrm flipV="1">
            <a:off x="3055937" y="3001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9"/>
          <p:cNvCxnSpPr>
            <a:cxnSpLocks noChangeShapeType="1"/>
            <a:stCxn id="44" idx="7"/>
            <a:endCxn id="36" idx="3"/>
          </p:cNvCxnSpPr>
          <p:nvPr/>
        </p:nvCxnSpPr>
        <p:spPr bwMode="auto">
          <a:xfrm flipV="1">
            <a:off x="1111250" y="30019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0"/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1698625" y="30019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838200" y="32321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2819400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2" name="AutoShape 20"/>
          <p:cNvCxnSpPr>
            <a:cxnSpLocks noChangeShapeType="1"/>
          </p:cNvCxnSpPr>
          <p:nvPr/>
        </p:nvCxnSpPr>
        <p:spPr bwMode="auto">
          <a:xfrm flipH="1" flipV="1">
            <a:off x="3476625" y="29876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3717925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" name="Rectangle 11"/>
          <p:cNvSpPr>
            <a:spLocks noChangeAspect="1" noChangeArrowheads="1"/>
          </p:cNvSpPr>
          <p:nvPr/>
        </p:nvSpPr>
        <p:spPr bwMode="auto">
          <a:xfrm>
            <a:off x="598488" y="37401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cxnSp>
        <p:nvCxnSpPr>
          <p:cNvPr id="21" name="AutoShape 16"/>
          <p:cNvCxnSpPr>
            <a:cxnSpLocks noChangeShapeType="1"/>
            <a:stCxn id="20" idx="0"/>
          </p:cNvCxnSpPr>
          <p:nvPr/>
        </p:nvCxnSpPr>
        <p:spPr bwMode="auto">
          <a:xfrm flipV="1">
            <a:off x="714375" y="3509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Freeform 26"/>
          <p:cNvSpPr>
            <a:spLocks/>
          </p:cNvSpPr>
          <p:nvPr/>
        </p:nvSpPr>
        <p:spPr bwMode="auto">
          <a:xfrm>
            <a:off x="838200" y="3884611"/>
            <a:ext cx="587375" cy="50799"/>
          </a:xfrm>
          <a:custGeom>
            <a:avLst/>
            <a:gdLst>
              <a:gd name="T0" fmla="*/ 378 w 378"/>
              <a:gd name="T1" fmla="*/ 288 h 288"/>
              <a:gd name="T2" fmla="*/ 306 w 378"/>
              <a:gd name="T3" fmla="*/ 192 h 288"/>
              <a:gd name="T4" fmla="*/ 96 w 378"/>
              <a:gd name="T5" fmla="*/ 18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342224" y="3654424"/>
            <a:ext cx="177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insertion node</a:t>
            </a: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382588" y="3292475"/>
            <a:ext cx="303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6721475" y="2209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7532687" y="27209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5768975" y="27209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356350" y="32321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31" name="AutoShape 13"/>
          <p:cNvCxnSpPr>
            <a:cxnSpLocks noChangeShapeType="1"/>
            <a:stCxn id="27" idx="3"/>
            <a:endCxn id="29" idx="7"/>
          </p:cNvCxnSpPr>
          <p:nvPr/>
        </p:nvCxnSpPr>
        <p:spPr bwMode="auto">
          <a:xfrm flipH="1">
            <a:off x="6042025" y="24907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14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6994525" y="24907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6"/>
          <p:cNvCxnSpPr>
            <a:cxnSpLocks noChangeShapeType="1"/>
            <a:endCxn id="28" idx="3"/>
          </p:cNvCxnSpPr>
          <p:nvPr/>
        </p:nvCxnSpPr>
        <p:spPr bwMode="auto">
          <a:xfrm flipV="1">
            <a:off x="7399337" y="3001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19"/>
          <p:cNvCxnSpPr>
            <a:cxnSpLocks noChangeShapeType="1"/>
            <a:stCxn id="46" idx="7"/>
            <a:endCxn id="29" idx="3"/>
          </p:cNvCxnSpPr>
          <p:nvPr/>
        </p:nvCxnSpPr>
        <p:spPr bwMode="auto">
          <a:xfrm flipV="1">
            <a:off x="5454650" y="30019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20"/>
          <p:cNvCxnSpPr>
            <a:cxnSpLocks noChangeShapeType="1"/>
            <a:stCxn id="30" idx="1"/>
            <a:endCxn id="29" idx="5"/>
          </p:cNvCxnSpPr>
          <p:nvPr/>
        </p:nvCxnSpPr>
        <p:spPr bwMode="auto">
          <a:xfrm flipH="1" flipV="1">
            <a:off x="6042025" y="30019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5181600" y="32321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auto">
          <a:xfrm>
            <a:off x="7162800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9" name="AutoShape 20"/>
          <p:cNvCxnSpPr>
            <a:cxnSpLocks noChangeShapeType="1"/>
          </p:cNvCxnSpPr>
          <p:nvPr/>
        </p:nvCxnSpPr>
        <p:spPr bwMode="auto">
          <a:xfrm flipH="1" flipV="1">
            <a:off x="7820025" y="29876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8061325" y="32162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51" name="AutoShape 16"/>
          <p:cNvCxnSpPr>
            <a:cxnSpLocks noChangeShapeType="1"/>
          </p:cNvCxnSpPr>
          <p:nvPr/>
        </p:nvCxnSpPr>
        <p:spPr bwMode="auto">
          <a:xfrm flipV="1">
            <a:off x="5057775" y="35099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781550" y="36925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797675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608887" y="47625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845175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6432550" y="5273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57" name="AutoShape 13"/>
          <p:cNvCxnSpPr>
            <a:cxnSpLocks noChangeShapeType="1"/>
            <a:stCxn id="53" idx="3"/>
            <a:endCxn id="55" idx="7"/>
          </p:cNvCxnSpPr>
          <p:nvPr/>
        </p:nvCxnSpPr>
        <p:spPr bwMode="auto">
          <a:xfrm flipH="1">
            <a:off x="6118225" y="453231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4"/>
          <p:cNvCxnSpPr>
            <a:cxnSpLocks noChangeShapeType="1"/>
            <a:stCxn id="54" idx="1"/>
            <a:endCxn id="53" idx="5"/>
          </p:cNvCxnSpPr>
          <p:nvPr/>
        </p:nvCxnSpPr>
        <p:spPr bwMode="auto">
          <a:xfrm flipH="1" flipV="1">
            <a:off x="7070725" y="4532313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16"/>
          <p:cNvCxnSpPr>
            <a:cxnSpLocks noChangeShapeType="1"/>
            <a:endCxn id="54" idx="3"/>
          </p:cNvCxnSpPr>
          <p:nvPr/>
        </p:nvCxnSpPr>
        <p:spPr bwMode="auto">
          <a:xfrm flipV="1">
            <a:off x="7475537" y="504348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19"/>
          <p:cNvCxnSpPr>
            <a:cxnSpLocks noChangeShapeType="1"/>
            <a:stCxn id="62" idx="7"/>
            <a:endCxn id="55" idx="3"/>
          </p:cNvCxnSpPr>
          <p:nvPr/>
        </p:nvCxnSpPr>
        <p:spPr bwMode="auto">
          <a:xfrm flipV="1">
            <a:off x="5530850" y="5043488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20"/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6118225" y="5043488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1"/>
          <p:cNvSpPr>
            <a:spLocks noChangeArrowheads="1"/>
          </p:cNvSpPr>
          <p:nvPr/>
        </p:nvSpPr>
        <p:spPr bwMode="auto">
          <a:xfrm>
            <a:off x="5257800" y="5273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" name="Oval 51"/>
          <p:cNvSpPr>
            <a:spLocks noChangeArrowheads="1"/>
          </p:cNvSpPr>
          <p:nvPr/>
        </p:nvSpPr>
        <p:spPr bwMode="auto">
          <a:xfrm>
            <a:off x="7239000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64" name="AutoShape 20"/>
          <p:cNvCxnSpPr>
            <a:cxnSpLocks noChangeShapeType="1"/>
          </p:cNvCxnSpPr>
          <p:nvPr/>
        </p:nvCxnSpPr>
        <p:spPr bwMode="auto">
          <a:xfrm flipH="1" flipV="1">
            <a:off x="7896225" y="5029200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813752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66" name="AutoShape 16"/>
          <p:cNvCxnSpPr>
            <a:cxnSpLocks noChangeShapeType="1"/>
          </p:cNvCxnSpPr>
          <p:nvPr/>
        </p:nvCxnSpPr>
        <p:spPr bwMode="auto">
          <a:xfrm flipV="1">
            <a:off x="5133975" y="5551488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51"/>
          <p:cNvSpPr>
            <a:spLocks noChangeArrowheads="1"/>
          </p:cNvSpPr>
          <p:nvPr/>
        </p:nvSpPr>
        <p:spPr bwMode="auto">
          <a:xfrm>
            <a:off x="4857750" y="57340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2397125" y="429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>
            <a:off x="3208337" y="480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1444625" y="480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2032000" y="531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72" name="AutoShape 13"/>
          <p:cNvCxnSpPr>
            <a:cxnSpLocks noChangeShapeType="1"/>
            <a:stCxn id="68" idx="3"/>
            <a:endCxn id="70" idx="7"/>
          </p:cNvCxnSpPr>
          <p:nvPr/>
        </p:nvCxnSpPr>
        <p:spPr bwMode="auto">
          <a:xfrm flipH="1">
            <a:off x="1717675" y="457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4"/>
          <p:cNvCxnSpPr>
            <a:cxnSpLocks noChangeShapeType="1"/>
            <a:stCxn id="69" idx="1"/>
            <a:endCxn id="68" idx="5"/>
          </p:cNvCxnSpPr>
          <p:nvPr/>
        </p:nvCxnSpPr>
        <p:spPr bwMode="auto">
          <a:xfrm flipH="1" flipV="1">
            <a:off x="2670175" y="457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6"/>
          <p:cNvCxnSpPr>
            <a:cxnSpLocks noChangeShapeType="1"/>
            <a:endCxn id="69" idx="3"/>
          </p:cNvCxnSpPr>
          <p:nvPr/>
        </p:nvCxnSpPr>
        <p:spPr bwMode="auto">
          <a:xfrm flipV="1">
            <a:off x="3074987" y="508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19"/>
          <p:cNvCxnSpPr>
            <a:cxnSpLocks noChangeShapeType="1"/>
            <a:stCxn id="77" idx="7"/>
            <a:endCxn id="70" idx="3"/>
          </p:cNvCxnSpPr>
          <p:nvPr/>
        </p:nvCxnSpPr>
        <p:spPr bwMode="auto">
          <a:xfrm flipV="1">
            <a:off x="1130300" y="508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20"/>
          <p:cNvCxnSpPr>
            <a:cxnSpLocks noChangeShapeType="1"/>
            <a:stCxn id="71" idx="1"/>
            <a:endCxn id="70" idx="5"/>
          </p:cNvCxnSpPr>
          <p:nvPr/>
        </p:nvCxnSpPr>
        <p:spPr bwMode="auto">
          <a:xfrm flipH="1" flipV="1">
            <a:off x="1717675" y="508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857250" y="531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5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8" name="Oval 51"/>
          <p:cNvSpPr>
            <a:spLocks noChangeArrowheads="1"/>
          </p:cNvSpPr>
          <p:nvPr/>
        </p:nvSpPr>
        <p:spPr bwMode="auto">
          <a:xfrm>
            <a:off x="2838450" y="5299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79" name="AutoShape 20"/>
          <p:cNvCxnSpPr>
            <a:cxnSpLocks noChangeShapeType="1"/>
          </p:cNvCxnSpPr>
          <p:nvPr/>
        </p:nvCxnSpPr>
        <p:spPr bwMode="auto">
          <a:xfrm flipH="1" flipV="1">
            <a:off x="3495675" y="507047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3736975" y="5299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1" name="AutoShape 16"/>
          <p:cNvCxnSpPr>
            <a:cxnSpLocks noChangeShapeType="1"/>
          </p:cNvCxnSpPr>
          <p:nvPr/>
        </p:nvCxnSpPr>
        <p:spPr bwMode="auto">
          <a:xfrm flipV="1">
            <a:off x="733425" y="5592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51"/>
          <p:cNvSpPr>
            <a:spLocks noChangeArrowheads="1"/>
          </p:cNvSpPr>
          <p:nvPr/>
        </p:nvSpPr>
        <p:spPr bwMode="auto">
          <a:xfrm>
            <a:off x="457200" y="57753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259080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820025" y="374015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14800" y="4843463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DDD3E-73D5-4E56-9435-254C7A7D376B}" type="slidenum">
              <a:rPr lang="en-US"/>
              <a:pPr/>
              <a:t>23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Removal from a Heap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5720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 smtClean="0"/>
              <a:t>The removal algorithm consists of three steps</a:t>
            </a:r>
          </a:p>
          <a:p>
            <a:pPr lvl="1" eaLnBrk="1" hangingPunct="1"/>
            <a:r>
              <a:rPr lang="en-US" sz="2000" dirty="0" smtClean="0"/>
              <a:t>Replace the root key with the key of the last node </a:t>
            </a:r>
            <a:r>
              <a:rPr lang="en-US" sz="2000" b="1" i="1" dirty="0" smtClean="0">
                <a:latin typeface="Times New Roman" pitchFamily="18" charset="0"/>
              </a:rPr>
              <a:t>w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Remove </a:t>
            </a:r>
            <a:r>
              <a:rPr lang="en-US" sz="2000" b="1" i="1" dirty="0" smtClean="0">
                <a:latin typeface="Times New Roman" pitchFamily="18" charset="0"/>
              </a:rPr>
              <a:t>w</a:t>
            </a:r>
            <a:r>
              <a:rPr lang="en-US" sz="2000" dirty="0" smtClean="0"/>
              <a:t> </a:t>
            </a:r>
          </a:p>
          <a:p>
            <a:pPr lvl="1" eaLnBrk="1" hangingPunct="1"/>
            <a:r>
              <a:rPr lang="en-US" sz="2000" dirty="0" smtClean="0"/>
              <a:t>Restore the heap-order property (discussed next)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new last node</a:t>
            </a:r>
          </a:p>
        </p:txBody>
      </p:sp>
      <p:sp>
        <p:nvSpPr>
          <p:cNvPr id="14366" name="Date Placeholder 2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342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Downheap</a:t>
            </a:r>
            <a:r>
              <a:rPr lang="en-US" dirty="0" smtClean="0"/>
              <a:t> (</a:t>
            </a:r>
            <a:r>
              <a:rPr lang="en-US" dirty="0" err="1" smtClean="0"/>
              <a:t>siftDown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01000" cy="2438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After replacing the root key with the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of the last node, the heap-order property may be violated</a:t>
            </a:r>
          </a:p>
          <a:p>
            <a:pPr eaLnBrk="1" hangingPunct="1"/>
            <a:r>
              <a:rPr lang="en-US" sz="2000" dirty="0" smtClean="0"/>
              <a:t>Algorithm </a:t>
            </a:r>
            <a:r>
              <a:rPr lang="en-US" sz="2000" dirty="0" err="1" smtClean="0"/>
              <a:t>downheap</a:t>
            </a:r>
            <a:r>
              <a:rPr lang="en-US" sz="2000" dirty="0" smtClean="0"/>
              <a:t> (</a:t>
            </a:r>
            <a:r>
              <a:rPr lang="en-US" sz="2000" dirty="0" err="1" smtClean="0"/>
              <a:t>siftDown</a:t>
            </a:r>
            <a:r>
              <a:rPr lang="en-US" sz="2000" dirty="0" smtClean="0"/>
              <a:t>) restores the heap-order property by swapping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along a downward path from the root</a:t>
            </a:r>
          </a:p>
          <a:p>
            <a:r>
              <a:rPr lang="en-US" sz="2000" dirty="0" err="1" smtClean="0"/>
              <a:t>Downheap</a:t>
            </a:r>
            <a:r>
              <a:rPr lang="en-US" sz="2000" dirty="0" smtClean="0"/>
              <a:t> </a:t>
            </a:r>
            <a:r>
              <a:rPr lang="en-US" sz="2000" dirty="0"/>
              <a:t>terminates </a:t>
            </a:r>
            <a:r>
              <a:rPr lang="en-US" sz="2000" dirty="0" smtClean="0"/>
              <a:t>when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reaches a leaf or a node whose children have keys greater than or equal to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2000" dirty="0" smtClean="0"/>
              <a:t>Since a heap has height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, </a:t>
            </a:r>
            <a:r>
              <a:rPr lang="en-US" sz="2000" dirty="0" err="1" smtClean="0"/>
              <a:t>downheap</a:t>
            </a:r>
            <a:r>
              <a:rPr lang="en-US" sz="2000" dirty="0" smtClean="0"/>
              <a:t> runs in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time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810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29200" y="2194310"/>
            <a:ext cx="2833546" cy="2060635"/>
            <a:chOff x="2895600" y="4267200"/>
            <a:chExt cx="2833546" cy="2060635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435475" y="4267200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pitchFamily="18" charset="0"/>
                  <a:sym typeface="Symbol" pitchFamily="18" charset="2"/>
                </a:rPr>
                <a:t>7</a:t>
              </a:r>
              <a:endParaRPr lang="en-US" sz="18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246687" y="4778375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3482975" y="4778375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4070350" y="5289550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7</a:t>
              </a:r>
            </a:p>
          </p:txBody>
        </p:sp>
        <p:cxnSp>
          <p:nvCxnSpPr>
            <p:cNvPr id="32" name="AutoShape 13"/>
            <p:cNvCxnSpPr>
              <a:cxnSpLocks noChangeShapeType="1"/>
              <a:stCxn id="28" idx="3"/>
              <a:endCxn id="30" idx="7"/>
            </p:cNvCxnSpPr>
            <p:nvPr/>
          </p:nvCxnSpPr>
          <p:spPr bwMode="auto">
            <a:xfrm flipH="1">
              <a:off x="3756025" y="4548188"/>
              <a:ext cx="727075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14"/>
            <p:cNvCxnSpPr>
              <a:cxnSpLocks noChangeShapeType="1"/>
              <a:stCxn id="29" idx="1"/>
              <a:endCxn id="28" idx="5"/>
            </p:cNvCxnSpPr>
            <p:nvPr/>
          </p:nvCxnSpPr>
          <p:spPr bwMode="auto">
            <a:xfrm flipH="1" flipV="1">
              <a:off x="4708525" y="4548188"/>
              <a:ext cx="58420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19"/>
            <p:cNvCxnSpPr>
              <a:cxnSpLocks noChangeShapeType="1"/>
              <a:stCxn id="36" idx="7"/>
              <a:endCxn id="30" idx="3"/>
            </p:cNvCxnSpPr>
            <p:nvPr/>
          </p:nvCxnSpPr>
          <p:spPr bwMode="auto">
            <a:xfrm flipV="1">
              <a:off x="3168650" y="5059363"/>
              <a:ext cx="360362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20"/>
            <p:cNvCxnSpPr>
              <a:cxnSpLocks noChangeShapeType="1"/>
              <a:stCxn id="31" idx="1"/>
              <a:endCxn id="30" idx="5"/>
            </p:cNvCxnSpPr>
            <p:nvPr/>
          </p:nvCxnSpPr>
          <p:spPr bwMode="auto">
            <a:xfrm flipH="1" flipV="1">
              <a:off x="3756025" y="5059363"/>
              <a:ext cx="36195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2895600" y="5289550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4398962" y="5494338"/>
              <a:ext cx="895350" cy="411162"/>
            </a:xfrm>
            <a:custGeom>
              <a:avLst/>
              <a:gdLst>
                <a:gd name="T0" fmla="*/ 564 w 564"/>
                <a:gd name="T1" fmla="*/ 259 h 259"/>
                <a:gd name="T2" fmla="*/ 324 w 564"/>
                <a:gd name="T3" fmla="*/ 43 h 259"/>
                <a:gd name="T4" fmla="*/ 0 w 564"/>
                <a:gd name="T5" fmla="*/ 1 h 259"/>
                <a:gd name="T6" fmla="*/ 0 60000 65536"/>
                <a:gd name="T7" fmla="*/ 0 60000 65536"/>
                <a:gd name="T8" fmla="*/ 0 60000 65536"/>
                <a:gd name="T9" fmla="*/ 0 w 564"/>
                <a:gd name="T10" fmla="*/ 0 h 259"/>
                <a:gd name="T11" fmla="*/ 564 w 564"/>
                <a:gd name="T12" fmla="*/ 259 h 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4" h="259">
                  <a:moveTo>
                    <a:pt x="564" y="259"/>
                  </a:moveTo>
                  <a:cubicBezTo>
                    <a:pt x="525" y="223"/>
                    <a:pt x="418" y="86"/>
                    <a:pt x="324" y="43"/>
                  </a:cubicBezTo>
                  <a:cubicBezTo>
                    <a:pt x="230" y="0"/>
                    <a:pt x="67" y="10"/>
                    <a:pt x="0" y="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627562" y="5927725"/>
              <a:ext cx="1101584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last </a:t>
              </a:r>
              <a:r>
                <a:rPr lang="en-US" sz="2000" dirty="0"/>
                <a:t>node</a:t>
              </a: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4281487" y="4981575"/>
              <a:ext cx="387350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2057400"/>
            <a:ext cx="2938462" cy="2057400"/>
            <a:chOff x="3048000" y="2057400"/>
            <a:chExt cx="2938462" cy="2057400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587875" y="2057400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5399087" y="2568575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635375" y="2568575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222750" y="3079750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7</a:t>
              </a:r>
            </a:p>
          </p:txBody>
        </p:sp>
        <p:cxnSp>
          <p:nvCxnSpPr>
            <p:cNvPr id="22" name="AutoShape 13"/>
            <p:cNvCxnSpPr>
              <a:cxnSpLocks noChangeShapeType="1"/>
              <a:stCxn id="18" idx="3"/>
              <a:endCxn id="20" idx="7"/>
            </p:cNvCxnSpPr>
            <p:nvPr/>
          </p:nvCxnSpPr>
          <p:spPr bwMode="auto">
            <a:xfrm flipH="1">
              <a:off x="3908425" y="2338388"/>
              <a:ext cx="727075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14"/>
            <p:cNvCxnSpPr>
              <a:cxnSpLocks noChangeShapeType="1"/>
              <a:stCxn id="19" idx="1"/>
              <a:endCxn id="18" idx="5"/>
            </p:cNvCxnSpPr>
            <p:nvPr/>
          </p:nvCxnSpPr>
          <p:spPr bwMode="auto">
            <a:xfrm flipH="1" flipV="1">
              <a:off x="4860925" y="2338388"/>
              <a:ext cx="58420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19"/>
            <p:cNvCxnSpPr>
              <a:cxnSpLocks noChangeShapeType="1"/>
              <a:stCxn id="26" idx="7"/>
              <a:endCxn id="20" idx="3"/>
            </p:cNvCxnSpPr>
            <p:nvPr/>
          </p:nvCxnSpPr>
          <p:spPr bwMode="auto">
            <a:xfrm flipV="1">
              <a:off x="3321050" y="2849563"/>
              <a:ext cx="360362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0"/>
            <p:cNvCxnSpPr>
              <a:cxnSpLocks noChangeShapeType="1"/>
              <a:stCxn id="21" idx="1"/>
              <a:endCxn id="20" idx="5"/>
            </p:cNvCxnSpPr>
            <p:nvPr/>
          </p:nvCxnSpPr>
          <p:spPr bwMode="auto">
            <a:xfrm flipH="1" flipV="1">
              <a:off x="3908425" y="2849563"/>
              <a:ext cx="36195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048000" y="3079750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51362" y="3284538"/>
              <a:ext cx="895350" cy="411162"/>
            </a:xfrm>
            <a:custGeom>
              <a:avLst/>
              <a:gdLst>
                <a:gd name="T0" fmla="*/ 564 w 564"/>
                <a:gd name="T1" fmla="*/ 259 h 259"/>
                <a:gd name="T2" fmla="*/ 324 w 564"/>
                <a:gd name="T3" fmla="*/ 43 h 259"/>
                <a:gd name="T4" fmla="*/ 0 w 564"/>
                <a:gd name="T5" fmla="*/ 1 h 259"/>
                <a:gd name="T6" fmla="*/ 0 60000 65536"/>
                <a:gd name="T7" fmla="*/ 0 60000 65536"/>
                <a:gd name="T8" fmla="*/ 0 60000 65536"/>
                <a:gd name="T9" fmla="*/ 0 w 564"/>
                <a:gd name="T10" fmla="*/ 0 h 259"/>
                <a:gd name="T11" fmla="*/ 564 w 564"/>
                <a:gd name="T12" fmla="*/ 259 h 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4" h="259">
                  <a:moveTo>
                    <a:pt x="564" y="259"/>
                  </a:moveTo>
                  <a:cubicBezTo>
                    <a:pt x="525" y="223"/>
                    <a:pt x="418" y="86"/>
                    <a:pt x="324" y="43"/>
                  </a:cubicBezTo>
                  <a:cubicBezTo>
                    <a:pt x="230" y="0"/>
                    <a:pt x="67" y="10"/>
                    <a:pt x="0" y="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4779962" y="3717925"/>
              <a:ext cx="120650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last node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4433887" y="2771775"/>
              <a:ext cx="387350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46353" y="4556865"/>
            <a:ext cx="3566118" cy="2060635"/>
            <a:chOff x="2895600" y="4267200"/>
            <a:chExt cx="3566118" cy="2060635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4435475" y="4267200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pitchFamily="18" charset="0"/>
                  <a:sym typeface="Symbol" pitchFamily="18" charset="2"/>
                </a:rPr>
                <a:t>7</a:t>
              </a:r>
              <a:endParaRPr lang="en-US" sz="18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246687" y="4778375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482975" y="4778375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cxnSp>
          <p:nvCxnSpPr>
            <p:cNvPr id="46" name="AutoShape 13"/>
            <p:cNvCxnSpPr>
              <a:cxnSpLocks noChangeShapeType="1"/>
              <a:stCxn id="43" idx="3"/>
              <a:endCxn id="45" idx="7"/>
            </p:cNvCxnSpPr>
            <p:nvPr/>
          </p:nvCxnSpPr>
          <p:spPr bwMode="auto">
            <a:xfrm flipH="1">
              <a:off x="3756025" y="4548188"/>
              <a:ext cx="727075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AutoShape 14"/>
            <p:cNvCxnSpPr>
              <a:cxnSpLocks noChangeShapeType="1"/>
              <a:stCxn id="44" idx="1"/>
              <a:endCxn id="43" idx="5"/>
            </p:cNvCxnSpPr>
            <p:nvPr/>
          </p:nvCxnSpPr>
          <p:spPr bwMode="auto">
            <a:xfrm flipH="1" flipV="1">
              <a:off x="4708525" y="4548188"/>
              <a:ext cx="58420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19"/>
            <p:cNvCxnSpPr>
              <a:cxnSpLocks noChangeShapeType="1"/>
              <a:stCxn id="49" idx="7"/>
              <a:endCxn id="45" idx="3"/>
            </p:cNvCxnSpPr>
            <p:nvPr/>
          </p:nvCxnSpPr>
          <p:spPr bwMode="auto">
            <a:xfrm flipV="1">
              <a:off x="3168650" y="5059363"/>
              <a:ext cx="360362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895600" y="5289550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398962" y="5494338"/>
              <a:ext cx="895350" cy="411162"/>
            </a:xfrm>
            <a:custGeom>
              <a:avLst/>
              <a:gdLst>
                <a:gd name="T0" fmla="*/ 564 w 564"/>
                <a:gd name="T1" fmla="*/ 259 h 259"/>
                <a:gd name="T2" fmla="*/ 324 w 564"/>
                <a:gd name="T3" fmla="*/ 43 h 259"/>
                <a:gd name="T4" fmla="*/ 0 w 564"/>
                <a:gd name="T5" fmla="*/ 1 h 259"/>
                <a:gd name="T6" fmla="*/ 0 60000 65536"/>
                <a:gd name="T7" fmla="*/ 0 60000 65536"/>
                <a:gd name="T8" fmla="*/ 0 60000 65536"/>
                <a:gd name="T9" fmla="*/ 0 w 564"/>
                <a:gd name="T10" fmla="*/ 0 h 259"/>
                <a:gd name="T11" fmla="*/ 564 w 564"/>
                <a:gd name="T12" fmla="*/ 259 h 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4" h="259">
                  <a:moveTo>
                    <a:pt x="564" y="259"/>
                  </a:moveTo>
                  <a:cubicBezTo>
                    <a:pt x="525" y="223"/>
                    <a:pt x="418" y="86"/>
                    <a:pt x="324" y="43"/>
                  </a:cubicBezTo>
                  <a:cubicBezTo>
                    <a:pt x="230" y="0"/>
                    <a:pt x="67" y="10"/>
                    <a:pt x="0" y="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4627562" y="5927725"/>
              <a:ext cx="1834156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delete last </a:t>
              </a:r>
              <a:r>
                <a:rPr lang="en-US" sz="2000" dirty="0"/>
                <a:t>node</a:t>
              </a:r>
            </a:p>
          </p:txBody>
        </p:sp>
        <p:cxnSp>
          <p:nvCxnSpPr>
            <p:cNvPr id="52" name="AutoShape 20"/>
            <p:cNvCxnSpPr>
              <a:cxnSpLocks noChangeShapeType="1"/>
            </p:cNvCxnSpPr>
            <p:nvPr/>
          </p:nvCxnSpPr>
          <p:spPr bwMode="auto">
            <a:xfrm flipH="1" flipV="1">
              <a:off x="3756025" y="5059363"/>
              <a:ext cx="36195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4281487" y="4981575"/>
              <a:ext cx="387350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4" name="Rectangle 39"/>
            <p:cNvSpPr>
              <a:spLocks noChangeAspect="1" noChangeArrowheads="1"/>
            </p:cNvSpPr>
            <p:nvPr/>
          </p:nvSpPr>
          <p:spPr bwMode="auto">
            <a:xfrm>
              <a:off x="4037013" y="5316538"/>
              <a:ext cx="230187" cy="23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x-none" sz="1800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3886200" y="2794386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29600" y="3916362"/>
            <a:ext cx="0" cy="800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38601" y="5228377"/>
            <a:ext cx="761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62000" y="4267200"/>
            <a:ext cx="2670175" cy="2060635"/>
            <a:chOff x="762000" y="4267200"/>
            <a:chExt cx="2670175" cy="2060635"/>
          </a:xfrm>
        </p:grpSpPr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838200" y="5927725"/>
              <a:ext cx="242245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DownHeap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SiftDown</a:t>
              </a:r>
              <a:endParaRPr lang="en-US" sz="2000" dirty="0"/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2301875" y="4267200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pitchFamily="18" charset="0"/>
                  <a:sym typeface="Symbol" pitchFamily="18" charset="2"/>
                </a:rPr>
                <a:t>5</a:t>
              </a:r>
              <a:endParaRPr lang="en-US" sz="18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3113087" y="4778375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349375" y="4778375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 smtClean="0">
                  <a:latin typeface="Times New Roman" pitchFamily="18" charset="0"/>
                  <a:sym typeface="Symbol" pitchFamily="18" charset="2"/>
                </a:rPr>
                <a:t>7</a:t>
              </a:r>
              <a:endParaRPr lang="en-US" sz="1800" dirty="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80" name="AutoShape 13"/>
            <p:cNvCxnSpPr>
              <a:cxnSpLocks noChangeShapeType="1"/>
              <a:stCxn id="77" idx="3"/>
              <a:endCxn id="79" idx="7"/>
            </p:cNvCxnSpPr>
            <p:nvPr/>
          </p:nvCxnSpPr>
          <p:spPr bwMode="auto">
            <a:xfrm flipH="1">
              <a:off x="1622425" y="4548188"/>
              <a:ext cx="727075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" name="AutoShape 14"/>
            <p:cNvCxnSpPr>
              <a:cxnSpLocks noChangeShapeType="1"/>
              <a:stCxn id="78" idx="1"/>
              <a:endCxn id="77" idx="5"/>
            </p:cNvCxnSpPr>
            <p:nvPr/>
          </p:nvCxnSpPr>
          <p:spPr bwMode="auto">
            <a:xfrm flipH="1" flipV="1">
              <a:off x="2574925" y="4548188"/>
              <a:ext cx="58420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" name="AutoShape 19"/>
            <p:cNvCxnSpPr>
              <a:cxnSpLocks noChangeShapeType="1"/>
              <a:stCxn id="83" idx="7"/>
              <a:endCxn id="79" idx="3"/>
            </p:cNvCxnSpPr>
            <p:nvPr/>
          </p:nvCxnSpPr>
          <p:spPr bwMode="auto">
            <a:xfrm flipV="1">
              <a:off x="1035050" y="5059363"/>
              <a:ext cx="360362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762000" y="5289550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3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26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stCxn id="36" idx="7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2895600" y="52895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3241816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2667000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134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27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19"/>
          <p:cNvCxnSpPr>
            <a:cxnSpLocks noChangeShapeType="1"/>
            <a:endCxn id="30" idx="3"/>
          </p:cNvCxnSpPr>
          <p:nvPr/>
        </p:nvCxnSpPr>
        <p:spPr bwMode="auto">
          <a:xfrm flipV="1">
            <a:off x="3168650" y="50593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Freeform 26"/>
          <p:cNvSpPr>
            <a:spLocks/>
          </p:cNvSpPr>
          <p:nvPr/>
        </p:nvSpPr>
        <p:spPr bwMode="auto">
          <a:xfrm>
            <a:off x="3241816" y="5494338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183415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delete last </a:t>
            </a:r>
            <a:r>
              <a:rPr lang="en-US" sz="2000" dirty="0"/>
              <a:t>node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2667000" y="49815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18" name="Rectangle 39"/>
          <p:cNvSpPr>
            <a:spLocks noChangeAspect="1" noChangeArrowheads="1"/>
          </p:cNvSpPr>
          <p:nvPr/>
        </p:nvSpPr>
        <p:spPr bwMode="auto">
          <a:xfrm>
            <a:off x="2971800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</p:spTree>
    <p:extLst>
      <p:ext uri="{BB962C8B-B14F-4D97-AF65-F5344CB8AC3E}">
        <p14:creationId xmlns:p14="http://schemas.microsoft.com/office/powerpoint/2010/main" val="12909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28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470416" y="5927725"/>
            <a:ext cx="242245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6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29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147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1: Example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6B664-66AD-4901-9888-8480B70DDB3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5124" name="Group 18"/>
          <p:cNvGrpSpPr>
            <a:grpSpLocks/>
          </p:cNvGrpSpPr>
          <p:nvPr/>
        </p:nvGrpSpPr>
        <p:grpSpPr bwMode="auto">
          <a:xfrm>
            <a:off x="533400" y="2209800"/>
            <a:ext cx="1981200" cy="3733800"/>
            <a:chOff x="144" y="1392"/>
            <a:chExt cx="1248" cy="2352"/>
          </a:xfrm>
        </p:grpSpPr>
        <p:sp>
          <p:nvSpPr>
            <p:cNvPr id="5173" name="Oval 3"/>
            <p:cNvSpPr>
              <a:spLocks noChangeArrowheads="1"/>
            </p:cNvSpPr>
            <p:nvPr/>
          </p:nvSpPr>
          <p:spPr bwMode="auto">
            <a:xfrm>
              <a:off x="76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174" name="Oval 5"/>
            <p:cNvSpPr>
              <a:spLocks noChangeArrowheads="1"/>
            </p:cNvSpPr>
            <p:nvPr/>
          </p:nvSpPr>
          <p:spPr bwMode="auto">
            <a:xfrm>
              <a:off x="144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175" name="Oval 6"/>
            <p:cNvSpPr>
              <a:spLocks noChangeArrowheads="1"/>
            </p:cNvSpPr>
            <p:nvPr/>
          </p:nvSpPr>
          <p:spPr bwMode="auto">
            <a:xfrm>
              <a:off x="43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76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77" name="Oval 8"/>
            <p:cNvSpPr>
              <a:spLocks noChangeArrowheads="1"/>
            </p:cNvSpPr>
            <p:nvPr/>
          </p:nvSpPr>
          <p:spPr bwMode="auto">
            <a:xfrm>
              <a:off x="76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178" name="Oval 9"/>
            <p:cNvSpPr>
              <a:spLocks noChangeArrowheads="1"/>
            </p:cNvSpPr>
            <p:nvPr/>
          </p:nvSpPr>
          <p:spPr bwMode="auto">
            <a:xfrm>
              <a:off x="528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5179" name="Oval 10"/>
            <p:cNvSpPr>
              <a:spLocks noChangeArrowheads="1"/>
            </p:cNvSpPr>
            <p:nvPr/>
          </p:nvSpPr>
          <p:spPr bwMode="auto">
            <a:xfrm>
              <a:off x="240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5180" name="Line 11"/>
            <p:cNvSpPr>
              <a:spLocks noChangeShapeType="1"/>
            </p:cNvSpPr>
            <p:nvPr/>
          </p:nvSpPr>
          <p:spPr bwMode="auto">
            <a:xfrm flipH="1">
              <a:off x="672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1" name="Line 12"/>
            <p:cNvSpPr>
              <a:spLocks noChangeShapeType="1"/>
            </p:cNvSpPr>
            <p:nvPr/>
          </p:nvSpPr>
          <p:spPr bwMode="auto">
            <a:xfrm>
              <a:off x="1056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2" name="Line 13"/>
            <p:cNvSpPr>
              <a:spLocks noChangeShapeType="1"/>
            </p:cNvSpPr>
            <p:nvPr/>
          </p:nvSpPr>
          <p:spPr bwMode="auto">
            <a:xfrm flipH="1">
              <a:off x="384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3" name="Line 15"/>
            <p:cNvSpPr>
              <a:spLocks noChangeShapeType="1"/>
            </p:cNvSpPr>
            <p:nvPr/>
          </p:nvSpPr>
          <p:spPr bwMode="auto">
            <a:xfrm>
              <a:off x="672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4" name="Line 16"/>
            <p:cNvSpPr>
              <a:spLocks noChangeShapeType="1"/>
            </p:cNvSpPr>
            <p:nvPr/>
          </p:nvSpPr>
          <p:spPr bwMode="auto">
            <a:xfrm flipH="1">
              <a:off x="76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5185" name="Line 17"/>
            <p:cNvSpPr>
              <a:spLocks noChangeShapeType="1"/>
            </p:cNvSpPr>
            <p:nvPr/>
          </p:nvSpPr>
          <p:spPr bwMode="auto">
            <a:xfrm flipH="1">
              <a:off x="480" y="326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169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323"/>
              </p:ext>
            </p:extLst>
          </p:nvPr>
        </p:nvGraphicFramePr>
        <p:xfrm>
          <a:off x="3048000" y="2286000"/>
          <a:ext cx="4648200" cy="3657600"/>
        </p:xfrm>
        <a:graphic>
          <a:graphicData uri="http://schemas.openxmlformats.org/drawingml/2006/table">
            <a:tbl>
              <a:tblPr/>
              <a:tblGrid>
                <a:gridCol w="1162050"/>
                <a:gridCol w="1276350"/>
                <a:gridCol w="1047750"/>
                <a:gridCol w="11620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862947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from index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30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6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Freeform 26"/>
          <p:cNvSpPr>
            <a:spLocks/>
          </p:cNvSpPr>
          <p:nvPr/>
        </p:nvSpPr>
        <p:spPr bwMode="auto">
          <a:xfrm>
            <a:off x="5603875" y="500856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5486400" y="44958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3968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31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246687" y="47783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Freeform 26"/>
          <p:cNvSpPr>
            <a:spLocks/>
          </p:cNvSpPr>
          <p:nvPr/>
        </p:nvSpPr>
        <p:spPr bwMode="auto">
          <a:xfrm>
            <a:off x="5603875" y="500856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1101584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last </a:t>
            </a:r>
            <a:r>
              <a:rPr lang="en-US" sz="2000" dirty="0"/>
              <a:t>node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5486400" y="44958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845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4"/>
          <p:cNvCxnSpPr>
            <a:cxnSpLocks noChangeShapeType="1"/>
            <a:endCxn id="28" idx="5"/>
          </p:cNvCxnSpPr>
          <p:nvPr/>
        </p:nvCxnSpPr>
        <p:spPr bwMode="auto">
          <a:xfrm flipH="1" flipV="1">
            <a:off x="4708525" y="45481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Freeform 26"/>
          <p:cNvSpPr>
            <a:spLocks/>
          </p:cNvSpPr>
          <p:nvPr/>
        </p:nvSpPr>
        <p:spPr bwMode="auto">
          <a:xfrm>
            <a:off x="5603875" y="5008563"/>
            <a:ext cx="895350" cy="411162"/>
          </a:xfrm>
          <a:custGeom>
            <a:avLst/>
            <a:gdLst>
              <a:gd name="T0" fmla="*/ 564 w 564"/>
              <a:gd name="T1" fmla="*/ 259 h 259"/>
              <a:gd name="T2" fmla="*/ 324 w 564"/>
              <a:gd name="T3" fmla="*/ 43 h 259"/>
              <a:gd name="T4" fmla="*/ 0 w 564"/>
              <a:gd name="T5" fmla="*/ 1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183415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delete last </a:t>
            </a:r>
            <a:r>
              <a:rPr lang="en-US" sz="2000" dirty="0"/>
              <a:t>node</a:t>
            </a:r>
          </a:p>
        </p:txBody>
      </p:sp>
      <p:sp>
        <p:nvSpPr>
          <p:cNvPr id="14" name="Text Box 53"/>
          <p:cNvSpPr txBox="1">
            <a:spLocks noChangeArrowheads="1"/>
          </p:cNvSpPr>
          <p:nvPr/>
        </p:nvSpPr>
        <p:spPr bwMode="auto">
          <a:xfrm>
            <a:off x="5486400" y="44958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15" name="Rectangle 39"/>
          <p:cNvSpPr>
            <a:spLocks noChangeAspect="1" noChangeArrowheads="1"/>
          </p:cNvSpPr>
          <p:nvPr/>
        </p:nvSpPr>
        <p:spPr bwMode="auto">
          <a:xfrm>
            <a:off x="5246688" y="4826000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x-none" sz="1800"/>
          </a:p>
        </p:txBody>
      </p:sp>
    </p:spTree>
    <p:extLst>
      <p:ext uri="{BB962C8B-B14F-4D97-AF65-F5344CB8AC3E}">
        <p14:creationId xmlns:p14="http://schemas.microsoft.com/office/powerpoint/2010/main" val="42460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832475" y="5441950"/>
            <a:ext cx="242245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6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1F4A0-DF08-48BB-9610-589A365331DF}" type="slidenum">
              <a:rPr lang="en-US"/>
              <a:pPr/>
              <a:t>34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Downheap</a:t>
            </a:r>
          </a:p>
        </p:txBody>
      </p:sp>
      <p:sp>
        <p:nvSpPr>
          <p:cNvPr id="15387" name="Date Placeholder 2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35475" y="4267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482975" y="4778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9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13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3756025" y="45481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1532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9EDD6-2BB5-4E1D-A4C0-3BF721AFE55B}" type="slidenum">
              <a:rPr lang="en-US"/>
              <a:pPr/>
              <a:t>35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 applications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Priority queue</a:t>
            </a:r>
          </a:p>
          <a:p>
            <a:pPr eaLnBrk="1" hangingPunct="1"/>
            <a:r>
              <a:rPr lang="en-US" sz="2400" dirty="0" smtClean="0"/>
              <a:t>Consider a priority queue with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items implemented by means of a heap</a:t>
            </a:r>
          </a:p>
          <a:p>
            <a:pPr lvl="1" eaLnBrk="1" hangingPunct="1"/>
            <a:r>
              <a:rPr lang="en-US" sz="2000" dirty="0" smtClean="0"/>
              <a:t>the space used is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methods </a:t>
            </a:r>
            <a:r>
              <a:rPr lang="en-US" sz="2000" dirty="0" err="1" smtClean="0">
                <a:solidFill>
                  <a:schemeClr val="tx2"/>
                </a:solidFill>
              </a:rPr>
              <a:t>enqueue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serve </a:t>
            </a:r>
            <a:r>
              <a:rPr lang="en-US" sz="2000" dirty="0" smtClean="0"/>
              <a:t> take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(log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time</a:t>
            </a:r>
          </a:p>
          <a:p>
            <a:pPr lvl="1" eaLnBrk="1" hangingPunct="1"/>
            <a:r>
              <a:rPr lang="en-US" sz="2000" dirty="0" smtClean="0"/>
              <a:t>methods </a:t>
            </a:r>
            <a:r>
              <a:rPr lang="en-US" sz="2000" dirty="0" smtClean="0">
                <a:solidFill>
                  <a:schemeClr val="tx2"/>
                </a:solidFill>
              </a:rPr>
              <a:t>length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full </a:t>
            </a:r>
            <a:r>
              <a:rPr lang="en-US" sz="2000" dirty="0" smtClean="0"/>
              <a:t>take time </a:t>
            </a:r>
            <a:r>
              <a:rPr lang="en-US" sz="2000" b="1" i="1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(1) </a:t>
            </a:r>
            <a:r>
              <a:rPr lang="en-US" sz="2000" dirty="0" smtClean="0"/>
              <a:t>time</a:t>
            </a:r>
          </a:p>
        </p:txBody>
      </p:sp>
      <p:sp>
        <p:nvSpPr>
          <p:cNvPr id="1177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Heap sort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Using a heap-based priority queue, we can sort a sequence of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elements in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 log 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 </a:t>
            </a:r>
            <a:r>
              <a:rPr lang="en-US" sz="2400" dirty="0" smtClean="0"/>
              <a:t>time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The resulting algorithm is called heap-sort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Heap-sort is much faster than quadratic sorting algorithms, such as bubble sort and selection-sort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567613" y="252413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5" name="Clip" r:id="rId3" imgW="1849680" imgH="2404800" progId="">
                  <p:embed/>
                </p:oleObj>
              </mc:Choice>
              <mc:Fallback>
                <p:oleObj name="Clip" r:id="rId3" imgW="1849680" imgH="24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52413"/>
                        <a:ext cx="127158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7886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Priority Queue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5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B3A57-6099-4DE5-B909-7C0C2178EA4B}" type="slidenum">
              <a:rPr lang="en-US"/>
              <a:pPr/>
              <a:t>37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We can use a heap to implement a priority queue</a:t>
            </a:r>
          </a:p>
          <a:p>
            <a:pPr eaLnBrk="1" hangingPunct="1"/>
            <a:r>
              <a:rPr lang="en-US" sz="2400" smtClean="0"/>
              <a:t>We store a (key, element) item at each internal node</a:t>
            </a:r>
          </a:p>
          <a:p>
            <a:pPr eaLnBrk="1" hangingPunct="1"/>
            <a:r>
              <a:rPr lang="en-US" sz="2400" smtClean="0"/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505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114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114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/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4724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4724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138 h 215"/>
              <a:gd name="T2" fmla="*/ 498 w 654"/>
              <a:gd name="T3" fmla="*/ 192 h 215"/>
              <a:gd name="T4" fmla="*/ 654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8807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Heap: Element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HeapElem</a:t>
            </a:r>
            <a:r>
              <a:rPr lang="en-US" sz="2400" dirty="0"/>
              <a:t> &lt;T&gt;{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int</a:t>
            </a:r>
            <a:r>
              <a:rPr lang="en-US" sz="2400" dirty="0"/>
              <a:t> key;</a:t>
            </a:r>
          </a:p>
          <a:p>
            <a:pPr marL="0" indent="0">
              <a:buNone/>
            </a:pPr>
            <a:r>
              <a:rPr lang="en-US" sz="2400" dirty="0"/>
              <a:t>    public T data;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HeapElem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_key, T _data){</a:t>
            </a:r>
          </a:p>
          <a:p>
            <a:pPr marL="0" indent="0">
              <a:buNone/>
            </a:pPr>
            <a:r>
              <a:rPr lang="en-US" sz="2400" dirty="0"/>
              <a:t>        key= _key;</a:t>
            </a:r>
          </a:p>
          <a:p>
            <a:pPr marL="0" indent="0">
              <a:buNone/>
            </a:pPr>
            <a:r>
              <a:rPr lang="nl-NL" sz="2400" dirty="0"/>
              <a:t>        data= _data;</a:t>
            </a:r>
          </a:p>
          <a:p>
            <a:pPr marL="0" indent="0">
              <a:buNone/>
            </a:pPr>
            <a:r>
              <a:rPr lang="nl-NL" sz="2400" dirty="0"/>
              <a:t>    }</a:t>
            </a:r>
          </a:p>
          <a:p>
            <a:pPr marL="0" indent="0">
              <a:buNone/>
            </a:pPr>
            <a:r>
              <a:rPr lang="nl-NL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66FD9-1775-466E-9A7E-12FF46FC8C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47FFF-B2A6-46E5-9216-75B3E6DC4EB6}" type="slidenum">
              <a:rPr lang="en-US"/>
              <a:pPr/>
              <a:t>39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as Heap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Representation as a Heap</a:t>
            </a:r>
          </a:p>
          <a:p>
            <a:pPr marL="0" indent="0">
              <a:buNone/>
            </a:pPr>
            <a:r>
              <a:rPr lang="en-US" sz="2000" dirty="0"/>
              <a:t> public class </a:t>
            </a:r>
            <a:r>
              <a:rPr lang="en-US" sz="2000" dirty="0" err="1"/>
              <a:t>HeapPQ</a:t>
            </a:r>
            <a:r>
              <a:rPr lang="en-US" sz="2000" dirty="0"/>
              <a:t>&lt;T&gt;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   private Heap&lt;T&gt; heap;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pPr marL="0" indent="0">
              <a:buNone/>
            </a:pPr>
            <a:r>
              <a:rPr lang="en-US" sz="2000" dirty="0"/>
              <a:t>     public </a:t>
            </a:r>
            <a:r>
              <a:rPr lang="en-US" sz="2000" dirty="0" err="1"/>
              <a:t>HeapPQ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_</a:t>
            </a:r>
            <a:r>
              <a:rPr lang="en-US" sz="2000" dirty="0" err="1"/>
              <a:t>maxSize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         heap= new Heap&lt;T&gt;(_</a:t>
            </a:r>
            <a:r>
              <a:rPr lang="en-US" sz="2000" dirty="0" err="1"/>
              <a:t>maxSize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0812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2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2. Store the nodes in one of the natural traversals: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SimSun" pitchFamily="2" charset="-122"/>
              </a:rPr>
              <a:t>class Node&lt;T&gt;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T		data;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boolean</a:t>
            </a:r>
            <a:r>
              <a:rPr lang="en-US" sz="2400" dirty="0" smtClean="0">
                <a:latin typeface="SimSun" pitchFamily="2" charset="-122"/>
              </a:rPr>
              <a:t>	left;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</a:rPr>
              <a:t>boolean</a:t>
            </a:r>
            <a:r>
              <a:rPr lang="en-US" sz="2400" dirty="0" smtClean="0">
                <a:latin typeface="SimSun" pitchFamily="2" charset="-122"/>
              </a:rPr>
              <a:t>	right;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	Node&lt;T&gt;[] </a:t>
            </a:r>
            <a:r>
              <a:rPr lang="en-US" sz="2400" dirty="0" err="1">
                <a:latin typeface="SimSun" pitchFamily="2" charset="-122"/>
              </a:rPr>
              <a:t>BinaryTree</a:t>
            </a:r>
            <a:r>
              <a:rPr lang="en-US" sz="2400" dirty="0">
                <a:latin typeface="SimSun" pitchFamily="2" charset="-122"/>
              </a:rPr>
              <a:t>=new </a:t>
            </a:r>
            <a:r>
              <a:rPr lang="en-US" sz="2400" dirty="0" smtClean="0">
                <a:latin typeface="SimSun" pitchFamily="2" charset="-122"/>
              </a:rPr>
              <a:t>Node&lt;T&gt;[</a:t>
            </a:r>
            <a:r>
              <a:rPr lang="en-US" sz="2400" dirty="0" err="1">
                <a:latin typeface="SimSun" pitchFamily="2" charset="-122"/>
              </a:rPr>
              <a:t>TreeSize</a:t>
            </a:r>
            <a:r>
              <a:rPr lang="en-US" sz="2400" dirty="0">
                <a:latin typeface="SimSun" pitchFamily="2" charset="-122"/>
              </a:rPr>
              <a:t>]; </a:t>
            </a:r>
            <a:endParaRPr lang="en-US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DD241-53FB-44C9-A444-0F8C58AF4B1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5067C5-76C7-4013-B5A6-BDA3FA286691}" type="slidenum">
              <a:rPr lang="en-US"/>
              <a:pPr/>
              <a:t>40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as Heap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length(){</a:t>
            </a:r>
          </a:p>
          <a:p>
            <a:pPr marL="0" indent="0">
              <a:buNone/>
            </a:pPr>
            <a:r>
              <a:rPr lang="en-US" sz="1800" dirty="0"/>
              <a:t>         return </a:t>
            </a:r>
            <a:r>
              <a:rPr lang="en-US" sz="1800" dirty="0" err="1"/>
              <a:t>heap.size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     public </a:t>
            </a:r>
            <a:r>
              <a:rPr lang="en-US" sz="1800" dirty="0" err="1"/>
              <a:t>boolean</a:t>
            </a:r>
            <a:r>
              <a:rPr lang="en-US" sz="1800" dirty="0"/>
              <a:t> full(){</a:t>
            </a:r>
          </a:p>
          <a:p>
            <a:pPr marL="0" indent="0">
              <a:buNone/>
            </a:pPr>
            <a:r>
              <a:rPr lang="en-US" sz="1800" dirty="0"/>
              <a:t>         return </a:t>
            </a:r>
            <a:r>
              <a:rPr lang="en-US" sz="1800" dirty="0" err="1"/>
              <a:t>heap.full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}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     public void </a:t>
            </a:r>
            <a:r>
              <a:rPr lang="en-US" sz="1800" dirty="0" err="1"/>
              <a:t>enqueue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pr</a:t>
            </a:r>
            <a:r>
              <a:rPr lang="en-US" sz="1800" dirty="0"/>
              <a:t>, T </a:t>
            </a:r>
            <a:r>
              <a:rPr lang="en-US" sz="1800" dirty="0" err="1"/>
              <a:t>val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pl-PL" sz="1800" dirty="0"/>
              <a:t>         </a:t>
            </a:r>
            <a:r>
              <a:rPr lang="pl-PL" sz="1800" dirty="0" err="1"/>
              <a:t>heap.insert</a:t>
            </a:r>
            <a:r>
              <a:rPr lang="pl-PL" sz="1800" dirty="0"/>
              <a:t>(</a:t>
            </a:r>
            <a:r>
              <a:rPr lang="pl-PL" sz="1800" dirty="0" err="1"/>
              <a:t>pr</a:t>
            </a:r>
            <a:r>
              <a:rPr lang="pl-PL" sz="1800" dirty="0"/>
              <a:t>, </a:t>
            </a:r>
            <a:r>
              <a:rPr lang="pl-PL" sz="1800" dirty="0" err="1"/>
              <a:t>val</a:t>
            </a:r>
            <a:r>
              <a:rPr lang="pl-PL" sz="1800" dirty="0"/>
              <a:t>);</a:t>
            </a:r>
          </a:p>
          <a:p>
            <a:pPr marL="0" indent="0">
              <a:buNone/>
            </a:pPr>
            <a:r>
              <a:rPr lang="pl-PL" sz="1800" dirty="0"/>
              <a:t>     }</a:t>
            </a:r>
          </a:p>
          <a:p>
            <a:pPr marL="0" indent="0">
              <a:buNone/>
            </a:pPr>
            <a:r>
              <a:rPr lang="pl-PL" sz="1800" dirty="0"/>
              <a:t>       </a:t>
            </a:r>
          </a:p>
          <a:p>
            <a:pPr marL="0" indent="0">
              <a:buNone/>
            </a:pPr>
            <a:r>
              <a:rPr lang="pl-PL" sz="1800" dirty="0"/>
              <a:t>     public </a:t>
            </a:r>
            <a:r>
              <a:rPr lang="pl-PL" sz="1800" dirty="0" err="1"/>
              <a:t>HeapElem</a:t>
            </a:r>
            <a:r>
              <a:rPr lang="pl-PL" sz="1800" dirty="0"/>
              <a:t>&lt;T&gt; </a:t>
            </a:r>
            <a:r>
              <a:rPr lang="pl-PL" sz="1800" dirty="0" err="1"/>
              <a:t>serve</a:t>
            </a:r>
            <a:r>
              <a:rPr lang="pl-PL" sz="1800" dirty="0"/>
              <a:t>(){</a:t>
            </a:r>
          </a:p>
          <a:p>
            <a:pPr marL="0" indent="0">
              <a:buNone/>
            </a:pPr>
            <a:r>
              <a:rPr lang="pl-PL" sz="1800" dirty="0"/>
              <a:t>         return </a:t>
            </a:r>
            <a:r>
              <a:rPr lang="pl-PL" sz="1800" dirty="0" err="1"/>
              <a:t>heap.removeRoot</a:t>
            </a:r>
            <a:r>
              <a:rPr lang="pl-PL" sz="1800" dirty="0"/>
              <a:t>();</a:t>
            </a:r>
          </a:p>
          <a:p>
            <a:pPr marL="0" indent="0">
              <a:buNone/>
            </a:pPr>
            <a:r>
              <a:rPr lang="pl-PL" sz="1800" dirty="0"/>
              <a:t>     } </a:t>
            </a:r>
          </a:p>
          <a:p>
            <a:pPr marL="0" indent="0">
              <a:buNone/>
            </a:pPr>
            <a:r>
              <a:rPr lang="pl-PL" sz="1400" dirty="0"/>
              <a:t> </a:t>
            </a:r>
          </a:p>
          <a:p>
            <a:pPr marL="0" indent="0" eaLnBrk="1" hangingPunct="1">
              <a:buNone/>
            </a:pPr>
            <a:endParaRPr lang="en-US" sz="1400" dirty="0" smtClean="0">
              <a:latin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9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6F4D7-F242-4AF7-B173-0D871DA78D9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3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350524-1075-4F63-BFC5-31EE835F3641}" type="slidenum">
              <a:rPr lang="en-US"/>
              <a:pPr/>
              <a:t>42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876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 can represent a heap with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 keys by means of a vector of length </a:t>
            </a:r>
            <a:r>
              <a:rPr lang="en-US" sz="2000" b="1" i="1" dirty="0" smtClean="0">
                <a:latin typeface="Times New Roman" pitchFamily="18" charset="0"/>
              </a:rPr>
              <a:t>n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1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For the node at rank </a:t>
            </a:r>
            <a:r>
              <a:rPr lang="en-US" sz="2000" b="1" i="1" dirty="0" err="1" smtClean="0">
                <a:latin typeface="Times New Roman" pitchFamily="18" charset="0"/>
              </a:rPr>
              <a:t>i</a:t>
            </a:r>
            <a:endParaRPr lang="en-US" sz="2000" dirty="0" smtClean="0"/>
          </a:p>
          <a:p>
            <a:pPr lvl="1" eaLnBrk="1" hangingPunct="1"/>
            <a:r>
              <a:rPr lang="en-US" sz="1800" dirty="0" smtClean="0"/>
              <a:t>the left child is at rank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="1" i="1" dirty="0" smtClean="0">
                <a:latin typeface="Times New Roman" pitchFamily="18" charset="0"/>
              </a:rPr>
              <a:t>i</a:t>
            </a:r>
            <a:endParaRPr lang="en-US" sz="18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sz="1800" dirty="0" smtClean="0"/>
              <a:t>the right child is at rank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="1" i="1" dirty="0" smtClean="0">
                <a:latin typeface="Times New Roman" pitchFamily="18" charset="0"/>
              </a:rPr>
              <a:t>i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/>
              <a:t>Links between nodes are not explicitly stored</a:t>
            </a:r>
          </a:p>
          <a:p>
            <a:pPr eaLnBrk="1" hangingPunct="1"/>
            <a:r>
              <a:rPr lang="en-US" sz="2000" dirty="0" smtClean="0"/>
              <a:t>The cell at rank </a:t>
            </a:r>
            <a:r>
              <a:rPr lang="en-US" sz="2000" dirty="0" smtClean="0">
                <a:latin typeface="Times New Roman" pitchFamily="18" charset="0"/>
              </a:rPr>
              <a:t>0</a:t>
            </a:r>
            <a:r>
              <a:rPr lang="en-US" sz="2000" dirty="0" smtClean="0"/>
              <a:t> is not used</a:t>
            </a:r>
          </a:p>
          <a:p>
            <a:pPr eaLnBrk="1" hangingPunct="1"/>
            <a:r>
              <a:rPr lang="en-US" sz="2000" dirty="0" smtClean="0"/>
              <a:t>Operation insert corresponds to inserting at position </a:t>
            </a:r>
            <a:r>
              <a:rPr lang="en-US" sz="2000" b="1" i="1" dirty="0" smtClean="0">
                <a:latin typeface="Times New Roman" pitchFamily="18" charset="0"/>
              </a:rPr>
              <a:t>n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/>
              <a:t>Operation serve  corresponds to removing at position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000" dirty="0" smtClean="0"/>
              <a:t>Yields in-place heap-sort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2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257800" y="4473575"/>
            <a:ext cx="3429000" cy="936625"/>
            <a:chOff x="3216" y="2736"/>
            <a:chExt cx="2304" cy="629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  <a:endParaRPr lang="en-US"/>
            </a:p>
          </p:txBody>
        </p:sp>
      </p:grpSp>
      <p:sp>
        <p:nvSpPr>
          <p:cNvPr id="17424" name="Date Placeholder 2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5270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48" name="AutoShape 14"/>
          <p:cNvCxnSpPr>
            <a:cxnSpLocks noChangeShapeType="1"/>
            <a:stCxn id="50" idx="7"/>
            <a:endCxn id="46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15"/>
          <p:cNvCxnSpPr>
            <a:cxnSpLocks noChangeShapeType="1"/>
            <a:stCxn id="47" idx="1"/>
            <a:endCxn id="46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53" name="AutoShape 28"/>
          <p:cNvCxnSpPr>
            <a:cxnSpLocks noChangeShapeType="1"/>
            <a:stCxn id="55" idx="7"/>
            <a:endCxn id="51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29"/>
          <p:cNvCxnSpPr>
            <a:cxnSpLocks noChangeShapeType="1"/>
            <a:stCxn id="52" idx="1"/>
            <a:endCxn id="51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02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6781800" y="2514600"/>
            <a:ext cx="29848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Times New Roman" pitchFamily="18" charset="0"/>
              </a:rPr>
              <a:t>k</a:t>
            </a:r>
            <a:endParaRPr lang="en-US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43" name="Text Box 53"/>
          <p:cNvSpPr txBox="1">
            <a:spLocks noChangeArrowheads="1"/>
          </p:cNvSpPr>
          <p:nvPr/>
        </p:nvSpPr>
        <p:spPr bwMode="auto">
          <a:xfrm>
            <a:off x="6781800" y="2514600"/>
            <a:ext cx="29848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Times New Roman" pitchFamily="18" charset="0"/>
              </a:rPr>
              <a:t>k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6238098" y="4648200"/>
            <a:ext cx="84850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Merge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sym typeface="Symbol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562600" y="4648200"/>
            <a:ext cx="236475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1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sym typeface="Symbol" pitchFamily="18" charset="2"/>
              </a:rPr>
              <a:t>2</a:t>
            </a:r>
            <a:endParaRPr lang="en-US" sz="1800" dirty="0">
              <a:solidFill>
                <a:schemeClr val="tx2"/>
              </a:solidFill>
              <a:sym typeface="Symbol" pitchFamily="18" charset="2"/>
            </a:endParaRP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562600" y="4648200"/>
            <a:ext cx="236475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04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E9264-AB72-4F99-98C3-9A9844DBB42F}" type="slidenum">
              <a:rPr lang="en-US"/>
              <a:pPr/>
              <a:t>48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We are given two two heaps and a key </a:t>
            </a:r>
            <a:r>
              <a:rPr lang="en-US" sz="2400" b="1" i="1" smtClean="0"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smtClean="0"/>
              <a:t>We create a new heap with the root node storing </a:t>
            </a:r>
            <a:r>
              <a:rPr lang="en-US" sz="2400" b="1" i="1" smtClean="0">
                <a:latin typeface="Times New Roman" pitchFamily="18" charset="0"/>
              </a:rPr>
              <a:t>k</a:t>
            </a:r>
            <a:r>
              <a:rPr lang="en-US" sz="2400" smtClean="0"/>
              <a:t> and with the two heaps as subtrees</a:t>
            </a:r>
          </a:p>
          <a:p>
            <a:pPr eaLnBrk="1" hangingPunct="1"/>
            <a:r>
              <a:rPr lang="en-US" sz="2400" smtClean="0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solidFill>
                  <a:schemeClr val="tx2"/>
                </a:solidFill>
                <a:sym typeface="Symbol" pitchFamily="18" charset="2"/>
              </a:rPr>
              <a:t>2</a:t>
            </a:r>
            <a:endParaRPr lang="en-US" sz="1800" dirty="0">
              <a:solidFill>
                <a:schemeClr val="tx2"/>
              </a:solidFill>
              <a:sym typeface="Symbol" pitchFamily="18" charset="2"/>
            </a:endParaRP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4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562600" y="4648200"/>
            <a:ext cx="236475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Downheap</a:t>
            </a:r>
            <a:r>
              <a:rPr lang="en-US" sz="2000" dirty="0" smtClean="0"/>
              <a:t>/</a:t>
            </a:r>
            <a:r>
              <a:rPr lang="en-US" sz="2000" dirty="0" err="1" smtClean="0"/>
              <a:t>SiftDown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1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A3833-C6CC-4330-A7BA-C7980D993B79}" type="slidenum">
              <a:rPr lang="en-US"/>
              <a:pPr/>
              <a:t>49</a:t>
            </a:fld>
            <a:endParaRPr lang="en-US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4806951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  <a:r>
              <a:rPr lang="en-US" dirty="0" smtClean="0"/>
              <a:t>an arbitrary </a:t>
            </a:r>
            <a:r>
              <a:rPr lang="en-US" dirty="0"/>
              <a:t>array (i.e. not a heap</a:t>
            </a:r>
            <a:r>
              <a:rPr lang="en-US" dirty="0" smtClean="0"/>
              <a:t>) </a:t>
            </a:r>
            <a:r>
              <a:rPr lang="en-US" dirty="0"/>
              <a:t>with array entries </a:t>
            </a:r>
            <a:r>
              <a:rPr lang="en-US" dirty="0" smtClean="0"/>
              <a:t>indexed </a:t>
            </a:r>
            <a:r>
              <a:rPr lang="en-US" dirty="0"/>
              <a:t>1 to </a:t>
            </a:r>
            <a:r>
              <a:rPr lang="en-US" dirty="0" smtClean="0"/>
              <a:t>n.</a:t>
            </a:r>
            <a:endParaRPr lang="en-US" sz="2400" dirty="0" smtClean="0"/>
          </a:p>
          <a:p>
            <a:r>
              <a:rPr lang="en-US" dirty="0" smtClean="0"/>
              <a:t>We can build max (or min) </a:t>
            </a:r>
            <a:r>
              <a:rPr lang="en-US" dirty="0"/>
              <a:t>heap </a:t>
            </a:r>
            <a:r>
              <a:rPr lang="en-US" dirty="0" smtClean="0"/>
              <a:t>using </a:t>
            </a:r>
            <a:r>
              <a:rPr lang="en-US" dirty="0"/>
              <a:t>bottom-up </a:t>
            </a:r>
            <a:r>
              <a:rPr lang="en-US" dirty="0" smtClean="0"/>
              <a:t>method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In phase </a:t>
            </a:r>
            <a:r>
              <a:rPr lang="en-US" sz="2400" b="1" i="1" dirty="0" err="1" smtClean="0">
                <a:latin typeface="Times New Roman" pitchFamily="18" charset="0"/>
              </a:rPr>
              <a:t>i</a:t>
            </a:r>
            <a:r>
              <a:rPr lang="en-US" sz="2400" dirty="0" smtClean="0"/>
              <a:t>, pairs of heaps with </a:t>
            </a:r>
            <a:r>
              <a:rPr lang="en-US" sz="2400" dirty="0" smtClean="0">
                <a:latin typeface="Times New Roman" pitchFamily="18" charset="0"/>
              </a:rPr>
              <a:t>2</a:t>
            </a:r>
            <a:r>
              <a:rPr lang="en-US" sz="2400" b="1" i="1" baseline="30000" dirty="0" smtClean="0">
                <a:latin typeface="Times New Roman" pitchFamily="18" charset="0"/>
              </a:rPr>
              <a:t>i </a:t>
            </a:r>
            <a:r>
              <a:rPr lang="en-US" sz="2400" dirty="0" smtClean="0">
                <a:latin typeface="Symbol" pitchFamily="18" charset="2"/>
              </a:rPr>
              <a:t>-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en-US" sz="2400" dirty="0" smtClean="0"/>
              <a:t> keys are merged into heaps containing </a:t>
            </a:r>
            <a:r>
              <a:rPr lang="en-US" sz="2400" dirty="0" smtClean="0">
                <a:latin typeface="Times New Roman" pitchFamily="18" charset="0"/>
              </a:rPr>
              <a:t>2</a:t>
            </a:r>
            <a:r>
              <a:rPr lang="en-US" sz="2400" b="1" i="1" baseline="30000" dirty="0" smtClean="0">
                <a:latin typeface="Times New Roman" pitchFamily="18" charset="0"/>
              </a:rPr>
              <a:t>i</a:t>
            </a:r>
            <a:r>
              <a:rPr lang="en-US" sz="2400" baseline="30000" dirty="0" smtClean="0">
                <a:latin typeface="Symbol" pitchFamily="18" charset="2"/>
              </a:rPr>
              <a:t>+</a:t>
            </a:r>
            <a:r>
              <a:rPr lang="en-US" sz="2400" baseline="30000" dirty="0" smtClean="0">
                <a:latin typeface="Times New Roman" pitchFamily="18" charset="0"/>
              </a:rPr>
              <a:t>1</a:t>
            </a:r>
            <a:r>
              <a:rPr lang="en-US" sz="2400" dirty="0" smtClean="0">
                <a:latin typeface="Symbol" pitchFamily="18" charset="2"/>
              </a:rPr>
              <a:t>-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en-US" sz="2400" dirty="0" smtClean="0"/>
              <a:t> keys</a:t>
            </a:r>
          </a:p>
          <a:p>
            <a:pPr eaLnBrk="1" hangingPunct="1"/>
            <a:r>
              <a:rPr lang="en-US" dirty="0" smtClean="0"/>
              <a:t>Each phase is O(log(n))</a:t>
            </a:r>
          </a:p>
          <a:p>
            <a:pPr eaLnBrk="1" hangingPunct="1"/>
            <a:r>
              <a:rPr lang="en-US" dirty="0" smtClean="0"/>
              <a:t>The running time of bottom-up </a:t>
            </a:r>
            <a:r>
              <a:rPr lang="en-US" dirty="0" smtClean="0"/>
              <a:t>construction </a:t>
            </a:r>
            <a:r>
              <a:rPr lang="en-US" dirty="0" smtClean="0"/>
              <a:t>is O(n).</a:t>
            </a:r>
            <a:endParaRPr lang="en-US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86400" y="1676400"/>
            <a:ext cx="35052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x-none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Bottom-up Heap Construction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436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pitchFamily="18" charset="0"/>
                </a:rPr>
                <a:t>2</a:t>
              </a:r>
              <a:r>
                <a:rPr lang="en-US" sz="2000" b="1" i="1" baseline="30000">
                  <a:latin typeface="Times New Roman" pitchFamily="18" charset="0"/>
                </a:rPr>
                <a:t>i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pitchFamily="18" charset="0"/>
                </a:rPr>
                <a:t>2</a:t>
              </a:r>
              <a:r>
                <a:rPr lang="en-US" sz="2000" b="1" i="1" baseline="30000">
                  <a:latin typeface="Times New Roman" pitchFamily="18" charset="0"/>
                </a:rPr>
                <a:t>i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71104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5459413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0198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75438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1247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x-none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65151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73850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846888" y="4872038"/>
            <a:ext cx="9255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  <a:r>
              <a:rPr lang="en-US" b="1" i="1" baseline="30000">
                <a:latin typeface="Times New Roman" pitchFamily="18" charset="0"/>
              </a:rPr>
              <a:t>i</a:t>
            </a:r>
            <a:r>
              <a:rPr lang="en-US" baseline="30000">
                <a:latin typeface="Symbol" pitchFamily="18" charset="2"/>
              </a:rPr>
              <a:t>+</a:t>
            </a:r>
            <a:r>
              <a:rPr lang="en-US" baseline="30000">
                <a:latin typeface="Times New Roman" pitchFamily="18" charset="0"/>
              </a:rPr>
              <a:t>1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6063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2: Example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0E003-9BF3-43F1-90DA-738CAAEDA1EC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533400" y="2209800"/>
            <a:ext cx="1981200" cy="3733800"/>
            <a:chOff x="144" y="1392"/>
            <a:chExt cx="1248" cy="2352"/>
          </a:xfrm>
        </p:grpSpPr>
        <p:sp>
          <p:nvSpPr>
            <p:cNvPr id="7222" name="Oval 4"/>
            <p:cNvSpPr>
              <a:spLocks noChangeArrowheads="1"/>
            </p:cNvSpPr>
            <p:nvPr/>
          </p:nvSpPr>
          <p:spPr bwMode="auto">
            <a:xfrm>
              <a:off x="768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23" name="Oval 5"/>
            <p:cNvSpPr>
              <a:spLocks noChangeArrowheads="1"/>
            </p:cNvSpPr>
            <p:nvPr/>
          </p:nvSpPr>
          <p:spPr bwMode="auto">
            <a:xfrm>
              <a:off x="144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24" name="Oval 6"/>
            <p:cNvSpPr>
              <a:spLocks noChangeArrowheads="1"/>
            </p:cNvSpPr>
            <p:nvPr/>
          </p:nvSpPr>
          <p:spPr bwMode="auto">
            <a:xfrm>
              <a:off x="432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25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26" name="Oval 8"/>
            <p:cNvSpPr>
              <a:spLocks noChangeArrowheads="1"/>
            </p:cNvSpPr>
            <p:nvPr/>
          </p:nvSpPr>
          <p:spPr bwMode="auto">
            <a:xfrm>
              <a:off x="768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27" name="Oval 9"/>
            <p:cNvSpPr>
              <a:spLocks noChangeArrowheads="1"/>
            </p:cNvSpPr>
            <p:nvPr/>
          </p:nvSpPr>
          <p:spPr bwMode="auto">
            <a:xfrm>
              <a:off x="528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28" name="Oval 10"/>
            <p:cNvSpPr>
              <a:spLocks noChangeArrowheads="1"/>
            </p:cNvSpPr>
            <p:nvPr/>
          </p:nvSpPr>
          <p:spPr bwMode="auto">
            <a:xfrm>
              <a:off x="240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29" name="Line 11"/>
            <p:cNvSpPr>
              <a:spLocks noChangeShapeType="1"/>
            </p:cNvSpPr>
            <p:nvPr/>
          </p:nvSpPr>
          <p:spPr bwMode="auto">
            <a:xfrm flipH="1">
              <a:off x="672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0" name="Line 12"/>
            <p:cNvSpPr>
              <a:spLocks noChangeShapeType="1"/>
            </p:cNvSpPr>
            <p:nvPr/>
          </p:nvSpPr>
          <p:spPr bwMode="auto">
            <a:xfrm>
              <a:off x="1056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1" name="Line 13"/>
            <p:cNvSpPr>
              <a:spLocks noChangeShapeType="1"/>
            </p:cNvSpPr>
            <p:nvPr/>
          </p:nvSpPr>
          <p:spPr bwMode="auto">
            <a:xfrm flipH="1">
              <a:off x="384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2" name="Line 14"/>
            <p:cNvSpPr>
              <a:spLocks noChangeShapeType="1"/>
            </p:cNvSpPr>
            <p:nvPr/>
          </p:nvSpPr>
          <p:spPr bwMode="auto">
            <a:xfrm>
              <a:off x="672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3" name="Line 15"/>
            <p:cNvSpPr>
              <a:spLocks noChangeShapeType="1"/>
            </p:cNvSpPr>
            <p:nvPr/>
          </p:nvSpPr>
          <p:spPr bwMode="auto">
            <a:xfrm flipH="1">
              <a:off x="76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7234" name="Line 16"/>
            <p:cNvSpPr>
              <a:spLocks noChangeShapeType="1"/>
            </p:cNvSpPr>
            <p:nvPr/>
          </p:nvSpPr>
          <p:spPr bwMode="auto">
            <a:xfrm flipH="1">
              <a:off x="480" y="326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3681" name="Group 17"/>
          <p:cNvGraphicFramePr>
            <a:graphicFrameLocks noGrp="1"/>
          </p:cNvGraphicFramePr>
          <p:nvPr/>
        </p:nvGraphicFramePr>
        <p:xfrm>
          <a:off x="3048000" y="2286000"/>
          <a:ext cx="4648200" cy="3657600"/>
        </p:xfrm>
        <a:graphic>
          <a:graphicData uri="http://schemas.openxmlformats.org/drawingml/2006/table">
            <a:tbl>
              <a:tblPr/>
              <a:tblGrid>
                <a:gridCol w="1162050"/>
                <a:gridCol w="1276350"/>
                <a:gridCol w="1047750"/>
                <a:gridCol w="11620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1" name="Text Box 65"/>
          <p:cNvSpPr txBox="1">
            <a:spLocks noChangeArrowheads="1"/>
          </p:cNvSpPr>
          <p:nvPr/>
        </p:nvSpPr>
        <p:spPr bwMode="auto">
          <a:xfrm>
            <a:off x="2743200" y="6096000"/>
            <a:ext cx="529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Elements stored in Pre-Order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824CED-66CC-42C1-96B0-E569CCD70C9F}" type="slidenum">
              <a:rPr lang="en-US"/>
              <a:pPr/>
              <a:t>50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bottom-up heap construction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914650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3157537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3157537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3370262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825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3614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3614737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8258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3371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827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3616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3616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82746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2487612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3463" y="2730500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4150" y="2730500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916237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31591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3159125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3371850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82746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3616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3616325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82746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3373437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829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3617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3617912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82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55045"/>
              </p:ext>
            </p:extLst>
          </p:nvPr>
        </p:nvGraphicFramePr>
        <p:xfrm>
          <a:off x="1566863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8525" y="6172200"/>
            <a:ext cx="72548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there are n elements in the array, all elements after the index floor(n/2) become leaf nodes.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26807"/>
            <a:ext cx="1206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Initial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6D42C-D050-424C-B55F-88E1735AC742}" type="slidenum">
              <a:rPr lang="en-US"/>
              <a:pPr/>
              <a:t>51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6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20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  <a:endParaRPr lang="en-US" sz="16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23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80223"/>
              </p:ext>
            </p:extLst>
          </p:nvPr>
        </p:nvGraphicFramePr>
        <p:xfrm>
          <a:off x="1598652" y="597344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465499" y="6121225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Sift down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15316"/>
              </p:ext>
            </p:extLst>
          </p:nvPr>
        </p:nvGraphicFramePr>
        <p:xfrm>
          <a:off x="1612106" y="342265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09CBB-69F0-4095-BAFF-3B5A05665ADC}" type="slidenum">
              <a:rPr lang="en-US"/>
              <a:pPr/>
              <a:t>52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  <a:endParaRPr lang="en-US" sz="160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8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20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23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42244"/>
              </p:ext>
            </p:extLst>
          </p:nvPr>
        </p:nvGraphicFramePr>
        <p:xfrm>
          <a:off x="1538287" y="598959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2419350" y="20272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x-none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67" name="AutoShape 66"/>
          <p:cNvCxnSpPr>
            <a:cxnSpLocks noChangeShapeType="1"/>
            <a:stCxn id="66" idx="3"/>
            <a:endCxn id="69" idx="7"/>
          </p:cNvCxnSpPr>
          <p:nvPr/>
        </p:nvCxnSpPr>
        <p:spPr bwMode="auto">
          <a:xfrm flipH="1">
            <a:off x="1603375" y="22701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68" name="AutoShape 67"/>
          <p:cNvCxnSpPr>
            <a:cxnSpLocks noChangeShapeType="1"/>
            <a:stCxn id="74" idx="1"/>
            <a:endCxn id="66" idx="5"/>
          </p:cNvCxnSpPr>
          <p:nvPr/>
        </p:nvCxnSpPr>
        <p:spPr bwMode="auto">
          <a:xfrm flipH="1" flipV="1">
            <a:off x="2663825" y="22701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1360487" y="2482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1882775" y="29384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71" name="AutoShape 74"/>
          <p:cNvCxnSpPr>
            <a:cxnSpLocks noChangeShapeType="1"/>
            <a:stCxn id="73" idx="7"/>
            <a:endCxn id="69" idx="3"/>
          </p:cNvCxnSpPr>
          <p:nvPr/>
        </p:nvCxnSpPr>
        <p:spPr bwMode="auto">
          <a:xfrm flipV="1">
            <a:off x="1081087" y="27416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5"/>
          <p:cNvCxnSpPr>
            <a:cxnSpLocks noChangeShapeType="1"/>
            <a:stCxn id="70" idx="1"/>
            <a:endCxn id="69" idx="5"/>
          </p:cNvCxnSpPr>
          <p:nvPr/>
        </p:nvCxnSpPr>
        <p:spPr bwMode="auto">
          <a:xfrm flipH="1" flipV="1">
            <a:off x="1603375" y="2741613"/>
            <a:ext cx="320675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76"/>
          <p:cNvSpPr>
            <a:spLocks noChangeArrowheads="1"/>
          </p:cNvSpPr>
          <p:nvPr/>
        </p:nvSpPr>
        <p:spPr bwMode="auto">
          <a:xfrm>
            <a:off x="838200" y="29384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74" name="Oval 81"/>
          <p:cNvSpPr>
            <a:spLocks noChangeArrowheads="1"/>
          </p:cNvSpPr>
          <p:nvPr/>
        </p:nvSpPr>
        <p:spPr bwMode="auto">
          <a:xfrm>
            <a:off x="3479800" y="24844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75" name="Oval 82"/>
          <p:cNvSpPr>
            <a:spLocks noChangeArrowheads="1"/>
          </p:cNvSpPr>
          <p:nvPr/>
        </p:nvSpPr>
        <p:spPr bwMode="auto">
          <a:xfrm>
            <a:off x="4002087" y="2940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76" name="AutoShape 87"/>
          <p:cNvCxnSpPr>
            <a:cxnSpLocks noChangeShapeType="1"/>
            <a:stCxn id="78" idx="7"/>
            <a:endCxn id="74" idx="3"/>
          </p:cNvCxnSpPr>
          <p:nvPr/>
        </p:nvCxnSpPr>
        <p:spPr bwMode="auto">
          <a:xfrm flipV="1">
            <a:off x="3200400" y="2743200"/>
            <a:ext cx="320675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AutoShape 88"/>
          <p:cNvCxnSpPr>
            <a:cxnSpLocks noChangeShapeType="1"/>
            <a:stCxn id="75" idx="1"/>
            <a:endCxn id="74" idx="5"/>
          </p:cNvCxnSpPr>
          <p:nvPr/>
        </p:nvCxnSpPr>
        <p:spPr bwMode="auto">
          <a:xfrm flipH="1" flipV="1">
            <a:off x="3722687" y="27432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89"/>
          <p:cNvSpPr>
            <a:spLocks noChangeArrowheads="1"/>
          </p:cNvSpPr>
          <p:nvPr/>
        </p:nvSpPr>
        <p:spPr bwMode="auto">
          <a:xfrm>
            <a:off x="2957512" y="2940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79" name="Oval 94"/>
          <p:cNvSpPr>
            <a:spLocks noChangeArrowheads="1"/>
          </p:cNvSpPr>
          <p:nvPr/>
        </p:nvSpPr>
        <p:spPr bwMode="auto">
          <a:xfrm>
            <a:off x="4538662" y="16002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x-none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0" name="AutoShape 95"/>
          <p:cNvCxnSpPr>
            <a:cxnSpLocks noChangeShapeType="1"/>
            <a:stCxn id="79" idx="5"/>
            <a:endCxn id="82" idx="1"/>
          </p:cNvCxnSpPr>
          <p:nvPr/>
        </p:nvCxnSpPr>
        <p:spPr bwMode="auto">
          <a:xfrm>
            <a:off x="4783137" y="18430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1" name="AutoShape 96"/>
          <p:cNvCxnSpPr>
            <a:cxnSpLocks noChangeShapeType="1"/>
            <a:stCxn id="79" idx="3"/>
            <a:endCxn id="66" idx="7"/>
          </p:cNvCxnSpPr>
          <p:nvPr/>
        </p:nvCxnSpPr>
        <p:spPr bwMode="auto">
          <a:xfrm flipH="1">
            <a:off x="2663825" y="18430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2" name="Oval 97"/>
          <p:cNvSpPr>
            <a:spLocks noChangeArrowheads="1"/>
          </p:cNvSpPr>
          <p:nvPr/>
        </p:nvSpPr>
        <p:spPr bwMode="auto">
          <a:xfrm>
            <a:off x="6659562" y="2028825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8</a:t>
            </a:r>
            <a:endParaRPr lang="x-none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3" name="AutoShape 98"/>
          <p:cNvCxnSpPr>
            <a:cxnSpLocks noChangeShapeType="1"/>
            <a:stCxn id="82" idx="3"/>
            <a:endCxn id="85" idx="7"/>
          </p:cNvCxnSpPr>
          <p:nvPr/>
        </p:nvCxnSpPr>
        <p:spPr bwMode="auto">
          <a:xfrm flipH="1">
            <a:off x="5843587" y="22717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4" name="AutoShape 99"/>
          <p:cNvCxnSpPr>
            <a:cxnSpLocks noChangeShapeType="1"/>
            <a:stCxn id="90" idx="1"/>
            <a:endCxn id="82" idx="5"/>
          </p:cNvCxnSpPr>
          <p:nvPr/>
        </p:nvCxnSpPr>
        <p:spPr bwMode="auto">
          <a:xfrm flipH="1" flipV="1">
            <a:off x="6904037" y="22717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5" name="Oval 100"/>
          <p:cNvSpPr>
            <a:spLocks noChangeArrowheads="1"/>
          </p:cNvSpPr>
          <p:nvPr/>
        </p:nvSpPr>
        <p:spPr bwMode="auto">
          <a:xfrm>
            <a:off x="5600700" y="24844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6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6" name="Oval 101"/>
          <p:cNvSpPr>
            <a:spLocks noChangeArrowheads="1"/>
          </p:cNvSpPr>
          <p:nvPr/>
        </p:nvSpPr>
        <p:spPr bwMode="auto">
          <a:xfrm>
            <a:off x="6122987" y="2940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7" name="AutoShape 106"/>
          <p:cNvCxnSpPr>
            <a:cxnSpLocks noChangeShapeType="1"/>
            <a:stCxn id="89" idx="7"/>
            <a:endCxn id="85" idx="3"/>
          </p:cNvCxnSpPr>
          <p:nvPr/>
        </p:nvCxnSpPr>
        <p:spPr bwMode="auto">
          <a:xfrm flipV="1">
            <a:off x="5321300" y="2743200"/>
            <a:ext cx="320675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107"/>
          <p:cNvCxnSpPr>
            <a:cxnSpLocks noChangeShapeType="1"/>
            <a:stCxn id="86" idx="1"/>
            <a:endCxn id="85" idx="5"/>
          </p:cNvCxnSpPr>
          <p:nvPr/>
        </p:nvCxnSpPr>
        <p:spPr bwMode="auto">
          <a:xfrm flipH="1" flipV="1">
            <a:off x="5843587" y="27432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" name="Oval 108"/>
          <p:cNvSpPr>
            <a:spLocks noChangeArrowheads="1"/>
          </p:cNvSpPr>
          <p:nvPr/>
        </p:nvSpPr>
        <p:spPr bwMode="auto">
          <a:xfrm>
            <a:off x="5078412" y="2940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90" name="Oval 113"/>
          <p:cNvSpPr>
            <a:spLocks noChangeArrowheads="1"/>
          </p:cNvSpPr>
          <p:nvPr/>
        </p:nvSpPr>
        <p:spPr bwMode="auto">
          <a:xfrm>
            <a:off x="7720012" y="24860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20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8242300" y="29416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2" name="AutoShape 119"/>
          <p:cNvCxnSpPr>
            <a:cxnSpLocks noChangeShapeType="1"/>
            <a:stCxn id="94" idx="7"/>
            <a:endCxn id="90" idx="3"/>
          </p:cNvCxnSpPr>
          <p:nvPr/>
        </p:nvCxnSpPr>
        <p:spPr bwMode="auto">
          <a:xfrm flipV="1">
            <a:off x="7440612" y="27447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AutoShape 120"/>
          <p:cNvCxnSpPr>
            <a:cxnSpLocks noChangeShapeType="1"/>
            <a:stCxn id="91" idx="1"/>
            <a:endCxn id="90" idx="5"/>
          </p:cNvCxnSpPr>
          <p:nvPr/>
        </p:nvCxnSpPr>
        <p:spPr bwMode="auto">
          <a:xfrm flipH="1" flipV="1">
            <a:off x="7962900" y="2744788"/>
            <a:ext cx="320675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Oval 121"/>
          <p:cNvSpPr>
            <a:spLocks noChangeArrowheads="1"/>
          </p:cNvSpPr>
          <p:nvPr/>
        </p:nvSpPr>
        <p:spPr bwMode="auto">
          <a:xfrm>
            <a:off x="7197725" y="2941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23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18843"/>
              </p:ext>
            </p:extLst>
          </p:nvPr>
        </p:nvGraphicFramePr>
        <p:xfrm>
          <a:off x="1435100" y="32915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65499" y="6121225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Sift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69799-1484-4540-9712-C9ABF3C01DFA}" type="slidenum">
              <a:rPr lang="en-US"/>
              <a:pPr/>
              <a:t>53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(end)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6942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9514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9514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5149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403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6054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51514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4102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4102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607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2672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5243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5243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695825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9482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9482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5151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8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607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1530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20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6086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4070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4070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608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23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591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>
            <a:off x="2452688" y="20272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66" name="AutoShape 66"/>
          <p:cNvCxnSpPr>
            <a:cxnSpLocks noChangeShapeType="1"/>
            <a:stCxn id="65" idx="3"/>
            <a:endCxn id="68" idx="7"/>
          </p:cNvCxnSpPr>
          <p:nvPr/>
        </p:nvCxnSpPr>
        <p:spPr bwMode="auto">
          <a:xfrm flipH="1">
            <a:off x="1636713" y="22844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7"/>
          <p:cNvCxnSpPr>
            <a:cxnSpLocks noChangeShapeType="1"/>
            <a:stCxn id="73" idx="1"/>
            <a:endCxn id="65" idx="5"/>
          </p:cNvCxnSpPr>
          <p:nvPr/>
        </p:nvCxnSpPr>
        <p:spPr bwMode="auto">
          <a:xfrm flipH="1" flipV="1">
            <a:off x="2697163" y="2284413"/>
            <a:ext cx="857250" cy="227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1393825" y="2482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1916113" y="2938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70" name="AutoShape 74"/>
          <p:cNvCxnSpPr>
            <a:cxnSpLocks noChangeShapeType="1"/>
            <a:stCxn id="72" idx="7"/>
            <a:endCxn id="68" idx="3"/>
          </p:cNvCxnSpPr>
          <p:nvPr/>
        </p:nvCxnSpPr>
        <p:spPr bwMode="auto">
          <a:xfrm flipV="1">
            <a:off x="1114425" y="2736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5"/>
          <p:cNvCxnSpPr>
            <a:cxnSpLocks noChangeShapeType="1"/>
            <a:stCxn id="69" idx="1"/>
            <a:endCxn id="68" idx="5"/>
          </p:cNvCxnSpPr>
          <p:nvPr/>
        </p:nvCxnSpPr>
        <p:spPr bwMode="auto">
          <a:xfrm flipH="1" flipV="1">
            <a:off x="1636713" y="27368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76"/>
          <p:cNvSpPr>
            <a:spLocks noChangeArrowheads="1"/>
          </p:cNvSpPr>
          <p:nvPr/>
        </p:nvSpPr>
        <p:spPr bwMode="auto">
          <a:xfrm>
            <a:off x="871538" y="29384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73" name="Oval 81"/>
          <p:cNvSpPr>
            <a:spLocks noChangeArrowheads="1"/>
          </p:cNvSpPr>
          <p:nvPr/>
        </p:nvSpPr>
        <p:spPr bwMode="auto">
          <a:xfrm>
            <a:off x="3513138" y="24844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74" name="Oval 82"/>
          <p:cNvSpPr>
            <a:spLocks noChangeArrowheads="1"/>
          </p:cNvSpPr>
          <p:nvPr/>
        </p:nvSpPr>
        <p:spPr bwMode="auto">
          <a:xfrm>
            <a:off x="4035425" y="2940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75" name="AutoShape 87"/>
          <p:cNvCxnSpPr>
            <a:cxnSpLocks noChangeShapeType="1"/>
            <a:stCxn id="77" idx="7"/>
            <a:endCxn id="73" idx="3"/>
          </p:cNvCxnSpPr>
          <p:nvPr/>
        </p:nvCxnSpPr>
        <p:spPr bwMode="auto">
          <a:xfrm flipV="1">
            <a:off x="3233738" y="2743200"/>
            <a:ext cx="320675" cy="223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88"/>
          <p:cNvCxnSpPr>
            <a:cxnSpLocks noChangeShapeType="1"/>
            <a:stCxn id="74" idx="1"/>
            <a:endCxn id="73" idx="5"/>
          </p:cNvCxnSpPr>
          <p:nvPr/>
        </p:nvCxnSpPr>
        <p:spPr bwMode="auto">
          <a:xfrm flipH="1" flipV="1">
            <a:off x="3756025" y="27432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89"/>
          <p:cNvSpPr>
            <a:spLocks noChangeArrowheads="1"/>
          </p:cNvSpPr>
          <p:nvPr/>
        </p:nvSpPr>
        <p:spPr bwMode="auto">
          <a:xfrm>
            <a:off x="2990850" y="2940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78" name="Oval 94"/>
          <p:cNvSpPr>
            <a:spLocks noChangeArrowheads="1"/>
          </p:cNvSpPr>
          <p:nvPr/>
        </p:nvSpPr>
        <p:spPr bwMode="auto">
          <a:xfrm>
            <a:off x="4572000" y="16002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x-none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79" name="AutoShape 95"/>
          <p:cNvCxnSpPr>
            <a:cxnSpLocks noChangeShapeType="1"/>
            <a:stCxn id="78" idx="5"/>
            <a:endCxn id="81" idx="1"/>
          </p:cNvCxnSpPr>
          <p:nvPr/>
        </p:nvCxnSpPr>
        <p:spPr bwMode="auto">
          <a:xfrm>
            <a:off x="4816475" y="18430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80" name="AutoShape 96"/>
          <p:cNvCxnSpPr>
            <a:cxnSpLocks noChangeShapeType="1"/>
            <a:stCxn id="78" idx="3"/>
            <a:endCxn id="65" idx="7"/>
          </p:cNvCxnSpPr>
          <p:nvPr/>
        </p:nvCxnSpPr>
        <p:spPr bwMode="auto">
          <a:xfrm flipH="1">
            <a:off x="2697163" y="18430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1" name="Oval 97"/>
          <p:cNvSpPr>
            <a:spLocks noChangeArrowheads="1"/>
          </p:cNvSpPr>
          <p:nvPr/>
        </p:nvSpPr>
        <p:spPr bwMode="auto">
          <a:xfrm>
            <a:off x="6692900" y="2028825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82" name="AutoShape 98"/>
          <p:cNvCxnSpPr>
            <a:cxnSpLocks noChangeShapeType="1"/>
            <a:stCxn id="81" idx="3"/>
            <a:endCxn id="84" idx="7"/>
          </p:cNvCxnSpPr>
          <p:nvPr/>
        </p:nvCxnSpPr>
        <p:spPr bwMode="auto">
          <a:xfrm flipH="1">
            <a:off x="5876925" y="2286000"/>
            <a:ext cx="85725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AutoShape 99"/>
          <p:cNvCxnSpPr>
            <a:cxnSpLocks noChangeShapeType="1"/>
            <a:stCxn id="89" idx="1"/>
            <a:endCxn id="81" idx="5"/>
          </p:cNvCxnSpPr>
          <p:nvPr/>
        </p:nvCxnSpPr>
        <p:spPr bwMode="auto">
          <a:xfrm flipH="1" flipV="1">
            <a:off x="6937375" y="22860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100"/>
          <p:cNvSpPr>
            <a:spLocks noChangeArrowheads="1"/>
          </p:cNvSpPr>
          <p:nvPr/>
        </p:nvSpPr>
        <p:spPr bwMode="auto">
          <a:xfrm>
            <a:off x="5634038" y="24844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5" name="Oval 101"/>
          <p:cNvSpPr>
            <a:spLocks noChangeArrowheads="1"/>
          </p:cNvSpPr>
          <p:nvPr/>
        </p:nvSpPr>
        <p:spPr bwMode="auto">
          <a:xfrm>
            <a:off x="6156325" y="2940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8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6" name="AutoShape 106"/>
          <p:cNvCxnSpPr>
            <a:cxnSpLocks noChangeShapeType="1"/>
            <a:stCxn id="88" idx="7"/>
            <a:endCxn id="84" idx="3"/>
          </p:cNvCxnSpPr>
          <p:nvPr/>
        </p:nvCxnSpPr>
        <p:spPr bwMode="auto">
          <a:xfrm flipV="1">
            <a:off x="5354638" y="27432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AutoShape 107"/>
          <p:cNvCxnSpPr>
            <a:cxnSpLocks noChangeShapeType="1"/>
            <a:stCxn id="85" idx="1"/>
            <a:endCxn id="84" idx="5"/>
          </p:cNvCxnSpPr>
          <p:nvPr/>
        </p:nvCxnSpPr>
        <p:spPr bwMode="auto">
          <a:xfrm flipH="1" flipV="1">
            <a:off x="5876925" y="27432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108"/>
          <p:cNvSpPr>
            <a:spLocks noChangeArrowheads="1"/>
          </p:cNvSpPr>
          <p:nvPr/>
        </p:nvSpPr>
        <p:spPr bwMode="auto">
          <a:xfrm>
            <a:off x="5111750" y="2940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89" name="Oval 113"/>
          <p:cNvSpPr>
            <a:spLocks noChangeArrowheads="1"/>
          </p:cNvSpPr>
          <p:nvPr/>
        </p:nvSpPr>
        <p:spPr bwMode="auto">
          <a:xfrm>
            <a:off x="7753350" y="24860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20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8275638" y="29416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27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1" name="AutoShape 119"/>
          <p:cNvCxnSpPr>
            <a:cxnSpLocks noChangeShapeType="1"/>
            <a:stCxn id="93" idx="7"/>
            <a:endCxn id="89" idx="3"/>
          </p:cNvCxnSpPr>
          <p:nvPr/>
        </p:nvCxnSpPr>
        <p:spPr bwMode="auto">
          <a:xfrm flipV="1">
            <a:off x="7473950" y="27400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AutoShape 120"/>
          <p:cNvCxnSpPr>
            <a:cxnSpLocks noChangeShapeType="1"/>
            <a:stCxn id="90" idx="1"/>
            <a:endCxn id="89" idx="5"/>
          </p:cNvCxnSpPr>
          <p:nvPr/>
        </p:nvCxnSpPr>
        <p:spPr bwMode="auto">
          <a:xfrm flipH="1" flipV="1">
            <a:off x="7996238" y="27400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3" name="Oval 121"/>
          <p:cNvSpPr>
            <a:spLocks noChangeArrowheads="1"/>
          </p:cNvSpPr>
          <p:nvPr/>
        </p:nvSpPr>
        <p:spPr bwMode="auto">
          <a:xfrm>
            <a:off x="7231063" y="2941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23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11921"/>
              </p:ext>
            </p:extLst>
          </p:nvPr>
        </p:nvGraphicFramePr>
        <p:xfrm>
          <a:off x="1657350" y="33991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14282"/>
              </p:ext>
            </p:extLst>
          </p:nvPr>
        </p:nvGraphicFramePr>
        <p:xfrm>
          <a:off x="1702367" y="606653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5499" y="6121225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Sift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06F4E2-A8F2-4643-BFC4-4FCC150B4589}" type="slidenum">
              <a:rPr lang="en-US"/>
              <a:pPr/>
              <a:t>54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HeapSort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Heap can be used for sorting. </a:t>
            </a:r>
          </a:p>
          <a:p>
            <a:pPr eaLnBrk="1" hangingPunct="1"/>
            <a:r>
              <a:rPr lang="en-US" dirty="0" err="1" smtClean="0"/>
              <a:t>HeapSort</a:t>
            </a:r>
            <a:r>
              <a:rPr lang="en-US" dirty="0" smtClean="0"/>
              <a:t> based on the idea that heap always has the smallest or largest element at the root.</a:t>
            </a:r>
          </a:p>
          <a:p>
            <a:pPr eaLnBrk="1" hangingPunct="1"/>
            <a:r>
              <a:rPr lang="en-US" dirty="0" smtClean="0"/>
              <a:t>Two step process:</a:t>
            </a:r>
          </a:p>
          <a:p>
            <a:pPr lvl="1"/>
            <a:r>
              <a:rPr lang="en-US" dirty="0"/>
              <a:t>Given arbitrary array (i.e. not a heap):</a:t>
            </a:r>
          </a:p>
          <a:p>
            <a:pPr lvl="1"/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</a:t>
            </a:r>
            <a:r>
              <a:rPr lang="en-US" dirty="0"/>
              <a:t>the array </a:t>
            </a:r>
            <a:r>
              <a:rPr lang="en-US" dirty="0" smtClean="0"/>
              <a:t>(build a max heap from the array).</a:t>
            </a:r>
            <a:endParaRPr lang="en-US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max items one by one (thus moving max to end of array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Items take a round </a:t>
            </a:r>
            <a:r>
              <a:rPr lang="en-US" dirty="0" smtClean="0"/>
              <a:t>trip.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5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6911B-3511-4C25-ADA5-4B25AFA615AA}" type="slidenum">
              <a:rPr lang="en-US"/>
              <a:pPr/>
              <a:t>55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Heap: Implementation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void sort</a:t>
            </a:r>
            <a:r>
              <a:rPr lang="en-US" sz="2000" dirty="0" smtClean="0"/>
              <a:t>(){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n= size;</a:t>
            </a:r>
          </a:p>
          <a:p>
            <a:pPr marL="0" indent="0">
              <a:buNone/>
            </a:pPr>
            <a:r>
              <a:rPr lang="fr-FR" sz="2000" dirty="0"/>
              <a:t>        for(</a:t>
            </a:r>
            <a:r>
              <a:rPr lang="fr-FR" sz="2000" dirty="0" err="1"/>
              <a:t>int</a:t>
            </a:r>
            <a:r>
              <a:rPr lang="fr-FR" sz="2000" dirty="0"/>
              <a:t> i= 1</a:t>
            </a:r>
            <a:r>
              <a:rPr lang="fr-FR" sz="2000"/>
              <a:t>; </a:t>
            </a:r>
            <a:r>
              <a:rPr lang="fr-FR" sz="2000" smtClean="0"/>
              <a:t>i&lt;n</a:t>
            </a:r>
            <a:r>
              <a:rPr lang="fr-FR" sz="2000" dirty="0"/>
              <a:t>; i++){</a:t>
            </a:r>
          </a:p>
          <a:p>
            <a:pPr marL="0" indent="0">
              <a:buNone/>
            </a:pPr>
            <a:r>
              <a:rPr lang="fr-FR" sz="2000" dirty="0"/>
              <a:t>            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tmpKey</a:t>
            </a:r>
            <a:r>
              <a:rPr lang="fr-FR" sz="2000" dirty="0"/>
              <a:t>= </a:t>
            </a:r>
            <a:r>
              <a:rPr lang="fr-FR" sz="2000" dirty="0" err="1"/>
              <a:t>keys</a:t>
            </a:r>
            <a:r>
              <a:rPr lang="fr-FR" sz="2000" dirty="0"/>
              <a:t>[1];</a:t>
            </a:r>
          </a:p>
          <a:p>
            <a:pPr marL="0" indent="0">
              <a:buNone/>
            </a:pPr>
            <a:r>
              <a:rPr lang="nl-NL" sz="2000" dirty="0"/>
              <a:t>            T </a:t>
            </a:r>
            <a:r>
              <a:rPr lang="nl-NL" sz="2000" dirty="0" err="1"/>
              <a:t>tmpData</a:t>
            </a:r>
            <a:r>
              <a:rPr lang="nl-NL" sz="2000" dirty="0"/>
              <a:t>= data[1];</a:t>
            </a:r>
          </a:p>
          <a:p>
            <a:pPr marL="0" indent="0">
              <a:buNone/>
            </a:pPr>
            <a:r>
              <a:rPr lang="it-IT" sz="2000" dirty="0"/>
              <a:t>            </a:t>
            </a:r>
            <a:r>
              <a:rPr lang="it-IT" sz="2000" dirty="0" err="1"/>
              <a:t>keys</a:t>
            </a:r>
            <a:r>
              <a:rPr lang="it-IT" sz="2000" dirty="0"/>
              <a:t>[1]= </a:t>
            </a:r>
            <a:r>
              <a:rPr lang="it-IT" sz="2000" dirty="0" err="1"/>
              <a:t>keys</a:t>
            </a:r>
            <a:r>
              <a:rPr lang="it-IT" sz="2000" dirty="0"/>
              <a:t>[</a:t>
            </a:r>
            <a:r>
              <a:rPr lang="it-IT" sz="2000" dirty="0" err="1"/>
              <a:t>size</a:t>
            </a:r>
            <a:r>
              <a:rPr lang="it-IT" sz="2000" dirty="0"/>
              <a:t>];</a:t>
            </a:r>
          </a:p>
          <a:p>
            <a:pPr marL="0" indent="0">
              <a:buNone/>
            </a:pPr>
            <a:r>
              <a:rPr lang="it-IT" sz="2000" dirty="0"/>
              <a:t>            data[1]= data[</a:t>
            </a:r>
            <a:r>
              <a:rPr lang="it-IT" sz="2000" dirty="0" err="1"/>
              <a:t>size</a:t>
            </a:r>
            <a:r>
              <a:rPr lang="it-IT" sz="2000" dirty="0"/>
              <a:t>]</a:t>
            </a:r>
            <a:r>
              <a:rPr lang="it-IT" sz="2000" dirty="0" smtClean="0"/>
              <a:t>;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      </a:t>
            </a:r>
            <a:r>
              <a:rPr lang="it-IT" sz="2000" dirty="0" err="1" smtClean="0"/>
              <a:t>size</a:t>
            </a:r>
            <a:r>
              <a:rPr lang="it-IT" sz="2000" dirty="0"/>
              <a:t>--</a:t>
            </a:r>
            <a:r>
              <a:rPr lang="it-IT" sz="2000" dirty="0" smtClean="0"/>
              <a:t>;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      </a:t>
            </a:r>
            <a:r>
              <a:rPr lang="pl-PL" sz="2000" dirty="0"/>
              <a:t>siftDown(1);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     </a:t>
            </a:r>
            <a:r>
              <a:rPr lang="it-IT" sz="2000" dirty="0" smtClean="0"/>
              <a:t>keys[size+1]= </a:t>
            </a:r>
            <a:r>
              <a:rPr lang="it-IT" sz="2000" dirty="0"/>
              <a:t>tmpKey;</a:t>
            </a:r>
          </a:p>
          <a:p>
            <a:pPr marL="0" indent="0">
              <a:buNone/>
            </a:pPr>
            <a:r>
              <a:rPr lang="it-IT" sz="2000" dirty="0"/>
              <a:t>            </a:t>
            </a:r>
            <a:r>
              <a:rPr lang="it-IT" sz="2000" dirty="0" smtClean="0"/>
              <a:t>data[size+1]= tmpData</a:t>
            </a:r>
            <a:r>
              <a:rPr lang="it-IT" sz="2000" dirty="0"/>
              <a:t>;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        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r>
              <a:rPr lang="pl-PL" sz="20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1094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Heap-sorting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600</a:t>
            </a:r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83493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3" idx="0"/>
          </p:cNvCxnSpPr>
          <p:nvPr/>
        </p:nvCxnSpPr>
        <p:spPr>
          <a:xfrm flipH="1">
            <a:off x="2072805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10</a:t>
            </a:r>
          </a:p>
        </p:txBody>
      </p:sp>
    </p:spTree>
    <p:extLst>
      <p:ext uri="{BB962C8B-B14F-4D97-AF65-F5344CB8AC3E}">
        <p14:creationId xmlns:p14="http://schemas.microsoft.com/office/powerpoint/2010/main" val="34152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600</a:t>
            </a:r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83493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3" idx="0"/>
          </p:cNvCxnSpPr>
          <p:nvPr/>
        </p:nvCxnSpPr>
        <p:spPr>
          <a:xfrm flipH="1">
            <a:off x="2072805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10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3748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83493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3" idx="0"/>
          </p:cNvCxnSpPr>
          <p:nvPr/>
        </p:nvCxnSpPr>
        <p:spPr>
          <a:xfrm flipH="1">
            <a:off x="2072805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10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23574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804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3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Store the nodes in fixed positions: (</a:t>
            </a:r>
            <a:r>
              <a:rPr lang="en-US" dirty="0" err="1" smtClean="0"/>
              <a:t>i</a:t>
            </a:r>
            <a:r>
              <a:rPr lang="en-US" dirty="0" smtClean="0"/>
              <a:t>) root goes into first index, (ii) in general left child of tree[</a:t>
            </a:r>
            <a:r>
              <a:rPr lang="en-US" dirty="0" err="1" smtClean="0"/>
              <a:t>i</a:t>
            </a:r>
            <a:r>
              <a:rPr lang="en-US" dirty="0" smtClean="0"/>
              <a:t>] is stored in tree[2i] and right child in tree[2i+1].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04F45-4578-40A4-9E96-F57C4DDE266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572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34527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15728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2692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600</a:t>
            </a:r>
          </a:p>
        </p:txBody>
      </p:sp>
    </p:spTree>
    <p:extLst>
      <p:ext uri="{BB962C8B-B14F-4D97-AF65-F5344CB8AC3E}">
        <p14:creationId xmlns:p14="http://schemas.microsoft.com/office/powerpoint/2010/main" val="35849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16707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031751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2" idx="0"/>
          </p:cNvCxnSpPr>
          <p:nvPr/>
        </p:nvCxnSpPr>
        <p:spPr>
          <a:xfrm>
            <a:off x="962077" y="4479195"/>
            <a:ext cx="307541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9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29345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6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9539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30219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3: Example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37730-2E47-47F8-B96A-FE4DE041D817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9220" name="Group 136"/>
          <p:cNvGrpSpPr>
            <a:grpSpLocks/>
          </p:cNvGrpSpPr>
          <p:nvPr/>
        </p:nvGrpSpPr>
        <p:grpSpPr bwMode="auto">
          <a:xfrm>
            <a:off x="381000" y="2667000"/>
            <a:ext cx="1981200" cy="2971800"/>
            <a:chOff x="336" y="1392"/>
            <a:chExt cx="1248" cy="1872"/>
          </a:xfrm>
        </p:grpSpPr>
        <p:sp>
          <p:nvSpPr>
            <p:cNvPr id="9262" name="Oval 4"/>
            <p:cNvSpPr>
              <a:spLocks noChangeArrowheads="1"/>
            </p:cNvSpPr>
            <p:nvPr/>
          </p:nvSpPr>
          <p:spPr bwMode="auto">
            <a:xfrm>
              <a:off x="960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263" name="Oval 5"/>
            <p:cNvSpPr>
              <a:spLocks noChangeArrowheads="1"/>
            </p:cNvSpPr>
            <p:nvPr/>
          </p:nvSpPr>
          <p:spPr bwMode="auto">
            <a:xfrm>
              <a:off x="336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264" name="Oval 6"/>
            <p:cNvSpPr>
              <a:spLocks noChangeArrowheads="1"/>
            </p:cNvSpPr>
            <p:nvPr/>
          </p:nvSpPr>
          <p:spPr bwMode="auto">
            <a:xfrm>
              <a:off x="624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265" name="Oval 7"/>
            <p:cNvSpPr>
              <a:spLocks noChangeArrowheads="1"/>
            </p:cNvSpPr>
            <p:nvPr/>
          </p:nvSpPr>
          <p:spPr bwMode="auto">
            <a:xfrm>
              <a:off x="1248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266" name="Oval 8"/>
            <p:cNvSpPr>
              <a:spLocks noChangeArrowheads="1"/>
            </p:cNvSpPr>
            <p:nvPr/>
          </p:nvSpPr>
          <p:spPr bwMode="auto">
            <a:xfrm>
              <a:off x="96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267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268" name="Line 11"/>
            <p:cNvSpPr>
              <a:spLocks noChangeShapeType="1"/>
            </p:cNvSpPr>
            <p:nvPr/>
          </p:nvSpPr>
          <p:spPr bwMode="auto">
            <a:xfrm flipH="1">
              <a:off x="864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69" name="Line 12"/>
            <p:cNvSpPr>
              <a:spLocks noChangeShapeType="1"/>
            </p:cNvSpPr>
            <p:nvPr/>
          </p:nvSpPr>
          <p:spPr bwMode="auto">
            <a:xfrm>
              <a:off x="124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70" name="Line 13"/>
            <p:cNvSpPr>
              <a:spLocks noChangeShapeType="1"/>
            </p:cNvSpPr>
            <p:nvPr/>
          </p:nvSpPr>
          <p:spPr bwMode="auto">
            <a:xfrm flipH="1">
              <a:off x="576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71" name="Line 14"/>
            <p:cNvSpPr>
              <a:spLocks noChangeShapeType="1"/>
            </p:cNvSpPr>
            <p:nvPr/>
          </p:nvSpPr>
          <p:spPr bwMode="auto">
            <a:xfrm>
              <a:off x="864" y="22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9272" name="Line 15"/>
            <p:cNvSpPr>
              <a:spLocks noChangeShapeType="1"/>
            </p:cNvSpPr>
            <p:nvPr/>
          </p:nvSpPr>
          <p:spPr bwMode="auto">
            <a:xfrm flipH="1">
              <a:off x="960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graphicFrame>
        <p:nvGraphicFramePr>
          <p:cNvPr id="115847" name="Group 135"/>
          <p:cNvGraphicFramePr>
            <a:graphicFrameLocks noGrp="1"/>
          </p:cNvGraphicFramePr>
          <p:nvPr/>
        </p:nvGraphicFramePr>
        <p:xfrm>
          <a:off x="2667000" y="3962400"/>
          <a:ext cx="6096000" cy="805815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36652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22445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250</a:t>
            </a:r>
          </a:p>
        </p:txBody>
      </p:sp>
    </p:spTree>
    <p:extLst>
      <p:ext uri="{BB962C8B-B14F-4D97-AF65-F5344CB8AC3E}">
        <p14:creationId xmlns:p14="http://schemas.microsoft.com/office/powerpoint/2010/main" val="6658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200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522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11" name="Oval 10"/>
          <p:cNvSpPr/>
          <p:nvPr/>
        </p:nvSpPr>
        <p:spPr>
          <a:xfrm>
            <a:off x="80278" y="4851605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1" idx="0"/>
          </p:cNvCxnSpPr>
          <p:nvPr/>
        </p:nvCxnSpPr>
        <p:spPr>
          <a:xfrm flipH="1">
            <a:off x="318146" y="4479195"/>
            <a:ext cx="307537" cy="37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8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4272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6920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614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6473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6167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7555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heap is a complete binary tree.</a:t>
            </a:r>
          </a:p>
          <a:p>
            <a:pPr eaLnBrk="1" hangingPunct="1"/>
            <a:r>
              <a:rPr lang="en-US" sz="2800" dirty="0" smtClean="0"/>
              <a:t>A heap is best implemented in sequential representation (using an array).</a:t>
            </a:r>
          </a:p>
          <a:p>
            <a:pPr eaLnBrk="1" hangingPunct="1"/>
            <a:r>
              <a:rPr lang="en-US" sz="2800" dirty="0" smtClean="0"/>
              <a:t>Two important uses of heaps are: </a:t>
            </a:r>
          </a:p>
          <a:p>
            <a:pPr lvl="1" eaLnBrk="1" hangingPunct="1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efficient implementation of priority queues</a:t>
            </a:r>
          </a:p>
          <a:p>
            <a:pPr lvl="1" eaLnBrk="1" hangingPunct="1"/>
            <a:r>
              <a:rPr lang="en-US" sz="2400" dirty="0" smtClean="0"/>
              <a:t>(ii) sorting -- Heapsort.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029EA-3F0B-4FB0-94B5-BBDB680FE2F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12358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130</a:t>
            </a:r>
            <a:endParaRPr lang="en-US" sz="750" b="1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42759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942473" y="4070041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5" idx="0"/>
          </p:cNvCxnSpPr>
          <p:nvPr/>
        </p:nvCxnSpPr>
        <p:spPr>
          <a:xfrm>
            <a:off x="4458850" y="3719253"/>
            <a:ext cx="721490" cy="35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7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1363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31461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38652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32219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27328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1168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130</a:t>
            </a:r>
          </a:p>
        </p:txBody>
      </p:sp>
    </p:spTree>
    <p:extLst>
      <p:ext uri="{BB962C8B-B14F-4D97-AF65-F5344CB8AC3E}">
        <p14:creationId xmlns:p14="http://schemas.microsoft.com/office/powerpoint/2010/main" val="8861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36781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Heap</a:t>
            </a:r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803457-4DF4-48E4-9C8E-F2BF84FA1BBC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3076" name="Group 23"/>
          <p:cNvGrpSpPr>
            <a:grpSpLocks/>
          </p:cNvGrpSpPr>
          <p:nvPr/>
        </p:nvGrpSpPr>
        <p:grpSpPr bwMode="auto">
          <a:xfrm>
            <a:off x="762000" y="2362200"/>
            <a:ext cx="4724400" cy="3124200"/>
            <a:chOff x="1104" y="1632"/>
            <a:chExt cx="2976" cy="1968"/>
          </a:xfrm>
        </p:grpSpPr>
        <p:sp>
          <p:nvSpPr>
            <p:cNvPr id="3078" name="Oval 3"/>
            <p:cNvSpPr>
              <a:spLocks noChangeArrowheads="1"/>
            </p:cNvSpPr>
            <p:nvPr/>
          </p:nvSpPr>
          <p:spPr bwMode="auto">
            <a:xfrm>
              <a:off x="2640" y="16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079" name="Oval 4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080" name="Oval 5"/>
            <p:cNvSpPr>
              <a:spLocks noChangeArrowheads="1"/>
            </p:cNvSpPr>
            <p:nvPr/>
          </p:nvSpPr>
          <p:spPr bwMode="auto">
            <a:xfrm>
              <a:off x="19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148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2352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292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104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H="1">
              <a:off x="2256" y="192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77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56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3648" y="24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H="1">
              <a:off x="1392" y="302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824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077" name="Text Box 24"/>
          <p:cNvSpPr txBox="1">
            <a:spLocks noChangeArrowheads="1"/>
          </p:cNvSpPr>
          <p:nvPr/>
        </p:nvSpPr>
        <p:spPr bwMode="auto">
          <a:xfrm>
            <a:off x="5257800" y="2743200"/>
            <a:ext cx="3233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Any node’s key value is</a:t>
            </a:r>
          </a:p>
          <a:p>
            <a:r>
              <a:rPr lang="en-US" sz="2400" b="1"/>
              <a:t>less than its children’s.</a:t>
            </a:r>
          </a:p>
        </p:txBody>
      </p:sp>
    </p:spTree>
    <p:extLst>
      <p:ext uri="{BB962C8B-B14F-4D97-AF65-F5344CB8AC3E}">
        <p14:creationId xmlns:p14="http://schemas.microsoft.com/office/powerpoint/2010/main" val="17254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1878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3"/>
            <a:endCxn id="10" idx="0"/>
          </p:cNvCxnSpPr>
          <p:nvPr/>
        </p:nvCxnSpPr>
        <p:spPr>
          <a:xfrm flipH="1">
            <a:off x="3425681" y="3719254"/>
            <a:ext cx="696775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keys[1]= keys[size];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6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4716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8100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36545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3338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896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1305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keys[size+1]= tmpKey;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0852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33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310672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5"/>
            <a:endCxn id="9" idx="0"/>
          </p:cNvCxnSpPr>
          <p:nvPr/>
        </p:nvCxnSpPr>
        <p:spPr>
          <a:xfrm>
            <a:off x="1833229" y="3719254"/>
            <a:ext cx="715311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5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tempKey</a:t>
            </a:r>
            <a:r>
              <a:rPr lang="en-US" sz="1200" dirty="0">
                <a:solidFill>
                  <a:srgbClr val="FF0000"/>
                </a:solidFill>
              </a:rPr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11334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4562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60639" y="982812"/>
            <a:ext cx="8126111" cy="7144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43633" y="1945072"/>
          <a:ext cx="5126355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  <a:gridCol w="39433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760296" y="2682995"/>
            <a:ext cx="475735" cy="47573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sz="750" dirty="0"/>
          </a:p>
        </p:txBody>
      </p:sp>
      <p:sp>
        <p:nvSpPr>
          <p:cNvPr id="6" name="Oval 5"/>
          <p:cNvSpPr/>
          <p:nvPr/>
        </p:nvSpPr>
        <p:spPr>
          <a:xfrm>
            <a:off x="1427164" y="3313189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4052786" y="3313188"/>
            <a:ext cx="475735" cy="47573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  <a:endParaRPr lang="en-US" sz="750" dirty="0"/>
          </a:p>
        </p:txBody>
      </p:sp>
      <p:sp>
        <p:nvSpPr>
          <p:cNvPr id="8" name="Oval 7"/>
          <p:cNvSpPr/>
          <p:nvPr/>
        </p:nvSpPr>
        <p:spPr>
          <a:xfrm>
            <a:off x="556013" y="4073130"/>
            <a:ext cx="475735" cy="4757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24" name="Straight Connector 23"/>
          <p:cNvCxnSpPr>
            <a:stCxn id="5" idx="3"/>
            <a:endCxn id="6" idx="7"/>
          </p:cNvCxnSpPr>
          <p:nvPr/>
        </p:nvCxnSpPr>
        <p:spPr>
          <a:xfrm flipH="1">
            <a:off x="1833229" y="3089060"/>
            <a:ext cx="996737" cy="29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7" idx="1"/>
          </p:cNvCxnSpPr>
          <p:nvPr/>
        </p:nvCxnSpPr>
        <p:spPr>
          <a:xfrm>
            <a:off x="3166361" y="3089060"/>
            <a:ext cx="956095" cy="29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flipH="1">
            <a:off x="793881" y="3719254"/>
            <a:ext cx="702953" cy="35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5253" y="1945022"/>
            <a:ext cx="30732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void sort(){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n= size;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i= 1; i &lt; n; i++){</a:t>
            </a:r>
          </a:p>
          <a:p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tmpKey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= keys[1];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T tmpData= data[1];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keys[1]= keys[size];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data[1]= data[size];</a:t>
            </a:r>
          </a:p>
          <a:p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size--;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siftDown(1);</a:t>
            </a:r>
            <a:endParaRPr lang="it-IT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keys[size+1]= tmpKey;</a:t>
            </a:r>
          </a:p>
          <a:p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data[size+1]= tmpData;</a:t>
            </a:r>
            <a:endParaRPr lang="pl-P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45253" y="508947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= 4</a:t>
            </a:r>
          </a:p>
          <a:p>
            <a:r>
              <a:rPr lang="en-US" sz="1200" dirty="0" err="1"/>
              <a:t>tempKey</a:t>
            </a:r>
            <a:r>
              <a:rPr lang="en-US" sz="1200" dirty="0"/>
              <a:t> = 33</a:t>
            </a:r>
          </a:p>
        </p:txBody>
      </p:sp>
    </p:spTree>
    <p:extLst>
      <p:ext uri="{BB962C8B-B14F-4D97-AF65-F5344CB8AC3E}">
        <p14:creationId xmlns:p14="http://schemas.microsoft.com/office/powerpoint/2010/main" val="5198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408522C37A541BB3A63276E6042ED" ma:contentTypeVersion="0" ma:contentTypeDescription="Create a new document." ma:contentTypeScope="" ma:versionID="7689a4d532d665ac1a1b301c0110aa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7FCFA-DAA0-48C2-A11A-428FFB101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D091EF-5035-4540-9278-EC5F06BA494F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848B44A-FCC8-4A7D-B98C-AB88225DF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14655</TotalTime>
  <Words>9092</Words>
  <Application>Microsoft Office PowerPoint</Application>
  <PresentationFormat>On-screen Show (4:3)</PresentationFormat>
  <Paragraphs>4090</Paragraphs>
  <Slides>120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5" baseType="lpstr">
      <vt:lpstr>SimSun</vt:lpstr>
      <vt:lpstr>Arial</vt:lpstr>
      <vt:lpstr>Calibri</vt:lpstr>
      <vt:lpstr>Calibri Light</vt:lpstr>
      <vt:lpstr>Consolas</vt:lpstr>
      <vt:lpstr>Symbol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Clarity</vt:lpstr>
      <vt:lpstr>Clip</vt:lpstr>
      <vt:lpstr>Heaps</vt:lpstr>
      <vt:lpstr>Sequential Representation of binary trees</vt:lpstr>
      <vt:lpstr>Method 1: Example</vt:lpstr>
      <vt:lpstr>Method 2</vt:lpstr>
      <vt:lpstr>Method 2: Example</vt:lpstr>
      <vt:lpstr>Method 3</vt:lpstr>
      <vt:lpstr>Method 3: Example</vt:lpstr>
      <vt:lpstr>Heaps</vt:lpstr>
      <vt:lpstr>A Heap</vt:lpstr>
      <vt:lpstr>Heaps</vt:lpstr>
      <vt:lpstr>Heaps (Cont.)</vt:lpstr>
      <vt:lpstr>Heap: An example</vt:lpstr>
      <vt:lpstr>Heap: An example</vt:lpstr>
      <vt:lpstr>Heap: An example</vt:lpstr>
      <vt:lpstr>ADT Heap</vt:lpstr>
      <vt:lpstr>ADT Heap</vt:lpstr>
      <vt:lpstr>ADT Heap</vt:lpstr>
      <vt:lpstr>Insertion into a Heap</vt:lpstr>
      <vt:lpstr>Upheap (siftUp)</vt:lpstr>
      <vt:lpstr>Example 1</vt:lpstr>
      <vt:lpstr>Example 2</vt:lpstr>
      <vt:lpstr>Example 3</vt:lpstr>
      <vt:lpstr>Removal from a Heap</vt:lpstr>
      <vt:lpstr>Downheap (siftDown)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Downheap</vt:lpstr>
      <vt:lpstr>Heap applications</vt:lpstr>
      <vt:lpstr>Priority Queue</vt:lpstr>
      <vt:lpstr>Heaps and Priority Queues</vt:lpstr>
      <vt:lpstr>ADT Heap: Element</vt:lpstr>
      <vt:lpstr>Priority Queue as Heap</vt:lpstr>
      <vt:lpstr>Priority Queue as Heap</vt:lpstr>
      <vt:lpstr>Heap sort</vt:lpstr>
      <vt:lpstr>Vector-based Heap Implementation</vt:lpstr>
      <vt:lpstr>Merging Two Heaps</vt:lpstr>
      <vt:lpstr>Merging Two Heaps</vt:lpstr>
      <vt:lpstr>Merging Two Heaps</vt:lpstr>
      <vt:lpstr>Merging Two Heaps</vt:lpstr>
      <vt:lpstr>Merging Two Heaps</vt:lpstr>
      <vt:lpstr>Merging Two Heaps</vt:lpstr>
      <vt:lpstr>Bottom-up Heap Construction</vt:lpstr>
      <vt:lpstr>Example of bottom-up heap construction</vt:lpstr>
      <vt:lpstr>Example (contd.)</vt:lpstr>
      <vt:lpstr>Example (contd.)</vt:lpstr>
      <vt:lpstr>Example (end)</vt:lpstr>
      <vt:lpstr>HeapSort</vt:lpstr>
      <vt:lpstr>ADT Heap: Implementation</vt:lpstr>
      <vt:lpstr>Example of Heap-sorting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Inayat</dc:creator>
  <cp:lastModifiedBy>Hafida</cp:lastModifiedBy>
  <cp:revision>156</cp:revision>
  <dcterms:created xsi:type="dcterms:W3CDTF">2002-09-08T09:46:40Z</dcterms:created>
  <dcterms:modified xsi:type="dcterms:W3CDTF">2016-05-11T08:23:58Z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0x0101004DE408522C37A541BB3A63276E6042ED</vt:lpwstr>
  </property>
</Properties>
</file>