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7"/>
  </p:notesMasterIdLst>
  <p:sldIdLst>
    <p:sldId id="303" r:id="rId2"/>
    <p:sldId id="304" r:id="rId3"/>
    <p:sldId id="326" r:id="rId4"/>
    <p:sldId id="327" r:id="rId5"/>
    <p:sldId id="328" r:id="rId6"/>
    <p:sldId id="533" r:id="rId7"/>
    <p:sldId id="357" r:id="rId8"/>
    <p:sldId id="325" r:id="rId9"/>
    <p:sldId id="329" r:id="rId10"/>
    <p:sldId id="376" r:id="rId11"/>
    <p:sldId id="330" r:id="rId12"/>
    <p:sldId id="331" r:id="rId13"/>
    <p:sldId id="377" r:id="rId14"/>
    <p:sldId id="378" r:id="rId15"/>
    <p:sldId id="382" r:id="rId16"/>
    <p:sldId id="379" r:id="rId17"/>
    <p:sldId id="380" r:id="rId18"/>
    <p:sldId id="383" r:id="rId19"/>
    <p:sldId id="381" r:id="rId20"/>
    <p:sldId id="384" r:id="rId21"/>
    <p:sldId id="385" r:id="rId22"/>
    <p:sldId id="386" r:id="rId23"/>
    <p:sldId id="387" r:id="rId24"/>
    <p:sldId id="388" r:id="rId25"/>
    <p:sldId id="332" r:id="rId26"/>
    <p:sldId id="389" r:id="rId27"/>
    <p:sldId id="390" r:id="rId28"/>
    <p:sldId id="391" r:id="rId29"/>
    <p:sldId id="392" r:id="rId30"/>
    <p:sldId id="393" r:id="rId31"/>
    <p:sldId id="395" r:id="rId32"/>
    <p:sldId id="394" r:id="rId33"/>
    <p:sldId id="396" r:id="rId34"/>
    <p:sldId id="397" r:id="rId35"/>
    <p:sldId id="405" r:id="rId36"/>
    <p:sldId id="398" r:id="rId37"/>
    <p:sldId id="399" r:id="rId38"/>
    <p:sldId id="406" r:id="rId39"/>
    <p:sldId id="407" r:id="rId40"/>
    <p:sldId id="403" r:id="rId41"/>
    <p:sldId id="408" r:id="rId42"/>
    <p:sldId id="404" r:id="rId43"/>
    <p:sldId id="333" r:id="rId44"/>
    <p:sldId id="360" r:id="rId45"/>
    <p:sldId id="358" r:id="rId46"/>
    <p:sldId id="359" r:id="rId47"/>
    <p:sldId id="361" r:id="rId48"/>
    <p:sldId id="362" r:id="rId49"/>
    <p:sldId id="363" r:id="rId50"/>
    <p:sldId id="364" r:id="rId51"/>
    <p:sldId id="365" r:id="rId52"/>
    <p:sldId id="367" r:id="rId53"/>
    <p:sldId id="338" r:id="rId54"/>
    <p:sldId id="409" r:id="rId55"/>
    <p:sldId id="339" r:id="rId56"/>
    <p:sldId id="410" r:id="rId57"/>
    <p:sldId id="455" r:id="rId58"/>
    <p:sldId id="368" r:id="rId59"/>
    <p:sldId id="412" r:id="rId60"/>
    <p:sldId id="413" r:id="rId61"/>
    <p:sldId id="414" r:id="rId62"/>
    <p:sldId id="415" r:id="rId63"/>
    <p:sldId id="416" r:id="rId64"/>
    <p:sldId id="417" r:id="rId65"/>
    <p:sldId id="418" r:id="rId66"/>
    <p:sldId id="419" r:id="rId67"/>
    <p:sldId id="420" r:id="rId68"/>
    <p:sldId id="456" r:id="rId69"/>
    <p:sldId id="421" r:id="rId70"/>
    <p:sldId id="422" r:id="rId71"/>
    <p:sldId id="423" r:id="rId72"/>
    <p:sldId id="424" r:id="rId73"/>
    <p:sldId id="425" r:id="rId74"/>
    <p:sldId id="426" r:id="rId75"/>
    <p:sldId id="427" r:id="rId76"/>
    <p:sldId id="428" r:id="rId77"/>
    <p:sldId id="429" r:id="rId78"/>
    <p:sldId id="430" r:id="rId79"/>
    <p:sldId id="431" r:id="rId80"/>
    <p:sldId id="340" r:id="rId81"/>
    <p:sldId id="432" r:id="rId82"/>
    <p:sldId id="433" r:id="rId83"/>
    <p:sldId id="434" r:id="rId84"/>
    <p:sldId id="435" r:id="rId85"/>
    <p:sldId id="436" r:id="rId86"/>
    <p:sldId id="437" r:id="rId87"/>
    <p:sldId id="438" r:id="rId88"/>
    <p:sldId id="439" r:id="rId89"/>
    <p:sldId id="440" r:id="rId90"/>
    <p:sldId id="441" r:id="rId91"/>
    <p:sldId id="442" r:id="rId92"/>
    <p:sldId id="457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534" r:id="rId106"/>
    <p:sldId id="529" r:id="rId107"/>
    <p:sldId id="530" r:id="rId108"/>
    <p:sldId id="531" r:id="rId109"/>
    <p:sldId id="341" r:id="rId110"/>
    <p:sldId id="343" r:id="rId111"/>
    <p:sldId id="344" r:id="rId112"/>
    <p:sldId id="345" r:id="rId113"/>
    <p:sldId id="371" r:id="rId114"/>
    <p:sldId id="369" r:id="rId115"/>
    <p:sldId id="532" r:id="rId116"/>
    <p:sldId id="347" r:id="rId117"/>
    <p:sldId id="459" r:id="rId118"/>
    <p:sldId id="348" r:id="rId119"/>
    <p:sldId id="349" r:id="rId120"/>
    <p:sldId id="461" r:id="rId121"/>
    <p:sldId id="463" r:id="rId122"/>
    <p:sldId id="465" r:id="rId123"/>
    <p:sldId id="462" r:id="rId124"/>
    <p:sldId id="464" r:id="rId125"/>
    <p:sldId id="467" r:id="rId126"/>
    <p:sldId id="466" r:id="rId127"/>
    <p:sldId id="468" r:id="rId128"/>
    <p:sldId id="469" r:id="rId129"/>
    <p:sldId id="470" r:id="rId130"/>
    <p:sldId id="471" r:id="rId131"/>
    <p:sldId id="474" r:id="rId132"/>
    <p:sldId id="472" r:id="rId133"/>
    <p:sldId id="473" r:id="rId134"/>
    <p:sldId id="475" r:id="rId135"/>
    <p:sldId id="527" r:id="rId136"/>
    <p:sldId id="476" r:id="rId137"/>
    <p:sldId id="477" r:id="rId138"/>
    <p:sldId id="478" r:id="rId139"/>
    <p:sldId id="479" r:id="rId140"/>
    <p:sldId id="480" r:id="rId141"/>
    <p:sldId id="481" r:id="rId142"/>
    <p:sldId id="482" r:id="rId143"/>
    <p:sldId id="483" r:id="rId144"/>
    <p:sldId id="484" r:id="rId145"/>
    <p:sldId id="485" r:id="rId146"/>
    <p:sldId id="486" r:id="rId147"/>
    <p:sldId id="487" r:id="rId148"/>
    <p:sldId id="488" r:id="rId149"/>
    <p:sldId id="489" r:id="rId150"/>
    <p:sldId id="490" r:id="rId151"/>
    <p:sldId id="491" r:id="rId152"/>
    <p:sldId id="492" r:id="rId153"/>
    <p:sldId id="493" r:id="rId154"/>
    <p:sldId id="494" r:id="rId155"/>
    <p:sldId id="495" r:id="rId156"/>
    <p:sldId id="496" r:id="rId157"/>
    <p:sldId id="497" r:id="rId158"/>
    <p:sldId id="498" r:id="rId159"/>
    <p:sldId id="499" r:id="rId160"/>
    <p:sldId id="500" r:id="rId161"/>
    <p:sldId id="501" r:id="rId162"/>
    <p:sldId id="502" r:id="rId163"/>
    <p:sldId id="504" r:id="rId164"/>
    <p:sldId id="350" r:id="rId165"/>
    <p:sldId id="505" r:id="rId166"/>
    <p:sldId id="506" r:id="rId167"/>
    <p:sldId id="507" r:id="rId168"/>
    <p:sldId id="508" r:id="rId169"/>
    <p:sldId id="509" r:id="rId170"/>
    <p:sldId id="510" r:id="rId171"/>
    <p:sldId id="512" r:id="rId172"/>
    <p:sldId id="514" r:id="rId173"/>
    <p:sldId id="515" r:id="rId174"/>
    <p:sldId id="516" r:id="rId175"/>
    <p:sldId id="517" r:id="rId176"/>
    <p:sldId id="519" r:id="rId177"/>
    <p:sldId id="518" r:id="rId178"/>
    <p:sldId id="351" r:id="rId179"/>
    <p:sldId id="352" r:id="rId180"/>
    <p:sldId id="353" r:id="rId181"/>
    <p:sldId id="354" r:id="rId182"/>
    <p:sldId id="355" r:id="rId183"/>
    <p:sldId id="525" r:id="rId184"/>
    <p:sldId id="526" r:id="rId185"/>
    <p:sldId id="356" r:id="rId1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fida Benhidour" initials="HB" lastIdx="1" clrIdx="0">
    <p:extLst>
      <p:ext uri="{19B8F6BF-5375-455C-9EA6-DF929625EA0E}">
        <p15:presenceInfo xmlns:p15="http://schemas.microsoft.com/office/powerpoint/2012/main" userId="Hafida Benhidou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5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6T07:41:53.144" idx="1">
    <p:pos x="4523" y="1493"/>
    <p:text>correct this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7DE1D-5600-4B30-9003-F83851C9C1D2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67423-510F-4AE9-82FA-EAB682F91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1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A86CD1-C714-4E65-9436-83A118C5AA6A}" type="slidenum">
              <a:rPr lang="en-GB"/>
              <a:pPr/>
              <a:t>1</a:t>
            </a:fld>
            <a:endParaRPr lang="en-GB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02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555134-2564-44E5-98E9-119BEEF3EC57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36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CF72-C639-4FCD-8EBF-6585E38AFD8D}" type="slidenum">
              <a:rPr lang="en-US" smtClean="0"/>
              <a:pPr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99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CF72-C639-4FCD-8EBF-6585E38AFD8D}" type="slidenum">
              <a:rPr lang="en-US" smtClean="0"/>
              <a:pPr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FD390AC-1671-4355-B3BD-8B22E1490A4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l"/>
            <a:r>
              <a:rPr lang="en-US" sz="4800" dirty="0"/>
              <a:t>Queue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448496"/>
            <a:ext cx="7772400" cy="1199704"/>
          </a:xfrm>
        </p:spPr>
        <p:txBody>
          <a:bodyPr/>
          <a:lstStyle/>
          <a:p>
            <a:pPr algn="l"/>
            <a:r>
              <a:rPr lang="en-US" dirty="0"/>
              <a:t>CSC212:Data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286E-8804-4CBD-9032-69493A8F748E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Representation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LinkedQueue</a:t>
            </a:r>
            <a:r>
              <a:rPr lang="en-US" sz="2000" dirty="0">
                <a:latin typeface="SimSun" pitchFamily="2" charset="-122"/>
              </a:rPr>
              <a:t>&lt;T&gt;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dirty="0">
                <a:latin typeface="SimSun" pitchFamily="2" charset="-122"/>
              </a:rPr>
              <a:t>Node&lt;T&gt; head, tail;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>
                <a:latin typeface="SimSun" pitchFamily="2" charset="-122"/>
              </a:rPr>
              <a:t> size;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LinkedQueue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LinkedQueue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() {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head = tail = null;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size = 0;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CD16-9F4E-4DBF-89F7-5F9E28CB94CA}" type="slidenum">
              <a:rPr lang="en-US"/>
              <a:pPr/>
              <a:t>10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13319" y="1981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42510" y="1600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9" name="TextBox 8"/>
          <p:cNvSpPr txBox="1"/>
          <p:nvPr/>
        </p:nvSpPr>
        <p:spPr>
          <a:xfrm>
            <a:off x="6934200" y="259080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33609" y="1981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62800" y="1600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6657992" y="1219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(head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z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DB35-A4C4-411D-908D-0C1DA0CE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4E8D0-79F5-4C1A-A91B-016CFB89A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method enquiry that returns the data at the head of the queue without changing it.</a:t>
            </a:r>
          </a:p>
          <a:p>
            <a:pPr lvl="1"/>
            <a:r>
              <a:rPr lang="en-US" dirty="0"/>
              <a:t>As user of the ADT Queue&lt;T&gt;</a:t>
            </a:r>
          </a:p>
          <a:p>
            <a:pPr lvl="1"/>
            <a:r>
              <a:rPr lang="en-US" dirty="0"/>
              <a:t>As a member of the class </a:t>
            </a:r>
            <a:r>
              <a:rPr lang="en-US" dirty="0" err="1"/>
              <a:t>LinkedQueue</a:t>
            </a:r>
            <a:r>
              <a:rPr lang="en-US" dirty="0"/>
              <a:t>&lt;T&gt;</a:t>
            </a:r>
          </a:p>
          <a:p>
            <a:pPr lvl="1"/>
            <a:r>
              <a:rPr lang="en-US" dirty="0"/>
              <a:t>As a member of the class </a:t>
            </a:r>
            <a:r>
              <a:rPr lang="en-US" dirty="0" err="1"/>
              <a:t>ArrayQueue</a:t>
            </a:r>
            <a:r>
              <a:rPr lang="en-US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71363794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400" dirty="0"/>
              <a:t>Static Method Enquiry (</a:t>
            </a:r>
            <a:r>
              <a:rPr lang="en-US" sz="2400" dirty="0" err="1"/>
              <a:t>LinkedQueue</a:t>
            </a:r>
            <a:r>
              <a:rPr lang="en-US" sz="2400" dirty="0"/>
              <a:t>/</a:t>
            </a:r>
            <a:r>
              <a:rPr lang="en-US" sz="2400" dirty="0" err="1"/>
              <a:t>ArrayQueue</a:t>
            </a:r>
            <a:r>
              <a:rPr lang="en-US" sz="2400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solidFill>
                <a:srgbClr val="002060"/>
              </a:solidFill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static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&lt;T&gt; T enquiry(Queue&lt;T&gt; q) {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T data =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q.serve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();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q.enqueue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(data);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for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int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i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= 0;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i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&lt;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q.length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() – 1;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i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++)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	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q.enqueue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q.serve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());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data;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}</a:t>
            </a:r>
          </a:p>
          <a:p>
            <a:pPr algn="l" rtl="0">
              <a:buNone/>
            </a:pPr>
            <a:endParaRPr lang="en-US" sz="2400" dirty="0">
              <a:latin typeface="SimSun" pitchFamily="2" charset="-122"/>
              <a:ea typeface="SimSun" pitchFamily="2" charset="-122"/>
            </a:endParaRPr>
          </a:p>
          <a:p>
            <a:pPr algn="l" rtl="0"/>
            <a:endParaRPr lang="ar-SA" sz="2400" dirty="0">
              <a:latin typeface="SimSun" pitchFamily="2" charset="-122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07156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/>
              <a:t>Member Method Enquiry (</a:t>
            </a:r>
            <a:r>
              <a:rPr lang="en-US" sz="2800" dirty="0" err="1"/>
              <a:t>LinkedQueue</a:t>
            </a:r>
            <a:r>
              <a:rPr lang="en-US" sz="2800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solidFill>
                <a:srgbClr val="002060"/>
              </a:solidFill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T enquiry() {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head.data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}</a:t>
            </a:r>
          </a:p>
          <a:p>
            <a:pPr algn="l" rtl="0">
              <a:buNone/>
            </a:pPr>
            <a:endParaRPr lang="en-US" sz="2400" dirty="0">
              <a:latin typeface="SimSun" pitchFamily="2" charset="-122"/>
              <a:ea typeface="SimSun" pitchFamily="2" charset="-122"/>
            </a:endParaRPr>
          </a:p>
          <a:p>
            <a:pPr algn="l" rtl="0"/>
            <a:endParaRPr lang="ar-SA" sz="2400" dirty="0">
              <a:latin typeface="SimSun" pitchFamily="2" charset="-122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71798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/>
              <a:t>Member Method Enquiry (</a:t>
            </a:r>
            <a:r>
              <a:rPr lang="en-US" sz="2800" dirty="0" err="1"/>
              <a:t>ArrayQueue</a:t>
            </a:r>
            <a:r>
              <a:rPr lang="en-US" sz="2800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solidFill>
                <a:srgbClr val="002060"/>
              </a:solidFill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T enquiry() {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nodes[head];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}</a:t>
            </a:r>
          </a:p>
          <a:p>
            <a:pPr algn="l" rtl="0">
              <a:buNone/>
            </a:pPr>
            <a:endParaRPr lang="en-US" sz="2400" dirty="0">
              <a:latin typeface="SimSun" pitchFamily="2" charset="-122"/>
              <a:ea typeface="SimSun" pitchFamily="2" charset="-122"/>
            </a:endParaRPr>
          </a:p>
          <a:p>
            <a:pPr algn="l" rtl="0"/>
            <a:endParaRPr lang="ar-SA" sz="2400" dirty="0">
              <a:latin typeface="SimSun" pitchFamily="2" charset="-122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0447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Each data element has a priority associated with it. Highest priority item is served first.</a:t>
            </a:r>
          </a:p>
          <a:p>
            <a:r>
              <a:rPr lang="en-US" sz="2800" dirty="0"/>
              <a:t>Real World Priority Queues: hospital emergency rooms (most sick patients treated first), events in a computer system, etc.</a:t>
            </a:r>
          </a:p>
          <a:p>
            <a:r>
              <a:rPr lang="en-US" sz="2800" dirty="0"/>
              <a:t>Priority Queue can be viewed as:</a:t>
            </a:r>
          </a:p>
          <a:p>
            <a:pPr lvl="1"/>
            <a:r>
              <a:rPr lang="en-US" sz="2400" b="1" dirty="0"/>
              <a:t>View 1: </a:t>
            </a:r>
            <a:r>
              <a:rPr lang="en-US" sz="2400" dirty="0"/>
              <a:t>Priority queue as an ordered list.</a:t>
            </a:r>
          </a:p>
          <a:p>
            <a:pPr lvl="1"/>
            <a:r>
              <a:rPr lang="en-US" sz="2400" b="1" dirty="0"/>
              <a:t>View 2: </a:t>
            </a:r>
            <a:r>
              <a:rPr lang="en-US" sz="2400" dirty="0"/>
              <a:t>Priority queue as a set.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8117-7E5E-4D17-BEF9-7DA86C033D7B}" type="slidenum">
              <a:rPr lang="en-US"/>
              <a:pPr/>
              <a:t>109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full()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length (){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DDB4-C1F0-4664-8ACF-7FEEE67038F0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Priority Queue</a:t>
            </a:r>
          </a:p>
        </p:txBody>
      </p:sp>
      <p:sp>
        <p:nvSpPr>
          <p:cNvPr id="20377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u="sng" dirty="0"/>
              <a:t>Elements:</a:t>
            </a:r>
            <a:r>
              <a:rPr lang="en-US" sz="2800" dirty="0"/>
              <a:t> The elements are of type </a:t>
            </a:r>
            <a:r>
              <a:rPr lang="en-US" sz="2800" dirty="0" err="1"/>
              <a:t>PQNode</a:t>
            </a:r>
            <a:r>
              <a:rPr lang="en-US" sz="2800" dirty="0"/>
              <a:t>. Each node has in it a data element of generic type &lt;Type&gt; and a priority of type Priority (which could be </a:t>
            </a:r>
            <a:r>
              <a:rPr lang="en-US" sz="2800" dirty="0" err="1"/>
              <a:t>int</a:t>
            </a:r>
            <a:r>
              <a:rPr lang="en-US" sz="2800" dirty="0"/>
              <a:t> type).</a:t>
            </a:r>
          </a:p>
          <a:p>
            <a:pPr>
              <a:buFontTx/>
              <a:buNone/>
            </a:pPr>
            <a:endParaRPr lang="en-US" sz="2800" b="1" u="sng" dirty="0"/>
          </a:p>
          <a:p>
            <a:pPr>
              <a:buFontTx/>
              <a:buNone/>
            </a:pPr>
            <a:r>
              <a:rPr lang="en-US" sz="2800" b="1" u="sng" dirty="0"/>
              <a:t>Structure:</a:t>
            </a:r>
            <a:r>
              <a:rPr lang="en-US" sz="2800" dirty="0"/>
              <a:t> the elements are linearly arranged, and may be ordered according to a priority value, highest priority element is called the </a:t>
            </a:r>
            <a:r>
              <a:rPr lang="en-US" sz="2800" u="sng" dirty="0"/>
              <a:t>front</a:t>
            </a:r>
            <a:r>
              <a:rPr lang="en-US" sz="2800" dirty="0"/>
              <a:t> or </a:t>
            </a:r>
            <a:r>
              <a:rPr lang="en-US" sz="2800" u="sng" dirty="0"/>
              <a:t>head</a:t>
            </a:r>
            <a:r>
              <a:rPr lang="en-US" sz="2800" dirty="0"/>
              <a:t>.</a:t>
            </a: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r>
              <a:rPr lang="en-US" sz="2800" b="1" u="sng" dirty="0"/>
              <a:t>Domain:</a:t>
            </a:r>
            <a:r>
              <a:rPr lang="en-US" sz="2800" dirty="0"/>
              <a:t> the number of nodes in the queue is bounded therefore the domain is finite. Type of elements: </a:t>
            </a:r>
            <a:r>
              <a:rPr lang="en-US" sz="2800" dirty="0" err="1"/>
              <a:t>PriorityQueue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FE65-1711-47E6-A1E7-798D9904D0B2}" type="slidenum">
              <a:rPr lang="en-US"/>
              <a:pPr/>
              <a:t>110</a:t>
            </a:fld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Priority Queue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b="1" u="sng" dirty="0"/>
              <a:t>Operations:</a:t>
            </a:r>
            <a:r>
              <a:rPr lang="en-US" sz="2000" dirty="0"/>
              <a:t>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b="1" dirty="0"/>
              <a:t>Method</a:t>
            </a:r>
            <a:r>
              <a:rPr lang="en-US" sz="2000" dirty="0"/>
              <a:t> </a:t>
            </a:r>
            <a:r>
              <a:rPr lang="en-US" sz="2000" dirty="0" err="1"/>
              <a:t>Enqueue</a:t>
            </a:r>
            <a:r>
              <a:rPr lang="en-US" sz="2000" dirty="0"/>
              <a:t> (Type e, Priority p)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requires:</a:t>
            </a:r>
            <a:r>
              <a:rPr lang="en-US" sz="2000" dirty="0"/>
              <a:t> PQ is not full.  </a:t>
            </a:r>
            <a:r>
              <a:rPr lang="en-US" sz="2000" b="1" dirty="0"/>
              <a:t>input:</a:t>
            </a:r>
            <a:r>
              <a:rPr lang="en-US" sz="2000" dirty="0"/>
              <a:t> e, p.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results:</a:t>
            </a:r>
            <a:r>
              <a:rPr lang="en-US" sz="2000" dirty="0"/>
              <a:t> Element e is added to the queue according to its priority. </a:t>
            </a:r>
            <a:r>
              <a:rPr lang="en-US" sz="2000" b="1" dirty="0"/>
              <a:t>output:</a:t>
            </a:r>
            <a:r>
              <a:rPr lang="en-US" sz="2000" dirty="0"/>
              <a:t> none.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2"/>
            </a:pPr>
            <a:r>
              <a:rPr lang="en-US" sz="2000" b="1" dirty="0"/>
              <a:t>Method</a:t>
            </a:r>
            <a:r>
              <a:rPr lang="en-US" sz="2000" dirty="0"/>
              <a:t> Serve (</a:t>
            </a:r>
            <a:r>
              <a:rPr lang="en-US" sz="2000" dirty="0" err="1"/>
              <a:t>PQElement</a:t>
            </a:r>
            <a:r>
              <a:rPr lang="en-US" sz="2000" dirty="0"/>
              <a:t>&lt;Type&gt; </a:t>
            </a:r>
            <a:r>
              <a:rPr lang="en-US" sz="2000" dirty="0" err="1"/>
              <a:t>pqe</a:t>
            </a:r>
            <a:r>
              <a:rPr lang="en-US" sz="2000" dirty="0"/>
              <a:t>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</a:t>
            </a:r>
            <a:r>
              <a:rPr lang="en-US" sz="2000" dirty="0"/>
              <a:t>: PQ is not empty.  </a:t>
            </a:r>
            <a:r>
              <a:rPr lang="en-US" sz="2000" b="1" dirty="0"/>
              <a:t>input</a:t>
            </a:r>
            <a:r>
              <a:rPr lang="en-US" sz="2000" dirty="0"/>
              <a:t>: None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</a:t>
            </a:r>
            <a:r>
              <a:rPr lang="en-US" sz="2000" dirty="0"/>
              <a:t>: the element and the priority at the head of  PQ is removed and returned. </a:t>
            </a:r>
            <a:r>
              <a:rPr lang="en-US" sz="2000" b="1" dirty="0"/>
              <a:t>output</a:t>
            </a:r>
            <a:r>
              <a:rPr lang="en-US" sz="2000" dirty="0"/>
              <a:t>:  </a:t>
            </a:r>
            <a:r>
              <a:rPr lang="en-US" sz="2000" dirty="0" err="1"/>
              <a:t>pqe</a:t>
            </a:r>
            <a:r>
              <a:rPr lang="en-US" sz="2000" dirty="0"/>
              <a:t>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r>
              <a:rPr lang="en-US" sz="2000" b="1" dirty="0"/>
              <a:t>Method</a:t>
            </a:r>
            <a:r>
              <a:rPr lang="en-US" sz="2000" dirty="0"/>
              <a:t> Length (</a:t>
            </a:r>
            <a:r>
              <a:rPr lang="en-US" sz="2000" dirty="0" err="1"/>
              <a:t>int</a:t>
            </a:r>
            <a:r>
              <a:rPr lang="en-US" sz="2000" dirty="0"/>
              <a:t>  length)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input</a:t>
            </a:r>
            <a:r>
              <a:rPr lang="en-US" sz="2000" dirty="0"/>
              <a:t>:  </a:t>
            </a:r>
            <a:r>
              <a:rPr lang="en-US" sz="2000" b="1" dirty="0"/>
              <a:t>results</a:t>
            </a:r>
            <a:r>
              <a:rPr lang="en-US" sz="2000" dirty="0"/>
              <a:t>: The number of element in the PQ is returned. </a:t>
            </a:r>
            <a:r>
              <a:rPr lang="en-US" sz="2000" b="1" dirty="0"/>
              <a:t>output</a:t>
            </a:r>
            <a:r>
              <a:rPr lang="en-US" sz="2000" dirty="0"/>
              <a:t>: length.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D4C-8B44-40B5-BE6B-79F731373206}" type="slidenum">
              <a:rPr lang="en-US"/>
              <a:pPr/>
              <a:t>111</a:t>
            </a:fld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Priority Queue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sz="2400" b="1" u="sng"/>
              <a:t>Operations</a:t>
            </a:r>
            <a:r>
              <a:rPr lang="en-US" sz="2400"/>
              <a:t>:</a:t>
            </a:r>
          </a:p>
          <a:p>
            <a:pPr marL="609600" indent="-609600">
              <a:buFontTx/>
              <a:buAutoNum type="arabicPeriod" startAt="4"/>
            </a:pPr>
            <a:r>
              <a:rPr lang="en-US" sz="2400" b="1"/>
              <a:t>Method</a:t>
            </a:r>
            <a:r>
              <a:rPr lang="en-US" sz="2400"/>
              <a:t> Full (boolean flag).</a:t>
            </a:r>
          </a:p>
          <a:p>
            <a:pPr marL="609600" indent="-609600">
              <a:buFontTx/>
              <a:buNone/>
            </a:pPr>
            <a:r>
              <a:rPr lang="en-US" sz="2400"/>
              <a:t>	</a:t>
            </a:r>
            <a:r>
              <a:rPr lang="en-US" sz="2400" b="1"/>
              <a:t>requires</a:t>
            </a:r>
            <a:r>
              <a:rPr lang="en-US" sz="2400"/>
              <a:t>:  </a:t>
            </a:r>
            <a:r>
              <a:rPr lang="en-US" sz="2400" b="1"/>
              <a:t>input</a:t>
            </a:r>
            <a:r>
              <a:rPr lang="en-US" sz="2400"/>
              <a:t>: </a:t>
            </a:r>
          </a:p>
          <a:p>
            <a:pPr marL="609600" indent="-609600">
              <a:buFontTx/>
              <a:buNone/>
            </a:pPr>
            <a:r>
              <a:rPr lang="en-US" sz="2400"/>
              <a:t>	</a:t>
            </a:r>
            <a:r>
              <a:rPr lang="en-US" sz="2400" b="1"/>
              <a:t>results</a:t>
            </a:r>
            <a:r>
              <a:rPr lang="en-US" sz="2400"/>
              <a:t>: If PQ is full then flag is set to true, otherwise flag is set to false. </a:t>
            </a:r>
            <a:r>
              <a:rPr lang="en-US" sz="2400" b="1"/>
              <a:t>output</a:t>
            </a:r>
            <a:r>
              <a:rPr lang="en-US" sz="2400"/>
              <a:t>: flag.</a:t>
            </a:r>
          </a:p>
          <a:p>
            <a:pPr marL="609600" indent="-609600">
              <a:buFontTx/>
              <a:buNone/>
            </a:pPr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BBCA-8C48-4A92-A5AC-693030D4C37E}" type="slidenum">
              <a:rPr lang="en-US"/>
              <a:pPr/>
              <a:t>112</a:t>
            </a:fld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Priority Queue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113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209800" y="4556126"/>
            <a:ext cx="5029200" cy="1436688"/>
            <a:chOff x="864" y="1632"/>
            <a:chExt cx="3168" cy="905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634" y="2304"/>
              <a:ext cx="4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Head</a:t>
              </a:r>
              <a:endParaRPr lang="en-US" b="1" dirty="0"/>
            </a:p>
          </p:txBody>
        </p:sp>
      </p:grp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31242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6670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22098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7818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63246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810000" y="5089526"/>
            <a:ext cx="0" cy="533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616571" y="42853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2286000" y="42922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  <p:cxnSp>
        <p:nvCxnSpPr>
          <p:cNvPr id="25" name="Straight Connector 24"/>
          <p:cNvCxnSpPr>
            <a:stCxn id="39" idx="1"/>
            <a:endCxn id="40" idx="3"/>
          </p:cNvCxnSpPr>
          <p:nvPr/>
        </p:nvCxnSpPr>
        <p:spPr>
          <a:xfrm>
            <a:off x="2209800" y="4822825"/>
            <a:ext cx="5029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55854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01574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485416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942616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540258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85978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634740" y="4843790"/>
            <a:ext cx="3642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4122420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58712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506718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551676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597396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87BE7F-DC2F-41C3-AF3C-A323A93823D1}"/>
              </a:ext>
            </a:extLst>
          </p:cNvPr>
          <p:cNvGrpSpPr/>
          <p:nvPr/>
        </p:nvGrpSpPr>
        <p:grpSpPr>
          <a:xfrm>
            <a:off x="685801" y="2286000"/>
            <a:ext cx="7888288" cy="505450"/>
            <a:chOff x="685801" y="2286000"/>
            <a:chExt cx="7888288" cy="50545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685801" y="2336804"/>
              <a:ext cx="914400" cy="381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6994526" y="2305054"/>
              <a:ext cx="685800" cy="457201"/>
              <a:chOff x="3754" y="3396"/>
              <a:chExt cx="432" cy="288"/>
            </a:xfrm>
          </p:grpSpPr>
          <p:sp>
            <p:nvSpPr>
              <p:cNvPr id="71" name="Rectangle 7"/>
              <p:cNvSpPr>
                <a:spLocks noChangeArrowheads="1"/>
              </p:cNvSpPr>
              <p:nvPr/>
            </p:nvSpPr>
            <p:spPr bwMode="auto">
              <a:xfrm>
                <a:off x="3994" y="339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8"/>
              <p:cNvSpPr>
                <a:spLocks noChangeArrowheads="1"/>
              </p:cNvSpPr>
              <p:nvPr/>
            </p:nvSpPr>
            <p:spPr bwMode="auto">
              <a:xfrm>
                <a:off x="3754" y="339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6003926" y="2305054"/>
              <a:ext cx="685800" cy="457201"/>
              <a:chOff x="3754" y="3396"/>
              <a:chExt cx="432" cy="288"/>
            </a:xfrm>
          </p:grpSpPr>
          <p:sp>
            <p:nvSpPr>
              <p:cNvPr id="69" name="Rectangle 10"/>
              <p:cNvSpPr>
                <a:spLocks noChangeArrowheads="1"/>
              </p:cNvSpPr>
              <p:nvPr/>
            </p:nvSpPr>
            <p:spPr bwMode="auto">
              <a:xfrm>
                <a:off x="3994" y="339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11"/>
              <p:cNvSpPr>
                <a:spLocks noChangeArrowheads="1"/>
              </p:cNvSpPr>
              <p:nvPr/>
            </p:nvSpPr>
            <p:spPr bwMode="auto">
              <a:xfrm>
                <a:off x="3754" y="339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 flipV="1">
              <a:off x="5013326" y="2305054"/>
              <a:ext cx="685800" cy="457201"/>
              <a:chOff x="3754" y="2844"/>
              <a:chExt cx="432" cy="288"/>
            </a:xfrm>
          </p:grpSpPr>
          <p:sp>
            <p:nvSpPr>
              <p:cNvPr id="67" name="Rectangle 13"/>
              <p:cNvSpPr>
                <a:spLocks noChangeArrowheads="1"/>
              </p:cNvSpPr>
              <p:nvPr/>
            </p:nvSpPr>
            <p:spPr bwMode="auto">
              <a:xfrm>
                <a:off x="3994" y="2844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14"/>
              <p:cNvSpPr>
                <a:spLocks noChangeArrowheads="1"/>
              </p:cNvSpPr>
              <p:nvPr/>
            </p:nvSpPr>
            <p:spPr bwMode="auto">
              <a:xfrm>
                <a:off x="3754" y="284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2025651" y="2305054"/>
              <a:ext cx="685800" cy="457201"/>
              <a:chOff x="2496" y="3396"/>
              <a:chExt cx="432" cy="288"/>
            </a:xfrm>
          </p:grpSpPr>
          <p:sp>
            <p:nvSpPr>
              <p:cNvPr id="65" name="Rectangle 16"/>
              <p:cNvSpPr>
                <a:spLocks noChangeArrowheads="1"/>
              </p:cNvSpPr>
              <p:nvPr/>
            </p:nvSpPr>
            <p:spPr bwMode="auto">
              <a:xfrm>
                <a:off x="2736" y="339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17"/>
              <p:cNvSpPr>
                <a:spLocks noChangeArrowheads="1"/>
              </p:cNvSpPr>
              <p:nvPr/>
            </p:nvSpPr>
            <p:spPr bwMode="auto">
              <a:xfrm>
                <a:off x="2496" y="339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1492251" y="253365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2559051" y="2533655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5546726" y="2533655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6537326" y="2533655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7527926" y="2533655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27"/>
            <p:cNvSpPr txBox="1">
              <a:spLocks noChangeArrowheads="1"/>
            </p:cNvSpPr>
            <p:nvPr/>
          </p:nvSpPr>
          <p:spPr bwMode="auto">
            <a:xfrm>
              <a:off x="2543176" y="2338392"/>
              <a:ext cx="184150" cy="396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4" name="Text Box 30"/>
            <p:cNvSpPr txBox="1">
              <a:spLocks noChangeArrowheads="1"/>
            </p:cNvSpPr>
            <p:nvPr/>
          </p:nvSpPr>
          <p:spPr bwMode="auto">
            <a:xfrm>
              <a:off x="7969251" y="2363792"/>
              <a:ext cx="6048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null</a:t>
              </a:r>
            </a:p>
          </p:txBody>
        </p:sp>
        <p:sp>
          <p:nvSpPr>
            <p:cNvPr id="73" name="Rectangle 10"/>
            <p:cNvSpPr>
              <a:spLocks noChangeArrowheads="1"/>
            </p:cNvSpPr>
            <p:nvPr/>
          </p:nvSpPr>
          <p:spPr bwMode="auto">
            <a:xfrm>
              <a:off x="4404360" y="2305049"/>
              <a:ext cx="304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11"/>
            <p:cNvSpPr>
              <a:spLocks noChangeArrowheads="1"/>
            </p:cNvSpPr>
            <p:nvPr/>
          </p:nvSpPr>
          <p:spPr bwMode="auto">
            <a:xfrm>
              <a:off x="4023360" y="2305049"/>
              <a:ext cx="3810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 flipV="1">
              <a:off x="3413760" y="2305049"/>
              <a:ext cx="304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14"/>
            <p:cNvSpPr>
              <a:spLocks noChangeArrowheads="1"/>
            </p:cNvSpPr>
            <p:nvPr/>
          </p:nvSpPr>
          <p:spPr bwMode="auto">
            <a:xfrm flipV="1">
              <a:off x="3032760" y="2305049"/>
              <a:ext cx="3810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23"/>
            <p:cNvSpPr>
              <a:spLocks noChangeShapeType="1"/>
            </p:cNvSpPr>
            <p:nvPr/>
          </p:nvSpPr>
          <p:spPr bwMode="auto">
            <a:xfrm>
              <a:off x="3566160" y="2533649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24"/>
            <p:cNvSpPr>
              <a:spLocks noChangeShapeType="1"/>
            </p:cNvSpPr>
            <p:nvPr/>
          </p:nvSpPr>
          <p:spPr bwMode="auto">
            <a:xfrm>
              <a:off x="4556760" y="2533649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79" name="Straight Connector 78"/>
            <p:cNvCxnSpPr>
              <a:stCxn id="66" idx="1"/>
              <a:endCxn id="66" idx="3"/>
            </p:cNvCxnSpPr>
            <p:nvPr/>
          </p:nvCxnSpPr>
          <p:spPr>
            <a:xfrm>
              <a:off x="2025651" y="2533651"/>
              <a:ext cx="38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032760" y="2537460"/>
              <a:ext cx="38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023360" y="2529840"/>
              <a:ext cx="38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021580" y="2529840"/>
              <a:ext cx="38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004560" y="2537460"/>
              <a:ext cx="38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995160" y="2537460"/>
              <a:ext cx="38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 Box 21"/>
            <p:cNvSpPr txBox="1">
              <a:spLocks noChangeArrowheads="1"/>
            </p:cNvSpPr>
            <p:nvPr/>
          </p:nvSpPr>
          <p:spPr bwMode="auto">
            <a:xfrm>
              <a:off x="1983964" y="2286000"/>
              <a:ext cx="48282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  <p:sp>
          <p:nvSpPr>
            <p:cNvPr id="88" name="Text Box 21"/>
            <p:cNvSpPr txBox="1">
              <a:spLocks noChangeArrowheads="1"/>
            </p:cNvSpPr>
            <p:nvPr/>
          </p:nvSpPr>
          <p:spPr bwMode="auto">
            <a:xfrm>
              <a:off x="3987352" y="2286000"/>
              <a:ext cx="48282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  <p:sp>
          <p:nvSpPr>
            <p:cNvPr id="89" name="Text Box 21"/>
            <p:cNvSpPr txBox="1">
              <a:spLocks noChangeArrowheads="1"/>
            </p:cNvSpPr>
            <p:nvPr/>
          </p:nvSpPr>
          <p:spPr bwMode="auto">
            <a:xfrm>
              <a:off x="4970332" y="2286000"/>
              <a:ext cx="48282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  <p:sp>
          <p:nvSpPr>
            <p:cNvPr id="90" name="Text Box 21"/>
            <p:cNvSpPr txBox="1">
              <a:spLocks noChangeArrowheads="1"/>
            </p:cNvSpPr>
            <p:nvPr/>
          </p:nvSpPr>
          <p:spPr bwMode="auto">
            <a:xfrm>
              <a:off x="5958840" y="2286000"/>
              <a:ext cx="48282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6949440" y="2286000"/>
              <a:ext cx="48282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  <p:sp>
          <p:nvSpPr>
            <p:cNvPr id="92" name="Text Box 21"/>
            <p:cNvSpPr txBox="1">
              <a:spLocks noChangeArrowheads="1"/>
            </p:cNvSpPr>
            <p:nvPr/>
          </p:nvSpPr>
          <p:spPr bwMode="auto">
            <a:xfrm>
              <a:off x="2060164" y="2529840"/>
              <a:ext cx="36420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  <p:sp>
          <p:nvSpPr>
            <p:cNvPr id="93" name="Text Box 21"/>
            <p:cNvSpPr txBox="1">
              <a:spLocks noChangeArrowheads="1"/>
            </p:cNvSpPr>
            <p:nvPr/>
          </p:nvSpPr>
          <p:spPr bwMode="auto">
            <a:xfrm>
              <a:off x="3093606" y="2529840"/>
              <a:ext cx="27443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  <p:sp>
          <p:nvSpPr>
            <p:cNvPr id="94" name="Text Box 21"/>
            <p:cNvSpPr txBox="1">
              <a:spLocks noChangeArrowheads="1"/>
            </p:cNvSpPr>
            <p:nvPr/>
          </p:nvSpPr>
          <p:spPr bwMode="auto">
            <a:xfrm>
              <a:off x="4089062" y="2529840"/>
              <a:ext cx="27443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  <p:sp>
          <p:nvSpPr>
            <p:cNvPr id="95" name="Text Box 21"/>
            <p:cNvSpPr txBox="1">
              <a:spLocks noChangeArrowheads="1"/>
            </p:cNvSpPr>
            <p:nvPr/>
          </p:nvSpPr>
          <p:spPr bwMode="auto">
            <a:xfrm>
              <a:off x="5094902" y="2529840"/>
              <a:ext cx="27443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  <p:sp>
          <p:nvSpPr>
            <p:cNvPr id="96" name="Text Box 21"/>
            <p:cNvSpPr txBox="1">
              <a:spLocks noChangeArrowheads="1"/>
            </p:cNvSpPr>
            <p:nvPr/>
          </p:nvSpPr>
          <p:spPr bwMode="auto">
            <a:xfrm>
              <a:off x="6073026" y="2529840"/>
              <a:ext cx="27443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97" name="Text Box 21"/>
            <p:cNvSpPr txBox="1">
              <a:spLocks noChangeArrowheads="1"/>
            </p:cNvSpPr>
            <p:nvPr/>
          </p:nvSpPr>
          <p:spPr bwMode="auto">
            <a:xfrm>
              <a:off x="7063626" y="2529840"/>
              <a:ext cx="27443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98" name="Text Box 21"/>
            <p:cNvSpPr txBox="1">
              <a:spLocks noChangeArrowheads="1"/>
            </p:cNvSpPr>
            <p:nvPr/>
          </p:nvSpPr>
          <p:spPr bwMode="auto">
            <a:xfrm>
              <a:off x="2989132" y="2286000"/>
              <a:ext cx="48282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</p:grpSp>
      <p:sp>
        <p:nvSpPr>
          <p:cNvPr id="99" name="Rectangle 14"/>
          <p:cNvSpPr>
            <a:spLocks noChangeArrowheads="1"/>
          </p:cNvSpPr>
          <p:nvPr/>
        </p:nvSpPr>
        <p:spPr bwMode="auto">
          <a:xfrm flipV="1">
            <a:off x="2971800" y="3143249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21"/>
          <p:cNvSpPr txBox="1">
            <a:spLocks noChangeArrowheads="1"/>
          </p:cNvSpPr>
          <p:nvPr/>
        </p:nvSpPr>
        <p:spPr bwMode="auto">
          <a:xfrm>
            <a:off x="3032646" y="336804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2928172" y="31242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2971800" y="3371849"/>
            <a:ext cx="381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utoShape 37"/>
          <p:cNvSpPr>
            <a:spLocks noChangeArrowheads="1"/>
          </p:cNvSpPr>
          <p:nvPr/>
        </p:nvSpPr>
        <p:spPr bwMode="auto">
          <a:xfrm>
            <a:off x="304800" y="35052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04" name="Text Box 39"/>
          <p:cNvSpPr txBox="1">
            <a:spLocks noChangeArrowheads="1"/>
          </p:cNvSpPr>
          <p:nvPr/>
        </p:nvSpPr>
        <p:spPr bwMode="auto">
          <a:xfrm>
            <a:off x="304800" y="3581400"/>
            <a:ext cx="1765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Insert where?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Element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>
                <a:latin typeface="SimSun" pitchFamily="2" charset="-122"/>
              </a:rPr>
              <a:t>T 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>
                <a:latin typeface="SimSun" pitchFamily="2" charset="-122"/>
              </a:rPr>
              <a:t>Priority </a:t>
            </a:r>
            <a:r>
              <a:rPr lang="en-US" sz="1800" dirty="0" err="1">
                <a:latin typeface="SimSun" pitchFamily="2" charset="-122"/>
              </a:rPr>
              <a:t>priority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next 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(T e, Priority p)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data = 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priority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// Setters/Getters?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114</a:t>
            </a:fld>
            <a:endParaRPr 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Element</a:t>
            </a:r>
            <a:r>
              <a:rPr lang="en-US" sz="2400" dirty="0">
                <a:solidFill>
                  <a:srgbClr val="FF0000"/>
                </a:solidFill>
              </a:rPr>
              <a:t> (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Priority)</a:t>
            </a:r>
            <a:endParaRPr lang="en-US" sz="2400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>
                <a:latin typeface="SimSun" pitchFamily="2" charset="-122"/>
              </a:rPr>
              <a:t>T 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int</a:t>
            </a:r>
            <a:r>
              <a:rPr lang="en-US" sz="1800" dirty="0">
                <a:latin typeface="SimSun" pitchFamily="2" charset="-122"/>
              </a:rPr>
              <a:t> priority;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next 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(T e,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int</a:t>
            </a:r>
            <a:r>
              <a:rPr lang="en-US" sz="1800" dirty="0">
                <a:latin typeface="SimSun" pitchFamily="2" charset="-122"/>
              </a:rPr>
              <a:t> p)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data = 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priority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// Setters/Getters?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115</a:t>
            </a:fld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Representation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1600" dirty="0" err="1">
                <a:latin typeface="SimSun" pitchFamily="2" charset="-122"/>
              </a:rPr>
              <a:t>LinkedPQ</a:t>
            </a:r>
            <a:r>
              <a:rPr lang="en-US" sz="1600" dirty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head;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/* tail is of no use here.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dirty="0" err="1">
                <a:latin typeface="SimSun" pitchFamily="2" charset="-122"/>
              </a:rPr>
              <a:t>LinkedPQ</a:t>
            </a:r>
            <a:r>
              <a:rPr lang="en-US" sz="1600" dirty="0">
                <a:latin typeface="SimSun" pitchFamily="2" charset="-122"/>
              </a:rPr>
              <a:t>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head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size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116</a:t>
            </a:fld>
            <a:endParaRPr 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Representation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1600" dirty="0" err="1">
                <a:latin typeface="SimSun" pitchFamily="2" charset="-122"/>
              </a:rPr>
              <a:t>LinkedPQ</a:t>
            </a:r>
            <a:r>
              <a:rPr lang="en-US" sz="1600" dirty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head;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/* tail is of no use here.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LinkedPQ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		head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		size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117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207625" y="1981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36816" y="1600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9" name="TextBox 8"/>
          <p:cNvSpPr txBox="1"/>
          <p:nvPr/>
        </p:nvSpPr>
        <p:spPr>
          <a:xfrm>
            <a:off x="6934200" y="259080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6657992" y="1219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1972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length 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dirty="0">
                <a:latin typeface="SimSun" pitchFamily="2" charset="-122"/>
              </a:rPr>
              <a:t>size;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full () 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dirty="0">
                <a:latin typeface="SimSun" pitchFamily="2" charset="-122"/>
              </a:rPr>
              <a:t>false;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0B0A-F370-461F-8C6A-46C691B8ED5D}" type="slidenum">
              <a:rPr lang="en-US"/>
              <a:pPr/>
              <a:t>118</a:t>
            </a:fld>
            <a:endParaRPr 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600" dirty="0" err="1">
                <a:latin typeface="SimSun" pitchFamily="2" charset="-122"/>
              </a:rPr>
              <a:t>enqueue</a:t>
            </a:r>
            <a:r>
              <a:rPr lang="en-US" sz="1600" dirty="0">
                <a:latin typeface="SimSun" pitchFamily="2" charset="-122"/>
              </a:rPr>
              <a:t>(T e, </a:t>
            </a:r>
            <a:r>
              <a:rPr lang="en-US" sz="16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pty</a:t>
            </a:r>
            <a:r>
              <a:rPr lang="en-US" sz="16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>
                <a:latin typeface="SimSun" pitchFamily="2" charset="-122"/>
              </a:rPr>
              <a:t>tmp</a:t>
            </a:r>
            <a:r>
              <a:rPr lang="en-US" sz="1600" dirty="0">
                <a:latin typeface="SimSun" pitchFamily="2" charset="-122"/>
              </a:rPr>
              <a:t>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&lt;T&gt;(e, </a:t>
            </a:r>
            <a:r>
              <a:rPr lang="en-US" sz="1600" dirty="0" err="1">
                <a:latin typeface="SimSun" pitchFamily="2" charset="-122"/>
              </a:rPr>
              <a:t>pty</a:t>
            </a:r>
            <a:r>
              <a:rPr lang="en-US" sz="16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>
                <a:latin typeface="SimSun" pitchFamily="2" charset="-122"/>
              </a:rPr>
              <a:t>((size == 0) || (</a:t>
            </a:r>
            <a:r>
              <a:rPr lang="en-US" sz="1600" dirty="0" err="1">
                <a:latin typeface="SimSun" pitchFamily="2" charset="-122"/>
              </a:rPr>
              <a:t>pty</a:t>
            </a:r>
            <a:r>
              <a:rPr lang="en-US" sz="1600" dirty="0">
                <a:latin typeface="SimSun" pitchFamily="2" charset="-122"/>
              </a:rPr>
              <a:t> &gt; </a:t>
            </a:r>
            <a:r>
              <a:rPr lang="en-US" sz="1600" dirty="0" err="1">
                <a:latin typeface="SimSun" pitchFamily="2" charset="-122"/>
              </a:rPr>
              <a:t>head.priority</a:t>
            </a:r>
            <a:r>
              <a:rPr lang="en-US" sz="16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</a:t>
            </a:r>
            <a:r>
              <a:rPr lang="en-US" sz="1600" dirty="0" err="1">
                <a:latin typeface="SimSun" pitchFamily="2" charset="-122"/>
              </a:rPr>
              <a:t>tmp.next</a:t>
            </a:r>
            <a:r>
              <a:rPr lang="en-US" sz="16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head = </a:t>
            </a:r>
            <a:r>
              <a:rPr lang="en-US" sz="1600" dirty="0" err="1">
                <a:latin typeface="SimSun" pitchFamily="2" charset="-122"/>
              </a:rPr>
              <a:t>tmp</a:t>
            </a:r>
            <a:r>
              <a:rPr lang="en-US" sz="16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6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q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600" dirty="0">
                <a:latin typeface="SimSun" pitchFamily="2" charset="-122"/>
              </a:rPr>
              <a:t>((p !=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) &amp;&amp; (</a:t>
            </a:r>
            <a:r>
              <a:rPr lang="en-US" sz="1600" dirty="0" err="1">
                <a:latin typeface="SimSun" pitchFamily="2" charset="-122"/>
              </a:rPr>
              <a:t>pty</a:t>
            </a:r>
            <a:r>
              <a:rPr lang="en-US" sz="1600" dirty="0">
                <a:latin typeface="SimSun" pitchFamily="2" charset="-122"/>
              </a:rPr>
              <a:t> &lt;= </a:t>
            </a:r>
            <a:r>
              <a:rPr lang="en-US" sz="1600" dirty="0" err="1">
                <a:latin typeface="SimSun" pitchFamily="2" charset="-122"/>
              </a:rPr>
              <a:t>p.priority</a:t>
            </a:r>
            <a:r>
              <a:rPr lang="en-US" sz="16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	p = </a:t>
            </a:r>
            <a:r>
              <a:rPr lang="en-US" sz="1600" dirty="0" err="1">
                <a:latin typeface="SimSun" pitchFamily="2" charset="-122"/>
              </a:rPr>
              <a:t>p.next</a:t>
            </a:r>
            <a:r>
              <a:rPr lang="en-US" sz="16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</a:t>
            </a:r>
            <a:r>
              <a:rPr lang="en-US" sz="1600" dirty="0" err="1">
                <a:latin typeface="SimSun" pitchFamily="2" charset="-122"/>
              </a:rPr>
              <a:t>tmp.next</a:t>
            </a:r>
            <a:r>
              <a:rPr lang="en-US" sz="16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</a:t>
            </a:r>
            <a:r>
              <a:rPr lang="en-US" sz="1600" dirty="0" err="1">
                <a:latin typeface="SimSun" pitchFamily="2" charset="-122"/>
              </a:rPr>
              <a:t>q.next</a:t>
            </a:r>
            <a:r>
              <a:rPr lang="en-US" sz="1600" dirty="0">
                <a:latin typeface="SimSun" pitchFamily="2" charset="-122"/>
              </a:rPr>
              <a:t> = </a:t>
            </a:r>
            <a:r>
              <a:rPr lang="en-US" sz="1600" dirty="0" err="1">
                <a:latin typeface="SimSun" pitchFamily="2" charset="-122"/>
              </a:rPr>
              <a:t>tmp</a:t>
            </a:r>
            <a:r>
              <a:rPr lang="en-US" sz="16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119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120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5826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19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&lt;T&gt;(e,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121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5826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19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(size == 0) </a:t>
            </a:r>
            <a:r>
              <a:rPr lang="en-US" sz="1200" dirty="0">
                <a:latin typeface="SimSun" pitchFamily="2" charset="-122"/>
              </a:rPr>
              <a:t>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122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5826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19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25826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919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&lt;T&gt;(e,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head.priority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1" name="Straight Connector 20"/>
          <p:cNvCxnSpPr>
            <a:stCxn id="20" idx="0"/>
            <a:endCxn id="20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20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05400" y="2209800"/>
            <a:ext cx="76200" cy="39624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2666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5504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9" name="TextBox 8"/>
          <p:cNvSpPr txBox="1"/>
          <p:nvPr/>
        </p:nvSpPr>
        <p:spPr>
          <a:xfrm>
            <a:off x="3017194" y="556260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660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5794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0986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19" name="TextBox 18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24425" y="1600200"/>
            <a:ext cx="335" cy="8509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584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05400" y="2209800"/>
            <a:ext cx="76200" cy="39624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24425" y="1600200"/>
            <a:ext cx="335" cy="8509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584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05400" y="2209800"/>
            <a:ext cx="76200" cy="39624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&lt;T&gt;(e,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if((size == 0) ||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head.priority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q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8577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244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while((p != null) &amp;&amp;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8577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244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p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if(tail == null){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	head = tail = new Node</a:t>
            </a:r>
            <a:r>
              <a:rPr lang="en-US" sz="2000" dirty="0">
                <a:solidFill>
                  <a:srgbClr val="FF0000"/>
                </a:solidFill>
                <a:latin typeface="SimSun" pitchFamily="2" charset="-122"/>
              </a:rPr>
              <a:t>&lt;T&gt;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708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6274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737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6564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1756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7944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5144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8447" y="5568134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56710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while((p != null) &amp;&amp;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p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(p != null) </a:t>
            </a:r>
            <a:r>
              <a:rPr lang="en-US" sz="1200" dirty="0">
                <a:latin typeface="SimSun" pitchFamily="2" charset="-122"/>
              </a:rPr>
              <a:t>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q.next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>
            <a:endCxn id="34" idx="0"/>
          </p:cNvCxnSpPr>
          <p:nvPr/>
        </p:nvCxnSpPr>
        <p:spPr>
          <a:xfrm>
            <a:off x="6375700" y="2060545"/>
            <a:ext cx="212010" cy="3778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>
            <a:endCxn id="34" idx="0"/>
          </p:cNvCxnSpPr>
          <p:nvPr/>
        </p:nvCxnSpPr>
        <p:spPr>
          <a:xfrm>
            <a:off x="6375700" y="2060545"/>
            <a:ext cx="212010" cy="3778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&lt;T&gt;(e,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708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6274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737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6564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1756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7944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5144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8447" y="5568134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56710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if((size == 0) ||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head.priority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q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8577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244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while((p != null) &amp;&amp;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8577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244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p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while((p != null) &amp;&amp;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p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708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6274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737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6564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1756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7944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5144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8447" y="5568134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56710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q.next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160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6375700" y="2060545"/>
            <a:ext cx="212010" cy="3778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161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6375700" y="2060545"/>
            <a:ext cx="212010" cy="3778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162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public class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public T data;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public Priority p; 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public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(T e, Priority </a:t>
            </a:r>
            <a:r>
              <a:rPr lang="en-US" sz="1800" dirty="0" err="1">
                <a:latin typeface="SimSun" pitchFamily="2" charset="-122"/>
              </a:rPr>
              <a:t>pr</a:t>
            </a:r>
            <a:r>
              <a:rPr lang="en-US" sz="1800" dirty="0">
                <a:latin typeface="SimSun" pitchFamily="2" charset="-122"/>
              </a:rPr>
              <a:t>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data=e;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p=</a:t>
            </a:r>
            <a:r>
              <a:rPr lang="en-US" sz="1800" dirty="0" err="1">
                <a:latin typeface="SimSun" pitchFamily="2" charset="-122"/>
              </a:rPr>
              <a:t>pr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163</a:t>
            </a:fld>
            <a:endParaRPr lang="en-US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5" name="TextBox 3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 node = head;</a:t>
            </a:r>
          </a:p>
          <a:p>
            <a:pPr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  <a:endParaRPr lang="en-US" sz="1800" b="1" dirty="0">
              <a:solidFill>
                <a:srgbClr val="FF0000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953000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5" name="Straight Arrow Connector 34"/>
          <p:cNvCxnSpPr>
            <a:stCxn id="10" idx="1"/>
          </p:cNvCxnSpPr>
          <p:nvPr/>
        </p:nvCxnSpPr>
        <p:spPr>
          <a:xfrm flipH="1" flipV="1">
            <a:off x="4572000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119322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43" name="TextBox 4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953000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5" name="Straight Arrow Connector 34"/>
          <p:cNvCxnSpPr>
            <a:stCxn id="10" idx="1"/>
          </p:cNvCxnSpPr>
          <p:nvPr/>
        </p:nvCxnSpPr>
        <p:spPr>
          <a:xfrm flipH="1" flipV="1">
            <a:off x="4572000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119322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953000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5" name="Straight Arrow Connector 34"/>
          <p:cNvCxnSpPr>
            <a:stCxn id="10" idx="1"/>
          </p:cNvCxnSpPr>
          <p:nvPr/>
        </p:nvCxnSpPr>
        <p:spPr>
          <a:xfrm flipH="1" flipV="1">
            <a:off x="4572000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119322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953000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5" name="Straight Arrow Connector 34"/>
          <p:cNvCxnSpPr>
            <a:stCxn id="10" idx="1"/>
          </p:cNvCxnSpPr>
          <p:nvPr/>
        </p:nvCxnSpPr>
        <p:spPr>
          <a:xfrm flipH="1" flipV="1">
            <a:off x="4572000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119322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data</a:t>
            </a:r>
            <a:endParaRPr lang="ar-SA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10</a:t>
            </a:r>
            <a:endParaRPr lang="ar-SA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105400" y="1676400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029200" y="1752600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40" name="TextBox 39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tail.next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= new Node</a:t>
            </a:r>
            <a:r>
              <a:rPr lang="en-US" sz="2000" dirty="0">
                <a:latin typeface="SimSun" pitchFamily="2" charset="-122"/>
              </a:rPr>
              <a:t>&lt;T&gt;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571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4910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600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5155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0392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6580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3780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5346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0539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07739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67129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645392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170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171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49565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83241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5" name="TextBox 34"/>
          <p:cNvSpPr txBox="1"/>
          <p:nvPr/>
        </p:nvSpPr>
        <p:spPr>
          <a:xfrm>
            <a:off x="5943600" y="3212068"/>
            <a:ext cx="17427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Another serve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172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050393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4069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2" name="TextBox 31"/>
          <p:cNvSpPr txBox="1"/>
          <p:nvPr/>
        </p:nvSpPr>
        <p:spPr>
          <a:xfrm>
            <a:off x="5715000" y="3212068"/>
            <a:ext cx="21451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Yet another serve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PQElement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=new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PQElement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&lt;T&gt;(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node.data,node.p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173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050393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4069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6" name="Oval 15"/>
          <p:cNvSpPr/>
          <p:nvPr/>
        </p:nvSpPr>
        <p:spPr>
          <a:xfrm>
            <a:off x="7705253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324253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871575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174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2714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081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6" name="Oval 15"/>
          <p:cNvSpPr/>
          <p:nvPr/>
        </p:nvSpPr>
        <p:spPr>
          <a:xfrm>
            <a:off x="7705253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324253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871575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175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2714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081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6" name="Oval 15"/>
          <p:cNvSpPr/>
          <p:nvPr/>
        </p:nvSpPr>
        <p:spPr>
          <a:xfrm>
            <a:off x="7705253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324253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871575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dirty="0" err="1">
                <a:solidFill>
                  <a:srgbClr val="FF0000"/>
                </a:solidFill>
                <a:latin typeface="SimSun" pitchFamily="2" charset="-122"/>
              </a:rPr>
              <a:t>pqe</a:t>
            </a:r>
            <a:r>
              <a:rPr lang="en-US" sz="1800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176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2714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081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6" name="Oval 15"/>
          <p:cNvSpPr/>
          <p:nvPr/>
        </p:nvSpPr>
        <p:spPr>
          <a:xfrm>
            <a:off x="7705253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324253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871575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177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2714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081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Priority Queue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Linked List: </a:t>
            </a:r>
            <a:r>
              <a:rPr lang="en-US" dirty="0" err="1"/>
              <a:t>Enqueue</a:t>
            </a:r>
            <a:r>
              <a:rPr lang="en-US" dirty="0"/>
              <a:t> is O(n), Serve is O(1).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Array Implementation: Enqueue is O(1), Serve is O(1).</a:t>
            </a:r>
          </a:p>
          <a:p>
            <a:pPr lvl="1"/>
            <a:r>
              <a:rPr lang="en-US" dirty="0"/>
              <a:t>Heap: </a:t>
            </a:r>
            <a:r>
              <a:rPr lang="en-US" dirty="0" err="1"/>
              <a:t>Enqueue</a:t>
            </a:r>
            <a:r>
              <a:rPr lang="en-US" dirty="0"/>
              <a:t> is O(log n), Serve is O(log n) </a:t>
            </a:r>
            <a:r>
              <a:rPr lang="en-US" dirty="0">
                <a:sym typeface="Wingdings" pitchFamily="2" charset="2"/>
              </a:rPr>
              <a:t> Heaps to be discussed later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8D25-ED8B-42AD-B7AE-D4E640885ACF}" type="slidenum">
              <a:rPr lang="en-US"/>
              <a:pPr/>
              <a:t>178</a:t>
            </a:fld>
            <a:endParaRPr lang="en-US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ended queue (or a </a:t>
            </a:r>
            <a:r>
              <a:rPr lang="en-US" b="1" dirty="0"/>
              <a:t>deque</a:t>
            </a:r>
            <a:r>
              <a:rPr lang="en-US" dirty="0"/>
              <a:t>) supports insertion and deletion at both the front and the tail of the queue.</a:t>
            </a:r>
          </a:p>
          <a:p>
            <a:r>
              <a:rPr lang="en-US" dirty="0"/>
              <a:t>The first element is </a:t>
            </a:r>
            <a:r>
              <a:rPr lang="en-US"/>
              <a:t>called head and </a:t>
            </a:r>
            <a:r>
              <a:rPr lang="en-US" dirty="0"/>
              <a:t>the last element </a:t>
            </a:r>
            <a:r>
              <a:rPr lang="en-US"/>
              <a:t>is called tail.</a:t>
            </a:r>
          </a:p>
          <a:p>
            <a:r>
              <a:rPr lang="en-US" dirty="0"/>
              <a:t>Supports operations: </a:t>
            </a:r>
            <a:r>
              <a:rPr lang="en-US" dirty="0" err="1"/>
              <a:t>addFirst</a:t>
            </a:r>
            <a:r>
              <a:rPr lang="en-US" dirty="0"/>
              <a:t>( ), </a:t>
            </a:r>
            <a:r>
              <a:rPr lang="en-US" dirty="0" err="1"/>
              <a:t>addLast</a:t>
            </a:r>
            <a:r>
              <a:rPr lang="en-US" dirty="0"/>
              <a:t>(), </a:t>
            </a:r>
            <a:r>
              <a:rPr lang="en-US" dirty="0" err="1"/>
              <a:t>removeFirst</a:t>
            </a:r>
            <a:r>
              <a:rPr lang="en-US" dirty="0"/>
              <a:t>( ) and </a:t>
            </a:r>
            <a:r>
              <a:rPr lang="en-US" dirty="0" err="1"/>
              <a:t>removeLast</a:t>
            </a:r>
            <a:r>
              <a:rPr lang="en-US" dirty="0"/>
              <a:t>( ).</a:t>
            </a:r>
          </a:p>
          <a:p>
            <a:r>
              <a:rPr lang="en-US" dirty="0"/>
              <a:t>Can be used in place of a queue or a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665A-E61A-4A9C-8756-2B6B3BFA665C}" type="slidenum">
              <a:rPr lang="en-US"/>
              <a:pPr/>
              <a:t>179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tail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tail.next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22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14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69937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b="1" u="sng"/>
              <a:t>Operations:</a:t>
            </a:r>
            <a:r>
              <a:rPr lang="en-US" sz="2000"/>
              <a:t>  (Assume all operations are performed on deque  DQ)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b="1"/>
              <a:t>Method</a:t>
            </a:r>
            <a:r>
              <a:rPr lang="en-US" sz="2000"/>
              <a:t> addFirst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requires:</a:t>
            </a:r>
            <a:r>
              <a:rPr lang="en-US" sz="2000"/>
              <a:t> DQ is not full.  </a:t>
            </a:r>
            <a:r>
              <a:rPr lang="en-US" sz="2000" b="1"/>
              <a:t>input:</a:t>
            </a:r>
            <a:r>
              <a:rPr lang="en-US" sz="2000"/>
              <a:t> 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results:</a:t>
            </a:r>
            <a:r>
              <a:rPr lang="en-US" sz="2000"/>
              <a:t> Element e is added to DQ as first element. </a:t>
            </a:r>
            <a:r>
              <a:rPr lang="en-US" sz="2000" b="1"/>
              <a:t>output:</a:t>
            </a:r>
            <a:r>
              <a:rPr lang="en-US" sz="2000"/>
              <a:t> none.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2"/>
            </a:pPr>
            <a:r>
              <a:rPr lang="en-US" sz="2000" b="1"/>
              <a:t>Method</a:t>
            </a:r>
            <a:r>
              <a:rPr lang="en-US" sz="2000"/>
              <a:t> addLast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full.  </a:t>
            </a:r>
            <a:r>
              <a:rPr lang="en-US" sz="2000" b="1"/>
              <a:t>input</a:t>
            </a:r>
            <a:r>
              <a:rPr lang="en-US" sz="2000"/>
              <a:t>: 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</a:t>
            </a:r>
            <a:r>
              <a:rPr lang="en-US" sz="2000"/>
              <a:t>: Element e is added to DQ as last element. </a:t>
            </a:r>
            <a:r>
              <a:rPr lang="en-US" sz="2000" b="1"/>
              <a:t>output</a:t>
            </a:r>
            <a:r>
              <a:rPr lang="en-US" sz="2000"/>
              <a:t>: none.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r>
              <a:rPr lang="en-US" sz="2000" b="1"/>
              <a:t>Method</a:t>
            </a:r>
            <a:r>
              <a:rPr lang="en-US" sz="2000"/>
              <a:t> removeFirst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empty.  </a:t>
            </a:r>
            <a:r>
              <a:rPr lang="en-US" sz="2000" b="1"/>
              <a:t>input</a:t>
            </a:r>
            <a:r>
              <a:rPr lang="en-US" sz="2000"/>
              <a:t>: none  </a:t>
            </a:r>
            <a:r>
              <a:rPr lang="en-US" sz="2000" b="1"/>
              <a:t>results</a:t>
            </a:r>
            <a:r>
              <a:rPr lang="en-US" sz="2000"/>
              <a:t>: Removes and returns the first element of DQ. </a:t>
            </a:r>
            <a:r>
              <a:rPr lang="en-US" sz="2000" b="1"/>
              <a:t>output</a:t>
            </a:r>
            <a:r>
              <a:rPr lang="en-US" sz="2000"/>
              <a:t>: 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FFD2-4B30-4CD8-96C9-87FF4977942C}" type="slidenum">
              <a:rPr lang="en-US"/>
              <a:pPr/>
              <a:t>180</a:t>
            </a:fld>
            <a:endParaRPr lang="en-US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000" b="1"/>
              <a:t>Method</a:t>
            </a:r>
            <a:r>
              <a:rPr lang="en-US" sz="2000"/>
              <a:t> removeLast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requires:</a:t>
            </a:r>
            <a:r>
              <a:rPr lang="en-US" sz="2000"/>
              <a:t> DQ is not empty.  </a:t>
            </a:r>
            <a:r>
              <a:rPr lang="en-US" sz="2000" b="1"/>
              <a:t>input: </a:t>
            </a:r>
            <a:r>
              <a:rPr lang="en-US" sz="2000"/>
              <a:t>none.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results:</a:t>
            </a:r>
            <a:r>
              <a:rPr lang="en-US" sz="2000"/>
              <a:t> Removes and returns the last element of DQ. </a:t>
            </a:r>
            <a:r>
              <a:rPr lang="en-US" sz="2000" b="1"/>
              <a:t>output:</a:t>
            </a:r>
            <a:r>
              <a:rPr lang="en-US" sz="2000"/>
              <a:t> 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5"/>
            </a:pPr>
            <a:r>
              <a:rPr lang="en-US" sz="2000" b="1"/>
              <a:t>Method</a:t>
            </a:r>
            <a:r>
              <a:rPr lang="en-US" sz="2000"/>
              <a:t> getFirst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empty.  </a:t>
            </a:r>
            <a:r>
              <a:rPr lang="en-US" sz="2000" b="1"/>
              <a:t>input</a:t>
            </a:r>
            <a:r>
              <a:rPr lang="en-US" sz="2000"/>
              <a:t>: none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</a:t>
            </a:r>
            <a:r>
              <a:rPr lang="en-US" sz="2000"/>
              <a:t>: Returns the first element of DQ. </a:t>
            </a:r>
            <a:r>
              <a:rPr lang="en-US" sz="2000" b="1"/>
              <a:t>output</a:t>
            </a:r>
            <a:r>
              <a:rPr lang="en-US" sz="2000"/>
              <a:t>: 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6"/>
            </a:pPr>
            <a:r>
              <a:rPr lang="en-US" sz="2000" b="1"/>
              <a:t>Method</a:t>
            </a:r>
            <a:r>
              <a:rPr lang="en-US" sz="2000"/>
              <a:t> getLast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empty.  </a:t>
            </a:r>
            <a:r>
              <a:rPr lang="en-US" sz="2000" b="1"/>
              <a:t>input</a:t>
            </a:r>
            <a:r>
              <a:rPr lang="en-US" sz="2000"/>
              <a:t>: none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</a:t>
            </a:r>
            <a:r>
              <a:rPr lang="en-US" sz="2000"/>
              <a:t>: Returns the last element of DQ. </a:t>
            </a:r>
            <a:r>
              <a:rPr lang="en-US" sz="2000" b="1"/>
              <a:t>output</a:t>
            </a:r>
            <a:r>
              <a:rPr lang="en-US" sz="2000"/>
              <a:t>: e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7"/>
            </a:pPr>
            <a:r>
              <a:rPr lang="en-US" sz="2000" b="1"/>
              <a:t>Method</a:t>
            </a:r>
            <a:r>
              <a:rPr lang="en-US" sz="2000"/>
              <a:t> size (int x)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input</a:t>
            </a:r>
            <a:r>
              <a:rPr lang="en-US" sz="2000"/>
              <a:t>: none  </a:t>
            </a:r>
            <a:r>
              <a:rPr lang="en-US" sz="2000" b="1"/>
              <a:t>results</a:t>
            </a:r>
            <a:r>
              <a:rPr lang="en-US" sz="2000"/>
              <a:t>: Returns the number of elements in DQ. </a:t>
            </a:r>
            <a:r>
              <a:rPr lang="en-US" sz="2000" b="1"/>
              <a:t>output</a:t>
            </a:r>
            <a:r>
              <a:rPr lang="en-US" sz="2000"/>
              <a:t>: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F666-EB93-4F81-B34D-CA315B5C0A46}" type="slidenum">
              <a:rPr lang="en-US"/>
              <a:pPr/>
              <a:t>181</a:t>
            </a:fld>
            <a:endParaRPr lang="en-US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8"/>
            </a:pPr>
            <a:r>
              <a:rPr lang="en-US" sz="2000" b="1" dirty="0"/>
              <a:t>Method</a:t>
            </a:r>
            <a:r>
              <a:rPr lang="en-US" sz="2000" dirty="0"/>
              <a:t> empty (</a:t>
            </a:r>
            <a:r>
              <a:rPr lang="en-US" sz="2000" dirty="0" err="1"/>
              <a:t>boolean</a:t>
            </a:r>
            <a:r>
              <a:rPr lang="en-US" sz="2000" dirty="0"/>
              <a:t> x)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input</a:t>
            </a:r>
            <a:r>
              <a:rPr lang="en-US" sz="2000" dirty="0"/>
              <a:t>: none  </a:t>
            </a:r>
            <a:r>
              <a:rPr lang="en-US" sz="2000" b="1" dirty="0"/>
              <a:t>results</a:t>
            </a:r>
            <a:r>
              <a:rPr lang="en-US" sz="2000" dirty="0"/>
              <a:t>: if DQ is empty returns x as true otherwise false. </a:t>
            </a:r>
            <a:r>
              <a:rPr lang="en-US" sz="2000" b="1" dirty="0"/>
              <a:t>output</a:t>
            </a:r>
            <a:r>
              <a:rPr lang="en-US" sz="2000" dirty="0"/>
              <a:t>: 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5E5F-69E2-48D2-A63A-AD9BB8DFA53D}" type="slidenum">
              <a:rPr lang="en-US"/>
              <a:pPr/>
              <a:t>182</a:t>
            </a:fld>
            <a:endParaRPr lang="en-US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so far?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304943"/>
              </p:ext>
            </p:extLst>
          </p:nvPr>
        </p:nvGraphicFramePr>
        <p:xfrm>
          <a:off x="457200" y="2509520"/>
          <a:ext cx="8229601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1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1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1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Operation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Queue (LL)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Queue (CA)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Priority Queue (LL)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Priority Queue (CA)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Enqueue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O(1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so far?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131407"/>
              </p:ext>
            </p:extLst>
          </p:nvPr>
        </p:nvGraphicFramePr>
        <p:xfrm>
          <a:off x="457200" y="1600200"/>
          <a:ext cx="8229600" cy="3979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9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462"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Double-Ended</a:t>
                      </a:r>
                      <a:r>
                        <a:rPr lang="en-US" sz="1050" baseline="0" dirty="0"/>
                        <a:t> </a:t>
                      </a:r>
                      <a:r>
                        <a:rPr lang="en-US" sz="1050" dirty="0"/>
                        <a:t>Queue  (LL)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Double-Ended</a:t>
                      </a:r>
                      <a:r>
                        <a:rPr lang="en-US" sz="1050" baseline="0" dirty="0"/>
                        <a:t> </a:t>
                      </a:r>
                      <a:r>
                        <a:rPr lang="en-US" sz="1050" dirty="0"/>
                        <a:t>Queue (CA)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Double-Ended</a:t>
                      </a:r>
                      <a:r>
                        <a:rPr lang="en-US" sz="1050" baseline="0" dirty="0"/>
                        <a:t> Queue (DLL)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AddFirst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AddLast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RemoveFirst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RemoveLast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O(1)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GetFirst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GetLast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/>
              <a:t>ToDo</a:t>
            </a:r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Read 5.2, 5.3 of the Textbook.</a:t>
            </a:r>
          </a:p>
          <a:p>
            <a:pPr algn="l" rtl="0"/>
            <a:r>
              <a:rPr lang="en-US" dirty="0"/>
              <a:t>Add “</a:t>
            </a:r>
            <a:r>
              <a:rPr lang="en-US" dirty="0" err="1"/>
              <a:t>int</a:t>
            </a:r>
            <a:r>
              <a:rPr lang="en-US" dirty="0"/>
              <a:t> length()” method in the  </a:t>
            </a:r>
            <a:r>
              <a:rPr lang="en-US" dirty="0" err="1"/>
              <a:t>LinkedQueue</a:t>
            </a:r>
            <a:r>
              <a:rPr lang="en-US" dirty="0"/>
              <a:t> class with O(n) complexity.</a:t>
            </a:r>
          </a:p>
          <a:p>
            <a:r>
              <a:rPr lang="en-US" dirty="0"/>
              <a:t>Add “</a:t>
            </a:r>
            <a:r>
              <a:rPr lang="en-US" sz="2800" dirty="0" err="1">
                <a:latin typeface="SimSun" pitchFamily="2" charset="-122"/>
              </a:rPr>
              <a:t>int</a:t>
            </a:r>
            <a:r>
              <a:rPr lang="en-US" sz="2800" dirty="0">
                <a:latin typeface="SimSun" pitchFamily="2" charset="-122"/>
              </a:rPr>
              <a:t> length(</a:t>
            </a:r>
            <a:r>
              <a:rPr lang="en-US" sz="2800" dirty="0" err="1">
                <a:latin typeface="SimSun" pitchFamily="2" charset="-122"/>
              </a:rPr>
              <a:t>ArrayQueue</a:t>
            </a:r>
            <a:r>
              <a:rPr lang="en-US" sz="2800" dirty="0">
                <a:latin typeface="SimSun" pitchFamily="2" charset="-122"/>
              </a:rPr>
              <a:t>&lt;T&gt; q)</a:t>
            </a:r>
            <a:r>
              <a:rPr lang="en-US" dirty="0"/>
              <a:t> ” in the Test class of </a:t>
            </a:r>
            <a:r>
              <a:rPr lang="en-US" dirty="0" err="1"/>
              <a:t>ArrayQueue</a:t>
            </a:r>
            <a:r>
              <a:rPr lang="en-US" dirty="0"/>
              <a:t>. The Queue must remain unchanged after the operation. </a:t>
            </a:r>
          </a:p>
          <a:p>
            <a:r>
              <a:rPr lang="en-US" dirty="0"/>
              <a:t>Add “</a:t>
            </a:r>
            <a:r>
              <a:rPr lang="en-US" sz="2800" dirty="0">
                <a:latin typeface="SimSun" pitchFamily="2" charset="-122"/>
              </a:rPr>
              <a:t>T enquiry(</a:t>
            </a:r>
            <a:r>
              <a:rPr lang="en-US" sz="2800" dirty="0" err="1">
                <a:latin typeface="SimSun" pitchFamily="2" charset="-122"/>
              </a:rPr>
              <a:t>ArrayQueue</a:t>
            </a:r>
            <a:r>
              <a:rPr lang="en-US" sz="2800" dirty="0">
                <a:latin typeface="SimSun" pitchFamily="2" charset="-122"/>
              </a:rPr>
              <a:t>&lt;T&gt; q)</a:t>
            </a:r>
            <a:r>
              <a:rPr lang="en-US" dirty="0"/>
              <a:t> ” in the Test class of </a:t>
            </a:r>
            <a:r>
              <a:rPr lang="en-US" dirty="0" err="1"/>
              <a:t>ArrayQueue</a:t>
            </a:r>
            <a:r>
              <a:rPr lang="en-US" dirty="0"/>
              <a:t>. It should return the data of the head without changing the queue at the end of the call. </a:t>
            </a:r>
          </a:p>
          <a:p>
            <a:r>
              <a:rPr lang="en-US" dirty="0"/>
              <a:t>Implement </a:t>
            </a:r>
            <a:r>
              <a:rPr lang="en-US" dirty="0" err="1"/>
              <a:t>DQueue</a:t>
            </a:r>
            <a:r>
              <a:rPr lang="en-US" dirty="0"/>
              <a:t> (Double-ended queue) using a Java class using Linked-List.</a:t>
            </a:r>
          </a:p>
          <a:p>
            <a:pPr algn="l" rtl="0"/>
            <a:r>
              <a:rPr lang="en-US" dirty="0"/>
              <a:t>Test this </a:t>
            </a:r>
            <a:r>
              <a:rPr lang="en-US" dirty="0" err="1"/>
              <a:t>DQueue</a:t>
            </a:r>
            <a:r>
              <a:rPr lang="en-US" dirty="0"/>
              <a:t> using a test Class. 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ar-S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22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14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69937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Queue: First In First Out (FIFO).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Used in operating systems, simulations etc.</a:t>
            </a:r>
          </a:p>
          <a:p>
            <a:pPr>
              <a:lnSpc>
                <a:spcPct val="90000"/>
              </a:lnSpc>
            </a:pPr>
            <a:r>
              <a:rPr lang="en-US" dirty="0"/>
              <a:t>Priority Queues: Highest priority item is served first.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Used in operating systems, printer servers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F160-84F1-4DF6-927B-1ABEA18DEE7A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20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22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14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69937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038253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Connector 23"/>
          <p:cNvCxnSpPr>
            <a:stCxn id="20" idx="0"/>
            <a:endCxn id="20" idx="2"/>
          </p:cNvCxnSpPr>
          <p:nvPr/>
        </p:nvCxnSpPr>
        <p:spPr>
          <a:xfrm>
            <a:off x="5495453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tail.next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= new Node</a:t>
            </a:r>
            <a:r>
              <a:rPr lang="en-US" sz="2000" dirty="0">
                <a:latin typeface="SimSun" pitchFamily="2" charset="-122"/>
              </a:rPr>
              <a:t>&lt;T&gt;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21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22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14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64735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2998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038253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Connector 23"/>
          <p:cNvCxnSpPr>
            <a:stCxn id="20" idx="0"/>
            <a:endCxn id="20" idx="2"/>
          </p:cNvCxnSpPr>
          <p:nvPr/>
        </p:nvCxnSpPr>
        <p:spPr>
          <a:xfrm>
            <a:off x="5495453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tail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tail.next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22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790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082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64735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2998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038253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Connector 23"/>
          <p:cNvCxnSpPr>
            <a:stCxn id="20" idx="0"/>
            <a:endCxn id="20" idx="2"/>
          </p:cNvCxnSpPr>
          <p:nvPr/>
        </p:nvCxnSpPr>
        <p:spPr>
          <a:xfrm>
            <a:off x="5495453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23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790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082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3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64735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2998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1093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4013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3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x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head.data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1093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4013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3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 flipV="1">
            <a:off x="2590800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2387756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3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 flipV="1">
            <a:off x="2590800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2387756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 flipV="1">
            <a:off x="2590800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2387756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 flipV="1">
            <a:off x="2590800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2387756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Queue: Specification</a:t>
            </a:r>
          </a:p>
        </p:txBody>
      </p:sp>
      <p:sp>
        <p:nvSpPr>
          <p:cNvPr id="20173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u="sng" dirty="0"/>
              <a:t>Elements:</a:t>
            </a:r>
            <a:r>
              <a:rPr lang="en-US" sz="2800" dirty="0"/>
              <a:t> The elements are of generic type &lt;Type&gt; </a:t>
            </a: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(The elements are placed in nodes for linked list implementations).</a:t>
            </a:r>
            <a:endParaRPr lang="en-US" sz="2800" b="1" u="sng" dirty="0"/>
          </a:p>
          <a:p>
            <a:pPr>
              <a:buFontTx/>
              <a:buNone/>
            </a:pPr>
            <a:r>
              <a:rPr lang="en-US" sz="2800" b="1" u="sng" dirty="0"/>
              <a:t>Structure:</a:t>
            </a:r>
            <a:r>
              <a:rPr lang="en-US" sz="2800" dirty="0"/>
              <a:t> the elements are linearly arranged, and ordered according to the order of arrival. Most recently arrived element is called the </a:t>
            </a:r>
            <a:r>
              <a:rPr lang="en-US" sz="2800" u="sng" dirty="0"/>
              <a:t>back or tail</a:t>
            </a:r>
            <a:r>
              <a:rPr lang="en-US" sz="2800" dirty="0"/>
              <a:t>, and least recently arrived element is called the </a:t>
            </a:r>
            <a:r>
              <a:rPr lang="en-US" sz="2800" u="sng" dirty="0"/>
              <a:t>front or head</a:t>
            </a:r>
            <a:r>
              <a:rPr lang="en-US" sz="2800" dirty="0"/>
              <a:t>. </a:t>
            </a:r>
          </a:p>
          <a:p>
            <a:pPr>
              <a:buFontTx/>
              <a:buNone/>
            </a:pPr>
            <a:r>
              <a:rPr lang="en-US" sz="2800" b="1" u="sng" dirty="0"/>
              <a:t>Domain:</a:t>
            </a:r>
            <a:r>
              <a:rPr lang="en-US" sz="2800" dirty="0"/>
              <a:t> the number of elements in the queue is bounded therefore the domain is finite. Type of elements: Queue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6D22-14CE-4009-8255-D8EEE4E5FB80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200400" y="5410200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24200" y="5486400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x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head.data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65759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684759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3481715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65759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684759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3481715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65759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684759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3481715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65759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684759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3481715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x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head.data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Queue: Specification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sz="2000" b="1" u="sng" dirty="0"/>
              <a:t>Operations:</a:t>
            </a:r>
            <a:r>
              <a:rPr lang="en-US" sz="2000" dirty="0"/>
              <a:t> </a:t>
            </a:r>
          </a:p>
          <a:p>
            <a:pPr marL="609600" indent="-609600">
              <a:buFontTx/>
              <a:buAutoNum type="arabicPeriod"/>
            </a:pPr>
            <a:r>
              <a:rPr lang="en-US" sz="2000" b="1" dirty="0"/>
              <a:t>Method</a:t>
            </a:r>
            <a:r>
              <a:rPr lang="en-US" sz="2000" dirty="0"/>
              <a:t> </a:t>
            </a:r>
            <a:r>
              <a:rPr lang="en-US" sz="2000" dirty="0" err="1"/>
              <a:t>Enqueue</a:t>
            </a:r>
            <a:r>
              <a:rPr lang="en-US" sz="2000" dirty="0"/>
              <a:t> (Type e)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requires:</a:t>
            </a:r>
            <a:r>
              <a:rPr lang="en-US" sz="2000" dirty="0"/>
              <a:t> Queue Q is not full.  </a:t>
            </a:r>
            <a:r>
              <a:rPr lang="en-US" sz="2000" b="1" dirty="0"/>
              <a:t>input: </a:t>
            </a:r>
            <a:r>
              <a:rPr lang="en-US" sz="2000" dirty="0"/>
              <a:t>Type e.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results:</a:t>
            </a:r>
            <a:r>
              <a:rPr lang="en-US" sz="2000" dirty="0"/>
              <a:t> Element e is added to the queue at its tail. </a:t>
            </a:r>
            <a:r>
              <a:rPr lang="en-US" sz="2000" b="1" dirty="0"/>
              <a:t>output:</a:t>
            </a:r>
            <a:r>
              <a:rPr lang="en-US" sz="2000" dirty="0"/>
              <a:t> none.</a:t>
            </a:r>
          </a:p>
          <a:p>
            <a:pPr marL="609600" indent="-609600">
              <a:buFontTx/>
              <a:buAutoNum type="arabicPeriod" startAt="2"/>
            </a:pPr>
            <a:r>
              <a:rPr lang="en-US" sz="2000" b="1" dirty="0"/>
              <a:t>Method</a:t>
            </a:r>
            <a:r>
              <a:rPr lang="en-US" sz="2000" dirty="0"/>
              <a:t> Serve (Type e)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</a:t>
            </a:r>
            <a:r>
              <a:rPr lang="en-US" sz="2000" dirty="0"/>
              <a:t>: Queue Q is not empty.  </a:t>
            </a:r>
            <a:r>
              <a:rPr lang="en-US" sz="2000" b="1" dirty="0"/>
              <a:t>input</a:t>
            </a:r>
            <a:r>
              <a:rPr lang="en-US" sz="2000" dirty="0"/>
              <a:t>: none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</a:t>
            </a:r>
            <a:r>
              <a:rPr lang="en-US" sz="2000" dirty="0"/>
              <a:t>: the element at the head of Q is removed and its value assigned to e. </a:t>
            </a:r>
            <a:r>
              <a:rPr lang="en-US" sz="2000" b="1" dirty="0"/>
              <a:t>output</a:t>
            </a:r>
            <a:r>
              <a:rPr lang="en-US" sz="2000" dirty="0"/>
              <a:t>: Type e.</a:t>
            </a:r>
          </a:p>
          <a:p>
            <a:pPr marL="609600" indent="-609600">
              <a:buFontTx/>
              <a:buAutoNum type="arabicPeriod" startAt="3"/>
            </a:pPr>
            <a:r>
              <a:rPr lang="en-US" sz="2000" b="1" dirty="0"/>
              <a:t>Method</a:t>
            </a:r>
            <a:r>
              <a:rPr lang="en-US" sz="2000" dirty="0"/>
              <a:t> Length (</a:t>
            </a:r>
            <a:r>
              <a:rPr lang="en-US" sz="2000" dirty="0" err="1"/>
              <a:t>int</a:t>
            </a:r>
            <a:r>
              <a:rPr lang="en-US" sz="2000" dirty="0"/>
              <a:t>  length)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requires: </a:t>
            </a:r>
            <a:r>
              <a:rPr lang="en-US" sz="2000" dirty="0"/>
              <a:t>none. </a:t>
            </a:r>
            <a:r>
              <a:rPr lang="en-US" sz="2000" b="1" dirty="0"/>
              <a:t>input</a:t>
            </a:r>
            <a:r>
              <a:rPr lang="en-US" sz="2000" dirty="0"/>
              <a:t>: none</a:t>
            </a:r>
            <a:br>
              <a:rPr lang="en-US" sz="2000" dirty="0"/>
            </a:br>
            <a:r>
              <a:rPr lang="en-US" sz="2000" b="1" dirty="0"/>
              <a:t>results</a:t>
            </a:r>
            <a:r>
              <a:rPr lang="en-US" sz="2000" dirty="0"/>
              <a:t>: The number of element in the Queue Q is returned. </a:t>
            </a:r>
            <a:r>
              <a:rPr lang="en-US" sz="2000" b="1" dirty="0"/>
              <a:t>output</a:t>
            </a:r>
            <a:r>
              <a:rPr lang="en-US" sz="2000" dirty="0"/>
              <a:t>: length.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B2E4-D380-49C0-9234-2D729C623761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if(size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	tail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3016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2207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41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3016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2207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42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3016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2207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8" name="TextBox 1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fixed size array is used to store the data elements.</a:t>
            </a:r>
          </a:p>
          <a:p>
            <a:r>
              <a:rPr lang="en-US" dirty="0"/>
              <a:t>As data elements are </a:t>
            </a:r>
            <a:r>
              <a:rPr lang="en-US" dirty="0" err="1"/>
              <a:t>enqueued</a:t>
            </a:r>
            <a:r>
              <a:rPr lang="en-US" dirty="0"/>
              <a:t> &amp; served the queue crawls through the array from low to high index values.</a:t>
            </a:r>
          </a:p>
          <a:p>
            <a:r>
              <a:rPr lang="en-US" dirty="0"/>
              <a:t>As the queue crawls forward, it also expands and contracts.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68D6-2478-47E6-B281-815B11D87C7F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44</a:t>
            </a:fld>
            <a:endParaRPr lang="en-US"/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1828800" y="2879725"/>
            <a:ext cx="502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32004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3657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4114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85" name="Rectangle 13"/>
          <p:cNvSpPr>
            <a:spLocks noChangeArrowheads="1"/>
          </p:cNvSpPr>
          <p:nvPr/>
        </p:nvSpPr>
        <p:spPr bwMode="auto">
          <a:xfrm>
            <a:off x="50292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86" name="Rectangle 14"/>
          <p:cNvSpPr>
            <a:spLocks noChangeArrowheads="1"/>
          </p:cNvSpPr>
          <p:nvPr/>
        </p:nvSpPr>
        <p:spPr bwMode="auto">
          <a:xfrm>
            <a:off x="45720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92" name="Text Box 20"/>
          <p:cNvSpPr txBox="1">
            <a:spLocks noChangeArrowheads="1"/>
          </p:cNvSpPr>
          <p:nvPr/>
        </p:nvSpPr>
        <p:spPr bwMode="auto">
          <a:xfrm>
            <a:off x="3051175" y="394652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Head</a:t>
            </a:r>
          </a:p>
        </p:txBody>
      </p:sp>
      <p:sp>
        <p:nvSpPr>
          <p:cNvPr id="182293" name="Text Box 21"/>
          <p:cNvSpPr txBox="1">
            <a:spLocks noChangeArrowheads="1"/>
          </p:cNvSpPr>
          <p:nvPr/>
        </p:nvSpPr>
        <p:spPr bwMode="auto">
          <a:xfrm>
            <a:off x="5861843" y="3946525"/>
            <a:ext cx="620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Tail</a:t>
            </a: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429000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6197600" y="3410894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42F78-9419-4E87-9A69-A42538F01910}"/>
              </a:ext>
            </a:extLst>
          </p:cNvPr>
          <p:cNvSpPr txBox="1"/>
          <p:nvPr/>
        </p:nvSpPr>
        <p:spPr>
          <a:xfrm>
            <a:off x="4089400" y="429949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size=5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4CA47D30-4C73-43B7-AD07-15E01B7A2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87749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192713" cy="1463675"/>
            <a:chOff x="864" y="1632"/>
            <a:chExt cx="3271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634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3744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</a:t>
            </a:r>
          </a:p>
          <a:p>
            <a:r>
              <a:rPr lang="en-US" b="1" dirty="0" err="1"/>
              <a:t>Enqueue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429000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6629400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6599B3A5-29A9-483C-A740-A9880C73C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887" y="2874397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46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160963" cy="1463675"/>
            <a:chOff x="864" y="1632"/>
            <a:chExt cx="3251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3724" y="2300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</a:t>
            </a:r>
          </a:p>
          <a:p>
            <a:r>
              <a:rPr lang="en-US" b="1" dirty="0"/>
              <a:t>Serve</a:t>
            </a: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6629400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EBABA08B-C569-4075-A269-E03FBDA48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182" y="287194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47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5625" y="2879725"/>
            <a:ext cx="5032375" cy="1508125"/>
            <a:chOff x="862" y="1632"/>
            <a:chExt cx="3170" cy="950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862" y="2332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</a:t>
            </a:r>
          </a:p>
          <a:p>
            <a:r>
              <a:rPr lang="en-US" b="1" dirty="0" err="1"/>
              <a:t>Enqueue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2008937" y="3429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374B762C-31C3-487F-BD8C-A1445D310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87972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48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706563" y="2879725"/>
            <a:ext cx="5151438" cy="1508125"/>
            <a:chOff x="787" y="1632"/>
            <a:chExt cx="3245" cy="950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787" y="2332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Where to </a:t>
            </a:r>
            <a:r>
              <a:rPr lang="en-US" b="1" dirty="0" err="1"/>
              <a:t>Enqueue</a:t>
            </a:r>
            <a:r>
              <a:rPr lang="en-US" b="1" dirty="0"/>
              <a:t> this?</a:t>
            </a: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1955800" y="3429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3276600" y="4419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49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762126" y="2879725"/>
            <a:ext cx="5095876" cy="1463675"/>
            <a:chOff x="822" y="1632"/>
            <a:chExt cx="3210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822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Wrap round</a:t>
            </a: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2075506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Queue: Specification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US" sz="2000" b="1" u="sng" dirty="0"/>
              <a:t>Operations:</a:t>
            </a:r>
          </a:p>
          <a:p>
            <a:pPr marL="609600" indent="-609600">
              <a:buFontTx/>
              <a:buAutoNum type="arabicPeriod" startAt="4"/>
            </a:pPr>
            <a:r>
              <a:rPr lang="en-US" sz="2000" b="1" dirty="0"/>
              <a:t>Method</a:t>
            </a:r>
            <a:r>
              <a:rPr lang="en-US" sz="2000" dirty="0"/>
              <a:t> Full (</a:t>
            </a:r>
            <a:r>
              <a:rPr lang="en-US" sz="2000" dirty="0" err="1"/>
              <a:t>boolean</a:t>
            </a:r>
            <a:r>
              <a:rPr lang="en-US" sz="2000" dirty="0"/>
              <a:t> flag).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</a:t>
            </a:r>
            <a:r>
              <a:rPr lang="en-US" sz="2000" dirty="0"/>
              <a:t>: none. </a:t>
            </a:r>
            <a:r>
              <a:rPr lang="en-US" sz="2000" b="1" dirty="0"/>
              <a:t>input</a:t>
            </a:r>
            <a:r>
              <a:rPr lang="en-US" sz="2000" dirty="0"/>
              <a:t>: none 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</a:t>
            </a:r>
            <a:r>
              <a:rPr lang="en-US" sz="2000" dirty="0"/>
              <a:t>: If Q is full then flag is set to true, otherwise flag is set to false. </a:t>
            </a:r>
            <a:r>
              <a:rPr lang="en-US" sz="2000" b="1" dirty="0"/>
              <a:t>output</a:t>
            </a:r>
            <a:r>
              <a:rPr lang="en-US" sz="2000" dirty="0"/>
              <a:t>: flag.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77AB-4387-46CA-B610-0C8B990387FC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50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762126" y="2879725"/>
            <a:ext cx="5095876" cy="1463675"/>
            <a:chOff x="822" y="1632"/>
            <a:chExt cx="3210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2233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822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Serve</a:t>
            </a: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43705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2075506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51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029200" cy="1463675"/>
            <a:chOff x="864" y="1632"/>
            <a:chExt cx="3168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2233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1449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</a:t>
            </a:r>
            <a:r>
              <a:rPr lang="en-US" b="1" dirty="0" err="1"/>
              <a:t>Enqueue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43705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2971800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52</a:t>
            </a:fld>
            <a:endParaRPr lang="en-US"/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3276600" y="2610553"/>
            <a:ext cx="23622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2819400" y="2153353"/>
            <a:ext cx="3276600" cy="3124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>
            <a:off x="4495800" y="4820353"/>
            <a:ext cx="0" cy="457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 rot="18341668">
            <a:off x="3556243" y="3243104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 rot="3205757">
            <a:off x="4900037" y="3555115"/>
            <a:ext cx="592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50" name="Straight Connector 49"/>
          <p:cNvCxnSpPr>
            <a:stCxn id="27" idx="6"/>
            <a:endCxn id="28" idx="6"/>
          </p:cNvCxnSpPr>
          <p:nvPr/>
        </p:nvCxnSpPr>
        <p:spPr>
          <a:xfrm>
            <a:off x="5638800" y="3715453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7" idx="2"/>
            <a:endCxn id="28" idx="2"/>
          </p:cNvCxnSpPr>
          <p:nvPr/>
        </p:nvCxnSpPr>
        <p:spPr>
          <a:xfrm flipH="1">
            <a:off x="2819400" y="3715453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7" idx="3"/>
            <a:endCxn id="28" idx="3"/>
          </p:cNvCxnSpPr>
          <p:nvPr/>
        </p:nvCxnSpPr>
        <p:spPr>
          <a:xfrm flipH="1">
            <a:off x="3299247" y="4496736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7" idx="5"/>
            <a:endCxn id="28" idx="5"/>
          </p:cNvCxnSpPr>
          <p:nvPr/>
        </p:nvCxnSpPr>
        <p:spPr>
          <a:xfrm>
            <a:off x="5292864" y="4496736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7" idx="7"/>
            <a:endCxn id="28" idx="7"/>
          </p:cNvCxnSpPr>
          <p:nvPr/>
        </p:nvCxnSpPr>
        <p:spPr>
          <a:xfrm flipV="1">
            <a:off x="5292864" y="2610881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7" idx="0"/>
            <a:endCxn id="28" idx="0"/>
          </p:cNvCxnSpPr>
          <p:nvPr/>
        </p:nvCxnSpPr>
        <p:spPr>
          <a:xfrm flipV="1">
            <a:off x="4457700" y="215335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7" idx="1"/>
            <a:endCxn id="28" idx="1"/>
          </p:cNvCxnSpPr>
          <p:nvPr/>
        </p:nvCxnSpPr>
        <p:spPr>
          <a:xfrm flipH="1" flipV="1">
            <a:off x="3299247" y="2610881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562600" y="3124200"/>
            <a:ext cx="3810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562600" y="41148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876800" y="4724400"/>
            <a:ext cx="2286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3886200" y="4724400"/>
            <a:ext cx="152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971800" y="41148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2971800" y="3124200"/>
            <a:ext cx="3810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3810000" y="2286000"/>
            <a:ext cx="2286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953000" y="22860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1044"/>
          <p:cNvSpPr>
            <a:spLocks noChangeShapeType="1"/>
          </p:cNvSpPr>
          <p:nvPr/>
        </p:nvSpPr>
        <p:spPr bwMode="auto">
          <a:xfrm>
            <a:off x="3505200" y="3124200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" name="Line 1044"/>
          <p:cNvSpPr>
            <a:spLocks noChangeShapeType="1"/>
          </p:cNvSpPr>
          <p:nvPr/>
        </p:nvSpPr>
        <p:spPr bwMode="auto">
          <a:xfrm flipH="1">
            <a:off x="5308849" y="3429000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9929" y="2155847"/>
            <a:ext cx="300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Text Box 21"/>
          <p:cNvSpPr txBox="1">
            <a:spLocks noChangeArrowheads="1"/>
          </p:cNvSpPr>
          <p:nvPr/>
        </p:nvSpPr>
        <p:spPr bwMode="auto">
          <a:xfrm rot="20750791">
            <a:off x="4488180" y="5334000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90" name="Text Box 21"/>
          <p:cNvSpPr txBox="1">
            <a:spLocks noChangeArrowheads="1"/>
          </p:cNvSpPr>
          <p:nvPr/>
        </p:nvSpPr>
        <p:spPr bwMode="auto">
          <a:xfrm rot="663180">
            <a:off x="3984932" y="535788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Representation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ArrayQueue</a:t>
            </a:r>
            <a:r>
              <a:rPr lang="en-US" sz="2000" dirty="0">
                <a:latin typeface="SimSun" pitchFamily="2" charset="-122"/>
              </a:rPr>
              <a:t>&lt;T&gt; implements Queue&lt;T&gt;{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head, tail;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2000" dirty="0">
                <a:latin typeface="SimSun" pitchFamily="2" charset="-122"/>
              </a:rPr>
              <a:t> T[] nodes;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ArrayQueue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>
                <a:latin typeface="SimSun" pitchFamily="2" charset="-122"/>
              </a:rPr>
              <a:t>ArrayQueue</a:t>
            </a:r>
            <a:r>
              <a:rPr lang="en-US" sz="2000" dirty="0">
                <a:latin typeface="SimSun" pitchFamily="2" charset="-122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n)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 = 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tail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nodes = (T[])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Object[n];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026B-A7FA-4116-A89B-1B42414F071B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Representation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ArrayQueue</a:t>
            </a:r>
            <a:r>
              <a:rPr lang="en-US" sz="2000" dirty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head, tail;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2000" dirty="0">
                <a:latin typeface="SimSun" pitchFamily="2" charset="-122"/>
              </a:rPr>
              <a:t> T[] nodes;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ArrayQueue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ArrayQueue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n)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= 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size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head = tail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nodes = (T[])new Object[n];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026B-A7FA-4116-A89B-1B42414F071B}" type="slidenum">
              <a:rPr lang="en-US"/>
              <a:pPr/>
              <a:t>54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957137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5176337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4800600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5181600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41910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957637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41915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full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 ==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length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full () {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return size ==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length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72681" y="2362200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248400" y="2362200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535162" y="23622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810881" y="23622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5897525" y="1823537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3042737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088522" y="2667000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67951" y="3048000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43604" y="20574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72681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252080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3832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833231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531100" y="1824037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77179" y="20579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70760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Rectangle 24"/>
          <p:cNvSpPr/>
          <p:nvPr/>
        </p:nvSpPr>
        <p:spPr>
          <a:xfrm>
            <a:off x="6246479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Rectangle 25"/>
          <p:cNvSpPr/>
          <p:nvPr/>
        </p:nvSpPr>
        <p:spPr>
          <a:xfrm>
            <a:off x="6533241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Rectangle 26"/>
          <p:cNvSpPr/>
          <p:nvPr/>
        </p:nvSpPr>
        <p:spPr>
          <a:xfrm>
            <a:off x="6808960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TextBox 27"/>
          <p:cNvSpPr txBox="1"/>
          <p:nvPr/>
        </p:nvSpPr>
        <p:spPr>
          <a:xfrm>
            <a:off x="6013421" y="41212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715000" y="53404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31" name="Straight Arrow Connector 30"/>
          <p:cNvCxnSpPr>
            <a:stCxn id="32" idx="0"/>
          </p:cNvCxnSpPr>
          <p:nvPr/>
        </p:nvCxnSpPr>
        <p:spPr>
          <a:xfrm flipH="1" flipV="1">
            <a:off x="7086601" y="49646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66030" y="53456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159500" y="43550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70760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248400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551911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831310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889750" y="41217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035829" y="43555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24600" y="3496769"/>
            <a:ext cx="6511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false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09267" y="5757446"/>
            <a:ext cx="58702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true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5410200" y="3953969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230294" y="3895253"/>
            <a:ext cx="170506" cy="37194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6266506" y="4240041"/>
            <a:ext cx="36580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‘a’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7" name="Oval 26"/>
          <p:cNvSpPr/>
          <p:nvPr/>
        </p:nvSpPr>
        <p:spPr>
          <a:xfrm>
            <a:off x="6070600" y="3590453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TextBox 27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public interface Queue&lt;T&gt;{</a:t>
            </a:r>
          </a:p>
          <a:p>
            <a:pPr marL="0" indent="0">
              <a:buNone/>
            </a:pPr>
            <a:r>
              <a:rPr lang="en-US" dirty="0"/>
              <a:t>public T serve( );</a:t>
            </a:r>
          </a:p>
          <a:p>
            <a:pPr marL="0" indent="0">
              <a:buNone/>
            </a:pPr>
            <a:r>
              <a:rPr lang="en-US" dirty="0"/>
              <a:t>public void enqueue(T e);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length( );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full( );</a:t>
            </a:r>
          </a:p>
          <a:p>
            <a:pPr marL="0" indent="0">
              <a:buNone/>
            </a:pPr>
            <a:r>
              <a:rPr lang="en-US"/>
              <a:t>}</a:t>
            </a:r>
            <a:endParaRPr lang="en-US" dirty="0">
              <a:solidFill>
                <a:srgbClr val="29293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8253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tail = (tail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505023" y="3895253"/>
            <a:ext cx="170506" cy="37194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6536426" y="4240041"/>
            <a:ext cx="37542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‘x’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356350" y="3590453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(1 + 1) % 4 = 2 % 4 = 2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tail = (tail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6517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978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(1 + 1) % 4 = 2 % 4 = 2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6517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978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6517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978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30850" y="2133600"/>
            <a:ext cx="22573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one </a:t>
            </a:r>
            <a:r>
              <a:rPr lang="en-US" b="1" dirty="0" err="1">
                <a:solidFill>
                  <a:srgbClr val="002060"/>
                </a:solidFill>
              </a:rPr>
              <a:t>Enqueue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ADT Queue (Linked-List)</a:t>
            </a:r>
            <a:endParaRPr lang="en-US" dirty="0"/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7F85CA-D361-45CE-810B-C867C3A5FC39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676400" y="2541587"/>
            <a:ext cx="5891213" cy="1344613"/>
            <a:chOff x="1268" y="1572"/>
            <a:chExt cx="3711" cy="847"/>
          </a:xfrm>
        </p:grpSpPr>
        <p:sp>
          <p:nvSpPr>
            <p:cNvPr id="28703" name="Rectangle 4"/>
            <p:cNvSpPr>
              <a:spLocks noChangeArrowheads="1"/>
            </p:cNvSpPr>
            <p:nvPr/>
          </p:nvSpPr>
          <p:spPr bwMode="auto">
            <a:xfrm>
              <a:off x="1268" y="1892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984" y="1872"/>
              <a:ext cx="432" cy="288"/>
              <a:chOff x="2976" y="3120"/>
              <a:chExt cx="432" cy="288"/>
            </a:xfrm>
          </p:grpSpPr>
          <p:sp>
            <p:nvSpPr>
              <p:cNvPr id="28728" name="Rectangle 7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9" name="Rectangle 8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360" y="1872"/>
              <a:ext cx="432" cy="288"/>
              <a:chOff x="2976" y="3120"/>
              <a:chExt cx="432" cy="288"/>
            </a:xfrm>
          </p:grpSpPr>
          <p:sp>
            <p:nvSpPr>
              <p:cNvPr id="28726" name="Rectangle 10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7" name="Rectangle 11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 flipV="1">
              <a:off x="2736" y="1872"/>
              <a:ext cx="432" cy="288"/>
              <a:chOff x="2976" y="3120"/>
              <a:chExt cx="432" cy="288"/>
            </a:xfrm>
          </p:grpSpPr>
          <p:sp>
            <p:nvSpPr>
              <p:cNvPr id="28724" name="Rectangle 13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5" name="Rectangle 14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12" y="1872"/>
              <a:ext cx="432" cy="288"/>
              <a:chOff x="2976" y="3120"/>
              <a:chExt cx="432" cy="288"/>
            </a:xfrm>
          </p:grpSpPr>
          <p:sp>
            <p:nvSpPr>
              <p:cNvPr id="28722" name="Rectangle 16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3" name="Rectangle 17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12" name="Line 21"/>
            <p:cNvSpPr>
              <a:spLocks noChangeShapeType="1"/>
            </p:cNvSpPr>
            <p:nvPr/>
          </p:nvSpPr>
          <p:spPr bwMode="auto">
            <a:xfrm>
              <a:off x="1776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3" name="Line 22"/>
            <p:cNvSpPr>
              <a:spLocks noChangeShapeType="1"/>
            </p:cNvSpPr>
            <p:nvPr/>
          </p:nvSpPr>
          <p:spPr bwMode="auto">
            <a:xfrm>
              <a:off x="2448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4" name="Line 23"/>
            <p:cNvSpPr>
              <a:spLocks noChangeShapeType="1"/>
            </p:cNvSpPr>
            <p:nvPr/>
          </p:nvSpPr>
          <p:spPr bwMode="auto">
            <a:xfrm>
              <a:off x="3072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5" name="Line 24"/>
            <p:cNvSpPr>
              <a:spLocks noChangeShapeType="1"/>
            </p:cNvSpPr>
            <p:nvPr/>
          </p:nvSpPr>
          <p:spPr bwMode="auto">
            <a:xfrm>
              <a:off x="3696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6" name="Line 25"/>
            <p:cNvSpPr>
              <a:spLocks noChangeShapeType="1"/>
            </p:cNvSpPr>
            <p:nvPr/>
          </p:nvSpPr>
          <p:spPr bwMode="auto">
            <a:xfrm>
              <a:off x="4320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7" name="Rectangle 26"/>
            <p:cNvSpPr>
              <a:spLocks noChangeArrowheads="1"/>
            </p:cNvSpPr>
            <p:nvPr/>
          </p:nvSpPr>
          <p:spPr bwMode="auto">
            <a:xfrm>
              <a:off x="1316" y="1572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Tail</a:t>
              </a:r>
            </a:p>
          </p:txBody>
        </p:sp>
        <p:sp>
          <p:nvSpPr>
            <p:cNvPr id="28718" name="Text Box 27"/>
            <p:cNvSpPr txBox="1">
              <a:spLocks noChangeArrowheads="1"/>
            </p:cNvSpPr>
            <p:nvPr/>
          </p:nvSpPr>
          <p:spPr bwMode="auto">
            <a:xfrm>
              <a:off x="1958" y="2169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719" name="Line 28"/>
            <p:cNvSpPr>
              <a:spLocks noChangeShapeType="1"/>
            </p:cNvSpPr>
            <p:nvPr/>
          </p:nvSpPr>
          <p:spPr bwMode="auto">
            <a:xfrm>
              <a:off x="1776" y="168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0" name="Line 29"/>
            <p:cNvSpPr>
              <a:spLocks noChangeShapeType="1"/>
            </p:cNvSpPr>
            <p:nvPr/>
          </p:nvSpPr>
          <p:spPr bwMode="auto">
            <a:xfrm>
              <a:off x="4128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1" name="Text Box 30"/>
            <p:cNvSpPr txBox="1">
              <a:spLocks noChangeArrowheads="1"/>
            </p:cNvSpPr>
            <p:nvPr/>
          </p:nvSpPr>
          <p:spPr bwMode="auto">
            <a:xfrm>
              <a:off x="4598" y="1909"/>
              <a:ext cx="3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null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13895" y="2133600"/>
            <a:ext cx="188705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one Serve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2133600"/>
            <a:ext cx="234711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another Serve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cxnSp>
        <p:nvCxnSpPr>
          <p:cNvPr id="23" name="Straight Arrow Connector 22"/>
          <p:cNvCxnSpPr>
            <a:stCxn id="25" idx="0"/>
          </p:cNvCxnSpPr>
          <p:nvPr/>
        </p:nvCxnSpPr>
        <p:spPr>
          <a:xfrm flipV="1">
            <a:off x="6964703" y="3895254"/>
            <a:ext cx="116491" cy="371946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6793021" y="4267200"/>
            <a:ext cx="34336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‘r’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921500" y="3590453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(3 + 1) % 4 = 4 % 4 = 0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tail = (tail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02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263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(3 + 1) % 4 = 4 % 4 = 0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02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263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02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263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469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930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76950" y="3609201"/>
            <a:ext cx="32893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m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30850" y="2133600"/>
            <a:ext cx="22573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one </a:t>
            </a:r>
            <a:r>
              <a:rPr lang="en-US" b="1" dirty="0" err="1">
                <a:solidFill>
                  <a:srgbClr val="002060"/>
                </a:solidFill>
              </a:rPr>
              <a:t>Enqueue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71827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2" cy="49244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size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(full)</a:t>
            </a:r>
            <a:endParaRPr lang="ar-SA" sz="8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6435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5755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216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76950" y="3609201"/>
            <a:ext cx="32893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m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376664" y="3609201"/>
            <a:ext cx="26321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s</a:t>
            </a:r>
            <a:endParaRPr lang="ar-SA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334000" y="2133600"/>
            <a:ext cx="27061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another </a:t>
            </a:r>
            <a:r>
              <a:rPr lang="en-US" b="1" dirty="0" err="1">
                <a:solidFill>
                  <a:srgbClr val="002060"/>
                </a:solidFill>
              </a:rPr>
              <a:t>Enqueue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ADT Queue (Linked-List): Element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400" dirty="0">
                <a:latin typeface="SimSun" pitchFamily="2" charset="-122"/>
              </a:rPr>
              <a:t>Node&lt;T&gt;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>
                <a:latin typeface="SimSun" pitchFamily="2" charset="-122"/>
              </a:rPr>
              <a:t> T 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>
                <a:latin typeface="SimSun" pitchFamily="2" charset="-122"/>
              </a:rPr>
              <a:t> Node&lt;T&gt; 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>
                <a:latin typeface="SimSun" pitchFamily="2" charset="-122"/>
              </a:rPr>
              <a:t> Node()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	data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	next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>
                <a:latin typeface="SimSun" pitchFamily="2" charset="-122"/>
              </a:rPr>
              <a:t> Node(T </a:t>
            </a:r>
            <a:r>
              <a:rPr lang="en-US" sz="2400" dirty="0" err="1">
                <a:latin typeface="SimSun" pitchFamily="2" charset="-122"/>
              </a:rPr>
              <a:t>val</a:t>
            </a:r>
            <a:r>
              <a:rPr lang="en-US" sz="24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	data = </a:t>
            </a:r>
            <a:r>
              <a:rPr lang="en-US" sz="2400" dirty="0" err="1">
                <a:latin typeface="SimSun" pitchFamily="2" charset="-122"/>
              </a:rPr>
              <a:t>val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	next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// Setters/Getters?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B3D9-A508-4AEF-AD67-244EFEB857DD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(head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2133600"/>
            <a:ext cx="234711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another Serve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24207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94458" y="2133600"/>
            <a:ext cx="2254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one </a:t>
            </a:r>
            <a:r>
              <a:rPr lang="en-US" b="1" dirty="0" err="1">
                <a:solidFill>
                  <a:srgbClr val="002060"/>
                </a:solidFill>
              </a:rPr>
              <a:t>Enqueue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Representation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LinkedQueue</a:t>
            </a:r>
            <a:r>
              <a:rPr lang="en-US" sz="2000" dirty="0">
                <a:latin typeface="SimSun" pitchFamily="2" charset="-122"/>
              </a:rPr>
              <a:t>&lt;T&gt; implements Queue&lt;L&gt;{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dirty="0">
                <a:latin typeface="SimSun" pitchFamily="2" charset="-122"/>
              </a:rPr>
              <a:t>Node&lt;T&gt; head, tail;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>
                <a:latin typeface="SimSun" pitchFamily="2" charset="-122"/>
              </a:rPr>
              <a:t> size;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LinkedQueue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>
                <a:latin typeface="SimSun" pitchFamily="2" charset="-122"/>
              </a:rPr>
              <a:t>LinkedQueue</a:t>
            </a:r>
            <a:r>
              <a:rPr lang="en-US" sz="2000" dirty="0">
                <a:latin typeface="SimSun" pitchFamily="2" charset="-122"/>
              </a:rPr>
              <a:t>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 = 0;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CD16-9F4E-4DBF-89F7-5F9E28CB94CA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410200" y="2133600"/>
            <a:ext cx="270619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another </a:t>
            </a:r>
            <a:r>
              <a:rPr lang="en-US" b="1" dirty="0" err="1">
                <a:solidFill>
                  <a:srgbClr val="002060"/>
                </a:solidFill>
              </a:rPr>
              <a:t>Enqueue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24929" y="2133600"/>
            <a:ext cx="189507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one Serve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(3 + 1) % 4 = 4 % 4 = 0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(head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(3 + 1) % 4 = 4 % 4 = 0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1766</TotalTime>
  <Words>4349</Words>
  <Application>Microsoft Office PowerPoint</Application>
  <PresentationFormat>On-screen Show (4:3)</PresentationFormat>
  <Paragraphs>3912</Paragraphs>
  <Slides>185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185</vt:i4>
      </vt:variant>
    </vt:vector>
  </HeadingPairs>
  <TitlesOfParts>
    <vt:vector size="189" baseType="lpstr">
      <vt:lpstr>SimSun</vt:lpstr>
      <vt:lpstr>Arial</vt:lpstr>
      <vt:lpstr>Calibri</vt:lpstr>
      <vt:lpstr>Clarity</vt:lpstr>
      <vt:lpstr>Queue</vt:lpstr>
      <vt:lpstr>Queue</vt:lpstr>
      <vt:lpstr>ADT Queue: Specification</vt:lpstr>
      <vt:lpstr>ADT Queue: Specification</vt:lpstr>
      <vt:lpstr>ADT Queue: Specification</vt:lpstr>
      <vt:lpstr>Queue Interface</vt:lpstr>
      <vt:lpstr>ADT Queue (Linked-List)</vt:lpstr>
      <vt:lpstr>ADT Queue (Linked-List): Element</vt:lpstr>
      <vt:lpstr>ADT Queue (Linked-List): Representation</vt:lpstr>
      <vt:lpstr>ADT Queue (Linked-List): Representation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(Array): Representation</vt:lpstr>
      <vt:lpstr>ADT Queue (Array): Representation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Exercice</vt:lpstr>
      <vt:lpstr>Static Method Enquiry (LinkedQueue/ArrayQueue)</vt:lpstr>
      <vt:lpstr>Member Method Enquiry (LinkedQueue)</vt:lpstr>
      <vt:lpstr>Member Method Enquiry (ArrayQueue)</vt:lpstr>
      <vt:lpstr>Priority Queue</vt:lpstr>
      <vt:lpstr>ADT Priority Queue</vt:lpstr>
      <vt:lpstr>ADT Priority Queue</vt:lpstr>
      <vt:lpstr>ADT Priority Queue</vt:lpstr>
      <vt:lpstr>ADT Priority Queue</vt:lpstr>
      <vt:lpstr>ADT Priority Queue (Linked-List): Element</vt:lpstr>
      <vt:lpstr>ADT Priority Queue (Linked-List): Element (int Priority)</vt:lpstr>
      <vt:lpstr>ADT Priority Queue (Linked-List): Representation</vt:lpstr>
      <vt:lpstr>ADT Priority Queue (Linked-List): Representation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</vt:lpstr>
      <vt:lpstr>Double-Ended Queues</vt:lpstr>
      <vt:lpstr>Double-Ended Queues</vt:lpstr>
      <vt:lpstr>Double-Ended Queues</vt:lpstr>
      <vt:lpstr>Double-Ended Queues</vt:lpstr>
      <vt:lpstr>Complexity so far? </vt:lpstr>
      <vt:lpstr>Complexity so far? </vt:lpstr>
      <vt:lpstr>ToDo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mudassar</dc:creator>
  <cp:lastModifiedBy>Hafida Benhidour</cp:lastModifiedBy>
  <cp:revision>164</cp:revision>
  <dcterms:created xsi:type="dcterms:W3CDTF">2011-09-16T22:54:57Z</dcterms:created>
  <dcterms:modified xsi:type="dcterms:W3CDTF">2019-10-06T04:42:06Z</dcterms:modified>
</cp:coreProperties>
</file>