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3845E-479C-4661-97C0-ACDD1EB34EFB}" type="datetimeFigureOut">
              <a:rPr lang="en-US" smtClean="0"/>
              <a:t>4/24/2009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935C9-AFD7-4CA3-9D87-04ECF3558E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935C9-AFD7-4CA3-9D87-04ECF3558ED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935C9-AFD7-4CA3-9D87-04ECF3558ED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61" y="2590800"/>
            <a:ext cx="454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 + y  -  (t * z) / r  + e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3810000" y="914400"/>
            <a:ext cx="1828800" cy="1219200"/>
            <a:chOff x="3657600" y="685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495800" y="939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864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05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-5400000">
            <a:off x="1219200" y="-381000"/>
            <a:ext cx="3810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7"/>
          <p:cNvGrpSpPr/>
          <p:nvPr/>
        </p:nvGrpSpPr>
        <p:grpSpPr>
          <a:xfrm>
            <a:off x="2362200" y="2133600"/>
            <a:ext cx="2895600" cy="1371600"/>
            <a:chOff x="3124200" y="685800"/>
            <a:chExt cx="2895600" cy="1371600"/>
          </a:xfrm>
        </p:grpSpPr>
        <p:sp>
          <p:nvSpPr>
            <p:cNvPr id="16" name="Oval 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3124200" y="1143000"/>
              <a:ext cx="1219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22485" y="1194967"/>
              <a:ext cx="1297315" cy="862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646517" y="213360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-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Group 17"/>
          <p:cNvGrpSpPr/>
          <p:nvPr/>
        </p:nvGrpSpPr>
        <p:grpSpPr>
          <a:xfrm>
            <a:off x="1253828" y="3345882"/>
            <a:ext cx="1794172" cy="1226118"/>
            <a:chOff x="3657600" y="685800"/>
            <a:chExt cx="1794172" cy="1226118"/>
          </a:xfrm>
        </p:grpSpPr>
        <p:sp>
          <p:nvSpPr>
            <p:cNvPr id="25" name="Oval 2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722485" y="1194967"/>
              <a:ext cx="729287" cy="716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972350" y="33458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600" y="4572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45720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95600" y="4572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4495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y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47" name="Group 17"/>
          <p:cNvGrpSpPr/>
          <p:nvPr/>
        </p:nvGrpSpPr>
        <p:grpSpPr>
          <a:xfrm>
            <a:off x="4378028" y="3498282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096550" y="3498283"/>
            <a:ext cx="360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/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1000" y="47244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19800" y="4648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0" y="4648200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59" name="Group 17"/>
          <p:cNvGrpSpPr/>
          <p:nvPr/>
        </p:nvGrpSpPr>
        <p:grpSpPr>
          <a:xfrm>
            <a:off x="3463628" y="4724400"/>
            <a:ext cx="1794172" cy="1226118"/>
            <a:chOff x="3657600" y="685800"/>
            <a:chExt cx="1794172" cy="1226118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2485" y="1194967"/>
              <a:ext cx="729287" cy="716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182150" y="4825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*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200400" y="5950518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6600" y="5950518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105400" y="5950518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81600" y="59684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62400" y="0"/>
            <a:ext cx="52720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00B050"/>
                </a:solidFill>
              </a:rPr>
              <a:t>Math Expression with Binary  </a:t>
            </a:r>
            <a:r>
              <a:rPr lang="en-US" sz="2800" b="1" i="1" u="sng" dirty="0" smtClean="0">
                <a:solidFill>
                  <a:srgbClr val="00B050"/>
                </a:solidFill>
              </a:rPr>
              <a:t>Tree</a:t>
            </a:r>
          </a:p>
          <a:p>
            <a:pPr algn="ctr"/>
            <a:r>
              <a:rPr lang="en-US" sz="2800" b="1" i="1" u="sng" dirty="0" smtClean="0">
                <a:solidFill>
                  <a:srgbClr val="00B050"/>
                </a:solidFill>
              </a:rPr>
              <a:t>Example 1</a:t>
            </a:r>
            <a:endParaRPr lang="en-US" sz="2800" b="1" i="1" u="sng" dirty="0" smtClean="0">
              <a:solidFill>
                <a:srgbClr val="00B05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0" y="0"/>
            <a:ext cx="3541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((x + y) – (t * z / r) +  e)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1393" y="1000780"/>
            <a:ext cx="2929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     -         C        + e</a:t>
            </a:r>
            <a:endParaRPr lang="en-US" sz="2800" dirty="0"/>
          </a:p>
        </p:txBody>
      </p:sp>
      <p:sp>
        <p:nvSpPr>
          <p:cNvPr id="71" name="Rectangle 70"/>
          <p:cNvSpPr/>
          <p:nvPr/>
        </p:nvSpPr>
        <p:spPr>
          <a:xfrm>
            <a:off x="-41193" y="1610380"/>
            <a:ext cx="3241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x + y  -         C        + e</a:t>
            </a:r>
            <a:endParaRPr lang="en-US" sz="2800" dirty="0"/>
          </a:p>
        </p:txBody>
      </p:sp>
      <p:sp>
        <p:nvSpPr>
          <p:cNvPr id="72" name="Rectangle 71"/>
          <p:cNvSpPr/>
          <p:nvPr/>
        </p:nvSpPr>
        <p:spPr>
          <a:xfrm>
            <a:off x="-5183" y="2143780"/>
            <a:ext cx="3129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x + y  -   (D) / r     + 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334000" y="2677180"/>
            <a:ext cx="38684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All leaves must be </a:t>
            </a:r>
          </a:p>
          <a:p>
            <a:r>
              <a:rPr lang="en-US" sz="2800" b="1" dirty="0" smtClean="0"/>
              <a:t>Operands, no operations</a:t>
            </a:r>
          </a:p>
          <a:p>
            <a:r>
              <a:rPr lang="en-US" sz="2800" b="1" dirty="0" smtClean="0"/>
              <a:t>   In leaf node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/>
      <p:bldP spid="13" grpId="0" animBg="1"/>
      <p:bldP spid="28" grpId="0"/>
      <p:bldP spid="29" grpId="0" animBg="1"/>
      <p:bldP spid="30" grpId="0"/>
      <p:bldP spid="31" grpId="0" animBg="1"/>
      <p:bldP spid="32" grpId="0"/>
      <p:bldP spid="53" grpId="0"/>
      <p:bldP spid="54" grpId="0" animBg="1"/>
      <p:bldP spid="55" grpId="0"/>
      <p:bldP spid="63" grpId="0"/>
      <p:bldP spid="64" grpId="0" animBg="1"/>
      <p:bldP spid="65" grpId="0"/>
      <p:bldP spid="66" grpId="0" animBg="1"/>
      <p:bldP spid="67" grpId="0"/>
      <p:bldP spid="69" grpId="0" build="allAtOnce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[(a + b) * c] + 7</a:t>
            </a:r>
            <a:endParaRPr lang="en-US" sz="2800" b="1" dirty="0"/>
          </a:p>
        </p:txBody>
      </p:sp>
      <p:grpSp>
        <p:nvGrpSpPr>
          <p:cNvPr id="21" name="Group 17"/>
          <p:cNvGrpSpPr/>
          <p:nvPr/>
        </p:nvGrpSpPr>
        <p:grpSpPr>
          <a:xfrm>
            <a:off x="3463628" y="755082"/>
            <a:ext cx="1828800" cy="1219200"/>
            <a:chOff x="3657600" y="685800"/>
            <a:chExt cx="1828800" cy="1219200"/>
          </a:xfrm>
        </p:grpSpPr>
        <p:sp>
          <p:nvSpPr>
            <p:cNvPr id="22" name="Oval 2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182150" y="7550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05400" y="1905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1905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7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32" name="Group 17"/>
          <p:cNvGrpSpPr/>
          <p:nvPr/>
        </p:nvGrpSpPr>
        <p:grpSpPr>
          <a:xfrm>
            <a:off x="2549228" y="1974282"/>
            <a:ext cx="1828800" cy="1219200"/>
            <a:chOff x="3657600" y="685800"/>
            <a:chExt cx="1828800" cy="1219200"/>
          </a:xfrm>
        </p:grpSpPr>
        <p:sp>
          <p:nvSpPr>
            <p:cNvPr id="33" name="Oval 3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267750" y="20753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*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2200" y="32004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191000" y="3124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67200" y="312420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42" name="Group 17"/>
          <p:cNvGrpSpPr/>
          <p:nvPr/>
        </p:nvGrpSpPr>
        <p:grpSpPr>
          <a:xfrm>
            <a:off x="1634828" y="3193482"/>
            <a:ext cx="1828800" cy="1219200"/>
            <a:chOff x="3657600" y="685800"/>
            <a:chExt cx="1828800" cy="1219200"/>
          </a:xfrm>
        </p:grpSpPr>
        <p:sp>
          <p:nvSpPr>
            <p:cNvPr id="43" name="Oval 4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353350" y="32945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47800" y="44196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76600" y="4343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52800" y="43434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71600" y="4419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7800" y="44375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62400" y="0"/>
            <a:ext cx="52720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00B050"/>
                </a:solidFill>
              </a:rPr>
              <a:t>Math Expression with Binary  </a:t>
            </a:r>
            <a:r>
              <a:rPr lang="en-US" sz="2800" b="1" i="1" u="sng" dirty="0" smtClean="0">
                <a:solidFill>
                  <a:srgbClr val="00B050"/>
                </a:solidFill>
              </a:rPr>
              <a:t>Tree</a:t>
            </a:r>
          </a:p>
          <a:p>
            <a:pPr algn="ctr"/>
            <a:r>
              <a:rPr lang="en-US" sz="2800" b="1" i="1" u="sng" dirty="0" smtClean="0">
                <a:solidFill>
                  <a:srgbClr val="00B050"/>
                </a:solidFill>
              </a:rPr>
              <a:t>Example 2</a:t>
            </a:r>
            <a:endParaRPr lang="en-US" sz="2800" b="1" i="1" u="sn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04800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(a + b) * (c + 7)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962400" y="0"/>
            <a:ext cx="52720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00B050"/>
                </a:solidFill>
              </a:rPr>
              <a:t>Math Expression with Binary  </a:t>
            </a:r>
            <a:r>
              <a:rPr lang="en-US" sz="2800" b="1" i="1" u="sng" dirty="0" smtClean="0">
                <a:solidFill>
                  <a:srgbClr val="00B050"/>
                </a:solidFill>
              </a:rPr>
              <a:t>Tree</a:t>
            </a:r>
          </a:p>
          <a:p>
            <a:pPr algn="ctr"/>
            <a:r>
              <a:rPr lang="en-US" sz="2800" b="1" i="1" u="sng" dirty="0" smtClean="0">
                <a:solidFill>
                  <a:srgbClr val="00B050"/>
                </a:solidFill>
              </a:rPr>
              <a:t>Example 3</a:t>
            </a:r>
            <a:endParaRPr lang="en-US" sz="2800" b="1" i="1" u="sng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3650" y="130231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2434928" y="1295400"/>
            <a:ext cx="3657600" cy="1288482"/>
            <a:chOff x="1638300" y="685800"/>
            <a:chExt cx="3657600" cy="1288482"/>
          </a:xfrm>
        </p:grpSpPr>
        <p:sp>
          <p:nvSpPr>
            <p:cNvPr id="6" name="Oval 5"/>
            <p:cNvSpPr/>
            <p:nvPr/>
          </p:nvSpPr>
          <p:spPr>
            <a:xfrm>
              <a:off x="3241972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endCxn id="17" idx="0"/>
            </p:cNvCxnSpPr>
            <p:nvPr/>
          </p:nvCxnSpPr>
          <p:spPr>
            <a:xfrm rot="10800000" flipV="1">
              <a:off x="1638300" y="1066800"/>
              <a:ext cx="1790700" cy="907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29" idx="0"/>
            </p:cNvCxnSpPr>
            <p:nvPr/>
          </p:nvCxnSpPr>
          <p:spPr>
            <a:xfrm>
              <a:off x="3731885" y="1118767"/>
              <a:ext cx="1564015" cy="779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14800" y="1320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4384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5908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6" name="Group 17"/>
          <p:cNvGrpSpPr/>
          <p:nvPr/>
        </p:nvGrpSpPr>
        <p:grpSpPr>
          <a:xfrm>
            <a:off x="1482428" y="2583882"/>
            <a:ext cx="1828800" cy="1219200"/>
            <a:chOff x="3657600" y="685800"/>
            <a:chExt cx="1828800" cy="1219200"/>
          </a:xfrm>
        </p:grpSpPr>
        <p:sp>
          <p:nvSpPr>
            <p:cNvPr id="17" name="Oval 16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200950" y="26849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24200" y="3733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37338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92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95400" y="38279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23622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25146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Group 17"/>
          <p:cNvGrpSpPr/>
          <p:nvPr/>
        </p:nvGrpSpPr>
        <p:grpSpPr>
          <a:xfrm>
            <a:off x="5140028" y="2507682"/>
            <a:ext cx="1828800" cy="1219200"/>
            <a:chOff x="3657600" y="685800"/>
            <a:chExt cx="1828800" cy="1219200"/>
          </a:xfrm>
        </p:grpSpPr>
        <p:sp>
          <p:nvSpPr>
            <p:cNvPr id="29" name="Oval 2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858550" y="26087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7338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81800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36576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76800" y="3733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37517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4191000" y="762000"/>
            <a:ext cx="1828800" cy="1219200"/>
            <a:chOff x="3657600" y="685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76800" y="786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67400" y="1905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905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2743200" y="1981200"/>
            <a:ext cx="2895600" cy="1371600"/>
            <a:chOff x="3124200" y="685800"/>
            <a:chExt cx="2895600" cy="1371600"/>
          </a:xfrm>
        </p:grpSpPr>
        <p:sp>
          <p:nvSpPr>
            <p:cNvPr id="16" name="Oval 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3124200" y="1143000"/>
              <a:ext cx="1219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22485" y="1194967"/>
              <a:ext cx="1297315" cy="862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027517" y="198120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-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1634828" y="3193482"/>
            <a:ext cx="1794172" cy="1226118"/>
            <a:chOff x="3657600" y="685800"/>
            <a:chExt cx="1794172" cy="1226118"/>
          </a:xfrm>
        </p:grpSpPr>
        <p:sp>
          <p:nvSpPr>
            <p:cNvPr id="25" name="Oval 2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722485" y="1194967"/>
              <a:ext cx="729287" cy="716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353350" y="31934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4419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4419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9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76600" y="4419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495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8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1" name="Group 17"/>
          <p:cNvGrpSpPr/>
          <p:nvPr/>
        </p:nvGrpSpPr>
        <p:grpSpPr>
          <a:xfrm>
            <a:off x="4759028" y="3345882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477550" y="3345883"/>
            <a:ext cx="360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/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45720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400800" y="4495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77000" y="4495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3844628" y="4572000"/>
            <a:ext cx="1794172" cy="1226118"/>
            <a:chOff x="3657600" y="685800"/>
            <a:chExt cx="1794172" cy="1226118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2485" y="1194967"/>
              <a:ext cx="729287" cy="716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63150" y="4673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*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581400" y="5798118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57600" y="57981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486400" y="5798118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5816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4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0" y="0"/>
            <a:ext cx="3695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((9 </a:t>
            </a:r>
            <a:r>
              <a:rPr lang="en-US" sz="2800" b="1" dirty="0" smtClean="0"/>
              <a:t>+ </a:t>
            </a:r>
            <a:r>
              <a:rPr lang="en-US" sz="2800" b="1" dirty="0" smtClean="0"/>
              <a:t>8)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(5 </a:t>
            </a:r>
            <a:r>
              <a:rPr lang="en-US" sz="2800" b="1" dirty="0" smtClean="0"/>
              <a:t>* </a:t>
            </a:r>
            <a:r>
              <a:rPr lang="en-US" sz="2800" b="1" dirty="0" smtClean="0"/>
              <a:t>4 </a:t>
            </a:r>
            <a:r>
              <a:rPr lang="en-US" sz="2800" b="1" dirty="0" smtClean="0"/>
              <a:t>/ </a:t>
            </a:r>
            <a:r>
              <a:rPr lang="en-US" sz="2800" b="1" dirty="0" smtClean="0"/>
              <a:t>2) </a:t>
            </a:r>
            <a:r>
              <a:rPr lang="en-US" sz="2800" b="1" dirty="0" smtClean="0"/>
              <a:t>+  </a:t>
            </a:r>
            <a:r>
              <a:rPr lang="en-US" sz="2800" b="1" dirty="0" smtClean="0"/>
              <a:t>3)</a:t>
            </a:r>
            <a:endParaRPr lang="en-US" sz="2800" b="1" dirty="0" smtClean="0"/>
          </a:p>
        </p:txBody>
      </p:sp>
      <p:sp>
        <p:nvSpPr>
          <p:cNvPr id="52" name="Left Brace 51"/>
          <p:cNvSpPr/>
          <p:nvPr/>
        </p:nvSpPr>
        <p:spPr>
          <a:xfrm>
            <a:off x="1143000" y="3276600"/>
            <a:ext cx="38100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9049" y="40386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17</a:t>
            </a:r>
            <a:endParaRPr lang="en-US" sz="2800" b="1" dirty="0" smtClean="0"/>
          </a:p>
        </p:txBody>
      </p:sp>
      <p:sp>
        <p:nvSpPr>
          <p:cNvPr id="57" name="Right Brace 56"/>
          <p:cNvSpPr/>
          <p:nvPr/>
        </p:nvSpPr>
        <p:spPr>
          <a:xfrm>
            <a:off x="5867400" y="4495800"/>
            <a:ext cx="5334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00800" y="526798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20</a:t>
            </a:r>
            <a:endParaRPr lang="en-US" sz="2800" b="1" dirty="0" smtClean="0"/>
          </a:p>
        </p:txBody>
      </p:sp>
      <p:sp>
        <p:nvSpPr>
          <p:cNvPr id="59" name="Right Brace 58"/>
          <p:cNvSpPr/>
          <p:nvPr/>
        </p:nvSpPr>
        <p:spPr>
          <a:xfrm>
            <a:off x="7010400" y="3200400"/>
            <a:ext cx="3810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0849" y="45720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</a:t>
            </a:r>
            <a:endParaRPr lang="en-US" sz="2800" b="1" dirty="0" smtClean="0"/>
          </a:p>
        </p:txBody>
      </p:sp>
      <p:sp>
        <p:nvSpPr>
          <p:cNvPr id="74" name="Left Brace 73"/>
          <p:cNvSpPr/>
          <p:nvPr/>
        </p:nvSpPr>
        <p:spPr>
          <a:xfrm>
            <a:off x="533400" y="2057400"/>
            <a:ext cx="457200" cy="434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2192" y="396240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 smtClean="0"/>
          </a:p>
        </p:txBody>
      </p:sp>
      <p:sp>
        <p:nvSpPr>
          <p:cNvPr id="76" name="Right Brace 75"/>
          <p:cNvSpPr/>
          <p:nvPr/>
        </p:nvSpPr>
        <p:spPr>
          <a:xfrm>
            <a:off x="7620000" y="685800"/>
            <a:ext cx="838200" cy="601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382000" y="34290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</a:t>
            </a:r>
            <a:endParaRPr lang="en-US" sz="2800" b="1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0" y="457200"/>
            <a:ext cx="334828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R"/>
            </a:pPr>
            <a:r>
              <a:rPr lang="en-US" sz="2800" b="1" dirty="0" smtClean="0"/>
              <a:t>9 + 8 = 17</a:t>
            </a:r>
          </a:p>
          <a:p>
            <a:pPr marL="514350" indent="-514350">
              <a:buAutoNum type="arabicParenR"/>
            </a:pPr>
            <a:r>
              <a:rPr lang="en-US" sz="2800" b="1" dirty="0" smtClean="0"/>
              <a:t>5 * 4 = 20</a:t>
            </a:r>
          </a:p>
          <a:p>
            <a:pPr marL="514350" indent="-514350">
              <a:buAutoNum type="arabicParenR"/>
            </a:pPr>
            <a:r>
              <a:rPr lang="en-US" sz="2800" b="1" dirty="0" smtClean="0"/>
              <a:t>Step2 / 2 = 10</a:t>
            </a:r>
          </a:p>
          <a:p>
            <a:pPr marL="514350" indent="-514350">
              <a:buAutoNum type="arabicParenR"/>
            </a:pPr>
            <a:r>
              <a:rPr lang="en-US" sz="2800" b="1" dirty="0" smtClean="0"/>
              <a:t>Step1 – Step 3 = 7</a:t>
            </a:r>
          </a:p>
          <a:p>
            <a:pPr marL="514350" indent="-514350">
              <a:buAutoNum type="arabicParenR"/>
            </a:pPr>
            <a:r>
              <a:rPr lang="en-US" sz="2800" b="1" dirty="0" smtClean="0"/>
              <a:t>Step4 + 3 = 10</a:t>
            </a:r>
          </a:p>
          <a:p>
            <a:pPr marL="514350" indent="-514350">
              <a:buAutoNum type="arabicParenR"/>
            </a:pPr>
            <a:endParaRPr lang="en-US" sz="2800" b="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3657600" y="-76200"/>
            <a:ext cx="5138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 smtClean="0">
                <a:solidFill>
                  <a:srgbClr val="00B050"/>
                </a:solidFill>
              </a:rPr>
              <a:t>Math Expression with Binary  </a:t>
            </a:r>
            <a:r>
              <a:rPr lang="en-US" sz="2000" b="1" i="1" u="sng" dirty="0" smtClean="0">
                <a:solidFill>
                  <a:srgbClr val="00B050"/>
                </a:solidFill>
              </a:rPr>
              <a:t>Tree Example 4 , </a:t>
            </a:r>
          </a:p>
          <a:p>
            <a:r>
              <a:rPr lang="en-US" sz="2000" b="1" i="1" u="sng" dirty="0" smtClean="0">
                <a:solidFill>
                  <a:srgbClr val="00B050"/>
                </a:solidFill>
              </a:rPr>
              <a:t>How to calculate Math Expression using postfix</a:t>
            </a:r>
            <a:endParaRPr lang="en-US" sz="2000" b="1" i="1" u="sn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218</Words>
  <Application>Microsoft Office PowerPoint</Application>
  <PresentationFormat>On-screen Show (4:3)</PresentationFormat>
  <Paragraphs>78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faroun</dc:creator>
  <cp:lastModifiedBy>faroun</cp:lastModifiedBy>
  <cp:revision>65</cp:revision>
  <dcterms:created xsi:type="dcterms:W3CDTF">2006-08-16T00:00:00Z</dcterms:created>
  <dcterms:modified xsi:type="dcterms:W3CDTF">2009-04-24T19:27:23Z</dcterms:modified>
</cp:coreProperties>
</file>