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26"/>
  </p:notesMasterIdLst>
  <p:sldIdLst>
    <p:sldId id="265"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8" d="100"/>
          <a:sy n="98" d="100"/>
        </p:scale>
        <p:origin x="5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CB28C-2C32-4487-B283-CEA6F03A390A}"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95E96-1BD3-4331-A20C-ACC844C9F0A0}" type="slidenum">
              <a:rPr lang="en-US" smtClean="0"/>
              <a:t>‹#›</a:t>
            </a:fld>
            <a:endParaRPr lang="en-US"/>
          </a:p>
        </p:txBody>
      </p:sp>
    </p:spTree>
    <p:extLst>
      <p:ext uri="{BB962C8B-B14F-4D97-AF65-F5344CB8AC3E}">
        <p14:creationId xmlns:p14="http://schemas.microsoft.com/office/powerpoint/2010/main" val="371968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540806F-1374-4E89-972F-6955499E5421}" type="slidenum">
              <a:rPr lang="en-GB" smtClean="0"/>
              <a:pPr/>
              <a:t>1</a:t>
            </a:fld>
            <a:endParaRPr lang="en-GB"/>
          </a:p>
        </p:txBody>
      </p:sp>
      <p:sp>
        <p:nvSpPr>
          <p:cNvPr id="33795" name="Rectangle 2"/>
          <p:cNvSpPr>
            <a:spLocks noGrp="1" noRot="1" noChangeAspect="1" noChangeArrowheads="1" noTextEdit="1"/>
          </p:cNvSpPr>
          <p:nvPr>
            <p:ph type="sldImg"/>
          </p:nvPr>
        </p:nvSpPr>
        <p:spPr>
          <a:xfrm>
            <a:off x="139700" y="765175"/>
            <a:ext cx="6807200" cy="3829050"/>
          </a:xfrm>
          <a:ln/>
        </p:spPr>
      </p:sp>
      <p:sp>
        <p:nvSpPr>
          <p:cNvPr id="33796" name="Rectangle 3"/>
          <p:cNvSpPr>
            <a:spLocks noGrp="1" noChangeArrowheads="1"/>
          </p:cNvSpPr>
          <p:nvPr>
            <p:ph type="body" idx="1"/>
          </p:nvPr>
        </p:nvSpPr>
        <p:spPr>
          <a:noFill/>
          <a:ln/>
        </p:spPr>
        <p:txBody>
          <a:bodyPr/>
          <a:lstStyle/>
          <a:p>
            <a:pPr eaLnBrk="1" hangingPunct="1"/>
            <a:r>
              <a:rPr lang="en-GB"/>
              <a:t>This version of ADT List slides have been modified by removing reference to LinkList. The type name used is just List. The ADT List can be implemented either as an array or a linked list.</a:t>
            </a:r>
          </a:p>
        </p:txBody>
      </p:sp>
    </p:spTree>
    <p:extLst>
      <p:ext uri="{BB962C8B-B14F-4D97-AF65-F5344CB8AC3E}">
        <p14:creationId xmlns:p14="http://schemas.microsoft.com/office/powerpoint/2010/main" val="84298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6CD1-C714-4E65-9436-83A118C5AA6A}" type="slidenum">
              <a:rPr lang="en-GB"/>
              <a:pPr/>
              <a:t>13</a:t>
            </a:fld>
            <a:endParaRPr lang="en-GB"/>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0068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24</a:t>
            </a:fld>
            <a:endParaRPr lang="en-US"/>
          </a:p>
        </p:txBody>
      </p:sp>
    </p:spTree>
    <p:extLst>
      <p:ext uri="{BB962C8B-B14F-4D97-AF65-F5344CB8AC3E}">
        <p14:creationId xmlns:p14="http://schemas.microsoft.com/office/powerpoint/2010/main" val="295113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3</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50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236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7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6</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341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9</a:t>
            </a:fld>
            <a:endParaRPr lang="en-US"/>
          </a:p>
        </p:txBody>
      </p:sp>
    </p:spTree>
    <p:extLst>
      <p:ext uri="{BB962C8B-B14F-4D97-AF65-F5344CB8AC3E}">
        <p14:creationId xmlns:p14="http://schemas.microsoft.com/office/powerpoint/2010/main" val="414267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10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18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11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587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12</a:t>
            </a:fld>
            <a:endParaRPr lang="en-US"/>
          </a:p>
        </p:txBody>
      </p:sp>
    </p:spTree>
    <p:extLst>
      <p:ext uri="{BB962C8B-B14F-4D97-AF65-F5344CB8AC3E}">
        <p14:creationId xmlns:p14="http://schemas.microsoft.com/office/powerpoint/2010/main" val="332347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4A8C-A876-405C-92CE-4DA1C00BF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FF1DD-D6BE-4B21-9E13-F2C10609E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BB7FCF-C0B1-4F74-9D1C-E2CFBACCB870}"/>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5" name="Footer Placeholder 4">
            <a:extLst>
              <a:ext uri="{FF2B5EF4-FFF2-40B4-BE49-F238E27FC236}">
                <a16:creationId xmlns:a16="http://schemas.microsoft.com/office/drawing/2014/main" id="{BB6E60D2-3A05-4F28-822C-E6C7B808D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4A847-F7A6-4093-A028-8C5FC8177C0C}"/>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350304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7200-B8A1-47A3-B5CF-BC4A0143B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38DABD-9962-41DB-BAD2-8C75882B74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6EDDD-B49D-4B92-BAEF-1FA7B96E7298}"/>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5" name="Footer Placeholder 4">
            <a:extLst>
              <a:ext uri="{FF2B5EF4-FFF2-40B4-BE49-F238E27FC236}">
                <a16:creationId xmlns:a16="http://schemas.microsoft.com/office/drawing/2014/main" id="{459AF74B-101F-4CE6-9191-840A5530E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27478-65AA-4036-B694-FC321E718DAA}"/>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66525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14548-6C7A-4FBC-AC15-5BDF5A8747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2A718-1B71-40A3-BE50-849DF7DA11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5EC6B-E7E1-4984-A262-377266311BB3}"/>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5" name="Footer Placeholder 4">
            <a:extLst>
              <a:ext uri="{FF2B5EF4-FFF2-40B4-BE49-F238E27FC236}">
                <a16:creationId xmlns:a16="http://schemas.microsoft.com/office/drawing/2014/main" id="{75CE3AB9-74D5-4584-8908-7FAF7D98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89175-5C24-4CDF-A0CE-839FD992BE5C}"/>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86815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FA3A-A599-4670-BF46-3082B4B1F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6155-11A3-4BD8-B330-4D95D6DAA2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DDAA9-74FB-4BC8-9E79-B88523053627}"/>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5" name="Footer Placeholder 4">
            <a:extLst>
              <a:ext uri="{FF2B5EF4-FFF2-40B4-BE49-F238E27FC236}">
                <a16:creationId xmlns:a16="http://schemas.microsoft.com/office/drawing/2014/main" id="{21198D85-9629-42AA-B2C9-82738A3D4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D5EFC-1DAC-4C4E-93F9-91D7A6176D13}"/>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19520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267-4208-407F-9CBB-E8BF6AB7A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3CC0BA-29AC-46E2-9565-76517A6C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9713D0-C9AF-4B2A-A204-1B2F6DE3D280}"/>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5" name="Footer Placeholder 4">
            <a:extLst>
              <a:ext uri="{FF2B5EF4-FFF2-40B4-BE49-F238E27FC236}">
                <a16:creationId xmlns:a16="http://schemas.microsoft.com/office/drawing/2014/main" id="{15D37A90-D4E7-4F24-95C8-C4E7A2FE3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6BE16-0873-4551-ACDA-75B3E402F8E4}"/>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8398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13C1-C6CC-4214-A00D-89EE482D6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04499-FC35-453E-A820-CE0BA22617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154E01-1F83-4E24-A987-A5C4C615BF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A6EDA-7B3C-4A10-8257-25B297B4DD7C}"/>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6" name="Footer Placeholder 5">
            <a:extLst>
              <a:ext uri="{FF2B5EF4-FFF2-40B4-BE49-F238E27FC236}">
                <a16:creationId xmlns:a16="http://schemas.microsoft.com/office/drawing/2014/main" id="{1F30030E-AE51-41D6-B58B-C4519E221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0C0E9-A130-40D5-BE41-73E8816969C9}"/>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320540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692-69C1-4BB6-85A2-F8CF06CD93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DD1616-8F56-4E87-AE70-EFA990F57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DAAA1F-1DAA-49B0-83D8-B29BBD6D5F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8B2338-ACC6-4F9F-B093-1E84C3166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2F0960-E3AE-43CB-8B80-133E0165B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DB798-0AD5-4407-BC92-84C8F16C0163}"/>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8" name="Footer Placeholder 7">
            <a:extLst>
              <a:ext uri="{FF2B5EF4-FFF2-40B4-BE49-F238E27FC236}">
                <a16:creationId xmlns:a16="http://schemas.microsoft.com/office/drawing/2014/main" id="{0891F28F-39DB-43A4-B43D-E97CC7854E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175126-DFD4-45B6-ABF8-395E04B5A55A}"/>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89240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865E-4C6C-41F9-8C46-C4CE1B851C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88187E-81B9-4E22-A99F-62616788D54C}"/>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4" name="Footer Placeholder 3">
            <a:extLst>
              <a:ext uri="{FF2B5EF4-FFF2-40B4-BE49-F238E27FC236}">
                <a16:creationId xmlns:a16="http://schemas.microsoft.com/office/drawing/2014/main" id="{A10D1FF0-8B9A-42C8-AC58-CD3609A25C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AE313E-9A16-427A-A000-2167F8C5C385}"/>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22934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43CE1-DEC3-440C-8BA8-1802BA19C14A}"/>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3" name="Footer Placeholder 2">
            <a:extLst>
              <a:ext uri="{FF2B5EF4-FFF2-40B4-BE49-F238E27FC236}">
                <a16:creationId xmlns:a16="http://schemas.microsoft.com/office/drawing/2014/main" id="{A7738224-DC66-4B03-A026-EE8AF9A845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65305-96F8-4B09-9771-3A42AFD9CC1E}"/>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93015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75B2-83D0-4E39-A1D2-95EDB7552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93242-E09C-4001-A020-BE1CBF4E3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E1E666-A464-4F7A-B61A-377A4E569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296376-F481-44B6-BDF4-70FD923F1431}"/>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6" name="Footer Placeholder 5">
            <a:extLst>
              <a:ext uri="{FF2B5EF4-FFF2-40B4-BE49-F238E27FC236}">
                <a16:creationId xmlns:a16="http://schemas.microsoft.com/office/drawing/2014/main" id="{3D1499BB-8D9B-4F78-A843-06795F341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A36EB-CE57-4A7F-B6AD-02A479D2E4AF}"/>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54369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68D9-1F7A-42F3-B2FF-FA65EED30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3CD28-15E4-48B3-B4E7-C2176E209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54E193-0ADB-42C7-ABF9-7D3C6C6B4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7C75A-ED0D-4DA3-84A9-1E5FAA8E4369}"/>
              </a:ext>
            </a:extLst>
          </p:cNvPr>
          <p:cNvSpPr>
            <a:spLocks noGrp="1"/>
          </p:cNvSpPr>
          <p:nvPr>
            <p:ph type="dt" sz="half" idx="10"/>
          </p:nvPr>
        </p:nvSpPr>
        <p:spPr/>
        <p:txBody>
          <a:bodyPr/>
          <a:lstStyle/>
          <a:p>
            <a:fld id="{B805D33F-BA6E-4FCD-B2BA-1C452A2E0B18}" type="datetimeFigureOut">
              <a:rPr lang="en-US" smtClean="0"/>
              <a:t>11/5/2017</a:t>
            </a:fld>
            <a:endParaRPr lang="en-US"/>
          </a:p>
        </p:txBody>
      </p:sp>
      <p:sp>
        <p:nvSpPr>
          <p:cNvPr id="6" name="Footer Placeholder 5">
            <a:extLst>
              <a:ext uri="{FF2B5EF4-FFF2-40B4-BE49-F238E27FC236}">
                <a16:creationId xmlns:a16="http://schemas.microsoft.com/office/drawing/2014/main" id="{AA86989F-E7E5-4959-81A1-0F1D1F829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B6374-74E3-4E40-9FD7-537A9B3CCFA3}"/>
              </a:ext>
            </a:extLst>
          </p:cNvPr>
          <p:cNvSpPr>
            <a:spLocks noGrp="1"/>
          </p:cNvSpPr>
          <p:nvPr>
            <p:ph type="sldNum" sz="quarter" idx="12"/>
          </p:nvPr>
        </p:nvSpPr>
        <p:spPr/>
        <p:txBody>
          <a:bodyPr/>
          <a:lstStyle/>
          <a:p>
            <a:fld id="{6C351E22-481E-43DC-96C9-62DA0B330AE1}" type="slidenum">
              <a:rPr lang="en-US" smtClean="0"/>
              <a:t>‹#›</a:t>
            </a:fld>
            <a:endParaRPr lang="en-US"/>
          </a:p>
        </p:txBody>
      </p:sp>
    </p:spTree>
    <p:extLst>
      <p:ext uri="{BB962C8B-B14F-4D97-AF65-F5344CB8AC3E}">
        <p14:creationId xmlns:p14="http://schemas.microsoft.com/office/powerpoint/2010/main" val="218737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9261A-6FDE-4BD5-9B34-F434164AC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B6D756-9C11-4FA3-9844-45A8B63A9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9DA76C-0E94-4729-8A3D-978AF813C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5D33F-BA6E-4FCD-B2BA-1C452A2E0B18}" type="datetimeFigureOut">
              <a:rPr lang="en-US" smtClean="0"/>
              <a:t>11/5/2017</a:t>
            </a:fld>
            <a:endParaRPr lang="en-US"/>
          </a:p>
        </p:txBody>
      </p:sp>
      <p:sp>
        <p:nvSpPr>
          <p:cNvPr id="5" name="Footer Placeholder 4">
            <a:extLst>
              <a:ext uri="{FF2B5EF4-FFF2-40B4-BE49-F238E27FC236}">
                <a16:creationId xmlns:a16="http://schemas.microsoft.com/office/drawing/2014/main" id="{695ED4A1-8F31-4CE4-A450-79D388A94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C0D06-427F-4A5C-A9D9-FCE0476BF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51E22-481E-43DC-96C9-62DA0B330AE1}" type="slidenum">
              <a:rPr lang="en-US" smtClean="0"/>
              <a:t>‹#›</a:t>
            </a:fld>
            <a:endParaRPr lang="en-US"/>
          </a:p>
        </p:txBody>
      </p:sp>
    </p:spTree>
    <p:extLst>
      <p:ext uri="{BB962C8B-B14F-4D97-AF65-F5344CB8AC3E}">
        <p14:creationId xmlns:p14="http://schemas.microsoft.com/office/powerpoint/2010/main" val="361428203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2209800" y="2286000"/>
            <a:ext cx="7772400" cy="1143000"/>
          </a:xfrm>
        </p:spPr>
        <p:txBody>
          <a:bodyPr/>
          <a:lstStyle/>
          <a:p>
            <a:pPr eaLnBrk="1" hangingPunct="1"/>
            <a:r>
              <a:rPr lang="en-US" sz="4800" dirty="0"/>
              <a:t>Data Structures</a:t>
            </a:r>
          </a:p>
        </p:txBody>
      </p:sp>
      <p:sp>
        <p:nvSpPr>
          <p:cNvPr id="2052" name="Rectangle 3"/>
          <p:cNvSpPr>
            <a:spLocks noGrp="1" noChangeArrowheads="1"/>
          </p:cNvSpPr>
          <p:nvPr>
            <p:ph type="subTitle" idx="1"/>
          </p:nvPr>
        </p:nvSpPr>
        <p:spPr/>
        <p:txBody>
          <a:bodyPr/>
          <a:lstStyle/>
          <a:p>
            <a:pPr eaLnBrk="1" hangingPunct="1"/>
            <a:r>
              <a:rPr lang="en-US" dirty="0"/>
              <a:t>ADT List</a:t>
            </a:r>
          </a:p>
        </p:txBody>
      </p:sp>
      <p:sp>
        <p:nvSpPr>
          <p:cNvPr id="2050" name="Slide Number Placeholder 5"/>
          <p:cNvSpPr>
            <a:spLocks noGrp="1"/>
          </p:cNvSpPr>
          <p:nvPr>
            <p:ph type="sldNum" sz="quarter" idx="12"/>
          </p:nvPr>
        </p:nvSpPr>
        <p:spPr>
          <a:noFill/>
        </p:spPr>
        <p:txBody>
          <a:bodyPr/>
          <a:lstStyle/>
          <a:p>
            <a:fld id="{013C94C9-31F0-483A-9FE1-C5C8ECC5BB8B}" type="slidenum">
              <a:rPr lang="en-US" smtClean="0"/>
              <a:pPr/>
              <a:t>1</a:t>
            </a:fld>
            <a:endParaRPr lang="en-US"/>
          </a:p>
        </p:txBody>
      </p:sp>
    </p:spTree>
    <p:extLst>
      <p:ext uri="{BB962C8B-B14F-4D97-AF65-F5344CB8AC3E}">
        <p14:creationId xmlns:p14="http://schemas.microsoft.com/office/powerpoint/2010/main" val="4215430127"/>
      </p:ext>
    </p:extLst>
  </p:cSld>
  <p:clrMapOvr>
    <a:masterClrMapping/>
  </p:clrMapOvr>
  <mc:AlternateContent xmlns:mc="http://schemas.openxmlformats.org/markup-compatibility/2006" xmlns:p14="http://schemas.microsoft.com/office/powerpoint/2010/main">
    <mc:Choice Requires="p14">
      <p:transition spd="slow" p14:dur="2000" advTm="18029"/>
    </mc:Choice>
    <mc:Fallback xmlns="">
      <p:transition xmlns:p14="http://schemas.microsoft.com/office/powerpoint/2010/main" spd="slow" advTm="180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fontScale="85000" lnSpcReduction="20000"/>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10</a:t>
            </a:fld>
            <a:endParaRPr lang="en-US"/>
          </a:p>
        </p:txBody>
      </p:sp>
    </p:spTree>
    <p:extLst>
      <p:ext uri="{BB962C8B-B14F-4D97-AF65-F5344CB8AC3E}">
        <p14:creationId xmlns:p14="http://schemas.microsoft.com/office/powerpoint/2010/main" val="401103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1967755" y="1447800"/>
            <a:ext cx="7772400" cy="4572000"/>
          </a:xfrm>
        </p:spPr>
        <p:txBody>
          <a:bodyPr>
            <a:normAutofit fontScale="70000" lnSpcReduction="2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11</a:t>
            </a:fld>
            <a:endParaRPr lang="en-US"/>
          </a:p>
        </p:txBody>
      </p:sp>
    </p:spTree>
    <p:extLst>
      <p:ext uri="{BB962C8B-B14F-4D97-AF65-F5344CB8AC3E}">
        <p14:creationId xmlns:p14="http://schemas.microsoft.com/office/powerpoint/2010/main" val="280947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1981201"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O(1)</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0697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p:spPr>
        <p:txBody>
          <a:bodyPr/>
          <a:lstStyle/>
          <a:p>
            <a:pPr algn="l"/>
            <a:r>
              <a:rPr lang="en-US" sz="4800" dirty="0"/>
              <a:t>Queue</a:t>
            </a:r>
          </a:p>
        </p:txBody>
      </p:sp>
      <p:sp>
        <p:nvSpPr>
          <p:cNvPr id="2051" name="Rectangle 3"/>
          <p:cNvSpPr>
            <a:spLocks noGrp="1" noChangeArrowheads="1"/>
          </p:cNvSpPr>
          <p:nvPr>
            <p:ph type="subTitle" idx="1"/>
          </p:nvPr>
        </p:nvSpPr>
        <p:spPr>
          <a:xfrm>
            <a:off x="2286000" y="3448496"/>
            <a:ext cx="7772400" cy="1199704"/>
          </a:xfrm>
        </p:spPr>
        <p:txBody>
          <a:bodyPr/>
          <a:lstStyle/>
          <a:p>
            <a:pPr algn="l"/>
            <a:r>
              <a:rPr lang="en-US" dirty="0"/>
              <a:t>CSC212:Data Structure</a:t>
            </a:r>
          </a:p>
        </p:txBody>
      </p:sp>
      <p:sp>
        <p:nvSpPr>
          <p:cNvPr id="6" name="Slide Number Placeholder 5"/>
          <p:cNvSpPr>
            <a:spLocks noGrp="1"/>
          </p:cNvSpPr>
          <p:nvPr>
            <p:ph type="sldNum" sz="quarter" idx="12"/>
          </p:nvPr>
        </p:nvSpPr>
        <p:spPr/>
        <p:txBody>
          <a:bodyPr/>
          <a:lstStyle/>
          <a:p>
            <a:fld id="{BA8F286E-8804-4CBD-9032-69493A8F748E}" type="slidenum">
              <a:rPr lang="en-US"/>
              <a:pPr/>
              <a:t>13</a:t>
            </a:fld>
            <a:endParaRPr lang="en-US"/>
          </a:p>
        </p:txBody>
      </p:sp>
    </p:spTree>
    <p:extLst>
      <p:ext uri="{BB962C8B-B14F-4D97-AF65-F5344CB8AC3E}">
        <p14:creationId xmlns:p14="http://schemas.microsoft.com/office/powerpoint/2010/main" val="114811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ADT Queue: Specification</a:t>
            </a:r>
          </a:p>
        </p:txBody>
      </p:sp>
      <p:sp>
        <p:nvSpPr>
          <p:cNvPr id="178179" name="Rectangle 3"/>
          <p:cNvSpPr>
            <a:spLocks noGrp="1" noChangeArrowheads="1"/>
          </p:cNvSpPr>
          <p:nvPr>
            <p:ph idx="1"/>
          </p:nvPr>
        </p:nvSpPr>
        <p:spPr>
          <a:xfrm>
            <a:off x="1905000" y="1219200"/>
            <a:ext cx="8229600" cy="4876800"/>
          </a:xfrm>
        </p:spPr>
        <p:txBody>
          <a:bodyPr>
            <a:noAutofit/>
          </a:bodyPr>
          <a:lstStyle/>
          <a:p>
            <a:pPr marL="609600" indent="-609600">
              <a:buNone/>
            </a:pPr>
            <a:r>
              <a:rPr lang="en-US" sz="2000" b="1" u="sng" dirty="0"/>
              <a:t>Operations:</a:t>
            </a:r>
            <a:r>
              <a:rPr lang="en-US" sz="2000" dirty="0"/>
              <a:t> </a:t>
            </a:r>
          </a:p>
          <a:p>
            <a:pPr marL="609600" indent="-609600">
              <a:buFontTx/>
              <a:buAutoNum type="arabicPeriod"/>
            </a:pPr>
            <a:r>
              <a:rPr lang="en-US" sz="2000" b="1" dirty="0"/>
              <a:t>Method</a:t>
            </a:r>
            <a:r>
              <a:rPr lang="en-US" sz="2000" dirty="0"/>
              <a:t> </a:t>
            </a:r>
            <a:r>
              <a:rPr lang="en-US" sz="2000" dirty="0" err="1"/>
              <a:t>Enqueue</a:t>
            </a:r>
            <a:r>
              <a:rPr lang="en-US" sz="2000" dirty="0"/>
              <a:t> (Type e)</a:t>
            </a:r>
          </a:p>
          <a:p>
            <a:pPr marL="609600" indent="-609600">
              <a:buNone/>
            </a:pPr>
            <a:r>
              <a:rPr lang="en-US" sz="2000" dirty="0"/>
              <a:t>	</a:t>
            </a:r>
            <a:r>
              <a:rPr lang="en-US" sz="2000" b="1" dirty="0"/>
              <a:t>requires:</a:t>
            </a:r>
            <a:r>
              <a:rPr lang="en-US" sz="2000" dirty="0"/>
              <a:t> Queue Q is not full.  </a:t>
            </a:r>
            <a:r>
              <a:rPr lang="en-US" sz="2000" b="1" dirty="0"/>
              <a:t>input: </a:t>
            </a:r>
            <a:r>
              <a:rPr lang="en-US" sz="2000" dirty="0"/>
              <a:t>Type e.</a:t>
            </a:r>
          </a:p>
          <a:p>
            <a:pPr marL="609600" indent="-609600">
              <a:buNone/>
            </a:pPr>
            <a:r>
              <a:rPr lang="en-US" sz="2000" dirty="0"/>
              <a:t>	</a:t>
            </a:r>
            <a:r>
              <a:rPr lang="en-US" sz="2000" b="1" dirty="0"/>
              <a:t>results:</a:t>
            </a:r>
            <a:r>
              <a:rPr lang="en-US" sz="2000" dirty="0"/>
              <a:t> Element e is added to the queue at its tail. </a:t>
            </a:r>
            <a:r>
              <a:rPr lang="en-US" sz="2000" b="1" dirty="0"/>
              <a:t>output:</a:t>
            </a:r>
            <a:r>
              <a:rPr lang="en-US" sz="2000" dirty="0"/>
              <a:t> none.</a:t>
            </a:r>
          </a:p>
          <a:p>
            <a:pPr marL="609600" indent="-609600">
              <a:buFontTx/>
              <a:buAutoNum type="arabicPeriod" startAt="2"/>
            </a:pPr>
            <a:r>
              <a:rPr lang="en-US" sz="2000" b="1" dirty="0"/>
              <a:t>Method</a:t>
            </a:r>
            <a:r>
              <a:rPr lang="en-US" sz="2000" dirty="0"/>
              <a:t> Serve (Type e)</a:t>
            </a:r>
          </a:p>
          <a:p>
            <a:pPr marL="609600" indent="-609600">
              <a:buNone/>
            </a:pPr>
            <a:r>
              <a:rPr lang="en-US" sz="2000" dirty="0"/>
              <a:t>	</a:t>
            </a:r>
            <a:r>
              <a:rPr lang="en-US" sz="2000" b="1" dirty="0"/>
              <a:t>requires</a:t>
            </a:r>
            <a:r>
              <a:rPr lang="en-US" sz="2000" dirty="0"/>
              <a:t>: Queue Q is not empty.  </a:t>
            </a:r>
            <a:r>
              <a:rPr lang="en-US" sz="2000" b="1" dirty="0"/>
              <a:t>input</a:t>
            </a:r>
            <a:r>
              <a:rPr lang="en-US" sz="2000" dirty="0"/>
              <a:t>: none</a:t>
            </a:r>
          </a:p>
          <a:p>
            <a:pPr marL="609600" indent="-609600">
              <a:buNone/>
            </a:pPr>
            <a:r>
              <a:rPr lang="en-US" sz="2000" dirty="0"/>
              <a:t>	</a:t>
            </a:r>
            <a:r>
              <a:rPr lang="en-US" sz="2000" b="1" dirty="0"/>
              <a:t>results</a:t>
            </a:r>
            <a:r>
              <a:rPr lang="en-US" sz="2000" dirty="0"/>
              <a:t>: the element at the head of Q is removed and its value assigned to e. </a:t>
            </a:r>
            <a:r>
              <a:rPr lang="en-US" sz="2000" b="1" dirty="0"/>
              <a:t>output</a:t>
            </a:r>
            <a:r>
              <a:rPr lang="en-US" sz="2000" dirty="0"/>
              <a:t>: Type e.</a:t>
            </a:r>
          </a:p>
          <a:p>
            <a:pPr marL="609600" indent="-609600">
              <a:buFontTx/>
              <a:buAutoNum type="arabicPeriod" startAt="3"/>
            </a:pPr>
            <a:r>
              <a:rPr lang="en-US" sz="2000" b="1" dirty="0"/>
              <a:t>Method</a:t>
            </a:r>
            <a:r>
              <a:rPr lang="en-US" sz="2000" dirty="0"/>
              <a:t> Length (</a:t>
            </a:r>
            <a:r>
              <a:rPr lang="en-US" sz="2000" dirty="0" err="1"/>
              <a:t>int</a:t>
            </a:r>
            <a:r>
              <a:rPr lang="en-US" sz="2000" dirty="0"/>
              <a:t>  length)</a:t>
            </a:r>
          </a:p>
          <a:p>
            <a:pPr marL="609600" indent="-609600">
              <a:buNone/>
            </a:pPr>
            <a:r>
              <a:rPr lang="en-US" sz="2000" dirty="0"/>
              <a:t>	</a:t>
            </a:r>
            <a:r>
              <a:rPr lang="en-US" sz="2000" b="1" dirty="0"/>
              <a:t>requires: </a:t>
            </a:r>
            <a:r>
              <a:rPr lang="en-US" sz="2000" dirty="0"/>
              <a:t>none. </a:t>
            </a:r>
            <a:r>
              <a:rPr lang="en-US" sz="2000" b="1" dirty="0"/>
              <a:t>input</a:t>
            </a:r>
            <a:r>
              <a:rPr lang="en-US" sz="2000" dirty="0"/>
              <a:t>: none</a:t>
            </a:r>
            <a:br>
              <a:rPr lang="en-US" sz="2000" dirty="0"/>
            </a:br>
            <a:r>
              <a:rPr lang="en-US" sz="2000" b="1" dirty="0"/>
              <a:t>results</a:t>
            </a:r>
            <a:r>
              <a:rPr lang="en-US" sz="2000" dirty="0"/>
              <a:t>: The number of element in the Queue Q is returned. </a:t>
            </a:r>
            <a:r>
              <a:rPr lang="en-US" sz="2000" b="1" dirty="0"/>
              <a:t>output</a:t>
            </a:r>
            <a:r>
              <a:rPr lang="en-US" sz="2000" dirty="0"/>
              <a:t>: length.</a:t>
            </a:r>
          </a:p>
          <a:p>
            <a:pPr marL="609600" indent="-609600">
              <a:buFontTx/>
              <a:buAutoNum type="arabicPeriod" startAt="4"/>
            </a:pPr>
            <a:r>
              <a:rPr lang="en-US" sz="2000" b="1" dirty="0"/>
              <a:t>Method</a:t>
            </a:r>
            <a:r>
              <a:rPr lang="en-US" sz="2000" dirty="0"/>
              <a:t> Full (</a:t>
            </a:r>
            <a:r>
              <a:rPr lang="en-US" sz="2000" dirty="0" err="1"/>
              <a:t>boolean</a:t>
            </a:r>
            <a:r>
              <a:rPr lang="en-US" sz="2000" dirty="0"/>
              <a:t> flag).</a:t>
            </a:r>
          </a:p>
          <a:p>
            <a:pPr marL="609600" indent="-609600">
              <a:buNone/>
            </a:pPr>
            <a:r>
              <a:rPr lang="en-US" sz="2000" dirty="0"/>
              <a:t>	</a:t>
            </a:r>
            <a:r>
              <a:rPr lang="en-US" sz="2000" b="1" dirty="0"/>
              <a:t>requires</a:t>
            </a:r>
            <a:r>
              <a:rPr lang="en-US" sz="2000" dirty="0"/>
              <a:t>: none. </a:t>
            </a:r>
            <a:r>
              <a:rPr lang="en-US" sz="2000" b="1" dirty="0"/>
              <a:t>input</a:t>
            </a:r>
            <a:r>
              <a:rPr lang="en-US" sz="2000" dirty="0"/>
              <a:t>: none </a:t>
            </a:r>
          </a:p>
          <a:p>
            <a:pPr marL="609600" indent="-609600">
              <a:buNone/>
            </a:pPr>
            <a:r>
              <a:rPr lang="en-US" sz="2000" dirty="0"/>
              <a:t>	</a:t>
            </a:r>
            <a:r>
              <a:rPr lang="en-US" sz="2000" b="1" dirty="0"/>
              <a:t>results</a:t>
            </a:r>
            <a:r>
              <a:rPr lang="en-US" sz="2000" dirty="0"/>
              <a:t>: If Q is full then flag is set to true, otherwise flag is set to false. </a:t>
            </a:r>
            <a:r>
              <a:rPr lang="en-US" sz="2000" b="1" dirty="0"/>
              <a:t>output</a:t>
            </a:r>
            <a:r>
              <a:rPr lang="en-US" sz="2000" dirty="0"/>
              <a:t>: flag.</a:t>
            </a:r>
          </a:p>
          <a:p>
            <a:pPr marL="609600" indent="-609600">
              <a:buNone/>
            </a:pPr>
            <a:endParaRPr lang="en-US" sz="2000" dirty="0"/>
          </a:p>
        </p:txBody>
      </p:sp>
      <p:sp>
        <p:nvSpPr>
          <p:cNvPr id="6" name="Slide Number Placeholder 5"/>
          <p:cNvSpPr>
            <a:spLocks noGrp="1"/>
          </p:cNvSpPr>
          <p:nvPr>
            <p:ph type="sldNum" sz="quarter" idx="12"/>
          </p:nvPr>
        </p:nvSpPr>
        <p:spPr/>
        <p:txBody>
          <a:bodyPr/>
          <a:lstStyle/>
          <a:p>
            <a:fld id="{C93FB2E4-D380-49C0-9234-2D729C623761}" type="slidenum">
              <a:rPr lang="en-US"/>
              <a:pPr/>
              <a:t>14</a:t>
            </a:fld>
            <a:endParaRPr lang="en-US"/>
          </a:p>
        </p:txBody>
      </p:sp>
    </p:spTree>
    <p:extLst>
      <p:ext uri="{BB962C8B-B14F-4D97-AF65-F5344CB8AC3E}">
        <p14:creationId xmlns:p14="http://schemas.microsoft.com/office/powerpoint/2010/main" val="285692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vert="horz" lIns="68580" tIns="34290" rIns="68580" bIns="34290" rtlCol="0" anchor="t">
            <a:normAutofit/>
          </a:bodyPr>
          <a:lstStyle/>
          <a:p>
            <a:pPr marL="0" indent="0">
              <a:buNone/>
            </a:pPr>
            <a:r>
              <a:rPr lang="en-US" dirty="0"/>
              <a:t>public interface Queue&lt;T&gt;{</a:t>
            </a:r>
          </a:p>
          <a:p>
            <a:pPr marL="0" indent="0">
              <a:buNone/>
            </a:pPr>
            <a:r>
              <a:rPr lang="en-US" dirty="0"/>
              <a:t>public T serve( );</a:t>
            </a:r>
          </a:p>
          <a:p>
            <a:pPr marL="0" indent="0">
              <a:buNone/>
            </a:pPr>
            <a:r>
              <a:rPr lang="en-US" dirty="0"/>
              <a:t>public void enqueue(T e);</a:t>
            </a:r>
          </a:p>
          <a:p>
            <a:pPr marL="0" indent="0">
              <a:buNone/>
            </a:pPr>
            <a:r>
              <a:rPr lang="en-US" dirty="0"/>
              <a:t>public </a:t>
            </a:r>
            <a:r>
              <a:rPr lang="en-US" dirty="0" err="1"/>
              <a:t>int</a:t>
            </a:r>
            <a:r>
              <a:rPr lang="en-US" dirty="0"/>
              <a:t> length( );</a:t>
            </a:r>
          </a:p>
          <a:p>
            <a:pPr marL="0" indent="0">
              <a:buNone/>
            </a:pPr>
            <a:r>
              <a:rPr lang="en-US" dirty="0"/>
              <a:t>public </a:t>
            </a:r>
            <a:r>
              <a:rPr lang="en-US" dirty="0" err="1"/>
              <a:t>boolean</a:t>
            </a:r>
            <a:r>
              <a:rPr lang="en-US" dirty="0"/>
              <a:t> full( );</a:t>
            </a:r>
          </a:p>
          <a:p>
            <a:pPr marL="0" indent="0">
              <a:buNone/>
            </a:pPr>
            <a:r>
              <a:rPr lang="en-US"/>
              <a:t>}</a:t>
            </a:r>
            <a:endParaRPr lang="en-US" dirty="0">
              <a:solidFill>
                <a:srgbClr val="292934"/>
              </a:solidFill>
              <a:latin typeface="Arial"/>
            </a:endParaRPr>
          </a:p>
        </p:txBody>
      </p:sp>
    </p:spTree>
    <p:extLst>
      <p:ext uri="{BB962C8B-B14F-4D97-AF65-F5344CB8AC3E}">
        <p14:creationId xmlns:p14="http://schemas.microsoft.com/office/powerpoint/2010/main" val="336968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noAutofit/>
          </a:bodyPr>
          <a:lstStyle/>
          <a:p>
            <a:r>
              <a:rPr lang="en-US" sz="2800" dirty="0"/>
              <a:t>ADT Queue (Linked-List): Representation</a:t>
            </a:r>
          </a:p>
        </p:txBody>
      </p:sp>
      <p:sp>
        <p:nvSpPr>
          <p:cNvPr id="204803" name="Rectangle 3"/>
          <p:cNvSpPr>
            <a:spLocks noGrp="1" noChangeArrowheads="1"/>
          </p:cNvSpPr>
          <p:nvPr>
            <p:ph idx="1"/>
          </p:nvPr>
        </p:nvSpPr>
        <p:spPr/>
        <p:txBody>
          <a:bodyPr>
            <a:normAutofit/>
          </a:bodyPr>
          <a:lstStyle/>
          <a:p>
            <a:pPr>
              <a:buFontTx/>
              <a:buNone/>
            </a:pPr>
            <a:r>
              <a:rPr lang="en-US" sz="2000" b="1" dirty="0">
                <a:solidFill>
                  <a:srgbClr val="002060"/>
                </a:solidFill>
                <a:latin typeface="SimSun" pitchFamily="2" charset="-122"/>
              </a:rPr>
              <a:t>public class </a:t>
            </a:r>
            <a:r>
              <a:rPr lang="en-US" sz="2000" dirty="0" err="1">
                <a:latin typeface="SimSun" pitchFamily="2" charset="-122"/>
              </a:rPr>
              <a:t>LinkedQueue</a:t>
            </a:r>
            <a:r>
              <a:rPr lang="en-US" sz="2000" dirty="0">
                <a:latin typeface="SimSun" pitchFamily="2" charset="-122"/>
              </a:rPr>
              <a:t>&lt;T&gt; implements Queue&lt;L&gt;{</a:t>
            </a:r>
          </a:p>
          <a:p>
            <a:pPr>
              <a:buFontTx/>
              <a:buNone/>
            </a:pPr>
            <a:r>
              <a:rPr lang="en-US" sz="2000" dirty="0">
                <a:latin typeface="SimSun" pitchFamily="2" charset="-122"/>
              </a:rPr>
              <a:t>	</a:t>
            </a:r>
            <a:r>
              <a:rPr lang="en-US" sz="2000" b="1" dirty="0">
                <a:solidFill>
                  <a:srgbClr val="002060"/>
                </a:solidFill>
                <a:latin typeface="SimSun" pitchFamily="2" charset="-122"/>
              </a:rPr>
              <a:t>private </a:t>
            </a:r>
            <a:r>
              <a:rPr lang="en-US" sz="2000" dirty="0">
                <a:latin typeface="SimSun" pitchFamily="2" charset="-122"/>
              </a:rPr>
              <a:t>Node&lt;T&gt; head, tail;</a:t>
            </a:r>
          </a:p>
          <a:p>
            <a:pPr>
              <a:buFontTx/>
              <a:buNone/>
            </a:pPr>
            <a:r>
              <a:rPr lang="en-US" sz="2000" dirty="0">
                <a:latin typeface="SimSun" pitchFamily="2" charset="-122"/>
              </a:rPr>
              <a:t>	</a:t>
            </a:r>
            <a:r>
              <a:rPr lang="en-US" sz="2000" b="1" dirty="0">
                <a:solidFill>
                  <a:srgbClr val="002060"/>
                </a:solidFill>
                <a:latin typeface="SimSun" pitchFamily="2" charset="-122"/>
              </a:rPr>
              <a:t>private </a:t>
            </a:r>
            <a:r>
              <a:rPr lang="en-US" sz="2000" b="1" dirty="0" err="1">
                <a:solidFill>
                  <a:srgbClr val="002060"/>
                </a:solidFill>
                <a:latin typeface="SimSun" pitchFamily="2" charset="-122"/>
              </a:rPr>
              <a:t>int</a:t>
            </a:r>
            <a:r>
              <a:rPr lang="en-US" sz="2000" dirty="0">
                <a:latin typeface="SimSun" pitchFamily="2" charset="-122"/>
              </a:rPr>
              <a:t> size;</a:t>
            </a:r>
          </a:p>
          <a:p>
            <a:pPr>
              <a:buFontTx/>
              <a:buNone/>
            </a:pPr>
            <a:r>
              <a:rPr lang="en-US" sz="2000" dirty="0">
                <a:latin typeface="SimSun" pitchFamily="2" charset="-122"/>
              </a:rPr>
              <a:t>	</a:t>
            </a:r>
          </a:p>
          <a:p>
            <a:pPr>
              <a:buFontTx/>
              <a:buNone/>
            </a:pPr>
            <a:r>
              <a:rPr lang="en-US" sz="2000" dirty="0">
                <a:latin typeface="SimSun" pitchFamily="2" charset="-122"/>
              </a:rPr>
              <a:t>	</a:t>
            </a:r>
            <a:r>
              <a:rPr lang="en-US" sz="2000" dirty="0">
                <a:solidFill>
                  <a:srgbClr val="00B050"/>
                </a:solidFill>
                <a:latin typeface="SimSun" pitchFamily="2" charset="-122"/>
              </a:rPr>
              <a:t>/** Creates a new instance of </a:t>
            </a:r>
            <a:r>
              <a:rPr lang="en-US" sz="2000" dirty="0" err="1">
                <a:solidFill>
                  <a:srgbClr val="00B050"/>
                </a:solidFill>
                <a:latin typeface="SimSun" pitchFamily="2" charset="-122"/>
              </a:rPr>
              <a:t>LinkedQueue</a:t>
            </a:r>
            <a:r>
              <a:rPr lang="en-US" sz="2000" dirty="0">
                <a:solidFill>
                  <a:srgbClr val="00B050"/>
                </a:solidFill>
                <a:latin typeface="SimSun" pitchFamily="2" charset="-122"/>
              </a:rPr>
              <a:t> */</a:t>
            </a:r>
          </a:p>
          <a:p>
            <a:pPr>
              <a:buFontTx/>
              <a:buNone/>
            </a:pPr>
            <a:r>
              <a:rPr lang="en-US" sz="2000" dirty="0">
                <a:latin typeface="SimSun" pitchFamily="2" charset="-122"/>
              </a:rPr>
              <a:t>	</a:t>
            </a:r>
            <a:r>
              <a:rPr lang="en-US" sz="2000" b="1" dirty="0">
                <a:solidFill>
                  <a:srgbClr val="002060"/>
                </a:solidFill>
                <a:latin typeface="SimSun" pitchFamily="2" charset="-122"/>
              </a:rPr>
              <a:t>public </a:t>
            </a:r>
            <a:r>
              <a:rPr lang="en-US" sz="2000" dirty="0" err="1">
                <a:latin typeface="SimSun" pitchFamily="2" charset="-122"/>
              </a:rPr>
              <a:t>LinkedQueue</a:t>
            </a:r>
            <a:r>
              <a:rPr lang="en-US" sz="2000" dirty="0">
                <a:latin typeface="SimSun" pitchFamily="2" charset="-122"/>
              </a:rPr>
              <a:t>() {</a:t>
            </a:r>
          </a:p>
          <a:p>
            <a:pPr>
              <a:buFontTx/>
              <a:buNone/>
            </a:pPr>
            <a:r>
              <a:rPr lang="en-US" sz="2000" dirty="0">
                <a:latin typeface="SimSun" pitchFamily="2" charset="-122"/>
              </a:rPr>
              <a:t>		head = tail = </a:t>
            </a:r>
            <a:r>
              <a:rPr lang="en-US" sz="2000" b="1" dirty="0">
                <a:solidFill>
                  <a:srgbClr val="002060"/>
                </a:solidFill>
                <a:latin typeface="SimSun" pitchFamily="2" charset="-122"/>
              </a:rPr>
              <a:t>null</a:t>
            </a:r>
            <a:r>
              <a:rPr lang="en-US" sz="2000" dirty="0">
                <a:latin typeface="SimSun" pitchFamily="2" charset="-122"/>
              </a:rPr>
              <a:t>;</a:t>
            </a:r>
          </a:p>
          <a:p>
            <a:pPr>
              <a:buFontTx/>
              <a:buNone/>
            </a:pPr>
            <a:r>
              <a:rPr lang="en-US" sz="2000" dirty="0">
                <a:latin typeface="SimSun" pitchFamily="2" charset="-122"/>
              </a:rPr>
              <a:t>		size = 0;</a:t>
            </a:r>
          </a:p>
          <a:p>
            <a:pPr>
              <a:buFontTx/>
              <a:buNone/>
            </a:pPr>
            <a:r>
              <a:rPr lang="en-US" sz="2000" dirty="0">
                <a:latin typeface="SimSun" pitchFamily="2" charset="-122"/>
              </a:rPr>
              <a:t>	}</a:t>
            </a:r>
          </a:p>
        </p:txBody>
      </p:sp>
      <p:sp>
        <p:nvSpPr>
          <p:cNvPr id="6" name="Slide Number Placeholder 5"/>
          <p:cNvSpPr>
            <a:spLocks noGrp="1"/>
          </p:cNvSpPr>
          <p:nvPr>
            <p:ph type="sldNum" sz="quarter" idx="12"/>
          </p:nvPr>
        </p:nvSpPr>
        <p:spPr/>
        <p:txBody>
          <a:bodyPr/>
          <a:lstStyle/>
          <a:p>
            <a:fld id="{561CCD16-9F4E-4DBF-89F7-5F9E28CB94CA}" type="slidenum">
              <a:rPr lang="en-US"/>
              <a:pPr/>
              <a:t>16</a:t>
            </a:fld>
            <a:endParaRPr lang="en-US"/>
          </a:p>
        </p:txBody>
      </p:sp>
    </p:spTree>
    <p:extLst>
      <p:ext uri="{BB962C8B-B14F-4D97-AF65-F5344CB8AC3E}">
        <p14:creationId xmlns:p14="http://schemas.microsoft.com/office/powerpoint/2010/main" val="17521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026"/>
          <p:cNvSpPr>
            <a:spLocks noGrp="1" noChangeArrowheads="1"/>
          </p:cNvSpPr>
          <p:nvPr>
            <p:ph type="title"/>
          </p:nvPr>
        </p:nvSpPr>
        <p:spPr/>
        <p:txBody>
          <a:bodyPr>
            <a:noAutofit/>
          </a:bodyPr>
          <a:lstStyle/>
          <a:p>
            <a:r>
              <a:rPr lang="en-US" sz="2800" dirty="0"/>
              <a:t>ADT Queue (Linked-List): Implementation</a:t>
            </a:r>
          </a:p>
        </p:txBody>
      </p:sp>
      <p:sp>
        <p:nvSpPr>
          <p:cNvPr id="206851" name="Rectangle 1027"/>
          <p:cNvSpPr>
            <a:spLocks noGrp="1" noChangeArrowheads="1"/>
          </p:cNvSpPr>
          <p:nvPr>
            <p:ph idx="1"/>
          </p:nvPr>
        </p:nvSpPr>
        <p:spPr/>
        <p:txBody>
          <a:bodyPr>
            <a:normAutofit/>
          </a:bodyPr>
          <a:lstStyle/>
          <a:p>
            <a:pPr>
              <a:lnSpc>
                <a:spcPct val="90000"/>
              </a:lnSpc>
              <a:buFontTx/>
              <a:buNone/>
            </a:pPr>
            <a:r>
              <a:rPr lang="en-US" sz="2400" dirty="0"/>
              <a:t>	</a:t>
            </a:r>
            <a:r>
              <a:rPr lang="en-US" sz="2000" b="1" dirty="0">
                <a:solidFill>
                  <a:srgbClr val="002060"/>
                </a:solidFill>
                <a:latin typeface="SimSun" pitchFamily="2" charset="-122"/>
              </a:rPr>
              <a:t>public void </a:t>
            </a:r>
            <a:r>
              <a:rPr lang="en-US" sz="2000" dirty="0" err="1">
                <a:latin typeface="SimSun" pitchFamily="2" charset="-122"/>
              </a:rPr>
              <a:t>enqueue</a:t>
            </a:r>
            <a:r>
              <a:rPr lang="en-US" sz="2000" dirty="0">
                <a:latin typeface="SimSun" pitchFamily="2" charset="-122"/>
              </a:rPr>
              <a:t>(T e) {</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if</a:t>
            </a:r>
            <a:r>
              <a:rPr lang="en-US" sz="2000" dirty="0">
                <a:latin typeface="SimSun" pitchFamily="2" charset="-122"/>
              </a:rPr>
              <a:t>(tail == </a:t>
            </a:r>
            <a:r>
              <a:rPr lang="en-US" sz="2000" b="1" dirty="0">
                <a:solidFill>
                  <a:srgbClr val="002060"/>
                </a:solidFill>
                <a:latin typeface="SimSun" pitchFamily="2" charset="-122"/>
              </a:rPr>
              <a:t>null</a:t>
            </a:r>
            <a:r>
              <a:rPr lang="en-US" sz="2000" dirty="0">
                <a:latin typeface="SimSun" pitchFamily="2" charset="-122"/>
              </a:rPr>
              <a:t>){</a:t>
            </a:r>
          </a:p>
          <a:p>
            <a:pPr>
              <a:lnSpc>
                <a:spcPct val="90000"/>
              </a:lnSpc>
              <a:buFontTx/>
              <a:buNone/>
            </a:pPr>
            <a:r>
              <a:rPr lang="en-US" sz="2000" dirty="0">
                <a:latin typeface="SimSun" pitchFamily="2" charset="-122"/>
              </a:rPr>
              <a:t>			head = tail = </a:t>
            </a:r>
            <a:r>
              <a:rPr lang="en-US" sz="2000" b="1" dirty="0">
                <a:solidFill>
                  <a:srgbClr val="002060"/>
                </a:solidFill>
                <a:latin typeface="SimSun" pitchFamily="2" charset="-122"/>
              </a:rPr>
              <a:t>new </a:t>
            </a:r>
            <a:r>
              <a:rPr lang="en-US" sz="2000" dirty="0">
                <a:latin typeface="SimSun" pitchFamily="2" charset="-122"/>
              </a:rPr>
              <a:t>Node&lt;T&gt;(e);</a:t>
            </a:r>
          </a:p>
          <a:p>
            <a:pPr>
              <a:lnSpc>
                <a:spcPct val="90000"/>
              </a:lnSpc>
              <a:buFontTx/>
              <a:buNone/>
            </a:pPr>
            <a:r>
              <a:rPr lang="en-US" sz="2000" dirty="0">
                <a:latin typeface="SimSun" pitchFamily="2" charset="-122"/>
              </a:rPr>
              <a:t>		}</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else</a:t>
            </a:r>
            <a:r>
              <a:rPr lang="en-US" sz="2000" dirty="0">
                <a:latin typeface="SimSun" pitchFamily="2" charset="-122"/>
              </a:rPr>
              <a:t> {</a:t>
            </a:r>
          </a:p>
          <a:p>
            <a:pPr>
              <a:lnSpc>
                <a:spcPct val="90000"/>
              </a:lnSpc>
              <a:buFontTx/>
              <a:buNone/>
            </a:pPr>
            <a:r>
              <a:rPr lang="en-US" sz="2000" dirty="0">
                <a:latin typeface="SimSun" pitchFamily="2" charset="-122"/>
              </a:rPr>
              <a:t>			</a:t>
            </a:r>
            <a:r>
              <a:rPr lang="en-US" sz="2000" dirty="0" err="1">
                <a:latin typeface="SimSun" pitchFamily="2" charset="-122"/>
              </a:rPr>
              <a:t>tail.next</a:t>
            </a:r>
            <a:r>
              <a:rPr lang="en-US" sz="2000" dirty="0">
                <a:latin typeface="SimSun" pitchFamily="2" charset="-122"/>
              </a:rPr>
              <a:t> = </a:t>
            </a:r>
            <a:r>
              <a:rPr lang="en-US" sz="2000" b="1" dirty="0">
                <a:solidFill>
                  <a:srgbClr val="002060"/>
                </a:solidFill>
                <a:latin typeface="SimSun" pitchFamily="2" charset="-122"/>
              </a:rPr>
              <a:t>new </a:t>
            </a:r>
            <a:r>
              <a:rPr lang="en-US" sz="2000" dirty="0">
                <a:latin typeface="SimSun" pitchFamily="2" charset="-122"/>
              </a:rPr>
              <a:t>Node&lt;T&gt;(e);</a:t>
            </a:r>
          </a:p>
          <a:p>
            <a:pPr>
              <a:lnSpc>
                <a:spcPct val="90000"/>
              </a:lnSpc>
              <a:buFontTx/>
              <a:buNone/>
            </a:pPr>
            <a:r>
              <a:rPr lang="en-US" sz="2000" dirty="0">
                <a:latin typeface="SimSun" pitchFamily="2" charset="-122"/>
              </a:rPr>
              <a:t>			tail = </a:t>
            </a:r>
            <a:r>
              <a:rPr lang="en-US" sz="2000" dirty="0" err="1">
                <a:latin typeface="SimSun" pitchFamily="2" charset="-122"/>
              </a:rPr>
              <a:t>tail.next</a:t>
            </a:r>
            <a:r>
              <a:rPr lang="en-US" sz="2000" dirty="0">
                <a:latin typeface="SimSun" pitchFamily="2" charset="-122"/>
              </a:rPr>
              <a:t>;</a:t>
            </a:r>
          </a:p>
          <a:p>
            <a:pPr>
              <a:lnSpc>
                <a:spcPct val="90000"/>
              </a:lnSpc>
              <a:buFontTx/>
              <a:buNone/>
            </a:pPr>
            <a:r>
              <a:rPr lang="en-US" sz="2000" dirty="0">
                <a:latin typeface="SimSun" pitchFamily="2" charset="-122"/>
              </a:rPr>
              <a:t>		}</a:t>
            </a:r>
          </a:p>
          <a:p>
            <a:pPr>
              <a:lnSpc>
                <a:spcPct val="90000"/>
              </a:lnSpc>
              <a:buFontTx/>
              <a:buNone/>
            </a:pPr>
            <a:r>
              <a:rPr lang="en-US" sz="2000" dirty="0">
                <a:latin typeface="SimSun" pitchFamily="2" charset="-122"/>
              </a:rPr>
              <a:t>		size++;</a:t>
            </a:r>
          </a:p>
          <a:p>
            <a:pPr>
              <a:lnSpc>
                <a:spcPct val="90000"/>
              </a:lnSpc>
              <a:buFontTx/>
              <a:buNone/>
            </a:pPr>
            <a:r>
              <a:rPr lang="en-US" sz="2000" dirty="0">
                <a:latin typeface="SimSun" pitchFamily="2" charset="-122"/>
              </a:rPr>
              <a:t>	}</a:t>
            </a:r>
          </a:p>
        </p:txBody>
      </p:sp>
      <p:sp>
        <p:nvSpPr>
          <p:cNvPr id="6" name="Slide Number Placeholder 5"/>
          <p:cNvSpPr>
            <a:spLocks noGrp="1"/>
          </p:cNvSpPr>
          <p:nvPr>
            <p:ph type="sldNum" sz="quarter" idx="12"/>
          </p:nvPr>
        </p:nvSpPr>
        <p:spPr/>
        <p:txBody>
          <a:bodyPr/>
          <a:lstStyle/>
          <a:p>
            <a:fld id="{90FF533B-7B00-4349-9AFE-FAA370B1F2A2}" type="slidenum">
              <a:rPr lang="en-US"/>
              <a:pPr/>
              <a:t>17</a:t>
            </a:fld>
            <a:endParaRPr lang="en-US"/>
          </a:p>
        </p:txBody>
      </p:sp>
    </p:spTree>
    <p:extLst>
      <p:ext uri="{BB962C8B-B14F-4D97-AF65-F5344CB8AC3E}">
        <p14:creationId xmlns:p14="http://schemas.microsoft.com/office/powerpoint/2010/main" val="226209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026"/>
          <p:cNvSpPr>
            <a:spLocks noGrp="1" noChangeArrowheads="1"/>
          </p:cNvSpPr>
          <p:nvPr>
            <p:ph type="title"/>
          </p:nvPr>
        </p:nvSpPr>
        <p:spPr/>
        <p:txBody>
          <a:bodyPr>
            <a:noAutofit/>
          </a:bodyPr>
          <a:lstStyle/>
          <a:p>
            <a:r>
              <a:rPr lang="en-US" sz="2800" dirty="0"/>
              <a:t>ADT Queue (Linked-List): Implementation</a:t>
            </a:r>
          </a:p>
        </p:txBody>
      </p:sp>
      <p:sp>
        <p:nvSpPr>
          <p:cNvPr id="209923" name="Rectangle 1027"/>
          <p:cNvSpPr>
            <a:spLocks noGrp="1" noChangeArrowheads="1"/>
          </p:cNvSpPr>
          <p:nvPr>
            <p:ph idx="1"/>
          </p:nvPr>
        </p:nvSpPr>
        <p:spPr/>
        <p:txBody>
          <a:bodyPr>
            <a:normAutofit lnSpcReduction="10000"/>
          </a:bodyPr>
          <a:lstStyle/>
          <a:p>
            <a:pPr>
              <a:lnSpc>
                <a:spcPct val="90000"/>
              </a:lnSpc>
              <a:buFontTx/>
              <a:buNone/>
            </a:pPr>
            <a:endParaRPr lang="en-US" dirty="0"/>
          </a:p>
          <a:p>
            <a:pPr>
              <a:lnSpc>
                <a:spcPct val="90000"/>
              </a:lnSpc>
              <a:buFontTx/>
              <a:buNone/>
            </a:pPr>
            <a:r>
              <a:rPr lang="en-US" dirty="0"/>
              <a:t>	</a:t>
            </a:r>
            <a:r>
              <a:rPr lang="en-US" sz="2000" b="1" dirty="0">
                <a:solidFill>
                  <a:srgbClr val="002060"/>
                </a:solidFill>
                <a:latin typeface="SimSun" pitchFamily="2" charset="-122"/>
              </a:rPr>
              <a:t>public</a:t>
            </a:r>
            <a:r>
              <a:rPr lang="en-US" sz="2000" dirty="0">
                <a:latin typeface="SimSun" pitchFamily="2" charset="-122"/>
              </a:rPr>
              <a:t> T serve() {</a:t>
            </a:r>
          </a:p>
          <a:p>
            <a:pPr>
              <a:lnSpc>
                <a:spcPct val="90000"/>
              </a:lnSpc>
              <a:buFontTx/>
              <a:buNone/>
            </a:pPr>
            <a:r>
              <a:rPr lang="en-US" sz="2000" dirty="0">
                <a:latin typeface="SimSun" pitchFamily="2" charset="-122"/>
              </a:rPr>
              <a:t>		T x = </a:t>
            </a:r>
            <a:r>
              <a:rPr lang="en-US" sz="2000" dirty="0" err="1">
                <a:latin typeface="SimSun" pitchFamily="2" charset="-122"/>
              </a:rPr>
              <a:t>head.data</a:t>
            </a:r>
            <a:r>
              <a:rPr lang="en-US" sz="2000" dirty="0">
                <a:latin typeface="SimSun" pitchFamily="2" charset="-122"/>
              </a:rPr>
              <a:t>;</a:t>
            </a:r>
          </a:p>
          <a:p>
            <a:pPr>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a:lnSpc>
                <a:spcPct val="90000"/>
              </a:lnSpc>
              <a:buFontTx/>
              <a:buNone/>
            </a:pPr>
            <a:r>
              <a:rPr lang="en-US" sz="2000" dirty="0">
                <a:latin typeface="SimSun" pitchFamily="2" charset="-122"/>
              </a:rPr>
              <a:t>		size--;</a:t>
            </a:r>
          </a:p>
          <a:p>
            <a:pPr>
              <a:lnSpc>
                <a:spcPct val="90000"/>
              </a:lnSpc>
              <a:buFontTx/>
              <a:buNone/>
            </a:pPr>
            <a:r>
              <a:rPr lang="en-US" sz="2000" b="1" dirty="0">
                <a:solidFill>
                  <a:srgbClr val="002060"/>
                </a:solidFill>
                <a:latin typeface="SimSun" pitchFamily="2" charset="-122"/>
              </a:rPr>
              <a:t>		if</a:t>
            </a:r>
            <a:r>
              <a:rPr lang="en-US" sz="2000" dirty="0">
                <a:latin typeface="SimSun" pitchFamily="2" charset="-122"/>
              </a:rPr>
              <a:t>(size == 0)</a:t>
            </a:r>
          </a:p>
          <a:p>
            <a:pPr>
              <a:lnSpc>
                <a:spcPct val="90000"/>
              </a:lnSpc>
              <a:buFontTx/>
              <a:buNone/>
            </a:pPr>
            <a:r>
              <a:rPr lang="en-US" sz="2000" dirty="0">
                <a:latin typeface="SimSun" pitchFamily="2" charset="-122"/>
              </a:rPr>
              <a:t>			tail = </a:t>
            </a:r>
            <a:r>
              <a:rPr lang="en-US" sz="2000" b="1" dirty="0">
                <a:solidFill>
                  <a:srgbClr val="002060"/>
                </a:solidFill>
                <a:latin typeface="SimSun" pitchFamily="2" charset="-122"/>
              </a:rPr>
              <a:t>null</a:t>
            </a:r>
            <a:r>
              <a:rPr lang="en-US" sz="2000" dirty="0">
                <a:latin typeface="SimSun" pitchFamily="2" charset="-122"/>
              </a:rPr>
              <a:t>;</a:t>
            </a:r>
          </a:p>
          <a:p>
            <a:pPr>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x;</a:t>
            </a:r>
          </a:p>
          <a:p>
            <a:pPr>
              <a:lnSpc>
                <a:spcPct val="90000"/>
              </a:lnSpc>
              <a:buFontTx/>
              <a:buNone/>
            </a:pPr>
            <a:r>
              <a:rPr lang="en-US" sz="2000" dirty="0">
                <a:latin typeface="SimSun" pitchFamily="2" charset="-122"/>
              </a:rPr>
              <a:t>	}</a:t>
            </a:r>
          </a:p>
          <a:p>
            <a:pPr>
              <a:lnSpc>
                <a:spcPct val="90000"/>
              </a:lnSpc>
              <a:buFontTx/>
              <a:buNone/>
            </a:pPr>
            <a:endParaRPr lang="en-US" sz="2000" dirty="0">
              <a:latin typeface="SimSun" pitchFamily="2" charset="-122"/>
            </a:endParaRPr>
          </a:p>
          <a:p>
            <a:pPr>
              <a:lnSpc>
                <a:spcPct val="90000"/>
              </a:lnSpc>
              <a:buFontTx/>
              <a:buNone/>
            </a:pPr>
            <a:r>
              <a:rPr lang="en-US" sz="2000" dirty="0">
                <a:latin typeface="SimSun" pitchFamily="2" charset="-122"/>
              </a:rPr>
              <a:t>}</a:t>
            </a:r>
          </a:p>
        </p:txBody>
      </p:sp>
      <p:sp>
        <p:nvSpPr>
          <p:cNvPr id="6" name="Slide Number Placeholder 5"/>
          <p:cNvSpPr>
            <a:spLocks noGrp="1"/>
          </p:cNvSpPr>
          <p:nvPr>
            <p:ph type="sldNum" sz="quarter" idx="12"/>
          </p:nvPr>
        </p:nvSpPr>
        <p:spPr/>
        <p:txBody>
          <a:bodyPr/>
          <a:lstStyle/>
          <a:p>
            <a:fld id="{63E5EBB1-6C1C-4B4C-B549-806B61CAE627}" type="slidenum">
              <a:rPr lang="en-US"/>
              <a:pPr/>
              <a:t>18</a:t>
            </a:fld>
            <a:endParaRPr lang="en-US"/>
          </a:p>
        </p:txBody>
      </p:sp>
    </p:spTree>
    <p:extLst>
      <p:ext uri="{BB962C8B-B14F-4D97-AF65-F5344CB8AC3E}">
        <p14:creationId xmlns:p14="http://schemas.microsoft.com/office/powerpoint/2010/main" val="133707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a:bodyPr>
          <a:lstStyle/>
          <a:p>
            <a:r>
              <a:rPr lang="en-US" sz="3600" dirty="0"/>
              <a:t>ADT Queue (Array): Representation</a:t>
            </a:r>
          </a:p>
        </p:txBody>
      </p:sp>
      <p:sp>
        <p:nvSpPr>
          <p:cNvPr id="186371" name="Rectangle 3"/>
          <p:cNvSpPr>
            <a:spLocks noGrp="1" noChangeArrowheads="1"/>
          </p:cNvSpPr>
          <p:nvPr>
            <p:ph idx="1"/>
          </p:nvPr>
        </p:nvSpPr>
        <p:spPr/>
        <p:txBody>
          <a:bodyPr>
            <a:normAutofit fontScale="92500" lnSpcReduction="20000"/>
          </a:bodyPr>
          <a:lstStyle/>
          <a:p>
            <a:pPr>
              <a:lnSpc>
                <a:spcPct val="90000"/>
              </a:lnSpc>
              <a:buFontTx/>
              <a:buNone/>
            </a:pPr>
            <a:r>
              <a:rPr lang="en-US" sz="2000" b="1" dirty="0">
                <a:solidFill>
                  <a:srgbClr val="002060"/>
                </a:solidFill>
                <a:latin typeface="SimSun" pitchFamily="2" charset="-122"/>
              </a:rPr>
              <a:t>public class </a:t>
            </a:r>
            <a:r>
              <a:rPr lang="en-US" sz="2000" dirty="0" err="1">
                <a:latin typeface="SimSun" pitchFamily="2" charset="-122"/>
              </a:rPr>
              <a:t>ArrayQueue</a:t>
            </a:r>
            <a:r>
              <a:rPr lang="en-US" sz="2000" dirty="0">
                <a:latin typeface="SimSun" pitchFamily="2" charset="-122"/>
              </a:rPr>
              <a:t>&lt;T&gt; implements Queue&lt;T&gt;{</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private </a:t>
            </a:r>
            <a:r>
              <a:rPr lang="en-US" sz="2000" b="1" dirty="0" err="1">
                <a:solidFill>
                  <a:srgbClr val="002060"/>
                </a:solidFill>
                <a:latin typeface="SimSun" pitchFamily="2" charset="-122"/>
              </a:rPr>
              <a:t>int</a:t>
            </a:r>
            <a:r>
              <a:rPr lang="en-US" sz="2000" b="1" dirty="0">
                <a:solidFill>
                  <a:srgbClr val="002060"/>
                </a:solidFill>
                <a:latin typeface="SimSun" pitchFamily="2" charset="-122"/>
              </a:rPr>
              <a:t> </a:t>
            </a:r>
            <a:r>
              <a:rPr lang="en-US" sz="2000" dirty="0" err="1">
                <a:latin typeface="SimSun" pitchFamily="2" charset="-122"/>
              </a:rPr>
              <a:t>maxsize</a:t>
            </a:r>
            <a:r>
              <a:rPr lang="en-US" sz="2000" dirty="0">
                <a:latin typeface="SimSun" pitchFamily="2" charset="-122"/>
              </a:rPr>
              <a:t>;</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private </a:t>
            </a:r>
            <a:r>
              <a:rPr lang="en-US" sz="2000" b="1" dirty="0" err="1">
                <a:solidFill>
                  <a:srgbClr val="002060"/>
                </a:solidFill>
                <a:latin typeface="SimSun" pitchFamily="2" charset="-122"/>
              </a:rPr>
              <a:t>int</a:t>
            </a:r>
            <a:r>
              <a:rPr lang="en-US" sz="2000" b="1" dirty="0">
                <a:solidFill>
                  <a:srgbClr val="002060"/>
                </a:solidFill>
                <a:latin typeface="SimSun" pitchFamily="2" charset="-122"/>
              </a:rPr>
              <a:t> </a:t>
            </a:r>
            <a:r>
              <a:rPr lang="en-US" sz="2000" dirty="0">
                <a:latin typeface="SimSun" pitchFamily="2" charset="-122"/>
              </a:rPr>
              <a:t>size;</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private </a:t>
            </a:r>
            <a:r>
              <a:rPr lang="en-US" sz="2000" b="1" dirty="0" err="1">
                <a:solidFill>
                  <a:srgbClr val="002060"/>
                </a:solidFill>
                <a:latin typeface="SimSun" pitchFamily="2" charset="-122"/>
              </a:rPr>
              <a:t>int</a:t>
            </a:r>
            <a:r>
              <a:rPr lang="en-US" sz="2000" b="1" dirty="0">
                <a:solidFill>
                  <a:srgbClr val="002060"/>
                </a:solidFill>
                <a:latin typeface="SimSun" pitchFamily="2" charset="-122"/>
              </a:rPr>
              <a:t> </a:t>
            </a:r>
            <a:r>
              <a:rPr lang="en-US" sz="2000" dirty="0">
                <a:latin typeface="SimSun" pitchFamily="2" charset="-122"/>
              </a:rPr>
              <a:t>head, tail;</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private</a:t>
            </a:r>
            <a:r>
              <a:rPr lang="en-US" sz="2000" dirty="0">
                <a:latin typeface="SimSun" pitchFamily="2" charset="-122"/>
              </a:rPr>
              <a:t> T[] nodes;</a:t>
            </a:r>
          </a:p>
          <a:p>
            <a:pPr>
              <a:lnSpc>
                <a:spcPct val="90000"/>
              </a:lnSpc>
              <a:buFontTx/>
              <a:buNone/>
            </a:pPr>
            <a:endParaRPr lang="en-US" sz="2000" dirty="0">
              <a:latin typeface="SimSun" pitchFamily="2" charset="-122"/>
            </a:endParaRPr>
          </a:p>
          <a:p>
            <a:pPr>
              <a:lnSpc>
                <a:spcPct val="90000"/>
              </a:lnSpc>
              <a:buFontTx/>
              <a:buNone/>
            </a:pPr>
            <a:r>
              <a:rPr lang="en-US" sz="2000" dirty="0">
                <a:latin typeface="SimSun" pitchFamily="2" charset="-122"/>
              </a:rPr>
              <a:t>	</a:t>
            </a:r>
            <a:r>
              <a:rPr lang="en-US" sz="2000" dirty="0">
                <a:solidFill>
                  <a:srgbClr val="00B050"/>
                </a:solidFill>
                <a:latin typeface="SimSun" pitchFamily="2" charset="-122"/>
              </a:rPr>
              <a:t>/** Creates a new instance of </a:t>
            </a:r>
            <a:r>
              <a:rPr lang="en-US" sz="2000" dirty="0" err="1">
                <a:solidFill>
                  <a:srgbClr val="00B050"/>
                </a:solidFill>
                <a:latin typeface="SimSun" pitchFamily="2" charset="-122"/>
              </a:rPr>
              <a:t>ArrayQueue</a:t>
            </a:r>
            <a:r>
              <a:rPr lang="en-US" sz="2000" dirty="0">
                <a:solidFill>
                  <a:srgbClr val="00B050"/>
                </a:solidFill>
                <a:latin typeface="SimSun" pitchFamily="2" charset="-122"/>
              </a:rPr>
              <a:t> */</a:t>
            </a:r>
          </a:p>
          <a:p>
            <a:pPr>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a:t>
            </a:r>
            <a:r>
              <a:rPr lang="en-US" sz="2000" dirty="0" err="1">
                <a:latin typeface="SimSun" pitchFamily="2" charset="-122"/>
              </a:rPr>
              <a:t>ArrayQueue</a:t>
            </a:r>
            <a:r>
              <a:rPr lang="en-US" sz="2000" dirty="0">
                <a:latin typeface="SimSun" pitchFamily="2" charset="-122"/>
              </a:rPr>
              <a:t>(</a:t>
            </a:r>
            <a:r>
              <a:rPr lang="en-US" sz="2000" b="1" dirty="0" err="1">
                <a:solidFill>
                  <a:srgbClr val="002060"/>
                </a:solidFill>
                <a:latin typeface="SimSun" pitchFamily="2" charset="-122"/>
              </a:rPr>
              <a:t>int</a:t>
            </a:r>
            <a:r>
              <a:rPr lang="en-US" sz="2000" b="1" dirty="0">
                <a:solidFill>
                  <a:srgbClr val="002060"/>
                </a:solidFill>
                <a:latin typeface="SimSun" pitchFamily="2" charset="-122"/>
              </a:rPr>
              <a:t> </a:t>
            </a:r>
            <a:r>
              <a:rPr lang="en-US" sz="2000" dirty="0">
                <a:latin typeface="SimSun" pitchFamily="2" charset="-122"/>
              </a:rPr>
              <a:t>n) {</a:t>
            </a:r>
          </a:p>
          <a:p>
            <a:pPr>
              <a:lnSpc>
                <a:spcPct val="90000"/>
              </a:lnSpc>
              <a:buFontTx/>
              <a:buNone/>
            </a:pPr>
            <a:r>
              <a:rPr lang="en-US" sz="2000" dirty="0">
                <a:latin typeface="SimSun" pitchFamily="2" charset="-122"/>
              </a:rPr>
              <a:t>		</a:t>
            </a:r>
            <a:r>
              <a:rPr lang="en-US" sz="2000" dirty="0" err="1">
                <a:latin typeface="SimSun" pitchFamily="2" charset="-122"/>
              </a:rPr>
              <a:t>maxsize</a:t>
            </a:r>
            <a:r>
              <a:rPr lang="en-US" sz="2000" dirty="0">
                <a:latin typeface="SimSun" pitchFamily="2" charset="-122"/>
              </a:rPr>
              <a:t> = n;</a:t>
            </a:r>
          </a:p>
          <a:p>
            <a:pPr>
              <a:lnSpc>
                <a:spcPct val="90000"/>
              </a:lnSpc>
              <a:buFontTx/>
              <a:buNone/>
            </a:pPr>
            <a:r>
              <a:rPr lang="en-US" sz="2000" dirty="0">
                <a:latin typeface="SimSun" pitchFamily="2" charset="-122"/>
              </a:rPr>
              <a:t>		size = 0;</a:t>
            </a:r>
          </a:p>
          <a:p>
            <a:pPr>
              <a:lnSpc>
                <a:spcPct val="90000"/>
              </a:lnSpc>
              <a:buFontTx/>
              <a:buNone/>
            </a:pPr>
            <a:r>
              <a:rPr lang="en-US" sz="2000" dirty="0">
                <a:latin typeface="SimSun" pitchFamily="2" charset="-122"/>
              </a:rPr>
              <a:t>		head = tail = 0;</a:t>
            </a:r>
          </a:p>
          <a:p>
            <a:pPr>
              <a:lnSpc>
                <a:spcPct val="90000"/>
              </a:lnSpc>
              <a:buFontTx/>
              <a:buNone/>
            </a:pPr>
            <a:r>
              <a:rPr lang="en-US" sz="2000" dirty="0">
                <a:latin typeface="SimSun" pitchFamily="2" charset="-122"/>
              </a:rPr>
              <a:t>		nodes = (T[])</a:t>
            </a:r>
            <a:r>
              <a:rPr lang="en-US" sz="2000" b="1" dirty="0">
                <a:solidFill>
                  <a:srgbClr val="002060"/>
                </a:solidFill>
                <a:latin typeface="SimSun" pitchFamily="2" charset="-122"/>
              </a:rPr>
              <a:t>new </a:t>
            </a:r>
            <a:r>
              <a:rPr lang="en-US" sz="2000" dirty="0">
                <a:latin typeface="SimSun" pitchFamily="2" charset="-122"/>
              </a:rPr>
              <a:t>Object[n];</a:t>
            </a:r>
          </a:p>
          <a:p>
            <a:pPr>
              <a:lnSpc>
                <a:spcPct val="90000"/>
              </a:lnSpc>
              <a:buFontTx/>
              <a:buNone/>
            </a:pPr>
            <a:r>
              <a:rPr lang="en-US" sz="2000" dirty="0">
                <a:latin typeface="SimSun" pitchFamily="2" charset="-122"/>
              </a:rPr>
              <a:t>	}</a:t>
            </a:r>
          </a:p>
        </p:txBody>
      </p:sp>
      <p:sp>
        <p:nvSpPr>
          <p:cNvPr id="6" name="Slide Number Placeholder 5"/>
          <p:cNvSpPr>
            <a:spLocks noGrp="1"/>
          </p:cNvSpPr>
          <p:nvPr>
            <p:ph type="sldNum" sz="quarter" idx="12"/>
          </p:nvPr>
        </p:nvSpPr>
        <p:spPr/>
        <p:txBody>
          <a:bodyPr/>
          <a:lstStyle/>
          <a:p>
            <a:fld id="{3903026B-A7FA-4116-A89B-1B42414F071B}" type="slidenum">
              <a:rPr lang="en-US"/>
              <a:pPr/>
              <a:t>19</a:t>
            </a:fld>
            <a:endParaRPr lang="en-US"/>
          </a:p>
        </p:txBody>
      </p:sp>
    </p:spTree>
    <p:extLst>
      <p:ext uri="{BB962C8B-B14F-4D97-AF65-F5344CB8AC3E}">
        <p14:creationId xmlns:p14="http://schemas.microsoft.com/office/powerpoint/2010/main" val="138990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0" indent="0">
              <a:buNone/>
            </a:pPr>
            <a:r>
              <a:rPr lang="en-US" dirty="0"/>
              <a:t>public interface List&lt;T&gt;{</a:t>
            </a:r>
          </a:p>
          <a:p>
            <a:pPr marL="0" indent="0">
              <a:buNone/>
            </a:pPr>
            <a:r>
              <a:rPr lang="en-US" dirty="0"/>
              <a:t>public void </a:t>
            </a:r>
            <a:r>
              <a:rPr lang="en-US" dirty="0" err="1"/>
              <a:t>findFirst</a:t>
            </a:r>
            <a:r>
              <a:rPr lang="en-US" dirty="0"/>
              <a:t>( );</a:t>
            </a:r>
          </a:p>
          <a:p>
            <a:pPr marL="0" indent="0">
              <a:buNone/>
            </a:pPr>
            <a:r>
              <a:rPr lang="en-US" dirty="0"/>
              <a:t>public void </a:t>
            </a:r>
            <a:r>
              <a:rPr lang="en-US" dirty="0" err="1"/>
              <a:t>findNext</a:t>
            </a:r>
            <a:r>
              <a:rPr lang="en-US" dirty="0"/>
              <a:t>( );</a:t>
            </a:r>
          </a:p>
          <a:p>
            <a:pPr marL="0" indent="0">
              <a:buNone/>
            </a:pPr>
            <a:r>
              <a:rPr lang="en-US" dirty="0"/>
              <a:t>public T retrieve( );</a:t>
            </a:r>
          </a:p>
          <a:p>
            <a:pPr marL="0" indent="0">
              <a:buNone/>
            </a:pPr>
            <a:r>
              <a:rPr lang="en-US" dirty="0"/>
              <a:t>public void update(T e);</a:t>
            </a:r>
          </a:p>
          <a:p>
            <a:pPr marL="0" indent="0">
              <a:buNone/>
            </a:pPr>
            <a:r>
              <a:rPr lang="en-US" dirty="0"/>
              <a:t>public void insert(T e);</a:t>
            </a:r>
          </a:p>
          <a:p>
            <a:pPr marL="0" indent="0">
              <a:buNone/>
            </a:pPr>
            <a:r>
              <a:rPr lang="en-US" dirty="0"/>
              <a:t>public void remove( );</a:t>
            </a:r>
          </a:p>
          <a:p>
            <a:pPr marL="0" indent="0">
              <a:buNone/>
            </a:pPr>
            <a:r>
              <a:rPr lang="en-US" dirty="0"/>
              <a:t>public </a:t>
            </a:r>
            <a:r>
              <a:rPr lang="en-US" dirty="0" err="1"/>
              <a:t>boolean</a:t>
            </a:r>
            <a:r>
              <a:rPr lang="en-US" dirty="0"/>
              <a:t> full( );</a:t>
            </a:r>
          </a:p>
          <a:p>
            <a:pPr marL="0" indent="0">
              <a:buNone/>
            </a:pPr>
            <a:r>
              <a:rPr lang="en-US" dirty="0"/>
              <a:t>public </a:t>
            </a:r>
            <a:r>
              <a:rPr lang="en-US" dirty="0" err="1"/>
              <a:t>bolean</a:t>
            </a:r>
            <a:r>
              <a:rPr lang="en-US" dirty="0"/>
              <a:t> empty( );</a:t>
            </a:r>
          </a:p>
          <a:p>
            <a:pPr marL="0" indent="0">
              <a:buNone/>
            </a:pPr>
            <a:r>
              <a:rPr lang="en-US" dirty="0"/>
              <a:t>public </a:t>
            </a:r>
            <a:r>
              <a:rPr lang="en-US" dirty="0" err="1"/>
              <a:t>bolean</a:t>
            </a:r>
            <a:r>
              <a:rPr lang="en-US" dirty="0"/>
              <a:t> last( );</a:t>
            </a:r>
          </a:p>
          <a:p>
            <a:pPr marL="0" indent="0">
              <a:buNone/>
            </a:pPr>
            <a:r>
              <a:rPr lang="en-US" dirty="0"/>
              <a:t>}</a:t>
            </a:r>
            <a:endParaRPr lang="en-US" dirty="0">
              <a:solidFill>
                <a:srgbClr val="292934"/>
              </a:solidFill>
              <a:latin typeface="Arial"/>
            </a:endParaRPr>
          </a:p>
        </p:txBody>
      </p:sp>
    </p:spTree>
    <p:extLst>
      <p:ext uri="{BB962C8B-B14F-4D97-AF65-F5344CB8AC3E}">
        <p14:creationId xmlns:p14="http://schemas.microsoft.com/office/powerpoint/2010/main" val="104825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a:bodyPr>
          <a:lstStyle/>
          <a:p>
            <a:r>
              <a:rPr lang="en-US" sz="3600" dirty="0"/>
              <a:t>ADT Queue (Array): Implementation</a:t>
            </a:r>
          </a:p>
        </p:txBody>
      </p:sp>
      <p:sp>
        <p:nvSpPr>
          <p:cNvPr id="187395" name="Rectangle 3"/>
          <p:cNvSpPr>
            <a:spLocks noGrp="1" noChangeArrowheads="1"/>
          </p:cNvSpPr>
          <p:nvPr>
            <p:ph idx="1"/>
          </p:nvPr>
        </p:nvSpPr>
        <p:spPr>
          <a:xfrm>
            <a:off x="1981200" y="1447800"/>
            <a:ext cx="7848600" cy="4191000"/>
          </a:xfrm>
        </p:spPr>
        <p:txBody>
          <a:bodyPr>
            <a:normAutofit/>
          </a:bodyPr>
          <a:lstStyle/>
          <a:p>
            <a:pPr>
              <a:buFontTx/>
              <a:buNone/>
            </a:pPr>
            <a:r>
              <a:rPr lang="en-US" sz="2000" dirty="0">
                <a:latin typeface="SimSun" pitchFamily="2" charset="-122"/>
              </a:rPr>
              <a:t>	</a:t>
            </a:r>
          </a:p>
          <a:p>
            <a:pPr>
              <a:buFontTx/>
              <a:buNone/>
            </a:pPr>
            <a:r>
              <a:rPr lang="en-US" sz="2000" dirty="0">
                <a:latin typeface="SimSun" pitchFamily="2" charset="-122"/>
              </a:rPr>
              <a:t>	</a:t>
            </a:r>
          </a:p>
          <a:p>
            <a:pPr>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enqueue</a:t>
            </a:r>
            <a:r>
              <a:rPr lang="en-US" sz="2000" dirty="0">
                <a:latin typeface="SimSun" pitchFamily="2" charset="-122"/>
              </a:rPr>
              <a:t>(T e) {</a:t>
            </a:r>
          </a:p>
          <a:p>
            <a:pPr>
              <a:buFontTx/>
              <a:buNone/>
            </a:pPr>
            <a:r>
              <a:rPr lang="en-US" sz="2000" dirty="0">
                <a:latin typeface="SimSun" pitchFamily="2" charset="-122"/>
              </a:rPr>
              <a:t>		nodes[tail] = e;</a:t>
            </a:r>
          </a:p>
          <a:p>
            <a:pPr>
              <a:buFontTx/>
              <a:buNone/>
            </a:pPr>
            <a:r>
              <a:rPr lang="en-US" sz="2000" dirty="0">
                <a:latin typeface="SimSun" pitchFamily="2" charset="-122"/>
              </a:rPr>
              <a:t>		tail = (tail + 1) % </a:t>
            </a:r>
            <a:r>
              <a:rPr lang="en-US" sz="2000" dirty="0" err="1">
                <a:latin typeface="SimSun" pitchFamily="2" charset="-122"/>
              </a:rPr>
              <a:t>maxsize</a:t>
            </a:r>
            <a:r>
              <a:rPr lang="en-US" sz="2000" dirty="0">
                <a:latin typeface="SimSun" pitchFamily="2" charset="-122"/>
              </a:rPr>
              <a:t>;</a:t>
            </a:r>
          </a:p>
          <a:p>
            <a:pPr>
              <a:buFontTx/>
              <a:buNone/>
            </a:pPr>
            <a:r>
              <a:rPr lang="en-US" sz="2000" dirty="0">
                <a:latin typeface="SimSun" pitchFamily="2" charset="-122"/>
              </a:rPr>
              <a:t>		size++;</a:t>
            </a:r>
          </a:p>
          <a:p>
            <a:pPr>
              <a:buFontTx/>
              <a:buNone/>
            </a:pPr>
            <a:r>
              <a:rPr lang="en-US" sz="2000" dirty="0">
                <a:latin typeface="SimSun" pitchFamily="2" charset="-122"/>
              </a:rPr>
              <a:t>	}</a:t>
            </a:r>
          </a:p>
        </p:txBody>
      </p:sp>
      <p:sp>
        <p:nvSpPr>
          <p:cNvPr id="6" name="Slide Number Placeholder 5"/>
          <p:cNvSpPr>
            <a:spLocks noGrp="1"/>
          </p:cNvSpPr>
          <p:nvPr>
            <p:ph type="sldNum" sz="quarter" idx="12"/>
          </p:nvPr>
        </p:nvSpPr>
        <p:spPr/>
        <p:txBody>
          <a:bodyPr/>
          <a:lstStyle/>
          <a:p>
            <a:fld id="{5CB74C8E-6E80-4EDD-AD9D-C94AA038EEA9}" type="slidenum">
              <a:rPr lang="en-US"/>
              <a:pPr/>
              <a:t>20</a:t>
            </a:fld>
            <a:endParaRPr lang="en-US"/>
          </a:p>
        </p:txBody>
      </p:sp>
    </p:spTree>
    <p:extLst>
      <p:ext uri="{BB962C8B-B14F-4D97-AF65-F5344CB8AC3E}">
        <p14:creationId xmlns:p14="http://schemas.microsoft.com/office/powerpoint/2010/main" val="245168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1026"/>
          <p:cNvSpPr>
            <a:spLocks noGrp="1" noChangeArrowheads="1"/>
          </p:cNvSpPr>
          <p:nvPr>
            <p:ph type="title"/>
          </p:nvPr>
        </p:nvSpPr>
        <p:spPr/>
        <p:txBody>
          <a:bodyPr>
            <a:normAutofit/>
          </a:bodyPr>
          <a:lstStyle/>
          <a:p>
            <a:r>
              <a:rPr lang="en-US" sz="3600" dirty="0"/>
              <a:t>ADT Queue (Array): Implementation</a:t>
            </a:r>
          </a:p>
        </p:txBody>
      </p:sp>
      <p:sp>
        <p:nvSpPr>
          <p:cNvPr id="202755" name="Rectangle 1027"/>
          <p:cNvSpPr>
            <a:spLocks noGrp="1" noChangeArrowheads="1"/>
          </p:cNvSpPr>
          <p:nvPr>
            <p:ph idx="1"/>
          </p:nvPr>
        </p:nvSpPr>
        <p:spPr/>
        <p:txBody>
          <a:bodyPr>
            <a:normAutofit/>
          </a:bodyPr>
          <a:lstStyle/>
          <a:p>
            <a:pPr>
              <a:buFontTx/>
              <a:buNone/>
            </a:pPr>
            <a:r>
              <a:rPr lang="en-US" sz="2000" dirty="0">
                <a:latin typeface="SimSun" pitchFamily="2" charset="-122"/>
              </a:rPr>
              <a:t>	</a:t>
            </a:r>
          </a:p>
          <a:p>
            <a:pPr>
              <a:buFontTx/>
              <a:buNone/>
            </a:pPr>
            <a:r>
              <a:rPr lang="en-US" sz="2000" dirty="0">
                <a:latin typeface="SimSun" pitchFamily="2" charset="-122"/>
              </a:rPr>
              <a:t>	</a:t>
            </a:r>
          </a:p>
          <a:p>
            <a:pPr>
              <a:buFontTx/>
              <a:buNone/>
            </a:pPr>
            <a:r>
              <a:rPr lang="en-US" sz="2000" dirty="0">
                <a:latin typeface="SimSun" pitchFamily="2" charset="-122"/>
              </a:rPr>
              <a:t>	</a:t>
            </a:r>
            <a:r>
              <a:rPr lang="en-US" sz="2000" b="1" dirty="0">
                <a:solidFill>
                  <a:srgbClr val="002060"/>
                </a:solidFill>
                <a:latin typeface="SimSun" pitchFamily="2" charset="-122"/>
              </a:rPr>
              <a:t>public </a:t>
            </a:r>
            <a:r>
              <a:rPr lang="en-US" sz="2000" dirty="0">
                <a:latin typeface="SimSun" pitchFamily="2" charset="-122"/>
              </a:rPr>
              <a:t>T serve () {</a:t>
            </a:r>
          </a:p>
          <a:p>
            <a:pPr>
              <a:buFontTx/>
              <a:buNone/>
            </a:pPr>
            <a:r>
              <a:rPr lang="en-US" sz="2000" dirty="0">
                <a:latin typeface="SimSun" pitchFamily="2" charset="-122"/>
              </a:rPr>
              <a:t>		T e = nodes[head];</a:t>
            </a:r>
          </a:p>
          <a:p>
            <a:pPr>
              <a:buFontTx/>
              <a:buNone/>
            </a:pPr>
            <a:r>
              <a:rPr lang="en-US" sz="2000" dirty="0">
                <a:latin typeface="SimSun" pitchFamily="2" charset="-122"/>
              </a:rPr>
              <a:t>		head = (head + 1) % </a:t>
            </a:r>
            <a:r>
              <a:rPr lang="en-US" sz="2000" dirty="0" err="1">
                <a:latin typeface="SimSun" pitchFamily="2" charset="-122"/>
              </a:rPr>
              <a:t>maxsize</a:t>
            </a:r>
            <a:r>
              <a:rPr lang="en-US" sz="2000" dirty="0">
                <a:latin typeface="SimSun" pitchFamily="2" charset="-122"/>
              </a:rPr>
              <a:t>;</a:t>
            </a:r>
          </a:p>
          <a:p>
            <a:pPr>
              <a:buFontTx/>
              <a:buNone/>
            </a:pPr>
            <a:r>
              <a:rPr lang="en-US" sz="2000" dirty="0">
                <a:latin typeface="SimSun" pitchFamily="2" charset="-122"/>
              </a:rPr>
              <a:t>		size--;</a:t>
            </a:r>
          </a:p>
          <a:p>
            <a:pPr>
              <a:buFontTx/>
              <a:buNone/>
            </a:pPr>
            <a:r>
              <a:rPr lang="en-US" sz="2000" dirty="0">
                <a:latin typeface="SimSun" pitchFamily="2" charset="-122"/>
              </a:rPr>
              <a:t>		</a:t>
            </a:r>
            <a:r>
              <a:rPr lang="en-US" sz="2000" b="1" dirty="0">
                <a:solidFill>
                  <a:srgbClr val="002060"/>
                </a:solidFill>
                <a:latin typeface="SimSun" pitchFamily="2" charset="-122"/>
              </a:rPr>
              <a:t>return </a:t>
            </a:r>
            <a:r>
              <a:rPr lang="en-US" sz="2000" dirty="0">
                <a:latin typeface="SimSun" pitchFamily="2" charset="-122"/>
              </a:rPr>
              <a:t>e;</a:t>
            </a:r>
          </a:p>
          <a:p>
            <a:pPr>
              <a:buFontTx/>
              <a:buNone/>
            </a:pPr>
            <a:r>
              <a:rPr lang="en-US" sz="2000" dirty="0">
                <a:latin typeface="SimSun" pitchFamily="2" charset="-122"/>
              </a:rPr>
              <a:t>	}</a:t>
            </a:r>
          </a:p>
          <a:p>
            <a:pPr>
              <a:buFontTx/>
              <a:buNone/>
            </a:pPr>
            <a:endParaRPr lang="en-US" sz="2000" dirty="0">
              <a:latin typeface="SimSun" pitchFamily="2" charset="-122"/>
            </a:endParaRPr>
          </a:p>
          <a:p>
            <a:pPr>
              <a:buFontTx/>
              <a:buNone/>
            </a:pPr>
            <a:r>
              <a:rPr lang="en-US" sz="2000" dirty="0">
                <a:latin typeface="SimSun" pitchFamily="2" charset="-122"/>
              </a:rPr>
              <a:t>}</a:t>
            </a:r>
          </a:p>
        </p:txBody>
      </p:sp>
      <p:sp>
        <p:nvSpPr>
          <p:cNvPr id="6" name="Slide Number Placeholder 5"/>
          <p:cNvSpPr>
            <a:spLocks noGrp="1"/>
          </p:cNvSpPr>
          <p:nvPr>
            <p:ph type="sldNum" sz="quarter" idx="12"/>
          </p:nvPr>
        </p:nvSpPr>
        <p:spPr/>
        <p:txBody>
          <a:bodyPr/>
          <a:lstStyle/>
          <a:p>
            <a:fld id="{55BE632F-BBF9-4BEA-9133-DB11081C7837}" type="slidenum">
              <a:rPr lang="en-US"/>
              <a:pPr/>
              <a:t>21</a:t>
            </a:fld>
            <a:endParaRPr lang="en-US"/>
          </a:p>
        </p:txBody>
      </p:sp>
    </p:spTree>
    <p:extLst>
      <p:ext uri="{BB962C8B-B14F-4D97-AF65-F5344CB8AC3E}">
        <p14:creationId xmlns:p14="http://schemas.microsoft.com/office/powerpoint/2010/main" val="213743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Autofit/>
          </a:bodyPr>
          <a:lstStyle/>
          <a:p>
            <a:r>
              <a:rPr lang="en-US" sz="2400" dirty="0"/>
              <a:t>ADT Priority Queue (Linked-List): Implementation</a:t>
            </a:r>
          </a:p>
        </p:txBody>
      </p:sp>
      <p:sp>
        <p:nvSpPr>
          <p:cNvPr id="212995" name="Rectangle 3"/>
          <p:cNvSpPr>
            <a:spLocks noGrp="1" noChangeArrowheads="1"/>
          </p:cNvSpPr>
          <p:nvPr>
            <p:ph idx="1"/>
          </p:nvPr>
        </p:nvSpPr>
        <p:spPr>
          <a:noFill/>
          <a:ln/>
        </p:spPr>
        <p:txBody>
          <a:bodyPr>
            <a:noAutofit/>
          </a:bodyPr>
          <a:lstStyle/>
          <a:p>
            <a:pPr>
              <a:lnSpc>
                <a:spcPct val="90000"/>
              </a:lnSpc>
              <a:buFontTx/>
              <a:buNone/>
            </a:pPr>
            <a:r>
              <a:rPr lang="en-US" sz="1400" dirty="0">
                <a:latin typeface="SimSun" pitchFamily="2" charset="-122"/>
              </a:rPr>
              <a:t>	</a:t>
            </a:r>
            <a:r>
              <a:rPr lang="en-US" sz="1200" b="1" dirty="0">
                <a:solidFill>
                  <a:srgbClr val="002060"/>
                </a:solidFill>
                <a:latin typeface="SimSun" pitchFamily="2" charset="-122"/>
              </a:rPr>
              <a:t>public void </a:t>
            </a:r>
            <a:r>
              <a:rPr lang="en-US" sz="1200" dirty="0" err="1">
                <a:latin typeface="SimSun" pitchFamily="2" charset="-122"/>
              </a:rPr>
              <a:t>enqueue</a:t>
            </a:r>
            <a:r>
              <a:rPr lang="en-US" sz="1200" dirty="0">
                <a:latin typeface="SimSun" pitchFamily="2" charset="-122"/>
              </a:rPr>
              <a:t>(T e, </a:t>
            </a:r>
            <a:r>
              <a:rPr lang="en-US" sz="1200" b="1" dirty="0" err="1">
                <a:solidFill>
                  <a:srgbClr val="002060"/>
                </a:solidFill>
                <a:latin typeface="SimSun" pitchFamily="2" charset="-122"/>
              </a:rPr>
              <a:t>int</a:t>
            </a:r>
            <a:r>
              <a:rPr lang="en-US" sz="1200" b="1" dirty="0">
                <a:solidFill>
                  <a:srgbClr val="002060"/>
                </a:solidFill>
                <a:latin typeface="SimSun" pitchFamily="2" charset="-122"/>
              </a:rPr>
              <a:t> </a:t>
            </a:r>
            <a:r>
              <a:rPr lang="en-US" sz="1200" dirty="0" err="1">
                <a:latin typeface="SimSun" pitchFamily="2" charset="-122"/>
              </a:rPr>
              <a:t>pty</a:t>
            </a:r>
            <a:r>
              <a:rPr lang="en-US" sz="1200" dirty="0">
                <a:latin typeface="SimSun" pitchFamily="2" charset="-122"/>
              </a:rPr>
              <a:t>) {</a:t>
            </a:r>
          </a:p>
          <a:p>
            <a:pPr>
              <a:lnSpc>
                <a:spcPct val="90000"/>
              </a:lnSpc>
              <a:buFontTx/>
              <a:buNone/>
            </a:pPr>
            <a:r>
              <a:rPr lang="en-US" sz="1200" dirty="0">
                <a:latin typeface="SimSun" pitchFamily="2" charset="-122"/>
              </a:rPr>
              <a:t>		</a:t>
            </a:r>
            <a:r>
              <a:rPr lang="en-US" sz="1200" dirty="0" err="1">
                <a:latin typeface="SimSun" pitchFamily="2" charset="-122"/>
              </a:rPr>
              <a:t>PQNode</a:t>
            </a:r>
            <a:r>
              <a:rPr lang="en-US" sz="1200" dirty="0">
                <a:latin typeface="SimSun" pitchFamily="2" charset="-122"/>
              </a:rPr>
              <a:t>&lt;T&gt; </a:t>
            </a:r>
            <a:r>
              <a:rPr lang="en-US" sz="1200" dirty="0" err="1">
                <a:latin typeface="SimSun" pitchFamily="2" charset="-122"/>
              </a:rPr>
              <a:t>tmp</a:t>
            </a:r>
            <a:r>
              <a:rPr lang="en-US" sz="1200" dirty="0">
                <a:latin typeface="SimSun" pitchFamily="2" charset="-122"/>
              </a:rPr>
              <a:t> = </a:t>
            </a:r>
            <a:r>
              <a:rPr lang="en-US" sz="1200" b="1" dirty="0">
                <a:solidFill>
                  <a:srgbClr val="002060"/>
                </a:solidFill>
                <a:latin typeface="SimSun" pitchFamily="2" charset="-122"/>
              </a:rPr>
              <a:t>new </a:t>
            </a:r>
            <a:r>
              <a:rPr lang="en-US" sz="1200" dirty="0" err="1">
                <a:latin typeface="SimSun" pitchFamily="2" charset="-122"/>
              </a:rPr>
              <a:t>PQNode</a:t>
            </a:r>
            <a:r>
              <a:rPr lang="en-US" sz="1200" dirty="0">
                <a:latin typeface="SimSun" pitchFamily="2" charset="-122"/>
              </a:rPr>
              <a:t>&lt;T&gt;(e, </a:t>
            </a:r>
            <a:r>
              <a:rPr lang="en-US" sz="1200" dirty="0" err="1">
                <a:latin typeface="SimSun" pitchFamily="2" charset="-122"/>
              </a:rPr>
              <a:t>pty</a:t>
            </a:r>
            <a:r>
              <a:rPr lang="en-US" sz="1200" dirty="0">
                <a:latin typeface="SimSun" pitchFamily="2" charset="-122"/>
              </a:rPr>
              <a:t>);</a:t>
            </a:r>
          </a:p>
          <a:p>
            <a:pPr>
              <a:lnSpc>
                <a:spcPct val="90000"/>
              </a:lnSpc>
              <a:buFontTx/>
              <a:buNone/>
            </a:pPr>
            <a:r>
              <a:rPr lang="en-US" sz="1200" dirty="0">
                <a:latin typeface="SimSun" pitchFamily="2" charset="-122"/>
              </a:rPr>
              <a:t>		</a:t>
            </a:r>
            <a:r>
              <a:rPr lang="en-US" sz="1200" b="1" dirty="0">
                <a:solidFill>
                  <a:srgbClr val="002060"/>
                </a:solidFill>
                <a:latin typeface="SimSun" pitchFamily="2" charset="-122"/>
              </a:rPr>
              <a:t>if</a:t>
            </a:r>
            <a:r>
              <a:rPr lang="en-US" sz="1200" dirty="0">
                <a:latin typeface="SimSun" pitchFamily="2" charset="-122"/>
              </a:rPr>
              <a:t>((size == 0) || (</a:t>
            </a:r>
            <a:r>
              <a:rPr lang="en-US" sz="1200" dirty="0" err="1">
                <a:latin typeface="SimSun" pitchFamily="2" charset="-122"/>
              </a:rPr>
              <a:t>pty</a:t>
            </a:r>
            <a:r>
              <a:rPr lang="en-US" sz="1200" dirty="0">
                <a:latin typeface="SimSun" pitchFamily="2" charset="-122"/>
              </a:rPr>
              <a:t> &gt; </a:t>
            </a:r>
            <a:r>
              <a:rPr lang="en-US" sz="1200" dirty="0" err="1">
                <a:latin typeface="SimSun" pitchFamily="2" charset="-122"/>
              </a:rPr>
              <a:t>head.priority</a:t>
            </a:r>
            <a:r>
              <a:rPr lang="en-US" sz="1200" dirty="0">
                <a:latin typeface="SimSun" pitchFamily="2" charset="-122"/>
              </a:rPr>
              <a:t>)) {</a:t>
            </a:r>
          </a:p>
          <a:p>
            <a:pPr>
              <a:lnSpc>
                <a:spcPct val="90000"/>
              </a:lnSpc>
              <a:buFontTx/>
              <a:buNone/>
            </a:pPr>
            <a:r>
              <a:rPr lang="en-US" sz="1200" dirty="0">
                <a:latin typeface="SimSun" pitchFamily="2" charset="-122"/>
              </a:rPr>
              <a:t>			</a:t>
            </a:r>
            <a:r>
              <a:rPr lang="en-US" sz="1200" dirty="0" err="1">
                <a:latin typeface="SimSun" pitchFamily="2" charset="-122"/>
              </a:rPr>
              <a:t>tmp.next</a:t>
            </a:r>
            <a:r>
              <a:rPr lang="en-US" sz="1200" dirty="0">
                <a:latin typeface="SimSun" pitchFamily="2" charset="-122"/>
              </a:rPr>
              <a:t> = head;</a:t>
            </a:r>
          </a:p>
          <a:p>
            <a:pPr>
              <a:lnSpc>
                <a:spcPct val="90000"/>
              </a:lnSpc>
              <a:buFontTx/>
              <a:buNone/>
            </a:pPr>
            <a:r>
              <a:rPr lang="en-US" sz="1200" dirty="0">
                <a:latin typeface="SimSun" pitchFamily="2" charset="-122"/>
              </a:rPr>
              <a:t>			head = </a:t>
            </a:r>
            <a:r>
              <a:rPr lang="en-US" sz="1200" dirty="0" err="1">
                <a:latin typeface="SimSun" pitchFamily="2" charset="-122"/>
              </a:rPr>
              <a:t>tmp</a:t>
            </a:r>
            <a:r>
              <a:rPr lang="en-US" sz="1200" dirty="0">
                <a:latin typeface="SimSun" pitchFamily="2" charset="-122"/>
              </a:rPr>
              <a:t>;</a:t>
            </a:r>
          </a:p>
          <a:p>
            <a:pPr>
              <a:lnSpc>
                <a:spcPct val="90000"/>
              </a:lnSpc>
              <a:buFontTx/>
              <a:buNone/>
            </a:pPr>
            <a:r>
              <a:rPr lang="en-US" sz="1200" dirty="0">
                <a:latin typeface="SimSun" pitchFamily="2" charset="-122"/>
              </a:rPr>
              <a:t>		}</a:t>
            </a:r>
          </a:p>
          <a:p>
            <a:pPr>
              <a:lnSpc>
                <a:spcPct val="90000"/>
              </a:lnSpc>
              <a:buFontTx/>
              <a:buNone/>
            </a:pPr>
            <a:r>
              <a:rPr lang="en-US" sz="1200" dirty="0">
                <a:latin typeface="SimSun" pitchFamily="2" charset="-122"/>
              </a:rPr>
              <a:t>		</a:t>
            </a:r>
            <a:r>
              <a:rPr lang="en-US" sz="1200" b="1" dirty="0">
                <a:solidFill>
                  <a:srgbClr val="002060"/>
                </a:solidFill>
                <a:latin typeface="SimSun" pitchFamily="2" charset="-122"/>
              </a:rPr>
              <a:t>else </a:t>
            </a:r>
            <a:r>
              <a:rPr lang="en-US" sz="1200" dirty="0">
                <a:latin typeface="SimSun" pitchFamily="2" charset="-122"/>
              </a:rPr>
              <a:t>{</a:t>
            </a:r>
          </a:p>
          <a:p>
            <a:pPr>
              <a:lnSpc>
                <a:spcPct val="90000"/>
              </a:lnSpc>
              <a:buFontTx/>
              <a:buNone/>
            </a:pPr>
            <a:r>
              <a:rPr lang="en-US" sz="1200" dirty="0">
                <a:latin typeface="SimSun" pitchFamily="2" charset="-122"/>
              </a:rPr>
              <a:t>			</a:t>
            </a:r>
            <a:r>
              <a:rPr lang="en-US" sz="1200" dirty="0" err="1">
                <a:latin typeface="SimSun" pitchFamily="2" charset="-122"/>
              </a:rPr>
              <a:t>PQNode</a:t>
            </a:r>
            <a:r>
              <a:rPr lang="en-US" sz="1200" dirty="0">
                <a:latin typeface="SimSun" pitchFamily="2" charset="-122"/>
              </a:rPr>
              <a:t>&lt;T&gt; p = head;</a:t>
            </a:r>
          </a:p>
          <a:p>
            <a:pPr>
              <a:lnSpc>
                <a:spcPct val="90000"/>
              </a:lnSpc>
              <a:buFontTx/>
              <a:buNone/>
            </a:pPr>
            <a:r>
              <a:rPr lang="en-US" sz="1200" dirty="0">
                <a:latin typeface="SimSun" pitchFamily="2" charset="-122"/>
              </a:rPr>
              <a:t>			</a:t>
            </a:r>
            <a:r>
              <a:rPr lang="en-US" sz="1200" dirty="0" err="1">
                <a:latin typeface="SimSun" pitchFamily="2" charset="-122"/>
              </a:rPr>
              <a:t>PQNode</a:t>
            </a:r>
            <a:r>
              <a:rPr lang="en-US" sz="1200" dirty="0">
                <a:latin typeface="SimSun" pitchFamily="2" charset="-122"/>
              </a:rPr>
              <a:t>&lt;T&gt; q = </a:t>
            </a:r>
            <a:r>
              <a:rPr lang="en-US" sz="1200" b="1" dirty="0">
                <a:solidFill>
                  <a:srgbClr val="002060"/>
                </a:solidFill>
                <a:latin typeface="SimSun" pitchFamily="2" charset="-122"/>
              </a:rPr>
              <a:t>null</a:t>
            </a:r>
            <a:r>
              <a:rPr lang="en-US" sz="1200" dirty="0">
                <a:latin typeface="SimSun" pitchFamily="2" charset="-122"/>
              </a:rPr>
              <a:t>;</a:t>
            </a:r>
          </a:p>
          <a:p>
            <a:pPr>
              <a:lnSpc>
                <a:spcPct val="90000"/>
              </a:lnSpc>
              <a:buFontTx/>
              <a:buNone/>
            </a:pPr>
            <a:r>
              <a:rPr lang="en-US" sz="1200" dirty="0">
                <a:latin typeface="SimSun" pitchFamily="2" charset="-122"/>
              </a:rPr>
              <a:t>			</a:t>
            </a:r>
            <a:r>
              <a:rPr lang="en-US" sz="1200" b="1" dirty="0">
                <a:solidFill>
                  <a:srgbClr val="002060"/>
                </a:solidFill>
                <a:latin typeface="SimSun" pitchFamily="2" charset="-122"/>
              </a:rPr>
              <a:t>while</a:t>
            </a:r>
            <a:r>
              <a:rPr lang="en-US" sz="1200" dirty="0">
                <a:latin typeface="SimSun" pitchFamily="2" charset="-122"/>
              </a:rPr>
              <a:t>((p != </a:t>
            </a:r>
            <a:r>
              <a:rPr lang="en-US" sz="1200" b="1" dirty="0">
                <a:solidFill>
                  <a:srgbClr val="002060"/>
                </a:solidFill>
                <a:latin typeface="SimSun" pitchFamily="2" charset="-122"/>
              </a:rPr>
              <a:t>null</a:t>
            </a:r>
            <a:r>
              <a:rPr lang="en-US" sz="1200" dirty="0">
                <a:latin typeface="SimSun" pitchFamily="2" charset="-122"/>
              </a:rPr>
              <a:t>) &amp;&amp; (</a:t>
            </a:r>
            <a:r>
              <a:rPr lang="en-US" sz="1200" dirty="0" err="1">
                <a:latin typeface="SimSun" pitchFamily="2" charset="-122"/>
              </a:rPr>
              <a:t>pty</a:t>
            </a:r>
            <a:r>
              <a:rPr lang="en-US" sz="1200" dirty="0">
                <a:latin typeface="SimSun" pitchFamily="2" charset="-122"/>
              </a:rPr>
              <a:t> &lt;= </a:t>
            </a:r>
            <a:r>
              <a:rPr lang="en-US" sz="1200" dirty="0" err="1">
                <a:latin typeface="SimSun" pitchFamily="2" charset="-122"/>
              </a:rPr>
              <a:t>p.priority</a:t>
            </a:r>
            <a:r>
              <a:rPr lang="en-US" sz="1200" dirty="0">
                <a:latin typeface="SimSun" pitchFamily="2" charset="-122"/>
              </a:rPr>
              <a:t>)) {</a:t>
            </a:r>
          </a:p>
          <a:p>
            <a:pPr>
              <a:lnSpc>
                <a:spcPct val="90000"/>
              </a:lnSpc>
              <a:buFontTx/>
              <a:buNone/>
            </a:pPr>
            <a:r>
              <a:rPr lang="en-US" sz="1200" dirty="0">
                <a:latin typeface="SimSun" pitchFamily="2" charset="-122"/>
              </a:rPr>
              <a:t>				q = p;</a:t>
            </a:r>
          </a:p>
          <a:p>
            <a:pPr>
              <a:lnSpc>
                <a:spcPct val="90000"/>
              </a:lnSpc>
              <a:buFontTx/>
              <a:buNone/>
            </a:pPr>
            <a:r>
              <a:rPr lang="en-US" sz="1200" dirty="0">
                <a:latin typeface="SimSun" pitchFamily="2" charset="-122"/>
              </a:rPr>
              <a:t>				p = </a:t>
            </a:r>
            <a:r>
              <a:rPr lang="en-US" sz="1200" dirty="0" err="1">
                <a:latin typeface="SimSun" pitchFamily="2" charset="-122"/>
              </a:rPr>
              <a:t>p.next</a:t>
            </a:r>
            <a:r>
              <a:rPr lang="en-US" sz="1200" dirty="0">
                <a:latin typeface="SimSun" pitchFamily="2" charset="-122"/>
              </a:rPr>
              <a:t>;</a:t>
            </a:r>
          </a:p>
          <a:p>
            <a:pPr>
              <a:lnSpc>
                <a:spcPct val="90000"/>
              </a:lnSpc>
              <a:buFontTx/>
              <a:buNone/>
            </a:pPr>
            <a:r>
              <a:rPr lang="en-US" sz="1200" dirty="0">
                <a:latin typeface="SimSun" pitchFamily="2" charset="-122"/>
              </a:rPr>
              <a:t>			}</a:t>
            </a:r>
          </a:p>
          <a:p>
            <a:pPr>
              <a:lnSpc>
                <a:spcPct val="90000"/>
              </a:lnSpc>
              <a:buFontTx/>
              <a:buNone/>
            </a:pPr>
            <a:r>
              <a:rPr lang="en-US" sz="1200" dirty="0">
                <a:latin typeface="SimSun" pitchFamily="2" charset="-122"/>
              </a:rPr>
              <a:t>			</a:t>
            </a:r>
            <a:r>
              <a:rPr lang="en-US" sz="1200" dirty="0" err="1">
                <a:latin typeface="SimSun" pitchFamily="2" charset="-122"/>
              </a:rPr>
              <a:t>tmp.next</a:t>
            </a:r>
            <a:r>
              <a:rPr lang="en-US" sz="1200" dirty="0">
                <a:latin typeface="SimSun" pitchFamily="2" charset="-122"/>
              </a:rPr>
              <a:t> = p;</a:t>
            </a:r>
          </a:p>
          <a:p>
            <a:pPr>
              <a:lnSpc>
                <a:spcPct val="90000"/>
              </a:lnSpc>
              <a:buFontTx/>
              <a:buNone/>
            </a:pPr>
            <a:r>
              <a:rPr lang="en-US" sz="1200" dirty="0">
                <a:latin typeface="SimSun" pitchFamily="2" charset="-122"/>
              </a:rPr>
              <a:t>			</a:t>
            </a:r>
            <a:r>
              <a:rPr lang="en-US" sz="1200" dirty="0" err="1">
                <a:latin typeface="SimSun" pitchFamily="2" charset="-122"/>
              </a:rPr>
              <a:t>q.next</a:t>
            </a:r>
            <a:r>
              <a:rPr lang="en-US" sz="1200" dirty="0">
                <a:latin typeface="SimSun" pitchFamily="2" charset="-122"/>
              </a:rPr>
              <a:t> = </a:t>
            </a:r>
            <a:r>
              <a:rPr lang="en-US" sz="1200" dirty="0" err="1">
                <a:latin typeface="SimSun" pitchFamily="2" charset="-122"/>
              </a:rPr>
              <a:t>tmp</a:t>
            </a:r>
            <a:r>
              <a:rPr lang="en-US" sz="1200" dirty="0">
                <a:latin typeface="SimSun" pitchFamily="2" charset="-122"/>
              </a:rPr>
              <a:t>;</a:t>
            </a:r>
          </a:p>
          <a:p>
            <a:pPr>
              <a:lnSpc>
                <a:spcPct val="90000"/>
              </a:lnSpc>
              <a:buFontTx/>
              <a:buNone/>
            </a:pPr>
            <a:r>
              <a:rPr lang="en-US" sz="1200" dirty="0">
                <a:latin typeface="SimSun" pitchFamily="2" charset="-122"/>
              </a:rPr>
              <a:t>		}</a:t>
            </a:r>
          </a:p>
          <a:p>
            <a:pPr>
              <a:lnSpc>
                <a:spcPct val="90000"/>
              </a:lnSpc>
              <a:buFontTx/>
              <a:buNone/>
            </a:pPr>
            <a:r>
              <a:rPr lang="en-US" sz="1200" dirty="0">
                <a:latin typeface="SimSun" pitchFamily="2" charset="-122"/>
              </a:rPr>
              <a:t>		size++;</a:t>
            </a:r>
          </a:p>
          <a:p>
            <a:pPr>
              <a:lnSpc>
                <a:spcPct val="90000"/>
              </a:lnSpc>
              <a:buFontTx/>
              <a:buNone/>
            </a:pPr>
            <a:r>
              <a:rPr lang="en-US" sz="1200" dirty="0">
                <a:latin typeface="SimSun" pitchFamily="2" charset="-122"/>
              </a:rPr>
              <a:t>	}</a:t>
            </a:r>
          </a:p>
        </p:txBody>
      </p:sp>
      <p:sp>
        <p:nvSpPr>
          <p:cNvPr id="6" name="Slide Number Placeholder 5"/>
          <p:cNvSpPr>
            <a:spLocks noGrp="1"/>
          </p:cNvSpPr>
          <p:nvPr>
            <p:ph type="sldNum" sz="quarter" idx="12"/>
          </p:nvPr>
        </p:nvSpPr>
        <p:spPr/>
        <p:txBody>
          <a:bodyPr/>
          <a:lstStyle/>
          <a:p>
            <a:fld id="{9DE11326-D035-468E-A2AB-FE67E3F12CDC}" type="slidenum">
              <a:rPr lang="en-US"/>
              <a:pPr/>
              <a:t>22</a:t>
            </a:fld>
            <a:endParaRPr lang="en-US"/>
          </a:p>
        </p:txBody>
      </p:sp>
    </p:spTree>
    <p:extLst>
      <p:ext uri="{BB962C8B-B14F-4D97-AF65-F5344CB8AC3E}">
        <p14:creationId xmlns:p14="http://schemas.microsoft.com/office/powerpoint/2010/main" val="289102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normAutofit/>
          </a:bodyPr>
          <a:lstStyle/>
          <a:p>
            <a:r>
              <a:rPr lang="en-US" sz="2400" dirty="0"/>
              <a:t>ADT Priority Queue (Linked-List): Implementation</a:t>
            </a:r>
          </a:p>
        </p:txBody>
      </p:sp>
      <p:sp>
        <p:nvSpPr>
          <p:cNvPr id="214019" name="Rectangle 3"/>
          <p:cNvSpPr>
            <a:spLocks noGrp="1" noChangeArrowheads="1"/>
          </p:cNvSpPr>
          <p:nvPr>
            <p:ph idx="1"/>
          </p:nvPr>
        </p:nvSpPr>
        <p:spPr>
          <a:noFill/>
          <a:ln/>
        </p:spPr>
        <p:txBody>
          <a:bodyPr>
            <a:normAutofit fontScale="70000" lnSpcReduction="20000"/>
          </a:bodyPr>
          <a:lstStyle/>
          <a:p>
            <a:pPr>
              <a:buFontTx/>
              <a:buNone/>
            </a:pPr>
            <a:r>
              <a:rPr lang="en-US" sz="1800" dirty="0">
                <a:latin typeface="SimSun" pitchFamily="2" charset="-122"/>
              </a:rPr>
              <a:t>	</a:t>
            </a:r>
            <a:r>
              <a:rPr lang="en-US" sz="1800" b="1" dirty="0">
                <a:solidFill>
                  <a:srgbClr val="002060"/>
                </a:solidFill>
                <a:latin typeface="SimSun" pitchFamily="2" charset="-122"/>
              </a:rPr>
              <a:t>public</a:t>
            </a:r>
            <a:r>
              <a:rPr lang="en-US" sz="1800" dirty="0">
                <a:latin typeface="SimSun" pitchFamily="2" charset="-122"/>
              </a:rPr>
              <a:t> </a:t>
            </a:r>
            <a:r>
              <a:rPr lang="en-US" sz="1800" dirty="0" err="1">
                <a:latin typeface="SimSun" pitchFamily="2" charset="-122"/>
              </a:rPr>
              <a:t>PQElement</a:t>
            </a:r>
            <a:r>
              <a:rPr lang="en-US" sz="1800" dirty="0">
                <a:latin typeface="SimSun" pitchFamily="2" charset="-122"/>
              </a:rPr>
              <a:t>&lt;T&gt; serve(){</a:t>
            </a:r>
          </a:p>
          <a:p>
            <a:pPr>
              <a:buFontTx/>
              <a:buNone/>
            </a:pPr>
            <a:r>
              <a:rPr lang="en-US" sz="1800" dirty="0">
                <a:latin typeface="SimSun" pitchFamily="2" charset="-122"/>
              </a:rPr>
              <a:t>		</a:t>
            </a:r>
            <a:r>
              <a:rPr lang="en-US" sz="1800" dirty="0" err="1">
                <a:latin typeface="SimSun" pitchFamily="2" charset="-122"/>
              </a:rPr>
              <a:t>PQNode</a:t>
            </a:r>
            <a:r>
              <a:rPr lang="en-US" sz="1800" dirty="0">
                <a:latin typeface="SimSun" pitchFamily="2" charset="-122"/>
              </a:rPr>
              <a:t>&lt;T&gt; node = head;</a:t>
            </a:r>
          </a:p>
          <a:p>
            <a:pPr>
              <a:buFontTx/>
              <a:buNone/>
            </a:pPr>
            <a:r>
              <a:rPr lang="en-US" sz="1800" dirty="0">
                <a:latin typeface="SimSun" pitchFamily="2" charset="-122"/>
              </a:rPr>
              <a:t>		</a:t>
            </a:r>
            <a:r>
              <a:rPr lang="en-US" sz="1800" dirty="0" err="1">
                <a:latin typeface="SimSun" pitchFamily="2" charset="-122"/>
              </a:rPr>
              <a:t>PQElement</a:t>
            </a:r>
            <a:r>
              <a:rPr lang="en-US" sz="1800" dirty="0">
                <a:latin typeface="SimSun" pitchFamily="2" charset="-122"/>
              </a:rPr>
              <a:t>&lt;T&gt; </a:t>
            </a:r>
            <a:r>
              <a:rPr lang="en-US" sz="1800" dirty="0" err="1">
                <a:latin typeface="SimSun" pitchFamily="2" charset="-122"/>
              </a:rPr>
              <a:t>pqe</a:t>
            </a:r>
            <a:r>
              <a:rPr lang="en-US" sz="1800" dirty="0">
                <a:latin typeface="SimSun" pitchFamily="2" charset="-122"/>
              </a:rPr>
              <a:t>=new </a:t>
            </a:r>
            <a:r>
              <a:rPr lang="en-US" sz="1800" dirty="0" err="1">
                <a:latin typeface="SimSun" pitchFamily="2" charset="-122"/>
              </a:rPr>
              <a:t>PQElement</a:t>
            </a:r>
            <a:r>
              <a:rPr lang="en-US" sz="1800" dirty="0">
                <a:latin typeface="SimSun" pitchFamily="2" charset="-122"/>
              </a:rPr>
              <a:t>&lt;T&gt;(</a:t>
            </a:r>
            <a:r>
              <a:rPr lang="en-US" sz="1800" dirty="0" err="1">
                <a:latin typeface="SimSun" pitchFamily="2" charset="-122"/>
              </a:rPr>
              <a:t>node.data,node.p</a:t>
            </a:r>
            <a:r>
              <a:rPr lang="en-US" sz="1800" dirty="0">
                <a:latin typeface="SimSun" pitchFamily="2" charset="-122"/>
              </a:rPr>
              <a:t>);</a:t>
            </a:r>
          </a:p>
          <a:p>
            <a:pPr>
              <a:buFontTx/>
              <a:buNone/>
            </a:pPr>
            <a:r>
              <a:rPr lang="en-US" sz="1800" dirty="0">
                <a:latin typeface="SimSun" pitchFamily="2" charset="-122"/>
              </a:rPr>
              <a:t>		head = </a:t>
            </a:r>
            <a:r>
              <a:rPr lang="en-US" sz="1800" dirty="0" err="1">
                <a:latin typeface="SimSun" pitchFamily="2" charset="-122"/>
              </a:rPr>
              <a:t>head.next</a:t>
            </a:r>
            <a:r>
              <a:rPr lang="en-US" sz="1800" dirty="0">
                <a:latin typeface="SimSun" pitchFamily="2" charset="-122"/>
              </a:rPr>
              <a:t>;</a:t>
            </a:r>
          </a:p>
          <a:p>
            <a:pPr>
              <a:buFontTx/>
              <a:buNone/>
            </a:pPr>
            <a:r>
              <a:rPr lang="en-US" sz="1800" dirty="0">
                <a:latin typeface="SimSun" pitchFamily="2" charset="-122"/>
              </a:rPr>
              <a:t>		size--;</a:t>
            </a:r>
          </a:p>
          <a:p>
            <a:pPr>
              <a:buFontTx/>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a:t>
            </a:r>
            <a:r>
              <a:rPr lang="en-US" sz="1800" dirty="0" err="1">
                <a:latin typeface="SimSun" pitchFamily="2" charset="-122"/>
              </a:rPr>
              <a:t>pqe</a:t>
            </a:r>
            <a:r>
              <a:rPr lang="en-US" sz="1800" dirty="0">
                <a:latin typeface="SimSun" pitchFamily="2" charset="-122"/>
              </a:rPr>
              <a:t>;</a:t>
            </a:r>
          </a:p>
          <a:p>
            <a:pPr>
              <a:buFontTx/>
              <a:buNone/>
            </a:pPr>
            <a:r>
              <a:rPr lang="en-US" sz="1800" dirty="0">
                <a:latin typeface="SimSun" pitchFamily="2" charset="-122"/>
              </a:rPr>
              <a:t>	}</a:t>
            </a:r>
          </a:p>
          <a:p>
            <a:pPr>
              <a:buFontTx/>
              <a:buNone/>
            </a:pPr>
            <a:endParaRPr lang="en-US" sz="1800" dirty="0">
              <a:latin typeface="SimSun" pitchFamily="2" charset="-122"/>
            </a:endParaRPr>
          </a:p>
          <a:p>
            <a:pPr>
              <a:buFontTx/>
              <a:buNone/>
            </a:pPr>
            <a:r>
              <a:rPr lang="en-US" sz="1800" dirty="0">
                <a:latin typeface="SimSun" pitchFamily="2" charset="-122"/>
              </a:rPr>
              <a:t> public class </a:t>
            </a:r>
            <a:r>
              <a:rPr lang="en-US" sz="1800" dirty="0" err="1">
                <a:latin typeface="SimSun" pitchFamily="2" charset="-122"/>
              </a:rPr>
              <a:t>PQElement</a:t>
            </a:r>
            <a:r>
              <a:rPr lang="en-US" sz="1800" dirty="0">
                <a:latin typeface="SimSun" pitchFamily="2" charset="-122"/>
              </a:rPr>
              <a:t>&lt;T&gt;</a:t>
            </a:r>
          </a:p>
          <a:p>
            <a:pPr>
              <a:buFontTx/>
              <a:buNone/>
            </a:pPr>
            <a:r>
              <a:rPr lang="en-US" sz="1800" dirty="0">
                <a:latin typeface="SimSun" pitchFamily="2" charset="-122"/>
              </a:rPr>
              <a:t> {</a:t>
            </a:r>
          </a:p>
          <a:p>
            <a:pPr>
              <a:buFontTx/>
              <a:buNone/>
            </a:pPr>
            <a:r>
              <a:rPr lang="en-US" sz="1800" dirty="0">
                <a:latin typeface="SimSun" pitchFamily="2" charset="-122"/>
              </a:rPr>
              <a:t> public T data;</a:t>
            </a:r>
          </a:p>
          <a:p>
            <a:pPr>
              <a:buFontTx/>
              <a:buNone/>
            </a:pPr>
            <a:r>
              <a:rPr lang="en-US" sz="1800" dirty="0">
                <a:latin typeface="SimSun" pitchFamily="2" charset="-122"/>
              </a:rPr>
              <a:t> public Priority p; </a:t>
            </a:r>
          </a:p>
          <a:p>
            <a:pPr>
              <a:buFontTx/>
              <a:buNone/>
            </a:pPr>
            <a:r>
              <a:rPr lang="en-US" sz="1800" dirty="0">
                <a:latin typeface="SimSun" pitchFamily="2" charset="-122"/>
              </a:rPr>
              <a:t> public </a:t>
            </a:r>
            <a:r>
              <a:rPr lang="en-US" sz="1800" dirty="0" err="1">
                <a:latin typeface="SimSun" pitchFamily="2" charset="-122"/>
              </a:rPr>
              <a:t>PQElement</a:t>
            </a:r>
            <a:r>
              <a:rPr lang="en-US" sz="1800" dirty="0">
                <a:latin typeface="SimSun" pitchFamily="2" charset="-122"/>
              </a:rPr>
              <a:t>(T e, Priority </a:t>
            </a:r>
            <a:r>
              <a:rPr lang="en-US" sz="1800" dirty="0" err="1">
                <a:latin typeface="SimSun" pitchFamily="2" charset="-122"/>
              </a:rPr>
              <a:t>pr</a:t>
            </a:r>
            <a:r>
              <a:rPr lang="en-US" sz="1800" dirty="0">
                <a:latin typeface="SimSun" pitchFamily="2" charset="-122"/>
              </a:rPr>
              <a:t>){</a:t>
            </a:r>
          </a:p>
          <a:p>
            <a:pPr>
              <a:buFontTx/>
              <a:buNone/>
            </a:pPr>
            <a:r>
              <a:rPr lang="en-US" sz="1800" dirty="0">
                <a:latin typeface="SimSun" pitchFamily="2" charset="-122"/>
              </a:rPr>
              <a:t>		data=e;</a:t>
            </a:r>
          </a:p>
          <a:p>
            <a:pPr>
              <a:buFontTx/>
              <a:buNone/>
            </a:pPr>
            <a:r>
              <a:rPr lang="en-US" sz="1800" dirty="0">
                <a:latin typeface="SimSun" pitchFamily="2" charset="-122"/>
              </a:rPr>
              <a:t>		p=</a:t>
            </a:r>
            <a:r>
              <a:rPr lang="en-US" sz="1800" dirty="0" err="1">
                <a:latin typeface="SimSun" pitchFamily="2" charset="-122"/>
              </a:rPr>
              <a:t>pr</a:t>
            </a:r>
            <a:r>
              <a:rPr lang="en-US" sz="1800" dirty="0">
                <a:latin typeface="SimSun" pitchFamily="2" charset="-122"/>
              </a:rPr>
              <a:t>;</a:t>
            </a:r>
          </a:p>
          <a:p>
            <a:pPr>
              <a:buFontTx/>
              <a:buNone/>
            </a:pPr>
            <a:r>
              <a:rPr lang="en-US" sz="1800" dirty="0">
                <a:latin typeface="SimSun" pitchFamily="2" charset="-122"/>
              </a:rPr>
              <a:t>}</a:t>
            </a:r>
          </a:p>
        </p:txBody>
      </p:sp>
      <p:sp>
        <p:nvSpPr>
          <p:cNvPr id="6" name="Slide Number Placeholder 5"/>
          <p:cNvSpPr>
            <a:spLocks noGrp="1"/>
          </p:cNvSpPr>
          <p:nvPr>
            <p:ph type="sldNum" sz="quarter" idx="12"/>
          </p:nvPr>
        </p:nvSpPr>
        <p:spPr/>
        <p:txBody>
          <a:bodyPr/>
          <a:lstStyle/>
          <a:p>
            <a:fld id="{C1FD4029-16F0-40D7-9CF5-ACF4BA973148}" type="slidenum">
              <a:rPr lang="en-US"/>
              <a:pPr/>
              <a:t>23</a:t>
            </a:fld>
            <a:endParaRPr lang="en-US"/>
          </a:p>
        </p:txBody>
      </p:sp>
    </p:spTree>
    <p:extLst>
      <p:ext uri="{BB962C8B-B14F-4D97-AF65-F5344CB8AC3E}">
        <p14:creationId xmlns:p14="http://schemas.microsoft.com/office/powerpoint/2010/main" val="2637446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extLst/>
          </p:nvPr>
        </p:nvGraphicFramePr>
        <p:xfrm>
          <a:off x="1981201" y="2509520"/>
          <a:ext cx="8229601" cy="1757680"/>
        </p:xfrm>
        <a:graphic>
          <a:graphicData uri="http://schemas.openxmlformats.org/drawingml/2006/table">
            <a:tbl>
              <a:tblPr firstRow="1" bandRow="1">
                <a:tableStyleId>{5C22544A-7EE6-4342-B048-85BDC9FD1C3A}</a:tableStyleId>
              </a:tblPr>
              <a:tblGrid>
                <a:gridCol w="1058091">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763486">
                  <a:extLst>
                    <a:ext uri="{9D8B030D-6E8A-4147-A177-3AD203B41FA5}">
                      <a16:colId xmlns:a16="http://schemas.microsoft.com/office/drawing/2014/main" val="20002"/>
                    </a:ext>
                  </a:extLst>
                </a:gridCol>
                <a:gridCol w="1881052">
                  <a:extLst>
                    <a:ext uri="{9D8B030D-6E8A-4147-A177-3AD203B41FA5}">
                      <a16:colId xmlns:a16="http://schemas.microsoft.com/office/drawing/2014/main" val="20003"/>
                    </a:ext>
                  </a:extLst>
                </a:gridCol>
                <a:gridCol w="1881052">
                  <a:extLst>
                    <a:ext uri="{9D8B030D-6E8A-4147-A177-3AD203B41FA5}">
                      <a16:colId xmlns:a16="http://schemas.microsoft.com/office/drawing/2014/main" val="20004"/>
                    </a:ext>
                  </a:extLst>
                </a:gridCol>
              </a:tblGrid>
              <a:tr h="271462">
                <a:tc>
                  <a:txBody>
                    <a:bodyPr/>
                    <a:lstStyle/>
                    <a:p>
                      <a:pPr algn="l"/>
                      <a:r>
                        <a:rPr lang="en-US" sz="1200" dirty="0"/>
                        <a:t>Operation</a:t>
                      </a:r>
                      <a:endParaRPr lang="en-US" sz="1400" dirty="0"/>
                    </a:p>
                  </a:txBody>
                  <a:tcPr/>
                </a:tc>
                <a:tc>
                  <a:txBody>
                    <a:bodyPr/>
                    <a:lstStyle/>
                    <a:p>
                      <a:pPr algn="ctr"/>
                      <a:r>
                        <a:rPr lang="en-US" sz="1200" dirty="0"/>
                        <a:t>Queue (LL)</a:t>
                      </a:r>
                    </a:p>
                  </a:txBody>
                  <a:tcPr/>
                </a:tc>
                <a:tc>
                  <a:txBody>
                    <a:bodyPr/>
                    <a:lstStyle/>
                    <a:p>
                      <a:pPr algn="ctr"/>
                      <a:r>
                        <a:rPr lang="en-US" sz="1200" dirty="0"/>
                        <a:t>Queue (A)</a:t>
                      </a:r>
                    </a:p>
                  </a:txBody>
                  <a:tcPr/>
                </a:tc>
                <a:tc>
                  <a:txBody>
                    <a:bodyPr/>
                    <a:lstStyle/>
                    <a:p>
                      <a:pPr algn="ctr"/>
                      <a:r>
                        <a:rPr lang="en-US" sz="1200" dirty="0"/>
                        <a:t>Priority Queue (LL)</a:t>
                      </a:r>
                    </a:p>
                  </a:txBody>
                  <a:tcPr/>
                </a:tc>
                <a:tc>
                  <a:txBody>
                    <a:bodyPr/>
                    <a:lstStyle/>
                    <a:p>
                      <a:pPr algn="ctr"/>
                      <a:r>
                        <a:rPr lang="en-US" sz="1200" dirty="0"/>
                        <a:t>Priority Queue (CA)</a:t>
                      </a:r>
                    </a:p>
                  </a:txBody>
                  <a:tcPr/>
                </a:tc>
                <a:extLst>
                  <a:ext uri="{0D108BD9-81ED-4DB2-BD59-A6C34878D82A}">
                    <a16:rowId xmlns:a16="http://schemas.microsoft.com/office/drawing/2014/main" val="10000"/>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1"/>
                  </a:ext>
                </a:extLst>
              </a:tr>
              <a:tr h="370840">
                <a:tc>
                  <a:txBody>
                    <a:bodyPr/>
                    <a:lstStyle/>
                    <a:p>
                      <a:pPr algn="l"/>
                      <a:r>
                        <a:rPr lang="en-US" sz="1400" b="1" dirty="0"/>
                        <a:t>Length</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2"/>
                  </a:ext>
                </a:extLst>
              </a:tr>
              <a:tr h="370840">
                <a:tc>
                  <a:txBody>
                    <a:bodyPr/>
                    <a:lstStyle/>
                    <a:p>
                      <a:pPr algn="l"/>
                      <a:r>
                        <a:rPr lang="en-US" sz="1400" b="1" dirty="0" err="1"/>
                        <a:t>Enqueue</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O(n)</a:t>
                      </a:r>
                    </a:p>
                  </a:txBody>
                  <a:tcPr/>
                </a:tc>
                <a:tc>
                  <a:txBody>
                    <a:bodyPr/>
                    <a:lstStyle/>
                    <a:p>
                      <a:pPr algn="ctr"/>
                      <a:r>
                        <a:rPr lang="en-US" sz="1400" dirty="0"/>
                        <a:t>O(n)</a:t>
                      </a:r>
                    </a:p>
                  </a:txBody>
                  <a:tcPr/>
                </a:tc>
                <a:extLst>
                  <a:ext uri="{0D108BD9-81ED-4DB2-BD59-A6C34878D82A}">
                    <a16:rowId xmlns:a16="http://schemas.microsoft.com/office/drawing/2014/main" val="10003"/>
                  </a:ext>
                </a:extLst>
              </a:tr>
              <a:tr h="370840">
                <a:tc>
                  <a:txBody>
                    <a:bodyPr/>
                    <a:lstStyle/>
                    <a:p>
                      <a:pPr algn="l"/>
                      <a:r>
                        <a:rPr lang="en-US" sz="1400" b="1" dirty="0"/>
                        <a:t>Serve</a:t>
                      </a:r>
                    </a:p>
                  </a:txBody>
                  <a:tcPr/>
                </a:tc>
                <a:tc>
                  <a:txBody>
                    <a:bodyPr/>
                    <a:lstStyle/>
                    <a:p>
                      <a:pPr algn="ctr"/>
                      <a:r>
                        <a:rPr lang="en-US" sz="1400" dirty="0"/>
                        <a:t>O(1)</a:t>
                      </a:r>
                    </a:p>
                  </a:txBody>
                  <a:tcPr/>
                </a:tc>
                <a:tc>
                  <a:txBody>
                    <a:bodyPr/>
                    <a:lstStyle/>
                    <a:p>
                      <a:pPr algn="ctr"/>
                      <a:r>
                        <a:rPr lang="en-US" sz="1400" dirty="0">
                          <a:solidFill>
                            <a:schemeClr val="tx1"/>
                          </a:solidFill>
                        </a:rPr>
                        <a:t>O(n</a:t>
                      </a:r>
                      <a:r>
                        <a:rPr lang="en-US" sz="1400" dirty="0"/>
                        <a:t>)</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416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550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3</a:t>
            </a:fld>
            <a:endParaRPr lang="en-US"/>
          </a:p>
        </p:txBody>
      </p:sp>
    </p:spTree>
    <p:extLst>
      <p:ext uri="{BB962C8B-B14F-4D97-AF65-F5344CB8AC3E}">
        <p14:creationId xmlns:p14="http://schemas.microsoft.com/office/powerpoint/2010/main" val="116840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a:t>
            </a:fld>
            <a:endParaRPr lang="en-US"/>
          </a:p>
        </p:txBody>
      </p:sp>
    </p:spTree>
    <p:extLst>
      <p:ext uri="{BB962C8B-B14F-4D97-AF65-F5344CB8AC3E}">
        <p14:creationId xmlns:p14="http://schemas.microsoft.com/office/powerpoint/2010/main" val="210547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723720" y="1352415"/>
            <a:ext cx="8643102" cy="5369060"/>
          </a:xfrm>
        </p:spPr>
        <p:txBody>
          <a:bodyPr>
            <a:noAutofit/>
          </a:bodyPr>
          <a:lstStyle/>
          <a:p>
            <a:pPr eaLnBrk="1" hangingPunct="1">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 void </a:t>
            </a:r>
            <a:r>
              <a:rPr lang="en-US" sz="1400" dirty="0">
                <a:latin typeface="SimSun" pitchFamily="2" charset="-122"/>
              </a:rPr>
              <a:t>remove () {</a:t>
            </a:r>
          </a:p>
          <a:p>
            <a:pPr eaLnBrk="1" hangingPunct="1">
              <a:lnSpc>
                <a:spcPct val="90000"/>
              </a:lnSpc>
              <a:buFontTx/>
              <a:buNone/>
            </a:pPr>
            <a:r>
              <a:rPr lang="en-US" sz="1400" b="1" dirty="0">
                <a:solidFill>
                  <a:srgbClr val="002060"/>
                </a:solidFill>
                <a:latin typeface="SimSun" pitchFamily="2" charset="-122"/>
              </a:rPr>
              <a:t>		if</a:t>
            </a:r>
            <a:r>
              <a:rPr lang="en-US" sz="1400" dirty="0">
                <a:latin typeface="SimSun" pitchFamily="2" charset="-122"/>
              </a:rPr>
              <a:t> (current == head) {</a:t>
            </a:r>
          </a:p>
          <a:p>
            <a:pPr eaLnBrk="1" hangingPunct="1">
              <a:lnSpc>
                <a:spcPct val="90000"/>
              </a:lnSpc>
              <a:buFontTx/>
              <a:buNone/>
            </a:pPr>
            <a:r>
              <a:rPr lang="en-US" sz="1400" dirty="0">
                <a:latin typeface="SimSun" pitchFamily="2" charset="-122"/>
              </a:rPr>
              <a:t>			head = </a:t>
            </a:r>
            <a:r>
              <a:rPr lang="en-US" sz="1400" dirty="0" err="1">
                <a:latin typeface="SimSun" pitchFamily="2" charset="-122"/>
              </a:rPr>
              <a:t>head.next</a:t>
            </a:r>
            <a:r>
              <a:rPr lang="en-US" sz="1400" dirty="0">
                <a:latin typeface="SimSun" pitchFamily="2" charset="-122"/>
              </a:rPr>
              <a:t>;</a:t>
            </a:r>
          </a:p>
          <a:p>
            <a:pPr eaLnBrk="1" hangingPunct="1">
              <a:lnSpc>
                <a:spcPct val="90000"/>
              </a:lnSpc>
              <a:buFontTx/>
              <a:buNone/>
            </a:pPr>
            <a:r>
              <a:rPr lang="en-US" sz="1400" dirty="0">
                <a:latin typeface="SimSun" pitchFamily="2" charset="-122"/>
              </a:rPr>
              <a:t>		}</a:t>
            </a:r>
          </a:p>
          <a:p>
            <a:pPr eaLnBrk="1" hangingPunct="1">
              <a:lnSpc>
                <a:spcPct val="90000"/>
              </a:lnSpc>
              <a:buFontTx/>
              <a:buNone/>
            </a:pPr>
            <a:r>
              <a:rPr lang="en-US" sz="1400" b="1" dirty="0">
                <a:solidFill>
                  <a:srgbClr val="002060"/>
                </a:solidFill>
                <a:latin typeface="SimSun" pitchFamily="2" charset="-122"/>
              </a:rPr>
              <a:t>		else</a:t>
            </a:r>
            <a:r>
              <a:rPr lang="en-US" sz="1400" dirty="0">
                <a:latin typeface="SimSun" pitchFamily="2" charset="-122"/>
              </a:rPr>
              <a:t> {</a:t>
            </a:r>
          </a:p>
          <a:p>
            <a:pPr eaLnBrk="1" hangingPunct="1">
              <a:lnSpc>
                <a:spcPct val="90000"/>
              </a:lnSpc>
              <a:buFontTx/>
              <a:buNone/>
            </a:pPr>
            <a:r>
              <a:rPr lang="en-US" sz="1400" dirty="0">
                <a:latin typeface="SimSun" pitchFamily="2" charset="-122"/>
              </a:rPr>
              <a:t>			Node&lt;T&gt; </a:t>
            </a:r>
            <a:r>
              <a:rPr lang="en-US" sz="1400" dirty="0" err="1">
                <a:latin typeface="SimSun" pitchFamily="2" charset="-122"/>
              </a:rPr>
              <a:t>tmp</a:t>
            </a:r>
            <a:r>
              <a:rPr lang="en-US" sz="1400" dirty="0">
                <a:latin typeface="SimSun" pitchFamily="2" charset="-122"/>
              </a:rPr>
              <a:t> = head;</a:t>
            </a:r>
          </a:p>
          <a:p>
            <a:pPr eaLnBrk="1" hangingPunct="1">
              <a:lnSpc>
                <a:spcPct val="90000"/>
              </a:lnSpc>
              <a:buFontTx/>
              <a:buNone/>
            </a:pPr>
            <a:endParaRPr lang="en-US" sz="1400" dirty="0">
              <a:latin typeface="SimSun" pitchFamily="2" charset="-122"/>
            </a:endParaRPr>
          </a:p>
          <a:p>
            <a:pPr eaLnBrk="1" hangingPunct="1">
              <a:lnSpc>
                <a:spcPct val="90000"/>
              </a:lnSpc>
              <a:buFontTx/>
              <a:buNone/>
            </a:pPr>
            <a:r>
              <a:rPr lang="en-US" sz="1400" b="1" dirty="0">
                <a:solidFill>
                  <a:srgbClr val="002060"/>
                </a:solidFill>
                <a:latin typeface="SimSun" pitchFamily="2" charset="-122"/>
              </a:rPr>
              <a:t>			while</a:t>
            </a:r>
            <a:r>
              <a:rPr lang="en-US" sz="1400" dirty="0">
                <a:latin typeface="SimSun" pitchFamily="2" charset="-122"/>
              </a:rPr>
              <a:t> (</a:t>
            </a:r>
            <a:r>
              <a:rPr lang="en-US" sz="1400" dirty="0" err="1">
                <a:latin typeface="SimSun" pitchFamily="2" charset="-122"/>
              </a:rPr>
              <a:t>tmp.next</a:t>
            </a:r>
            <a:r>
              <a:rPr lang="en-US" sz="1400" dirty="0">
                <a:latin typeface="SimSun" pitchFamily="2" charset="-122"/>
              </a:rPr>
              <a:t> != current)</a:t>
            </a:r>
          </a:p>
          <a:p>
            <a:pPr eaLnBrk="1" hangingPunct="1">
              <a:lnSpc>
                <a:spcPct val="90000"/>
              </a:lnSpc>
              <a:buFontTx/>
              <a:buNone/>
            </a:pPr>
            <a:r>
              <a:rPr lang="en-US" sz="1400" dirty="0">
                <a:latin typeface="SimSun" pitchFamily="2" charset="-122"/>
              </a:rPr>
              <a:t>				</a:t>
            </a:r>
            <a:r>
              <a:rPr lang="en-US" sz="1400" dirty="0" err="1">
                <a:latin typeface="SimSun" pitchFamily="2" charset="-122"/>
              </a:rPr>
              <a:t>tmp</a:t>
            </a:r>
            <a:r>
              <a:rPr lang="en-US" sz="1400" dirty="0">
                <a:latin typeface="SimSun" pitchFamily="2" charset="-122"/>
              </a:rPr>
              <a:t> = </a:t>
            </a:r>
            <a:r>
              <a:rPr lang="en-US" sz="1400" dirty="0" err="1">
                <a:latin typeface="SimSun" pitchFamily="2" charset="-122"/>
              </a:rPr>
              <a:t>tmp.next</a:t>
            </a:r>
            <a:r>
              <a:rPr lang="en-US" sz="1400" dirty="0">
                <a:latin typeface="SimSun" pitchFamily="2" charset="-122"/>
              </a:rPr>
              <a:t>;</a:t>
            </a:r>
          </a:p>
          <a:p>
            <a:pPr>
              <a:lnSpc>
                <a:spcPct val="90000"/>
              </a:lnSpc>
              <a:buNone/>
            </a:pPr>
            <a:r>
              <a:rPr lang="en-US" sz="1400" dirty="0">
                <a:latin typeface="SimSun" pitchFamily="2" charset="-122"/>
              </a:rPr>
              <a:t>			</a:t>
            </a:r>
            <a:r>
              <a:rPr lang="en-US" sz="1400" dirty="0" err="1">
                <a:latin typeface="SimSun" pitchFamily="2" charset="-122"/>
              </a:rPr>
              <a:t>tmp.next</a:t>
            </a:r>
            <a:r>
              <a:rPr lang="en-US" sz="1400" dirty="0">
                <a:latin typeface="SimSun" pitchFamily="2" charset="-122"/>
              </a:rPr>
              <a:t> = </a:t>
            </a:r>
            <a:r>
              <a:rPr lang="en-US" sz="1400" dirty="0" err="1">
                <a:latin typeface="SimSun" pitchFamily="2" charset="-122"/>
              </a:rPr>
              <a:t>current.next</a:t>
            </a:r>
            <a:r>
              <a:rPr lang="en-US" sz="1400" dirty="0">
                <a:latin typeface="SimSun" pitchFamily="2" charset="-122"/>
              </a:rPr>
              <a:t>;</a:t>
            </a:r>
          </a:p>
          <a:p>
            <a:pPr>
              <a:lnSpc>
                <a:spcPct val="90000"/>
              </a:lnSpc>
              <a:buNone/>
            </a:pPr>
            <a:r>
              <a:rPr lang="en-US" sz="1400" dirty="0">
                <a:latin typeface="SimSun" pitchFamily="2" charset="-122"/>
              </a:rPr>
              <a:t>		}</a:t>
            </a:r>
          </a:p>
          <a:p>
            <a:pPr>
              <a:lnSpc>
                <a:spcPct val="90000"/>
              </a:lnSpc>
              <a:buNone/>
            </a:pPr>
            <a:r>
              <a:rPr lang="en-US" sz="1400" b="1" dirty="0">
                <a:solidFill>
                  <a:srgbClr val="002060"/>
                </a:solidFill>
                <a:latin typeface="SimSun" pitchFamily="2" charset="-122"/>
              </a:rPr>
              <a:t>		if</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eaLnBrk="1" hangingPunct="1">
              <a:lnSpc>
                <a:spcPct val="90000"/>
              </a:lnSpc>
              <a:buFontTx/>
              <a:buNone/>
            </a:pPr>
            <a:r>
              <a:rPr lang="en-US" sz="1400" dirty="0">
                <a:latin typeface="SimSun" pitchFamily="2" charset="-122"/>
              </a:rPr>
              <a:t>			current = head;</a:t>
            </a:r>
          </a:p>
          <a:p>
            <a:pPr eaLnBrk="1" hangingPunct="1">
              <a:lnSpc>
                <a:spcPct val="90000"/>
              </a:lnSpc>
              <a:buFontTx/>
              <a:buNone/>
            </a:pPr>
            <a:r>
              <a:rPr lang="en-US" sz="1400" b="1" dirty="0">
                <a:solidFill>
                  <a:srgbClr val="002060"/>
                </a:solidFill>
                <a:latin typeface="SimSun" pitchFamily="2" charset="-122"/>
              </a:rPr>
              <a:t>		else</a:t>
            </a:r>
            <a:endParaRPr lang="en-US" sz="1400" dirty="0">
              <a:latin typeface="SimSun" pitchFamily="2" charset="-122"/>
            </a:endParaRPr>
          </a:p>
          <a:p>
            <a:pPr eaLnBrk="1" hangingPunct="1">
              <a:lnSpc>
                <a:spcPct val="90000"/>
              </a:lnSpc>
              <a:buFontTx/>
              <a:buNone/>
            </a:pPr>
            <a:r>
              <a:rPr lang="en-US" sz="1400" dirty="0">
                <a:latin typeface="SimSun" pitchFamily="2" charset="-122"/>
              </a:rPr>
              <a:t>			current = </a:t>
            </a:r>
            <a:r>
              <a:rPr lang="en-US" sz="1400" dirty="0" err="1">
                <a:latin typeface="SimSun" pitchFamily="2" charset="-122"/>
              </a:rPr>
              <a:t>current.next</a:t>
            </a:r>
            <a:r>
              <a:rPr lang="en-US" sz="1400" dirty="0">
                <a:latin typeface="SimSun" pitchFamily="2" charset="-122"/>
              </a:rPr>
              <a:t>;</a:t>
            </a:r>
          </a:p>
          <a:p>
            <a:pPr eaLnBrk="1" hangingPunct="1">
              <a:lnSpc>
                <a:spcPct val="90000"/>
              </a:lnSpc>
              <a:buFontTx/>
              <a:buNone/>
            </a:pPr>
            <a:r>
              <a:rPr lang="en-US" sz="1400" dirty="0">
                <a:latin typeface="SimSun" pitchFamily="2" charset="-122"/>
              </a:rPr>
              <a:t>	}</a:t>
            </a:r>
          </a:p>
          <a:p>
            <a:pPr eaLnBrk="1" hangingPunct="1">
              <a:lnSpc>
                <a:spcPct val="90000"/>
              </a:lnSpc>
              <a:buFontTx/>
              <a:buNone/>
            </a:pPr>
            <a:r>
              <a:rPr lang="en-US" sz="14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a:t>
            </a:fld>
            <a:endParaRPr lang="en-US"/>
          </a:p>
        </p:txBody>
      </p:sp>
    </p:spTree>
    <p:extLst>
      <p:ext uri="{BB962C8B-B14F-4D97-AF65-F5344CB8AC3E}">
        <p14:creationId xmlns:p14="http://schemas.microsoft.com/office/powerpoint/2010/main" val="306117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a:t>
            </a: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a:t>
            </a:r>
            <a:r>
              <a:rPr lang="en-US" sz="1800" b="1" dirty="0" err="1">
                <a:solidFill>
                  <a:srgbClr val="002060"/>
                </a:solidFill>
                <a:latin typeface="SimSun" pitchFamily="2" charset="-122"/>
              </a:rPr>
              <a:t>int</a:t>
            </a:r>
            <a:r>
              <a:rPr lang="en-US" sz="1800" dirty="0">
                <a:latin typeface="SimSun" pitchFamily="2" charset="-122"/>
              </a:rPr>
              <a:t> n) {</a:t>
            </a:r>
          </a:p>
          <a:p>
            <a:pPr eaLnBrk="1" hangingPunct="1">
              <a:lnSpc>
                <a:spcPct val="90000"/>
              </a:lnSpc>
              <a:buFontTx/>
              <a:buNone/>
            </a:pPr>
            <a:r>
              <a:rPr lang="en-US" sz="1800" dirty="0">
                <a:latin typeface="SimSun" pitchFamily="2" charset="-122"/>
              </a:rPr>
              <a:t>		</a:t>
            </a:r>
            <a:r>
              <a:rPr lang="en-US" sz="1800" dirty="0" err="1">
                <a:latin typeface="SimSun" pitchFamily="2" charset="-122"/>
              </a:rPr>
              <a:t>maxsize</a:t>
            </a:r>
            <a:r>
              <a:rPr lang="en-US" sz="1800" dirty="0">
                <a:latin typeface="SimSun" pitchFamily="2" charset="-122"/>
              </a:rPr>
              <a:t> = n;</a:t>
            </a:r>
          </a:p>
          <a:p>
            <a:pPr eaLnBrk="1" hangingPunct="1">
              <a:lnSpc>
                <a:spcPct val="90000"/>
              </a:lnSpc>
              <a:buFontTx/>
              <a:buNone/>
            </a:pPr>
            <a:r>
              <a:rPr lang="en-US" sz="1800" dirty="0">
                <a:latin typeface="SimSun" pitchFamily="2" charset="-122"/>
              </a:rPr>
              <a:t>		size = 0;</a:t>
            </a:r>
          </a:p>
          <a:p>
            <a:pPr eaLnBrk="1" hangingPunct="1">
              <a:lnSpc>
                <a:spcPct val="90000"/>
              </a:lnSpc>
              <a:buFontTx/>
              <a:buNone/>
            </a:pPr>
            <a:r>
              <a:rPr lang="en-US" sz="1800" dirty="0">
                <a:latin typeface="SimSun" pitchFamily="2" charset="-122"/>
              </a:rPr>
              <a:t>		current = -1;</a:t>
            </a:r>
          </a:p>
          <a:p>
            <a:pPr eaLnBrk="1" hangingPunct="1">
              <a:lnSpc>
                <a:spcPct val="90000"/>
              </a:lnSpc>
              <a:buFontTx/>
              <a:buNone/>
            </a:pPr>
            <a:r>
              <a:rPr lang="en-US" sz="1800" dirty="0">
                <a:latin typeface="SimSun" pitchFamily="2" charset="-122"/>
              </a:rPr>
              <a:t>		nodes = (T[]) </a:t>
            </a:r>
            <a:r>
              <a:rPr lang="en-US" sz="1800" b="1" dirty="0">
                <a:solidFill>
                  <a:srgbClr val="002060"/>
                </a:solidFill>
                <a:latin typeface="SimSun" pitchFamily="2" charset="-122"/>
              </a:rPr>
              <a:t>new</a:t>
            </a:r>
            <a:r>
              <a:rPr lang="en-US" sz="1800" dirty="0">
                <a:latin typeface="SimSun" pitchFamily="2" charset="-122"/>
              </a:rPr>
              <a:t> Object[n];</a:t>
            </a:r>
          </a:p>
          <a:p>
            <a:pPr eaLnBrk="1" hangingPunct="1">
              <a:lnSpc>
                <a:spcPct val="90000"/>
              </a:lnSpc>
              <a:buFontTx/>
              <a:buNone/>
            </a:pPr>
            <a:r>
              <a:rPr lang="en-US" sz="1800" dirty="0">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6</a:t>
            </a:fld>
            <a:endParaRPr lang="en-US"/>
          </a:p>
        </p:txBody>
      </p:sp>
    </p:spTree>
    <p:extLst>
      <p:ext uri="{BB962C8B-B14F-4D97-AF65-F5344CB8AC3E}">
        <p14:creationId xmlns:p14="http://schemas.microsoft.com/office/powerpoint/2010/main" val="263474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625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7</a:t>
            </a:fld>
            <a:endParaRPr lang="en-US"/>
          </a:p>
        </p:txBody>
      </p:sp>
    </p:spTree>
    <p:extLst>
      <p:ext uri="{BB962C8B-B14F-4D97-AF65-F5344CB8AC3E}">
        <p14:creationId xmlns:p14="http://schemas.microsoft.com/office/powerpoint/2010/main" val="246216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normAutofit lnSpcReduction="10000"/>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8</a:t>
            </a:fld>
            <a:endParaRPr lang="en-US"/>
          </a:p>
        </p:txBody>
      </p:sp>
    </p:spTree>
    <p:extLst>
      <p:ext uri="{BB962C8B-B14F-4D97-AF65-F5344CB8AC3E}">
        <p14:creationId xmlns:p14="http://schemas.microsoft.com/office/powerpoint/2010/main" val="87008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209800" y="1447801"/>
            <a:ext cx="7772400" cy="1829761"/>
          </a:xfrm>
          <a:prstGeom prst="rect">
            <a:avLst/>
          </a:prstGeom>
        </p:spPr>
        <p:txBody>
          <a:bodyPr vert="horz" anchor="b">
            <a:normAutofit/>
            <a:scene3d>
              <a:camera prst="orthographicFront"/>
              <a:lightRig rig="soft" dir="t"/>
            </a:scene3d>
            <a:sp3d prstMaterial="softEdge">
              <a:bevelT w="25400" h="25400"/>
            </a:sp3d>
          </a:bodyPr>
          <a:lstStyle/>
          <a:p>
            <a:pPr>
              <a:spcBef>
                <a:spcPct val="0"/>
              </a:spcBef>
              <a:defRPr/>
            </a:pPr>
            <a:r>
              <a:rPr lang="en-US" sz="4800" b="1" dirty="0">
                <a:solidFill>
                  <a:schemeClr val="tx2"/>
                </a:solidFill>
                <a:effectLst>
                  <a:outerShdw blurRad="31750" dist="25400" dir="5400000" algn="tl" rotWithShape="0">
                    <a:srgbClr val="000000">
                      <a:alpha val="25000"/>
                    </a:srgbClr>
                  </a:outerShdw>
                </a:effectLst>
                <a:latin typeface="+mj-lt"/>
                <a:ea typeface="+mj-ea"/>
                <a:cs typeface="+mj-cs"/>
              </a:rPr>
              <a:t>Double Linked List </a:t>
            </a:r>
          </a:p>
        </p:txBody>
      </p:sp>
      <p:sp>
        <p:nvSpPr>
          <p:cNvPr id="6" name="Rectangle 3"/>
          <p:cNvSpPr txBox="1">
            <a:spLocks noChangeArrowheads="1"/>
          </p:cNvSpPr>
          <p:nvPr/>
        </p:nvSpPr>
        <p:spPr>
          <a:xfrm>
            <a:off x="2362200" y="3764007"/>
            <a:ext cx="7772400" cy="1199704"/>
          </a:xfrm>
          <a:prstGeom prst="rect">
            <a:avLst/>
          </a:prstGeom>
        </p:spPr>
        <p:txBody>
          <a:bodyPr vert="horz" lIns="45720" rIns="45720">
            <a:normAutofit/>
          </a:bodyPr>
          <a:lstStyle/>
          <a:p>
            <a:pPr marR="64008">
              <a:spcBef>
                <a:spcPts val="400"/>
              </a:spcBef>
              <a:buClr>
                <a:schemeClr val="accent1"/>
              </a:buClr>
              <a:buSzPct val="68000"/>
              <a:defRPr/>
            </a:pPr>
            <a:r>
              <a:rPr lang="en-GB" sz="2700" dirty="0">
                <a:solidFill>
                  <a:schemeClr val="tx2"/>
                </a:solidFill>
              </a:rPr>
              <a:t>CS212:Data Structure</a:t>
            </a:r>
          </a:p>
        </p:txBody>
      </p:sp>
    </p:spTree>
    <p:extLst>
      <p:ext uri="{BB962C8B-B14F-4D97-AF65-F5344CB8AC3E}">
        <p14:creationId xmlns:p14="http://schemas.microsoft.com/office/powerpoint/2010/main" val="170054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560</Words>
  <Application>Microsoft Office PowerPoint</Application>
  <PresentationFormat>Widescreen</PresentationFormat>
  <Paragraphs>368</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SimSun</vt:lpstr>
      <vt:lpstr>Arial</vt:lpstr>
      <vt:lpstr>Calibri</vt:lpstr>
      <vt:lpstr>Calibri Light</vt:lpstr>
      <vt:lpstr>Office Theme</vt:lpstr>
      <vt:lpstr>Data Structures</vt:lpstr>
      <vt:lpstr>List Interface</vt:lpstr>
      <vt:lpstr>ADT List (Linked List): Representation</vt:lpstr>
      <vt:lpstr>ADT List (Linked List): Implementation</vt:lpstr>
      <vt:lpstr>ADT List (Linked List): Implementation</vt:lpstr>
      <vt:lpstr>ADT List (Array): Representation</vt:lpstr>
      <vt:lpstr>ADT List (Array): Implementation</vt:lpstr>
      <vt:lpstr>ADT List (Array): Implementation</vt:lpstr>
      <vt:lpstr>PowerPoint Presentation</vt:lpstr>
      <vt:lpstr>ADT List (Double-Linked List): Implementation</vt:lpstr>
      <vt:lpstr>ADT List (Double-Linked List): Implementation</vt:lpstr>
      <vt:lpstr>Complexity so far? </vt:lpstr>
      <vt:lpstr>Queue</vt:lpstr>
      <vt:lpstr>ADT Queue: Specification</vt:lpstr>
      <vt:lpstr>Queue Interface</vt:lpstr>
      <vt:lpstr>ADT Queue (Linked-List): Representation</vt:lpstr>
      <vt:lpstr>ADT Queue (Linked-List): Implementation</vt:lpstr>
      <vt:lpstr>ADT Queue (Linked-List): Implementation</vt:lpstr>
      <vt:lpstr>ADT Queue (Array): Representation</vt:lpstr>
      <vt:lpstr>ADT Queue (Array): Implementation</vt:lpstr>
      <vt:lpstr>ADT Queue (Array): Implementation</vt:lpstr>
      <vt:lpstr>ADT Priority Queue (Linked-List): Implementation</vt:lpstr>
      <vt:lpstr>ADT Priority Queue (Linked-List): Implementation</vt:lpstr>
      <vt:lpstr>Complexity so far?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عــبــدالر ﺤــﻤــن ﺂﻟـيـﺣـيـﻰ</dc:creator>
  <cp:lastModifiedBy>عــبــدالر ﺤــﻤــن ﺂﻟـيـﺣـيـﻰ</cp:lastModifiedBy>
  <cp:revision>2</cp:revision>
  <dcterms:created xsi:type="dcterms:W3CDTF">2017-11-05T09:32:09Z</dcterms:created>
  <dcterms:modified xsi:type="dcterms:W3CDTF">2017-11-05T09:49:54Z</dcterms:modified>
</cp:coreProperties>
</file>