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16" y="-104"/>
      </p:cViewPr>
      <p:guideLst>
        <p:guide orient="horz" pos="2160"/>
        <p:guide pos="36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A9C7F14-2B49-4DF2-AA6E-BBF027A2A0E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 212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29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of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Operations: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InsertNode</a:t>
            </a:r>
            <a:r>
              <a:rPr lang="en-US" dirty="0">
                <a:solidFill>
                  <a:schemeClr val="tx2"/>
                </a:solidFill>
              </a:rPr>
              <a:t> ( Type e)</a:t>
            </a:r>
          </a:p>
          <a:p>
            <a:pPr marL="0" indent="0">
              <a:buNone/>
            </a:pPr>
            <a:r>
              <a:rPr lang="en-US" dirty="0"/>
              <a:t>Requires: G is not full.</a:t>
            </a:r>
          </a:p>
          <a:p>
            <a:pPr marL="0" indent="0">
              <a:buNone/>
            </a:pPr>
            <a:r>
              <a:rPr lang="en-US" dirty="0"/>
              <a:t>Results: If G does not contain an element whose key value is </a:t>
            </a:r>
            <a:r>
              <a:rPr lang="en-US" dirty="0" err="1"/>
              <a:t>e.key</a:t>
            </a:r>
            <a:r>
              <a:rPr lang="en-US" dirty="0"/>
              <a:t> then e is inserted in G and inserted is true, otherwise inserted </a:t>
            </a:r>
            <a:r>
              <a:rPr lang="en-US" dirty="0" smtClean="0"/>
              <a:t>is </a:t>
            </a:r>
            <a:r>
              <a:rPr lang="en-US" dirty="0"/>
              <a:t>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InsertEdge</a:t>
            </a:r>
            <a:r>
              <a:rPr lang="en-US" dirty="0">
                <a:solidFill>
                  <a:schemeClr val="tx2"/>
                </a:solidFill>
              </a:rPr>
              <a:t> (Key k1, k2)</a:t>
            </a:r>
          </a:p>
          <a:p>
            <a:pPr marL="0" indent="0">
              <a:buNone/>
            </a:pPr>
            <a:r>
              <a:rPr lang="en-US" dirty="0"/>
              <a:t>Requires: G is not full and k1!=k2.</a:t>
            </a:r>
          </a:p>
          <a:p>
            <a:pPr marL="0" indent="0">
              <a:buNone/>
            </a:pPr>
            <a:r>
              <a:rPr lang="en-US" dirty="0"/>
              <a:t>Results: If G contains two nodes whose key values are k1 and k2 then G contains an edge connecting those nodes. If the two nodes were connected by an edge before operation </a:t>
            </a:r>
            <a:r>
              <a:rPr lang="en-US" dirty="0" err="1"/>
              <a:t>InsertEdge</a:t>
            </a:r>
            <a:r>
              <a:rPr lang="en-US" dirty="0"/>
              <a:t> then inserted is false; otherwise inserted is true. </a:t>
            </a:r>
          </a:p>
        </p:txBody>
      </p:sp>
    </p:spTree>
    <p:extLst>
      <p:ext uri="{BB962C8B-B14F-4D97-AF65-F5344CB8AC3E}">
        <p14:creationId xmlns:p14="http://schemas.microsoft.com/office/powerpoint/2010/main" val="254622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of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DeleteNode</a:t>
            </a:r>
            <a:r>
              <a:rPr lang="en-US" dirty="0">
                <a:solidFill>
                  <a:schemeClr val="tx2"/>
                </a:solidFill>
              </a:rPr>
              <a:t> (Key k)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Results</a:t>
            </a:r>
            <a:r>
              <a:rPr lang="en-US" dirty="0"/>
              <a:t>: G does not contain an element whose key value is k. if G contained a node before this operation with key value k then deleted is true and no edge that connected this node to an other node is in G; otherwise deleted is false. </a:t>
            </a:r>
            <a:endParaRPr lang="en-US" dirty="0" smtClean="0"/>
          </a:p>
          <a:p>
            <a:r>
              <a:rPr lang="en-US" dirty="0" err="1" smtClean="0">
                <a:solidFill>
                  <a:schemeClr val="tx2"/>
                </a:solidFill>
              </a:rPr>
              <a:t>DeleteEdge</a:t>
            </a:r>
            <a:r>
              <a:rPr lang="en-US" dirty="0" smtClean="0">
                <a:solidFill>
                  <a:schemeClr val="tx2"/>
                </a:solidFill>
              </a:rPr>
              <a:t> (Key </a:t>
            </a:r>
            <a:r>
              <a:rPr lang="en-US" dirty="0">
                <a:solidFill>
                  <a:schemeClr val="tx2"/>
                </a:solidFill>
              </a:rPr>
              <a:t>k1, k2)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Results</a:t>
            </a:r>
            <a:r>
              <a:rPr lang="en-US" dirty="0"/>
              <a:t>: G does not contain an edge that connects nodes whose key values are k1 and k2. If G contained such an edge before this operation then deleted is true; otherwise deleted is false.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5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of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Update (T e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marL="274320" lvl="1" indent="0">
              <a:buNone/>
            </a:pPr>
            <a:r>
              <a:rPr lang="en-US" dirty="0" smtClean="0"/>
              <a:t> </a:t>
            </a:r>
            <a:r>
              <a:rPr lang="en-US" dirty="0"/>
              <a:t>Results: If G contained a node with key value </a:t>
            </a:r>
            <a:r>
              <a:rPr lang="en-US" dirty="0" err="1"/>
              <a:t>e.key</a:t>
            </a:r>
            <a:r>
              <a:rPr lang="en-US" dirty="0"/>
              <a:t> then the element in the node is e and updated is true. Otherwise updated is false. </a:t>
            </a:r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Retrieve </a:t>
            </a:r>
            <a:r>
              <a:rPr lang="en-US" dirty="0">
                <a:solidFill>
                  <a:schemeClr val="tx2"/>
                </a:solidFill>
              </a:rPr>
              <a:t>(key k, T e) </a:t>
            </a:r>
            <a:endParaRPr lang="en-US" dirty="0" smtClean="0">
              <a:solidFill>
                <a:schemeClr val="tx2"/>
              </a:solidFill>
            </a:endParaRPr>
          </a:p>
          <a:p>
            <a:pPr marL="274320" lvl="1" indent="0">
              <a:buNone/>
            </a:pPr>
            <a:r>
              <a:rPr lang="en-US" dirty="0" smtClean="0"/>
              <a:t>Results</a:t>
            </a:r>
            <a:r>
              <a:rPr lang="en-US" dirty="0"/>
              <a:t>: If G contains a node whose key value is k before this operation then e is that element and retrieved is true; otherwise retrieved is false. </a:t>
            </a:r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Full </a:t>
            </a:r>
            <a:r>
              <a:rPr lang="en-US" dirty="0">
                <a:solidFill>
                  <a:schemeClr val="tx2"/>
                </a:solidFill>
              </a:rPr>
              <a:t>() </a:t>
            </a:r>
            <a:endParaRPr lang="en-US" dirty="0" smtClean="0">
              <a:solidFill>
                <a:schemeClr val="tx2"/>
              </a:solidFill>
            </a:endParaRPr>
          </a:p>
          <a:p>
            <a:pPr marL="274320" lvl="1" indent="0">
              <a:buNone/>
            </a:pPr>
            <a:r>
              <a:rPr lang="en-US" dirty="0" smtClean="0"/>
              <a:t>Results</a:t>
            </a:r>
            <a:r>
              <a:rPr lang="en-US" dirty="0"/>
              <a:t>: If G is full then Full returns true; otherwise Full returns false. </a:t>
            </a:r>
          </a:p>
        </p:txBody>
      </p:sp>
    </p:spTree>
    <p:extLst>
      <p:ext uri="{BB962C8B-B14F-4D97-AF65-F5344CB8AC3E}">
        <p14:creationId xmlns:p14="http://schemas.microsoft.com/office/powerpoint/2010/main" val="11607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two approaches to representing graphs </a:t>
            </a:r>
          </a:p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Adjacency Matrix </a:t>
            </a:r>
          </a:p>
          <a:p>
            <a:r>
              <a:rPr lang="en-US" dirty="0"/>
              <a:t>(ii) Adjacency List </a:t>
            </a:r>
          </a:p>
        </p:txBody>
      </p:sp>
    </p:spTree>
    <p:extLst>
      <p:ext uri="{BB962C8B-B14F-4D97-AF65-F5344CB8AC3E}">
        <p14:creationId xmlns:p14="http://schemas.microsoft.com/office/powerpoint/2010/main" val="3488052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two dimensional array whose components are of type Boolean and whose index values correspond to the nodes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representation is very simple, but the space requirement is O(n</a:t>
            </a:r>
            <a:r>
              <a:rPr lang="en-US" baseline="30000" dirty="0"/>
              <a:t>2</a:t>
            </a:r>
            <a:r>
              <a:rPr lang="en-US" dirty="0"/>
              <a:t>) if the number of vertices is n.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representation is suitable only if the graph is dense with the number of edges i.e. O(n</a:t>
            </a:r>
            <a:r>
              <a:rPr lang="en-US" baseline="30000" dirty="0"/>
              <a:t>2</a:t>
            </a:r>
            <a:r>
              <a:rPr lang="en-US" dirty="0"/>
              <a:t>), n being the number of vertices. But in most of the applications this is not true.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2" r="832" b="20"/>
          <a:stretch/>
        </p:blipFill>
        <p:spPr bwMode="auto">
          <a:xfrm>
            <a:off x="2057400" y="2334425"/>
            <a:ext cx="4848439" cy="218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596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an array where each cell corresponds to a vertex of a graph and stores the header of a list of all adjacent vertices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Ex. The following is an adjacency list corresponding to the graph on the right.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an ideal representation if the graph is not dense. 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this case the space requirement is O(e + n) where e is the number of edges and n is the number of vertices.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" t="2865" b="4815"/>
          <a:stretch/>
        </p:blipFill>
        <p:spPr bwMode="auto">
          <a:xfrm>
            <a:off x="1967669" y="2895600"/>
            <a:ext cx="6019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3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of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Process each </a:t>
            </a:r>
            <a:r>
              <a:rPr lang="en-US" sz="3200" dirty="0" smtClean="0"/>
              <a:t>node </a:t>
            </a:r>
            <a:r>
              <a:rPr lang="en-US" sz="3200" dirty="0"/>
              <a:t>of the graph only </a:t>
            </a:r>
            <a:r>
              <a:rPr lang="en-US" sz="3200" dirty="0" smtClean="0"/>
              <a:t>once</a:t>
            </a:r>
          </a:p>
          <a:p>
            <a:endParaRPr lang="en-US" sz="3200" dirty="0"/>
          </a:p>
          <a:p>
            <a:r>
              <a:rPr lang="en-US" sz="3200" dirty="0"/>
              <a:t>There are two methods for graph traversal</a:t>
            </a:r>
          </a:p>
          <a:p>
            <a:pPr marL="274320" lvl="1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 Breadth First Search</a:t>
            </a:r>
          </a:p>
          <a:p>
            <a:pPr marL="274320" lvl="1" indent="0">
              <a:buNone/>
            </a:pPr>
            <a:r>
              <a:rPr lang="en-US" sz="2800" dirty="0"/>
              <a:t>(ii) Depth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385265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 First Search (BFS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Breadth </a:t>
            </a:r>
            <a:r>
              <a:rPr lang="en-US" b="1" dirty="0"/>
              <a:t>First Search (BFS) </a:t>
            </a:r>
            <a:r>
              <a:rPr lang="en-US" dirty="0"/>
              <a:t>Start at some source node s and visit all its neighbors, then visit the neighbors of each neighbor of s and so on. </a:t>
            </a:r>
            <a:endParaRPr lang="en-US" dirty="0" smtClean="0"/>
          </a:p>
          <a:p>
            <a:r>
              <a:rPr lang="en-US" b="1" dirty="0" err="1"/>
              <a:t>ALgorithm</a:t>
            </a:r>
            <a:r>
              <a:rPr lang="en-US" b="1" dirty="0"/>
              <a:t> </a:t>
            </a:r>
            <a:endParaRPr lang="en-US" dirty="0"/>
          </a:p>
          <a:p>
            <a:pPr marL="274320" lvl="1" indent="0">
              <a:buNone/>
            </a:pPr>
            <a:r>
              <a:rPr lang="en-US" dirty="0">
                <a:latin typeface="+mj-lt"/>
              </a:rPr>
              <a:t>1.Assign the status of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waiting</a:t>
            </a:r>
            <a:r>
              <a:rPr lang="en-US" dirty="0">
                <a:latin typeface="+mj-lt"/>
              </a:rPr>
              <a:t> to all nodes of a graph. </a:t>
            </a:r>
          </a:p>
          <a:p>
            <a:pPr marL="274320" lvl="1" indent="0">
              <a:buNone/>
            </a:pPr>
            <a:r>
              <a:rPr lang="en-US" dirty="0">
                <a:latin typeface="+mj-lt"/>
              </a:rPr>
              <a:t>2.Start with source node s, and put it in queue </a:t>
            </a:r>
          </a:p>
          <a:p>
            <a:pPr marL="274320" lvl="1" indent="0">
              <a:buNone/>
            </a:pPr>
            <a:r>
              <a:rPr lang="en-US" dirty="0">
                <a:latin typeface="+mj-lt"/>
              </a:rPr>
              <a:t>3.Dequeue one node from the queue, assign it the status of processed, and assign its neighbors the status of ready and put them in the queue. </a:t>
            </a:r>
          </a:p>
          <a:p>
            <a:pPr marL="274320" lvl="1" indent="0">
              <a:buNone/>
            </a:pPr>
            <a:r>
              <a:rPr lang="en-US" dirty="0">
                <a:latin typeface="+mj-lt"/>
              </a:rPr>
              <a:t>4.Repeat Step 3 until the queue is empty. </a:t>
            </a:r>
          </a:p>
        </p:txBody>
      </p:sp>
    </p:spTree>
    <p:extLst>
      <p:ext uri="{BB962C8B-B14F-4D97-AF65-F5344CB8AC3E}">
        <p14:creationId xmlns:p14="http://schemas.microsoft.com/office/powerpoint/2010/main" val="97604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 (BFS)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799"/>
            <a:ext cx="83338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1329" y="1676400"/>
            <a:ext cx="30052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Consider a graph with nodes </a:t>
            </a:r>
            <a:r>
              <a:rPr lang="en-US" dirty="0" smtClean="0">
                <a:solidFill>
                  <a:schemeClr val="tx2"/>
                </a:solidFill>
              </a:rPr>
              <a:t>a, b, c, d, e, f, g, 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88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 (BFS)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Pseudocode for BFS</a:t>
            </a:r>
          </a:p>
          <a:p>
            <a:pPr marL="0" indent="0">
              <a:buNone/>
            </a:pPr>
            <a:r>
              <a:rPr lang="en-US" dirty="0"/>
              <a:t>BFS(G, s)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for each node u of G</a:t>
            </a:r>
          </a:p>
          <a:p>
            <a:pPr marL="548640" lvl="2" indent="0">
              <a:buNone/>
            </a:pPr>
            <a:r>
              <a:rPr lang="en-US" dirty="0"/>
              <a:t>set status[u] = waiting;</a:t>
            </a:r>
          </a:p>
          <a:p>
            <a:pPr marL="274320" lvl="1" indent="0">
              <a:buNone/>
            </a:pPr>
            <a:r>
              <a:rPr lang="en-US" dirty="0"/>
              <a:t>status[s] = ready;</a:t>
            </a:r>
          </a:p>
          <a:p>
            <a:pPr marL="274320" lvl="1" indent="0">
              <a:buNone/>
            </a:pPr>
            <a:r>
              <a:rPr lang="en-US" dirty="0"/>
              <a:t>Q = {s};</a:t>
            </a:r>
          </a:p>
          <a:p>
            <a:pPr marL="274320" lvl="1" indent="0">
              <a:buNone/>
            </a:pPr>
            <a:r>
              <a:rPr lang="en-US" dirty="0"/>
              <a:t>while( !</a:t>
            </a:r>
            <a:r>
              <a:rPr lang="en-US" dirty="0" err="1"/>
              <a:t>Q.IsEmpty</a:t>
            </a:r>
            <a:r>
              <a:rPr lang="en-US" dirty="0"/>
              <a:t>)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548640" lvl="2" indent="0">
              <a:buNone/>
            </a:pPr>
            <a:r>
              <a:rPr lang="en-US" dirty="0"/>
              <a:t>u = </a:t>
            </a:r>
            <a:r>
              <a:rPr lang="en-US" dirty="0" err="1"/>
              <a:t>Q.dequeue</a:t>
            </a:r>
            <a:r>
              <a:rPr lang="en-US" dirty="0"/>
              <a:t>();</a:t>
            </a:r>
          </a:p>
          <a:p>
            <a:pPr marL="548640" lvl="2" indent="0">
              <a:buNone/>
            </a:pPr>
            <a:r>
              <a:rPr lang="en-US" dirty="0"/>
              <a:t>for each v in Neigh[u]</a:t>
            </a:r>
          </a:p>
          <a:p>
            <a:pPr marL="822960" lvl="3" indent="0">
              <a:buNone/>
            </a:pPr>
            <a:r>
              <a:rPr lang="en-US" dirty="0"/>
              <a:t>{</a:t>
            </a:r>
          </a:p>
          <a:p>
            <a:pPr marL="822960" lvl="3" indent="0">
              <a:buNone/>
            </a:pPr>
            <a:r>
              <a:rPr lang="en-US" dirty="0"/>
              <a:t>if(status[v] = waiting)</a:t>
            </a:r>
          </a:p>
          <a:p>
            <a:pPr marL="822960" lvl="3" indent="0">
              <a:buNone/>
            </a:pPr>
            <a:r>
              <a:rPr lang="en-US" dirty="0"/>
              <a:t>{</a:t>
            </a:r>
          </a:p>
          <a:p>
            <a:pPr marL="822960" lvl="3" indent="0">
              <a:buNone/>
            </a:pPr>
            <a:r>
              <a:rPr lang="en-US" dirty="0" err="1"/>
              <a:t>staus</a:t>
            </a:r>
            <a:r>
              <a:rPr lang="en-US" dirty="0"/>
              <a:t>[v] = ready;</a:t>
            </a:r>
          </a:p>
          <a:p>
            <a:pPr marL="822960" lvl="3" indent="0">
              <a:buNone/>
            </a:pPr>
            <a:r>
              <a:rPr lang="en-US" dirty="0" err="1"/>
              <a:t>Q.enqueue</a:t>
            </a:r>
            <a:r>
              <a:rPr lang="en-US" dirty="0"/>
              <a:t>(v);</a:t>
            </a:r>
          </a:p>
          <a:p>
            <a:pPr marL="822960" lvl="3" indent="0">
              <a:buNone/>
            </a:pPr>
            <a:r>
              <a:rPr lang="en-US" dirty="0"/>
              <a:t>}</a:t>
            </a:r>
          </a:p>
          <a:p>
            <a:pPr marL="822960" lvl="3" indent="0">
              <a:buNone/>
            </a:pPr>
            <a:r>
              <a:rPr lang="en-US" dirty="0"/>
              <a:t>}</a:t>
            </a:r>
          </a:p>
          <a:p>
            <a:pPr marL="548640" lvl="2" indent="0">
              <a:buNone/>
            </a:pPr>
            <a:r>
              <a:rPr lang="en-US" dirty="0"/>
              <a:t>status[u] = processed;</a:t>
            </a:r>
          </a:p>
          <a:p>
            <a:pPr marL="27432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390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Graphs</a:t>
            </a:r>
            <a:r>
              <a:rPr lang="en-US" b="1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Many interesting situations can be modeled by a graph. </a:t>
            </a:r>
            <a:endParaRPr lang="en-US" sz="3200" dirty="0" smtClean="0"/>
          </a:p>
          <a:p>
            <a:r>
              <a:rPr lang="en-US" sz="3200" dirty="0" smtClean="0"/>
              <a:t>is </a:t>
            </a:r>
            <a:r>
              <a:rPr lang="en-US" sz="3200" dirty="0"/>
              <a:t>a way of representing connections or relationships between pairs of objects from some </a:t>
            </a:r>
            <a:r>
              <a:rPr lang="en-US" sz="3200" dirty="0" smtClean="0"/>
              <a:t>set.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Ex</a:t>
            </a:r>
            <a:r>
              <a:rPr lang="en-US" sz="3200" dirty="0"/>
              <a:t>. Mass transportation system, computer </a:t>
            </a:r>
            <a:r>
              <a:rPr lang="en-US" sz="3200" dirty="0" smtClean="0"/>
              <a:t>network</a:t>
            </a:r>
            <a:r>
              <a:rPr lang="en-US" dirty="0" smtClean="0"/>
              <a:t>,</a:t>
            </a:r>
            <a:r>
              <a:rPr lang="en-US" dirty="0">
                <a:latin typeface="TimesNewRomanPSMT"/>
              </a:rPr>
              <a:t> </a:t>
            </a:r>
            <a:r>
              <a:rPr lang="en-US" sz="3200" dirty="0"/>
              <a:t>electrical engineering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24200"/>
            <a:ext cx="2668869" cy="21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65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DFS </a:t>
            </a:r>
            <a:r>
              <a:rPr lang="en-US" dirty="0"/>
              <a:t>visits one node and then visits one of its neighbors and puts the rest of its neighbors into a </a:t>
            </a:r>
            <a:r>
              <a:rPr lang="en-US" dirty="0">
                <a:solidFill>
                  <a:schemeClr val="tx2"/>
                </a:solidFill>
              </a:rPr>
              <a:t>stack</a:t>
            </a:r>
            <a:r>
              <a:rPr lang="en-US" dirty="0"/>
              <a:t> and so on. </a:t>
            </a:r>
            <a:endParaRPr lang="en-US" dirty="0" smtClean="0"/>
          </a:p>
          <a:p>
            <a:r>
              <a:rPr lang="en-US" dirty="0" smtClean="0"/>
              <a:t>Algorithm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1.Assign the status of </a:t>
            </a:r>
            <a:r>
              <a:rPr lang="en-US" b="1" dirty="0">
                <a:solidFill>
                  <a:schemeClr val="tx2"/>
                </a:solidFill>
              </a:rPr>
              <a:t>waiting</a:t>
            </a:r>
            <a:r>
              <a:rPr lang="en-US" b="1" dirty="0"/>
              <a:t> </a:t>
            </a:r>
            <a:r>
              <a:rPr lang="en-US" dirty="0"/>
              <a:t>to all nodes of a graph. </a:t>
            </a:r>
          </a:p>
          <a:p>
            <a:pPr marL="274320" lvl="1" indent="0">
              <a:buNone/>
            </a:pPr>
            <a:r>
              <a:rPr lang="en-US" dirty="0"/>
              <a:t>2.For each node of the graph, follow the following steps, </a:t>
            </a:r>
          </a:p>
          <a:p>
            <a:pPr marL="548640" lvl="2" indent="0">
              <a:buNone/>
            </a:pPr>
            <a:r>
              <a:rPr lang="en-US" dirty="0"/>
              <a:t>a)Change the status of the node to be </a:t>
            </a:r>
            <a:r>
              <a:rPr lang="en-US" b="1" dirty="0">
                <a:solidFill>
                  <a:schemeClr val="tx2"/>
                </a:solidFill>
              </a:rPr>
              <a:t>ready</a:t>
            </a:r>
            <a:r>
              <a:rPr lang="en-US" b="1" dirty="0"/>
              <a:t> </a:t>
            </a:r>
            <a:r>
              <a:rPr lang="en-US" dirty="0"/>
              <a:t>and put in a stack </a:t>
            </a:r>
          </a:p>
          <a:p>
            <a:pPr marL="548640" lvl="2" indent="0">
              <a:buNone/>
            </a:pPr>
            <a:r>
              <a:rPr lang="en-US" dirty="0"/>
              <a:t>b)Repeat the following steps until the stack is empty </a:t>
            </a:r>
          </a:p>
          <a:p>
            <a:pPr marL="548640" lvl="2" indent="0">
              <a:buNone/>
            </a:pPr>
            <a:r>
              <a:rPr lang="en-US" dirty="0"/>
              <a:t>c)Get a node from the stack, </a:t>
            </a:r>
            <a:r>
              <a:rPr lang="en-US" b="1" dirty="0">
                <a:solidFill>
                  <a:schemeClr val="tx2"/>
                </a:solidFill>
              </a:rPr>
              <a:t>process</a:t>
            </a:r>
            <a:r>
              <a:rPr lang="en-US" b="1" dirty="0"/>
              <a:t> </a:t>
            </a:r>
            <a:r>
              <a:rPr lang="en-US" dirty="0"/>
              <a:t>it, change its status to </a:t>
            </a:r>
            <a:r>
              <a:rPr lang="en-US" b="1" dirty="0">
                <a:solidFill>
                  <a:schemeClr val="tx2"/>
                </a:solidFill>
              </a:rPr>
              <a:t>processed</a:t>
            </a:r>
            <a:r>
              <a:rPr lang="en-US" b="1" dirty="0"/>
              <a:t> </a:t>
            </a:r>
            <a:r>
              <a:rPr lang="en-US" dirty="0"/>
              <a:t>and change the status from waiting to ready of its neighbors and put them in the stack </a:t>
            </a:r>
          </a:p>
          <a:p>
            <a:pPr marL="548640" lvl="2" indent="0">
              <a:buNone/>
            </a:pPr>
            <a:r>
              <a:rPr lang="en-US" dirty="0"/>
              <a:t>d)Go to step 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82000" cy="5096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095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" t="1639" b="1"/>
          <a:stretch/>
        </p:blipFill>
        <p:spPr bwMode="auto">
          <a:xfrm>
            <a:off x="457200" y="1600200"/>
            <a:ext cx="7746407" cy="499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335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Depth 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chemeClr val="tx2"/>
                </a:solidFill>
              </a:rPr>
              <a:t>Pseudocode for DFS </a:t>
            </a:r>
            <a:endParaRPr lang="en-US" sz="11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100" b="1" dirty="0" smtClean="0"/>
              <a:t>DFS(G</a:t>
            </a:r>
            <a:r>
              <a:rPr lang="en-US" sz="1100" b="1" dirty="0"/>
              <a:t>) 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smtClean="0"/>
              <a:t>{ </a:t>
            </a:r>
          </a:p>
          <a:p>
            <a:pPr marL="0" indent="0">
              <a:buNone/>
            </a:pPr>
            <a:r>
              <a:rPr lang="en-US" sz="1100" b="1" dirty="0" smtClean="0"/>
              <a:t>for </a:t>
            </a:r>
            <a:r>
              <a:rPr lang="en-US" sz="1100" b="1" dirty="0"/>
              <a:t>each node u of G </a:t>
            </a:r>
            <a:endParaRPr lang="en-US" sz="1100" b="1" dirty="0" smtClean="0"/>
          </a:p>
          <a:p>
            <a:pPr marL="274320" lvl="1" indent="0">
              <a:buNone/>
            </a:pPr>
            <a:r>
              <a:rPr lang="en-US" sz="1100" b="1" dirty="0" smtClean="0"/>
              <a:t>status[u</a:t>
            </a:r>
            <a:r>
              <a:rPr lang="en-US" sz="1100" b="1" dirty="0"/>
              <a:t>] = waiting; 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smtClean="0"/>
              <a:t>for </a:t>
            </a:r>
            <a:r>
              <a:rPr lang="en-US" sz="1100" b="1" dirty="0"/>
              <a:t>each node u of </a:t>
            </a:r>
            <a:r>
              <a:rPr lang="en-US" sz="1100" b="1" dirty="0" smtClean="0"/>
              <a:t>G</a:t>
            </a:r>
          </a:p>
          <a:p>
            <a:pPr marL="0" indent="0">
              <a:buNone/>
            </a:pPr>
            <a:r>
              <a:rPr lang="en-US" sz="1100" b="1" dirty="0"/>
              <a:t> </a:t>
            </a:r>
            <a:r>
              <a:rPr lang="en-US" sz="1100" b="1" dirty="0" smtClean="0"/>
              <a:t> if(status[u</a:t>
            </a:r>
            <a:r>
              <a:rPr lang="en-US" sz="1100" b="1" dirty="0"/>
              <a:t>] == waiting) </a:t>
            </a:r>
            <a:endParaRPr lang="en-US" sz="1100" b="1" dirty="0" smtClean="0"/>
          </a:p>
          <a:p>
            <a:pPr marL="274320" lvl="1" indent="0">
              <a:buNone/>
            </a:pPr>
            <a:r>
              <a:rPr lang="en-US" sz="1100" b="1" dirty="0" smtClean="0"/>
              <a:t>Visit(u</a:t>
            </a:r>
            <a:r>
              <a:rPr lang="en-US" sz="1100" b="1" dirty="0"/>
              <a:t>) 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smtClean="0"/>
              <a:t>} </a:t>
            </a:r>
          </a:p>
          <a:p>
            <a:pPr marL="0" indent="0">
              <a:buNone/>
            </a:pPr>
            <a:r>
              <a:rPr lang="en-US" sz="1100" b="1" dirty="0" smtClean="0"/>
              <a:t>Visit(u)</a:t>
            </a:r>
          </a:p>
          <a:p>
            <a:pPr marL="0" indent="0">
              <a:buNone/>
            </a:pPr>
            <a:r>
              <a:rPr lang="en-US" sz="1100" b="1" dirty="0" smtClean="0"/>
              <a:t>{ </a:t>
            </a:r>
          </a:p>
          <a:p>
            <a:pPr marL="0" indent="0">
              <a:buNone/>
            </a:pPr>
            <a:r>
              <a:rPr lang="en-US" sz="1100" b="1" dirty="0" smtClean="0"/>
              <a:t>stack </a:t>
            </a:r>
            <a:r>
              <a:rPr lang="en-US" sz="1100" b="1" dirty="0"/>
              <a:t>S; 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smtClean="0"/>
              <a:t>status[u</a:t>
            </a:r>
            <a:r>
              <a:rPr lang="en-US" sz="1100" b="1" dirty="0"/>
              <a:t>] = ready; 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err="1" smtClean="0"/>
              <a:t>S.push</a:t>
            </a:r>
            <a:r>
              <a:rPr lang="en-US" sz="1100" b="1" dirty="0" smtClean="0"/>
              <a:t>(u</a:t>
            </a:r>
            <a:r>
              <a:rPr lang="en-US" sz="1100" b="1" dirty="0"/>
              <a:t>) 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smtClean="0"/>
              <a:t>while</a:t>
            </a:r>
            <a:r>
              <a:rPr lang="en-US" sz="1100" b="1" dirty="0"/>
              <a:t>( </a:t>
            </a:r>
            <a:r>
              <a:rPr lang="en-US" sz="1100" b="1" dirty="0" err="1"/>
              <a:t>S.IsEmpty</a:t>
            </a:r>
            <a:r>
              <a:rPr lang="en-US" sz="1100" b="1" dirty="0" smtClean="0"/>
              <a:t>)</a:t>
            </a:r>
          </a:p>
          <a:p>
            <a:pPr marL="0" indent="0">
              <a:buNone/>
            </a:pPr>
            <a:r>
              <a:rPr lang="en-US" sz="1100" b="1" dirty="0" smtClean="0"/>
              <a:t> </a:t>
            </a:r>
            <a:r>
              <a:rPr lang="en-US" sz="1100" b="1" dirty="0"/>
              <a:t>{ </a:t>
            </a:r>
            <a:endParaRPr lang="en-US" sz="1100" b="1" dirty="0" smtClean="0"/>
          </a:p>
          <a:p>
            <a:pPr marL="274320" lvl="1" indent="0">
              <a:buNone/>
            </a:pPr>
            <a:r>
              <a:rPr lang="en-US" sz="1100" b="1" dirty="0" smtClean="0"/>
              <a:t>v </a:t>
            </a:r>
            <a:r>
              <a:rPr lang="en-US" sz="1100" b="1" dirty="0"/>
              <a:t>= </a:t>
            </a:r>
            <a:r>
              <a:rPr lang="en-US" sz="1100" b="1" dirty="0" err="1"/>
              <a:t>S.pop</a:t>
            </a:r>
            <a:r>
              <a:rPr lang="en-US" sz="1100" b="1" dirty="0"/>
              <a:t>(); </a:t>
            </a:r>
            <a:endParaRPr lang="en-US" sz="1100" b="1" dirty="0" smtClean="0"/>
          </a:p>
          <a:p>
            <a:pPr marL="274320" lvl="1" indent="0">
              <a:buNone/>
            </a:pPr>
            <a:r>
              <a:rPr lang="en-US" sz="1100" b="1" dirty="0" smtClean="0"/>
              <a:t>for </a:t>
            </a:r>
            <a:r>
              <a:rPr lang="en-US" sz="1100" b="1" dirty="0"/>
              <a:t>each w in Neigh[v] </a:t>
            </a:r>
            <a:endParaRPr lang="en-US" sz="1100" b="1" dirty="0" smtClean="0"/>
          </a:p>
          <a:p>
            <a:pPr marL="274320" lvl="1" indent="0">
              <a:buNone/>
            </a:pPr>
            <a:r>
              <a:rPr lang="en-US" sz="1100" b="1" dirty="0" smtClean="0"/>
              <a:t>{</a:t>
            </a:r>
          </a:p>
          <a:p>
            <a:pPr marL="274320" lvl="1" indent="0">
              <a:buNone/>
            </a:pPr>
            <a:r>
              <a:rPr lang="en-US" sz="1100" b="1" dirty="0"/>
              <a:t> </a:t>
            </a:r>
            <a:r>
              <a:rPr lang="en-US" sz="1100" b="1" dirty="0" smtClean="0"/>
              <a:t> </a:t>
            </a:r>
            <a:r>
              <a:rPr lang="en-US" sz="1100" b="1" dirty="0"/>
              <a:t>if(status[w] = waiting) </a:t>
            </a:r>
            <a:endParaRPr lang="en-US" sz="1100" b="1" dirty="0" smtClean="0"/>
          </a:p>
          <a:p>
            <a:pPr marL="274320" lvl="1" indent="0">
              <a:buNone/>
            </a:pPr>
            <a:r>
              <a:rPr lang="en-US" sz="1100" b="1" dirty="0" smtClean="0"/>
              <a:t>{</a:t>
            </a:r>
          </a:p>
          <a:p>
            <a:pPr marL="274320" lvl="1" indent="0">
              <a:buNone/>
            </a:pPr>
            <a:r>
              <a:rPr lang="en-US" sz="1100" b="1" dirty="0" smtClean="0"/>
              <a:t>   </a:t>
            </a:r>
            <a:r>
              <a:rPr lang="en-US" sz="1100" b="1" dirty="0" err="1" smtClean="0"/>
              <a:t>staus</a:t>
            </a:r>
            <a:r>
              <a:rPr lang="en-US" sz="1100" b="1" dirty="0" smtClean="0"/>
              <a:t>[w] = ready; </a:t>
            </a:r>
          </a:p>
          <a:p>
            <a:pPr marL="274320" lvl="1" indent="0">
              <a:buNone/>
            </a:pPr>
            <a:r>
              <a:rPr lang="en-US" sz="1100" b="1" dirty="0"/>
              <a:t> </a:t>
            </a:r>
            <a:r>
              <a:rPr lang="en-US" sz="1100" b="1" dirty="0" smtClean="0"/>
              <a:t>  </a:t>
            </a:r>
            <a:r>
              <a:rPr lang="en-US" sz="1100" b="1" dirty="0" err="1" smtClean="0"/>
              <a:t>S.push</a:t>
            </a:r>
            <a:r>
              <a:rPr lang="en-US" sz="1100" b="1" dirty="0" smtClean="0"/>
              <a:t>(w);</a:t>
            </a:r>
          </a:p>
          <a:p>
            <a:pPr marL="274320" lvl="1" indent="0">
              <a:buNone/>
            </a:pPr>
            <a:r>
              <a:rPr lang="en-US" sz="1100" b="1" dirty="0" smtClean="0"/>
              <a:t> } </a:t>
            </a:r>
          </a:p>
          <a:p>
            <a:pPr marL="274320" lvl="1" indent="0">
              <a:buNone/>
            </a:pPr>
            <a:r>
              <a:rPr lang="en-US" sz="1100" b="1" dirty="0" smtClean="0"/>
              <a:t>} </a:t>
            </a:r>
          </a:p>
          <a:p>
            <a:pPr marL="274320" lvl="1" indent="0">
              <a:buNone/>
            </a:pPr>
            <a:r>
              <a:rPr lang="en-US" sz="1100" b="1" dirty="0" smtClean="0"/>
              <a:t>status[v</a:t>
            </a:r>
            <a:r>
              <a:rPr lang="en-US" sz="1100" b="1" dirty="0"/>
              <a:t>] = processed; 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smtClean="0"/>
              <a:t>}</a:t>
            </a:r>
          </a:p>
          <a:p>
            <a:pPr marL="0" indent="0">
              <a:buNone/>
            </a:pPr>
            <a:r>
              <a:rPr lang="en-US" sz="1100" b="1" dirty="0" smtClean="0"/>
              <a:t>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7770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>
                <a:solidFill>
                  <a:srgbClr val="FF0000"/>
                </a:solidFill>
              </a:rPr>
              <a:t>graph</a:t>
            </a:r>
            <a:r>
              <a:rPr lang="en-US" dirty="0"/>
              <a:t> consists of a set of </a:t>
            </a:r>
            <a:r>
              <a:rPr lang="en-US" dirty="0" smtClean="0"/>
              <a:t>vertices </a:t>
            </a:r>
            <a:r>
              <a:rPr lang="en-US" dirty="0"/>
              <a:t>and a set of edges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vertex </a:t>
            </a:r>
            <a:r>
              <a:rPr lang="en-US" b="1" dirty="0" smtClean="0">
                <a:solidFill>
                  <a:srgbClr val="FF0000"/>
                </a:solidFill>
              </a:rPr>
              <a:t> v </a:t>
            </a:r>
            <a:r>
              <a:rPr lang="en-US" dirty="0" smtClean="0"/>
              <a:t>is </a:t>
            </a:r>
            <a:r>
              <a:rPr lang="en-US" dirty="0"/>
              <a:t>basic component, which usually contains some </a:t>
            </a:r>
            <a:r>
              <a:rPr lang="en-US" dirty="0" smtClean="0"/>
              <a:t>information. 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b="1" dirty="0">
                <a:solidFill>
                  <a:srgbClr val="FF0000"/>
                </a:solidFill>
              </a:rPr>
              <a:t>edge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v,w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 smtClean="0"/>
              <a:t> connects </a:t>
            </a:r>
            <a:r>
              <a:rPr lang="en-US" dirty="0"/>
              <a:t>two distinct </a:t>
            </a:r>
            <a:r>
              <a:rPr lang="en-US" dirty="0" smtClean="0"/>
              <a:t>vertices v and w .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dirty="0">
                <a:solidFill>
                  <a:srgbClr val="FF0000"/>
                </a:solidFill>
              </a:rPr>
              <a:t>subgraph</a:t>
            </a:r>
            <a:r>
              <a:rPr lang="en-US" dirty="0"/>
              <a:t> is graph which consists of a subset of nodes (vertices) and a subset of edges of a graph.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343400"/>
            <a:ext cx="2696135" cy="229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80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>
                <a:solidFill>
                  <a:srgbClr val="FF0000"/>
                </a:solidFill>
              </a:rPr>
              <a:t>path</a:t>
            </a:r>
            <a:r>
              <a:rPr lang="en-US" dirty="0"/>
              <a:t> is a sequence of nodes such that each successive pair is connected by an edge. </a:t>
            </a:r>
          </a:p>
          <a:p>
            <a:r>
              <a:rPr lang="en-US" dirty="0" smtClean="0"/>
              <a:t>A </a:t>
            </a:r>
            <a:r>
              <a:rPr lang="en-US" dirty="0"/>
              <a:t>path is a </a:t>
            </a:r>
            <a:r>
              <a:rPr lang="en-US" b="1" dirty="0">
                <a:solidFill>
                  <a:srgbClr val="FF0000"/>
                </a:solidFill>
              </a:rPr>
              <a:t>simple path </a:t>
            </a:r>
            <a:r>
              <a:rPr lang="en-US" dirty="0"/>
              <a:t>if each of its nodes occurs once in the sequence.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b="1" dirty="0">
                <a:solidFill>
                  <a:srgbClr val="FF0000"/>
                </a:solidFill>
              </a:rPr>
              <a:t>cycle</a:t>
            </a:r>
            <a:r>
              <a:rPr lang="en-US" dirty="0"/>
              <a:t> is path that is a simple path except that the first and last nodes are the same.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502920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67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is a </a:t>
            </a:r>
            <a:r>
              <a:rPr lang="en-US" b="1" dirty="0">
                <a:solidFill>
                  <a:srgbClr val="FF0000"/>
                </a:solidFill>
              </a:rPr>
              <a:t>connected graph </a:t>
            </a:r>
            <a:r>
              <a:rPr lang="en-US" dirty="0"/>
              <a:t>if there is a path between every pair of its nodes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4876799" cy="420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44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nodes are </a:t>
            </a:r>
            <a:r>
              <a:rPr lang="en-US" b="1" dirty="0">
                <a:solidFill>
                  <a:srgbClr val="FF0000"/>
                </a:solidFill>
              </a:rPr>
              <a:t>adjacent nodes </a:t>
            </a:r>
            <a:r>
              <a:rPr lang="en-US" dirty="0"/>
              <a:t>if there is an edge that connects them.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Neighbors</a:t>
            </a:r>
            <a:r>
              <a:rPr lang="en-US" dirty="0" smtClean="0"/>
              <a:t> </a:t>
            </a:r>
            <a:r>
              <a:rPr lang="en-US" dirty="0"/>
              <a:t>of a node are all nodes that are adjacent to it. </a:t>
            </a:r>
          </a:p>
          <a:p>
            <a:r>
              <a:rPr lang="en-US" dirty="0" smtClean="0"/>
              <a:t>A </a:t>
            </a:r>
            <a:r>
              <a:rPr lang="en-US" dirty="0"/>
              <a:t>Tree is the special case of a graph that 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is connected </a:t>
            </a:r>
          </a:p>
          <a:p>
            <a:pPr lvl="1"/>
            <a:r>
              <a:rPr lang="en-US" dirty="0"/>
              <a:t>(ii) has no cycle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278606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2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connected graph has n nodes and n-1 edges, then it is a tree. This tree is called </a:t>
            </a:r>
            <a:r>
              <a:rPr lang="en-US" b="1" dirty="0">
                <a:solidFill>
                  <a:srgbClr val="FF0000"/>
                </a:solidFill>
              </a:rPr>
              <a:t>Spanning Tree</a:t>
            </a:r>
            <a:r>
              <a:rPr lang="en-US" dirty="0"/>
              <a:t>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 </a:t>
            </a:r>
            <a:r>
              <a:rPr lang="en-US" dirty="0">
                <a:solidFill>
                  <a:srgbClr val="FF0000"/>
                </a:solidFill>
              </a:rPr>
              <a:t>oriented tree </a:t>
            </a:r>
            <a:r>
              <a:rPr lang="en-US" dirty="0"/>
              <a:t>is a tree in which one node has been designated the root node. 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90800"/>
            <a:ext cx="5886602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73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directed graph </a:t>
            </a:r>
            <a:r>
              <a:rPr lang="en-US" dirty="0"/>
              <a:t>or digraph is a graph in which each edge has an associated direction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b="1" dirty="0">
                <a:solidFill>
                  <a:srgbClr val="FF0000"/>
                </a:solidFill>
              </a:rPr>
              <a:t>weighted graph </a:t>
            </a:r>
            <a:r>
              <a:rPr lang="en-US" dirty="0"/>
              <a:t>is a graph in which each edge has an associated </a:t>
            </a:r>
            <a:r>
              <a:rPr lang="en-US" dirty="0" smtClean="0"/>
              <a:t>value.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2057400" cy="161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08" y="4876800"/>
            <a:ext cx="2006292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43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of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Elements</a:t>
            </a:r>
            <a:r>
              <a:rPr lang="en-US" sz="2800" dirty="0"/>
              <a:t>: </a:t>
            </a:r>
            <a:endParaRPr lang="en-US" sz="2800" dirty="0" smtClean="0"/>
          </a:p>
          <a:p>
            <a:pPr marL="274320" lvl="1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graph consists of nodes and </a:t>
            </a:r>
            <a:r>
              <a:rPr lang="en-US" sz="2400" dirty="0" smtClean="0"/>
              <a:t>edges</a:t>
            </a:r>
          </a:p>
          <a:p>
            <a:r>
              <a:rPr lang="en-US" sz="2800" b="1" dirty="0" smtClean="0">
                <a:solidFill>
                  <a:schemeClr val="tx2"/>
                </a:solidFill>
              </a:rPr>
              <a:t>Structure</a:t>
            </a:r>
            <a:r>
              <a:rPr lang="en-US" sz="2800" dirty="0"/>
              <a:t>: </a:t>
            </a:r>
            <a:endParaRPr lang="en-US" sz="2800" dirty="0" smtClean="0"/>
          </a:p>
          <a:p>
            <a:pPr marL="274320" lvl="1" indent="0">
              <a:buNone/>
            </a:pPr>
            <a:r>
              <a:rPr lang="en-US" sz="2400" dirty="0" smtClean="0"/>
              <a:t>An </a:t>
            </a:r>
            <a:r>
              <a:rPr lang="en-US" sz="2400" dirty="0"/>
              <a:t>edge is a one-to-one relationship between a pair of distinct nodes. A pair of nodes can be connected by at most one edge, but any node can be connected to any collection of other nodes. </a:t>
            </a:r>
            <a:endParaRPr lang="en-US" sz="2400" dirty="0" smtClean="0"/>
          </a:p>
          <a:p>
            <a:r>
              <a:rPr lang="en-US" sz="2800" b="1" dirty="0" smtClean="0">
                <a:solidFill>
                  <a:schemeClr val="tx2"/>
                </a:solidFill>
              </a:rPr>
              <a:t>Domain</a:t>
            </a:r>
            <a:r>
              <a:rPr lang="en-US" sz="2800" dirty="0"/>
              <a:t>: </a:t>
            </a:r>
            <a:endParaRPr lang="en-US" sz="2800" dirty="0" smtClean="0"/>
          </a:p>
          <a:p>
            <a:pPr marL="274320" lvl="1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number of nodes (vertices) in a graph is bounded.</a:t>
            </a:r>
          </a:p>
        </p:txBody>
      </p:sp>
    </p:spTree>
    <p:extLst>
      <p:ext uri="{BB962C8B-B14F-4D97-AF65-F5344CB8AC3E}">
        <p14:creationId xmlns:p14="http://schemas.microsoft.com/office/powerpoint/2010/main" val="292040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284</TotalTime>
  <Words>1404</Words>
  <Application>Microsoft Macintosh PowerPoint</Application>
  <PresentationFormat>On-screen Show (4:3)</PresentationFormat>
  <Paragraphs>191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Graphs</vt:lpstr>
      <vt:lpstr> Graphs  </vt:lpstr>
      <vt:lpstr>Terminology</vt:lpstr>
      <vt:lpstr>Terminology</vt:lpstr>
      <vt:lpstr>Terminology</vt:lpstr>
      <vt:lpstr>Terminology</vt:lpstr>
      <vt:lpstr>Terminology</vt:lpstr>
      <vt:lpstr>Terminology</vt:lpstr>
      <vt:lpstr>Specification of Graph</vt:lpstr>
      <vt:lpstr>Specification of Graph</vt:lpstr>
      <vt:lpstr>Specification of Graph</vt:lpstr>
      <vt:lpstr>Specification of Graph</vt:lpstr>
      <vt:lpstr>Representation of a Graph</vt:lpstr>
      <vt:lpstr>Adjacency Matrix</vt:lpstr>
      <vt:lpstr>Adjacency list</vt:lpstr>
      <vt:lpstr>Traversal of a Graph</vt:lpstr>
      <vt:lpstr>Breadth First Search (BFS)</vt:lpstr>
      <vt:lpstr>Breadth First Search (BFS)</vt:lpstr>
      <vt:lpstr>Breadth First Search (BFS)</vt:lpstr>
      <vt:lpstr>Depth First Search (DFS)</vt:lpstr>
      <vt:lpstr>Depth First Search (DFS)</vt:lpstr>
      <vt:lpstr>Depth First Search (DFS)</vt:lpstr>
      <vt:lpstr>Depth First Search (DFS)</vt:lpstr>
    </vt:vector>
  </TitlesOfParts>
  <Company>King Saud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User</dc:creator>
  <cp:lastModifiedBy>MacBook Pro</cp:lastModifiedBy>
  <cp:revision>14</cp:revision>
  <dcterms:created xsi:type="dcterms:W3CDTF">2015-12-07T04:49:36Z</dcterms:created>
  <dcterms:modified xsi:type="dcterms:W3CDTF">2015-12-07T19:18:07Z</dcterms:modified>
</cp:coreProperties>
</file>