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6.wmf" ContentType="image/x-wmf"/>
  <Override PartName="/ppt/media/image1.png" ContentType="image/png"/>
  <Override PartName="/ppt/media/image2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24.xml" ContentType="application/vnd.openxmlformats-officedocument.presentationml.slide+xml"/>
  <Override PartName="/ppt/slides/slide123.xml" ContentType="application/vnd.openxmlformats-officedocument.presentationml.slide+xml"/>
  <Override PartName="/ppt/slides/slide122.xml" ContentType="application/vnd.openxmlformats-officedocument.presentationml.slide+xml"/>
  <Override PartName="/ppt/slides/slide119.xml" ContentType="application/vnd.openxmlformats-officedocument.presentationml.slide+xml"/>
  <Override PartName="/ppt/slides/slide118.xml" ContentType="application/vnd.openxmlformats-officedocument.presentationml.slide+xml"/>
  <Override PartName="/ppt/slides/slide117.xml" ContentType="application/vnd.openxmlformats-officedocument.presentationml.slide+xml"/>
  <Override PartName="/ppt/slides/slide116.xml" ContentType="application/vnd.openxmlformats-officedocument.presentationml.slide+xml"/>
  <Override PartName="/ppt/slides/slide115.xml" ContentType="application/vnd.openxmlformats-officedocument.presentationml.slide+xml"/>
  <Override PartName="/ppt/slides/slide114.xml" ContentType="application/vnd.openxmlformats-officedocument.presentationml.slide+xml"/>
  <Override PartName="/ppt/slides/slide113.xml" ContentType="application/vnd.openxmlformats-officedocument.presentationml.slide+xml"/>
  <Override PartName="/ppt/slides/slide112.xml" ContentType="application/vnd.openxmlformats-officedocument.presentationml.slide+xml"/>
  <Override PartName="/ppt/slides/slide107.xml" ContentType="application/vnd.openxmlformats-officedocument.presentationml.slide+xml"/>
  <Override PartName="/ppt/slides/slide106.xml" ContentType="application/vnd.openxmlformats-officedocument.presentationml.slide+xml"/>
  <Override PartName="/ppt/slides/slide105.xml" ContentType="application/vnd.openxmlformats-officedocument.presentationml.slide+xml"/>
  <Override PartName="/ppt/slides/slide104.xml" ContentType="application/vnd.openxmlformats-officedocument.presentationml.slide+xml"/>
  <Override PartName="/ppt/slides/slide103.xml" ContentType="application/vnd.openxmlformats-officedocument.presentationml.slide+xml"/>
  <Override PartName="/ppt/slides/slide102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93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121.xml" ContentType="application/vnd.openxmlformats-officedocument.presentationml.slide+xml"/>
  <Override PartName="/ppt/slides/slide7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08.xml" ContentType="application/vnd.openxmlformats-officedocument.presentationml.slide+xml"/>
  <Override PartName="/ppt/slides/slide1.xml" ContentType="application/vnd.openxmlformats-officedocument.presentationml.slide+xml"/>
  <Override PartName="/ppt/slides/slide39.xml" ContentType="application/vnd.openxmlformats-officedocument.presentationml.slide+xml"/>
  <Override PartName="/ppt/slides/slide109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101.xml" ContentType="application/vnd.openxmlformats-officedocument.presentationml.slide+xml"/>
  <Override PartName="/ppt/slides/slide59.xml" ContentType="application/vnd.openxmlformats-officedocument.presentationml.slide+xml"/>
  <Override PartName="/ppt/slides/slide33.xml" ContentType="application/vnd.openxmlformats-officedocument.presentationml.slide+xml"/>
  <Override PartName="/ppt/slides/slide100.xml" ContentType="application/vnd.openxmlformats-officedocument.presentationml.slide+xml"/>
  <Override PartName="/ppt/slides/slide58.xml" ContentType="application/vnd.openxmlformats-officedocument.presentationml.slide+xml"/>
  <Override PartName="/ppt/slides/slide32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56.xml" ContentType="application/vnd.openxmlformats-officedocument.presentationml.slide+xml"/>
  <Override PartName="/ppt/slides/slide30.xml" ContentType="application/vnd.openxmlformats-officedocument.presentationml.slide+xml"/>
  <Override PartName="/ppt/slides/slide5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49.xml" ContentType="application/vnd.openxmlformats-officedocument.presentationml.slide+xml"/>
  <Override PartName="/ppt/slides/slide23.xml" ContentType="application/vnd.openxmlformats-officedocument.presentationml.slide+xml"/>
  <Override PartName="/ppt/slides/slide48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21.xml" ContentType="application/vnd.openxmlformats-officedocument.presentationml.slide+xml"/>
  <Override PartName="/ppt/slides/_rels/slide122.xml.rels" ContentType="application/vnd.openxmlformats-package.relationships+xml"/>
  <Override PartName="/ppt/slides/_rels/slide121.xml.rels" ContentType="application/vnd.openxmlformats-package.relationships+xml"/>
  <Override PartName="/ppt/slides/_rels/slide120.xml.rels" ContentType="application/vnd.openxmlformats-package.relationships+xml"/>
  <Override PartName="/ppt/slides/_rels/slide119.xml.rels" ContentType="application/vnd.openxmlformats-package.relationships+xml"/>
  <Override PartName="/ppt/slides/_rels/slide118.xml.rels" ContentType="application/vnd.openxmlformats-package.relationships+xml"/>
  <Override PartName="/ppt/slides/_rels/slide109.xml.rels" ContentType="application/vnd.openxmlformats-package.relationships+xml"/>
  <Override PartName="/ppt/slides/_rels/slide108.xml.rels" ContentType="application/vnd.openxmlformats-package.relationships+xml"/>
  <Override PartName="/ppt/slides/_rels/slide107.xml.rels" ContentType="application/vnd.openxmlformats-package.relationships+xml"/>
  <Override PartName="/ppt/slides/_rels/slide106.xml.rels" ContentType="application/vnd.openxmlformats-package.relationships+xml"/>
  <Override PartName="/ppt/slides/_rels/slide99.xml.rels" ContentType="application/vnd.openxmlformats-package.relationships+xml"/>
  <Override PartName="/ppt/slides/_rels/slide95.xml.rels" ContentType="application/vnd.openxmlformats-package.relationships+xml"/>
  <Override PartName="/ppt/slides/_rels/slide116.xml.rels" ContentType="application/vnd.openxmlformats-package.relationships+xml"/>
  <Override PartName="/ppt/slides/_rels/slide89.xml.rels" ContentType="application/vnd.openxmlformats-package.relationships+xml"/>
  <Override PartName="/ppt/slides/_rels/slide82.xml.rels" ContentType="application/vnd.openxmlformats-package.relationships+xml"/>
  <Override PartName="/ppt/slides/_rels/slide79.xml.rels" ContentType="application/vnd.openxmlformats-package.relationships+xml"/>
  <Override PartName="/ppt/slides/_rels/slide10.xml.rels" ContentType="application/vnd.openxmlformats-package.relationships+xml"/>
  <Override PartName="/ppt/slides/_rels/slide81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80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78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7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23.xml.rels" ContentType="application/vnd.openxmlformats-package.relationships+xml"/>
  <Override PartName="/ppt/slides/_rels/slide96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102.xml.rels" ContentType="application/vnd.openxmlformats-package.relationships+xml"/>
  <Override PartName="/ppt/slides/_rels/slide26.xml.rels" ContentType="application/vnd.openxmlformats-package.relationships+xml"/>
  <Override PartName="/ppt/slides/_rels/slide75.xml.rels" ContentType="application/vnd.openxmlformats-package.relationships+xml"/>
  <Override PartName="/ppt/slides/_rels/slide112.xml.rels" ContentType="application/vnd.openxmlformats-package.relationships+xml"/>
  <Override PartName="/ppt/slides/_rels/slide85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101.xml.rels" ContentType="application/vnd.openxmlformats-package.relationships+xml"/>
  <Override PartName="/ppt/slides/_rels/slide25.xml.rels" ContentType="application/vnd.openxmlformats-package.relationships+xml"/>
  <Override PartName="/ppt/slides/_rels/slide74.xml.rels" ContentType="application/vnd.openxmlformats-package.relationships+xml"/>
  <Override PartName="/ppt/slides/_rels/slide111.xml.rels" ContentType="application/vnd.openxmlformats-package.relationships+xml"/>
  <Override PartName="/ppt/slides/_rels/slide84.xml.rels" ContentType="application/vnd.openxmlformats-package.relationships+xml"/>
  <Override PartName="/ppt/slides/_rels/slide35.xml.rels" ContentType="application/vnd.openxmlformats-package.relationships+xml"/>
  <Override PartName="/ppt/slides/_rels/slide70.xml.rels" ContentType="application/vnd.openxmlformats-package.relationships+xml"/>
  <Override PartName="/ppt/slides/_rels/slide4.xml.rels" ContentType="application/vnd.openxmlformats-package.relationships+xml"/>
  <Override PartName="/ppt/slides/_rels/slide94.xml.rels" ContentType="application/vnd.openxmlformats-package.relationships+xml"/>
  <Override PartName="/ppt/slides/_rels/slide45.xml.rels" ContentType="application/vnd.openxmlformats-package.relationships+xml"/>
  <Override PartName="/ppt/slides/_rels/slide100.xml.rels" ContentType="application/vnd.openxmlformats-package.relationships+xml"/>
  <Override PartName="/ppt/slides/_rels/slide24.xml.rels" ContentType="application/vnd.openxmlformats-package.relationships+xml"/>
  <Override PartName="/ppt/slides/_rels/slide7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110.xml.rels" ContentType="application/vnd.openxmlformats-package.relationships+xml"/>
  <Override PartName="/ppt/slides/_rels/slide83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03.xml.rels" ContentType="application/vnd.openxmlformats-package.relationships+xml"/>
  <Override PartName="/ppt/slides/_rels/slide76.xml.rels" ContentType="application/vnd.openxmlformats-package.relationships+xml"/>
  <Override PartName="/ppt/slides/_rels/slide8.xml.rels" ContentType="application/vnd.openxmlformats-package.relationships+xml"/>
  <Override PartName="/ppt/slides/_rels/slide60.xml.rels" ContentType="application/vnd.openxmlformats-package.relationships+xml"/>
  <Override PartName="/ppt/slides/_rels/slide11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13.xml.rels" ContentType="application/vnd.openxmlformats-package.relationships+xml"/>
  <Override PartName="/ppt/slides/_rels/slide86.xml.rels" ContentType="application/vnd.openxmlformats-package.relationships+xml"/>
  <Override PartName="/ppt/slides/_rels/slide37.xml.rels" ContentType="application/vnd.openxmlformats-package.relationships+xml"/>
  <Override PartName="/ppt/slides/_rels/slide114.xml.rels" ContentType="application/vnd.openxmlformats-package.relationships+xml"/>
  <Override PartName="/ppt/slides/_rels/slide87.xml.rels" ContentType="application/vnd.openxmlformats-package.relationships+xml"/>
  <Override PartName="/ppt/slides/_rels/slide38.xml.rels" ContentType="application/vnd.openxmlformats-package.relationships+xml"/>
  <Override PartName="/ppt/slides/_rels/slide115.xml.rels" ContentType="application/vnd.openxmlformats-package.relationships+xml"/>
  <Override PartName="/ppt/slides/_rels/slide8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90.xml.rels" ContentType="application/vnd.openxmlformats-package.relationships+xml"/>
  <Override PartName="/ppt/slides/_rels/slide41.xml.rels" ContentType="application/vnd.openxmlformats-package.relationships+xml"/>
  <Override PartName="/ppt/slides/_rels/slide91.xml.rels" ContentType="application/vnd.openxmlformats-package.relationships+xml"/>
  <Override PartName="/ppt/slides/_rels/slide42.xml.rels" ContentType="application/vnd.openxmlformats-package.relationships+xml"/>
  <Override PartName="/ppt/slides/_rels/slide92.xml.rels" ContentType="application/vnd.openxmlformats-package.relationships+xml"/>
  <Override PartName="/ppt/slides/_rels/slide43.xml.rels" ContentType="application/vnd.openxmlformats-package.relationships+xml"/>
  <Override PartName="/ppt/slides/_rels/slide22.xml.rels" ContentType="application/vnd.openxmlformats-package.relationships+xml"/>
  <Override PartName="/ppt/slides/_rels/slide71.xml.rels" ContentType="application/vnd.openxmlformats-package.relationships+xml"/>
  <Override PartName="/ppt/slides/_rels/slide93.xml.rels" ContentType="application/vnd.openxmlformats-package.relationships+xml"/>
  <Override PartName="/ppt/slides/_rels/slide44.xml.rels" ContentType="application/vnd.openxmlformats-package.relationships+xml"/>
  <Override PartName="/ppt/slides/_rels/slide23.xml.rels" ContentType="application/vnd.openxmlformats-package.relationships+xml"/>
  <Override PartName="/ppt/slides/_rels/slide72.xml.rels" ContentType="application/vnd.openxmlformats-package.relationships+xml"/>
  <Override PartName="/ppt/slides/_rels/slide124.xml.rels" ContentType="application/vnd.openxmlformats-package.relationships+xml"/>
  <Override PartName="/ppt/slides/_rels/slide97.xml.rels" ContentType="application/vnd.openxmlformats-package.relationships+xml"/>
  <Override PartName="/ppt/slides/_rels/slide48.xml.rels" ContentType="application/vnd.openxmlformats-package.relationships+xml"/>
  <Override PartName="/ppt/slides/_rels/slide98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117.xml.rels" ContentType="application/vnd.openxmlformats-package.relationships+xml"/>
  <Override PartName="/ppt/slides/_rels/slide69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52.xml.rels" ContentType="application/vnd.openxmlformats-package.relationships+xml"/>
  <Override PartName="/ppt/slides/_rels/slide53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104.xml.rels" ContentType="application/vnd.openxmlformats-package.relationships+xml"/>
  <Override PartName="/ppt/slides/_rels/slide56.xml.rels" ContentType="application/vnd.openxmlformats-package.relationships+xml"/>
  <Override PartName="/ppt/slides/_rels/slide105.xml.rels" ContentType="application/vnd.openxmlformats-package.relationships+xml"/>
  <Override PartName="/ppt/slides/_rels/slide57.xml.rels" ContentType="application/vnd.openxmlformats-package.relationships+xml"/>
  <Override PartName="/ppt/slides/_rels/slide12.xml.rels" ContentType="application/vnd.openxmlformats-package.relationships+xml"/>
  <Override PartName="/ppt/slides/_rels/slide61.xml.rels" ContentType="application/vnd.openxmlformats-package.relationships+xml"/>
  <Override PartName="/ppt/slides/_rels/slide13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16.xml.rels" ContentType="application/vnd.openxmlformats-package.relationships+xml"/>
  <Override PartName="/ppt/slides/_rels/slide65.xml.rels" ContentType="application/vnd.openxmlformats-package.relationships+xml"/>
  <Override PartName="/ppt/slides/_rels/slide17.xml.rels" ContentType="application/vnd.openxmlformats-package.relationships+xml"/>
  <Override PartName="/ppt/slides/_rels/slide66.xml.rels" ContentType="application/vnd.openxmlformats-package.relationships+xml"/>
  <Override PartName="/ppt/slides/_rels/slide18.xml.rels" ContentType="application/vnd.openxmlformats-package.relationships+xml"/>
  <Override PartName="/ppt/slides/_rels/slide67.xml.rels" ContentType="application/vnd.openxmlformats-package.relationships+xml"/>
  <Override PartName="/ppt/slides/_rels/slide19.xml.rels" ContentType="application/vnd.openxmlformats-package.relationships+xml"/>
  <Override PartName="/ppt/slides/_rels/slide68.xml.rels" ContentType="application/vnd.openxmlformats-package.relationships+xml"/>
  <Override PartName="/ppt/slides/slide46.xml" ContentType="application/vnd.openxmlformats-officedocument.presentationml.slide+xml"/>
  <Override PartName="/ppt/slides/slide20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65.xml" ContentType="application/vnd.openxmlformats-officedocument.presentationml.slide+xml"/>
  <Override PartName="/ppt/slides/slide41.xml" ContentType="application/vnd.openxmlformats-officedocument.presentationml.slide+xml"/>
  <Override PartName="/ppt/slides/slide66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43.xml" ContentType="application/vnd.openxmlformats-officedocument.presentationml.slide+xml"/>
  <Override PartName="/ppt/slides/slide110.xml" ContentType="application/vnd.openxmlformats-officedocument.presentationml.slide+xml"/>
  <Override PartName="/ppt/slides/slide68.xml" ContentType="application/vnd.openxmlformats-officedocument.presentationml.slide+xml"/>
  <Override PartName="/ppt/slides/slide44.xml" ContentType="application/vnd.openxmlformats-officedocument.presentationml.slide+xml"/>
  <Override PartName="/ppt/slides/slide111.xml" ContentType="application/vnd.openxmlformats-officedocument.presentationml.slide+xml"/>
  <Override PartName="/ppt/slides/slide69.xml" ContentType="application/vnd.openxmlformats-officedocument.presentationml.slide+xml"/>
  <Override PartName="/ppt/slides/slide50.xml" ContentType="application/vnd.openxmlformats-officedocument.presentationml.slide+xml"/>
  <Override PartName="/ppt/slides/slide75.xml" ContentType="application/vnd.openxmlformats-officedocument.presentationml.slide+xml"/>
  <Override PartName="/ppt/slides/slide51.xml" ContentType="application/vnd.openxmlformats-officedocument.presentationml.slide+xml"/>
  <Override PartName="/ppt/slides/slide76.xml" ContentType="application/vnd.openxmlformats-officedocument.presentationml.slide+xml"/>
  <Override PartName="/ppt/slides/slide52.xml" ContentType="application/vnd.openxmlformats-officedocument.presentationml.slide+xml"/>
  <Override PartName="/ppt/slides/slide77.xml" ContentType="application/vnd.openxmlformats-officedocument.presentationml.slide+xml"/>
  <Override PartName="/ppt/slides/slide53.xml" ContentType="application/vnd.openxmlformats-officedocument.presentationml.slide+xml"/>
  <Override PartName="/ppt/slides/slide120.xml" ContentType="application/vnd.openxmlformats-officedocument.presentationml.slide+xml"/>
  <Override PartName="/ppt/slides/slide78.xml" ContentType="application/vnd.openxmlformats-officedocument.presentationml.slide+xml"/>
  <Override PartName="/ppt/slides/slide54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</p:sldIdLst>
  <p:sldSz cx="9144000" cy="6858000"/>
  <p:notesSz cx="6980237" cy="92360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Click to move the slide</a:t>
            </a:r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8D75DC9-D508-4B78-8BD4-0C7E1B61AE34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PlaceHolder 1"/>
          <p:cNvSpPr>
            <a:spLocks noGrp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64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rIns="9252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65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9E03C3BA-C897-48FD-B254-11B621BE28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PlaceHolder 1"/>
          <p:cNvSpPr>
            <a:spLocks noGrp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91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rIns="9252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92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FA06E6D9-F6F2-47FD-A41F-371731696FA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PlaceHolder 1"/>
          <p:cNvSpPr>
            <a:spLocks noGrp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94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rIns="9252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95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D696523B-C9AA-429C-8308-2714F4190BC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PlaceHolder 1"/>
          <p:cNvSpPr>
            <a:spLocks noGrp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97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rIns="9252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98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C429379A-6F07-4F5F-8D9A-D25EF15D59E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PlaceHolder 1"/>
          <p:cNvSpPr>
            <a:spLocks noGrp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200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rIns="9252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01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9E6DFBD8-F0D5-4D7E-9805-75D82233452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PlaceHolder 1"/>
          <p:cNvSpPr>
            <a:spLocks noGrp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203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rIns="9252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04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7C9136C7-9C97-4CBC-8DE2-C06C26FA321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PlaceHolder 1"/>
          <p:cNvSpPr>
            <a:spLocks noGrp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206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rIns="9252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07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D4F6A964-B2E6-415E-B44E-3ABC809FF36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PlaceHolder 1"/>
          <p:cNvSpPr>
            <a:spLocks noGrp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209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rIns="9252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10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A2D8E17F-168B-4191-979C-3287C391325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PlaceHolder 1"/>
          <p:cNvSpPr>
            <a:spLocks noGrp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67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rIns="9252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68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94117C05-AD6A-47E3-9F73-99AF85B8584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PlaceHolder 1"/>
          <p:cNvSpPr>
            <a:spLocks noGrp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70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rIns="9252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71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6AAEEF9A-82EC-4965-88CA-259498D1ED7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PlaceHolder 1"/>
          <p:cNvSpPr>
            <a:spLocks noGrp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73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rIns="9252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74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C09CB270-E151-46AC-A9BF-892F00A9B8D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PlaceHolder 1"/>
          <p:cNvSpPr>
            <a:spLocks noGrp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212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rIns="9252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13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D508368B-8605-42F2-9CBD-6263391ABCF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PlaceHolder 1"/>
          <p:cNvSpPr>
            <a:spLocks noGrp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215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rIns="9252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16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A2FD44B5-386F-4C9B-B86B-66BD8B7542C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PlaceHolder 1"/>
          <p:cNvSpPr>
            <a:spLocks noGrp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76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rIns="9252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77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7DC05F57-9975-4D7F-87E7-0CEB4FD36BD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PlaceHolder 1"/>
          <p:cNvSpPr>
            <a:spLocks noGrp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218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rIns="9252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19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0FB61326-24C4-40F1-8CB1-23F30F7AF85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PlaceHolder 1"/>
          <p:cNvSpPr>
            <a:spLocks noGrp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221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rIns="9252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22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912EF1FB-1618-44DB-A08C-372E3671A3B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PlaceHolder 1"/>
          <p:cNvSpPr>
            <a:spLocks noGrp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79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rIns="9252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80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C62BF18D-E01E-4588-A788-4A57F0AB8AA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PlaceHolder 1"/>
          <p:cNvSpPr>
            <a:spLocks noGrp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82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rIns="9252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83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0A5A7AC4-6CFA-4ED2-8791-1E5463A53FE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PlaceHolder 1"/>
          <p:cNvSpPr>
            <a:spLocks noGrp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85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rIns="9252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86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0572E7DA-8551-4DE2-8ED1-F4D55AEB20D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PlaceHolder 1"/>
          <p:cNvSpPr>
            <a:spLocks noGrp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88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rIns="9252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89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BC1E5177-225A-4AB6-A70A-5AE95928683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7" descr=""/>
          <p:cNvPicPr/>
          <p:nvPr/>
        </p:nvPicPr>
        <p:blipFill>
          <a:blip r:embed="rId2"/>
          <a:stretch/>
        </p:blipFill>
        <p:spPr>
          <a:xfrm>
            <a:off x="457200" y="1676520"/>
            <a:ext cx="8229240" cy="38376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6636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C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l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i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c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k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 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t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o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 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e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d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i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t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 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M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a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s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t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e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r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 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t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i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t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l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e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 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s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t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y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l</a:t>
            </a: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e</a:t>
            </a:r>
            <a:endParaRPr b="0" lang="en-US" sz="54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20788FB-3762-48BB-99B8-5CA88DA3B47E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Picture 7" descr=""/>
          <p:cNvPicPr/>
          <p:nvPr/>
        </p:nvPicPr>
        <p:blipFill>
          <a:blip r:embed="rId2"/>
          <a:stretch/>
        </p:blipFill>
        <p:spPr>
          <a:xfrm>
            <a:off x="457200" y="1676520"/>
            <a:ext cx="8229240" cy="383760"/>
          </a:xfrm>
          <a:prstGeom prst="rect">
            <a:avLst/>
          </a:prstGeom>
          <a:ln w="9360">
            <a:noFill/>
          </a:ln>
        </p:spPr>
      </p:pic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52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680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79D3839-29AF-4E01-8041-446CFA240557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7" descr=""/>
          <p:cNvPicPr/>
          <p:nvPr/>
        </p:nvPicPr>
        <p:blipFill>
          <a:blip r:embed="rId2"/>
          <a:stretch/>
        </p:blipFill>
        <p:spPr>
          <a:xfrm>
            <a:off x="457200" y="1676520"/>
            <a:ext cx="8229240" cy="383760"/>
          </a:xfrm>
          <a:prstGeom prst="rect">
            <a:avLst/>
          </a:prstGeom>
          <a:ln w="9360">
            <a:noFill/>
          </a:ln>
        </p:spPr>
      </p:pic>
      <p:sp>
        <p:nvSpPr>
          <p:cNvPr id="92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425E531-F056-4263-A7E9-F4BF7C5A5318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Picture 7" descr=""/>
          <p:cNvPicPr/>
          <p:nvPr/>
        </p:nvPicPr>
        <p:blipFill>
          <a:blip r:embed="rId2"/>
          <a:stretch/>
        </p:blipFill>
        <p:spPr>
          <a:xfrm>
            <a:off x="457200" y="1676520"/>
            <a:ext cx="8229240" cy="383760"/>
          </a:xfrm>
          <a:prstGeom prst="rect">
            <a:avLst/>
          </a:prstGeom>
          <a:ln w="9360">
            <a:noFill/>
          </a:ln>
        </p:spPr>
      </p:pic>
      <p:sp>
        <p:nvSpPr>
          <p:cNvPr id="136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1673280"/>
            <a:ext cx="4038120" cy="4717800"/>
          </a:xfrm>
          <a:prstGeom prst="rect">
            <a:avLst/>
          </a:prstGeom>
        </p:spPr>
        <p:txBody>
          <a:bodyPr/>
          <a:p>
            <a:pPr marL="182880" indent="-1825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680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648320" y="1673280"/>
            <a:ext cx="4038120" cy="4717800"/>
          </a:xfrm>
          <a:prstGeom prst="rect">
            <a:avLst/>
          </a:prstGeom>
        </p:spPr>
        <p:txBody>
          <a:bodyPr/>
          <a:p>
            <a:pPr marL="182880" indent="-1825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680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1" name="PlaceHolder 8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3FE2434-391B-41B6-BB13-62ABCA92E78B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7" descr=""/>
          <p:cNvPicPr/>
          <p:nvPr/>
        </p:nvPicPr>
        <p:blipFill>
          <a:blip r:embed="rId2"/>
          <a:stretch/>
        </p:blipFill>
        <p:spPr>
          <a:xfrm>
            <a:off x="457200" y="1676520"/>
            <a:ext cx="8229240" cy="383760"/>
          </a:xfrm>
          <a:prstGeom prst="rect">
            <a:avLst/>
          </a:prstGeom>
          <a:ln w="9360">
            <a:noFill/>
          </a:ln>
        </p:spPr>
      </p:pic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23880" y="1712520"/>
            <a:ext cx="7886520" cy="28508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23880" y="4552560"/>
            <a:ext cx="7886520" cy="14997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sldNum"/>
          </p:nvPr>
        </p:nvSpPr>
        <p:spPr>
          <a:xfrm>
            <a:off x="646308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1AD089-CA4E-4F6E-9F76-2B74442213A4}" type="slidenum">
              <a:rPr b="0" lang="en-US" sz="830" spc="-1" strike="noStrike">
                <a:solidFill>
                  <a:srgbClr val="8b8b8b"/>
                </a:solidFill>
                <a:latin typeface="Times New Roman"/>
              </a:rPr>
              <a:t>1</a:t>
            </a:fld>
            <a:endParaRPr b="0" lang="en-US" sz="83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4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66360" y="1371600"/>
            <a:ext cx="7848360" cy="1926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Heaps</a:t>
            </a:r>
            <a:endParaRPr b="0" lang="en-US" sz="54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685800" y="35053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57576e"/>
                </a:solidFill>
                <a:latin typeface="Arial"/>
              </a:rPr>
              <a:t>CSC212: Data Structures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FE52788-C922-42CF-B20E-6EA45A932283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Heaps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457200" y="198108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9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Heaps are represented sequentially using the third method.</a:t>
            </a:r>
            <a:endParaRPr b="0" lang="en-US" sz="2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Heap is a </a:t>
            </a:r>
            <a:r>
              <a:rPr b="0" lang="en-US" sz="2800" spc="-1" strike="noStrike" u="sng">
                <a:solidFill>
                  <a:srgbClr val="292934"/>
                </a:solidFill>
                <a:uFillTx/>
                <a:latin typeface="Arial"/>
              </a:rPr>
              <a:t>complete binary tree</a:t>
            </a: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: shortest-path length tree with nodes on the lowest level in their leftmost positions.</a:t>
            </a:r>
            <a:endParaRPr b="0" lang="en-US" sz="2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2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 u="sng">
                <a:solidFill>
                  <a:srgbClr val="d2533c"/>
                </a:solidFill>
                <a:uFillTx/>
                <a:latin typeface="Arial"/>
              </a:rPr>
              <a:t>Complete Binary Tree:</a:t>
            </a:r>
            <a:r>
              <a:rPr b="0" lang="en-US" sz="2400" spc="-1" strike="noStrike" u="sng">
                <a:solidFill>
                  <a:srgbClr val="292934"/>
                </a:solidFill>
                <a:uFillTx/>
                <a:latin typeface="Arial"/>
              </a:rPr>
              <a:t> 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let </a:t>
            </a:r>
            <a:r>
              <a:rPr b="1" i="1" lang="en-US" sz="2400" spc="-1" strike="noStrike">
                <a:solidFill>
                  <a:srgbClr val="292934"/>
                </a:solidFill>
                <a:latin typeface="Arial"/>
              </a:rPr>
              <a:t>h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be the height of the heap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2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for </a:t>
            </a:r>
            <a:r>
              <a:rPr b="1" i="1" lang="en-US" sz="2000" spc="-1" strike="noStrike">
                <a:solidFill>
                  <a:srgbClr val="292934"/>
                </a:solidFill>
                <a:latin typeface="Arial"/>
              </a:rPr>
              <a:t>i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= 0, … , </a:t>
            </a:r>
            <a:r>
              <a:rPr b="1" i="1" lang="en-US" sz="2000" spc="-1" strike="noStrike">
                <a:solidFill>
                  <a:srgbClr val="292934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- 1, there are 2</a:t>
            </a:r>
            <a:r>
              <a:rPr b="1" i="1" lang="en-US" sz="2000" spc="-1" strike="noStrike" baseline="30000">
                <a:solidFill>
                  <a:srgbClr val="292934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nodes of depth </a:t>
            </a:r>
            <a:r>
              <a:rPr b="1" i="1" lang="en-US" sz="2000" spc="-1" strike="noStrike">
                <a:solidFill>
                  <a:srgbClr val="292934"/>
                </a:solidFill>
                <a:latin typeface="Arial"/>
              </a:rPr>
              <a:t>i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2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at depth </a:t>
            </a:r>
            <a:r>
              <a:rPr b="1" i="1" lang="en-US" sz="2000" spc="-1" strike="noStrike">
                <a:solidFill>
                  <a:srgbClr val="292934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- 1, all nodes in the last level are as far left as possible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14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56ED229-FEDE-4C2B-B8A2-E0B007C1C3FF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5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5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7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8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9" name="Line 8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0" name="Line 9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1" name="Line 10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2" name="Line 11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3" name="CustomShape 1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64" name="CustomShape 13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50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99" dur="indefinite" restart="never" nodeType="tmRoot">
          <p:childTnLst>
            <p:seq>
              <p:cTn id="2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66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6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68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69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0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1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2" name="Line 8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3" name="Line 9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4" name="Line 10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5" name="Line 11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6" name="CustomShape 1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7" name="CustomShape 13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Times New Roman"/>
              </a:rPr>
              <a:t>tempKey = 33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01" dur="indefinite" restart="never" nodeType="tmRoot">
          <p:childTnLst>
            <p:seq>
              <p:cTn id="2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79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80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81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82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83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84" name="Line 7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5" name="Line 8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6" name="Line 9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7" name="CustomShape 1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88" name="CustomShape 11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Times New Roman"/>
              </a:rPr>
              <a:t>Size = 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33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03" dur="indefinite" restart="never" nodeType="tmRoot">
          <p:childTnLst>
            <p:seq>
              <p:cTn id="2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90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91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92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93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94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95" name="Line 7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6" name="Line 8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7" name="Line 9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8" name="CustomShape 1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99" name="CustomShape 11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33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05" dur="indefinite" restart="never" nodeType="tmRoot">
          <p:childTnLst>
            <p:seq>
              <p:cTn id="2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01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02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3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4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5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6" name="Line 7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7" name="Line 8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8" name="Line 9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9" name="CustomShape 1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10" name="CustomShape 11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33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07" dur="indefinite" restart="never" nodeType="tmRoot">
          <p:childTnLst>
            <p:seq>
              <p:cTn id="2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12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13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14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15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16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17" name="Line 7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8" name="Line 8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9" name="Line 9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0" name="CustomShape 1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21" name="CustomShape 11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33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09" dur="indefinite" restart="never" nodeType="tmRoot">
          <p:childTnLst>
            <p:seq>
              <p:cTn id="2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2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2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2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2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27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28" name="Line 7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9" name="Line 8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0" name="Line 9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1" name="CustomShape 1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32" name="CustomShape 11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Times New Roman"/>
              </a:rPr>
              <a:t>tempKey = 25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11" dur="indefinite" restart="never" nodeType="tmRoot">
          <p:childTnLst>
            <p:seq>
              <p:cTn id="2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34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35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36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37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38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39" name="Line 7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0" name="Line 8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1" name="Line 9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2" name="CustomShape 1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43" name="CustomShape 11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25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13" dur="indefinite" restart="never" nodeType="tmRoot">
          <p:childTnLst>
            <p:seq>
              <p:cTn id="2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45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46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47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48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49" name="Line 6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0" name="Line 7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1" name="CustomShape 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52" name="CustomShape 9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Times New Roman"/>
              </a:rPr>
              <a:t>Size = 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25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15" dur="indefinite" restart="never" nodeType="tmRoot">
          <p:childTnLst>
            <p:seq>
              <p:cTn id="2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54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55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56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57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58" name="Line 6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9" name="Line 7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0" name="CustomShape 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61" name="CustomShape 9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25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17" dur="indefinite" restart="never" nodeType="tmRoot">
          <p:childTnLst>
            <p:seq>
              <p:cTn id="2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Heaps (Cont.)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685800" y="1981080"/>
            <a:ext cx="80006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Max-Heap has </a:t>
            </a:r>
            <a:r>
              <a:rPr b="0" lang="en-US" sz="2400" spc="-1" strike="noStrike" u="sng">
                <a:solidFill>
                  <a:srgbClr val="292934"/>
                </a:solidFill>
                <a:uFillTx/>
                <a:latin typeface="Arial"/>
              </a:rPr>
              <a:t>max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element as root. Min-Heap has </a:t>
            </a:r>
            <a:r>
              <a:rPr b="0" lang="en-US" sz="2400" spc="-1" strike="noStrike" u="sng">
                <a:solidFill>
                  <a:srgbClr val="292934"/>
                </a:solidFill>
                <a:uFillTx/>
                <a:latin typeface="Arial"/>
              </a:rPr>
              <a:t>min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element as root.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The elements in a heap satisfy heap conditions: for Min-Heap: key[parent] &lt;= key[left-child] and key[right-child].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The</a:t>
            </a:r>
            <a:r>
              <a:rPr b="0" lang="en-US" sz="2400" spc="-1" strike="noStrike">
                <a:solidFill>
                  <a:srgbClr val="d2533c"/>
                </a:solidFill>
                <a:latin typeface="Arial"/>
              </a:rPr>
              <a:t> last node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of a heap is the rightmost node of maximum depth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E17AE4B-957E-4CAF-81DB-F0616E9BE267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5257800" y="441972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9" name="CustomShape 5"/>
          <p:cNvSpPr/>
          <p:nvPr/>
        </p:nvSpPr>
        <p:spPr>
          <a:xfrm>
            <a:off x="6224760" y="502920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0" name="CustomShape 6"/>
          <p:cNvSpPr/>
          <p:nvPr/>
        </p:nvSpPr>
        <p:spPr>
          <a:xfrm>
            <a:off x="4121280" y="502920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1" name="CustomShape 7"/>
          <p:cNvSpPr/>
          <p:nvPr/>
        </p:nvSpPr>
        <p:spPr>
          <a:xfrm>
            <a:off x="4822920" y="563868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2" name="CustomShape 8"/>
          <p:cNvSpPr/>
          <p:nvPr/>
        </p:nvSpPr>
        <p:spPr>
          <a:xfrm flipH="1">
            <a:off x="4446000" y="4754520"/>
            <a:ext cx="866520" cy="32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9"/>
          <p:cNvSpPr/>
          <p:nvPr/>
        </p:nvSpPr>
        <p:spPr>
          <a:xfrm flipH="1" flipV="1">
            <a:off x="5582520" y="4754520"/>
            <a:ext cx="696600" cy="32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0"/>
          <p:cNvSpPr/>
          <p:nvPr/>
        </p:nvSpPr>
        <p:spPr>
          <a:xfrm flipV="1">
            <a:off x="3746520" y="5364000"/>
            <a:ext cx="429840" cy="32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1"/>
          <p:cNvSpPr/>
          <p:nvPr/>
        </p:nvSpPr>
        <p:spPr>
          <a:xfrm flipH="1" flipV="1">
            <a:off x="4446720" y="5364000"/>
            <a:ext cx="431280" cy="32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12"/>
          <p:cNvSpPr/>
          <p:nvPr/>
        </p:nvSpPr>
        <p:spPr>
          <a:xfrm>
            <a:off x="3421080" y="563868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7" name="CustomShape 13"/>
          <p:cNvSpPr/>
          <p:nvPr/>
        </p:nvSpPr>
        <p:spPr>
          <a:xfrm flipV="1">
            <a:off x="6272640" y="5966640"/>
            <a:ext cx="1201320" cy="105840"/>
          </a:xfrm>
          <a:custGeom>
            <a:avLst/>
            <a:gdLst/>
            <a:ahLst/>
            <a:rect l="l" t="t" r="r" b="b"/>
            <a:pathLst>
              <a:path w="786" h="660">
                <a:moveTo>
                  <a:pt x="786" y="660"/>
                </a:moveTo>
                <a:cubicBezTo>
                  <a:pt x="757" y="583"/>
                  <a:pt x="749" y="308"/>
                  <a:pt x="618" y="198"/>
                </a:cubicBezTo>
                <a:cubicBezTo>
                  <a:pt x="487" y="88"/>
                  <a:pt x="129" y="41"/>
                  <a:pt x="0" y="0"/>
                </a:cubicBezTo>
              </a:path>
            </a:pathLst>
          </a:custGeom>
          <a:noFill/>
          <a:ln w="19080">
            <a:solidFill>
              <a:schemeClr val="tx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14"/>
          <p:cNvSpPr/>
          <p:nvPr/>
        </p:nvSpPr>
        <p:spPr>
          <a:xfrm>
            <a:off x="6532920" y="556272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d2533c"/>
                </a:solidFill>
                <a:latin typeface="Times New Roman"/>
              </a:rPr>
              <a:t>last node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6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6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6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6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67" name="Line 6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8" name="Line 7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9" name="CustomShape 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0" name="CustomShape 9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25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19" dur="indefinite" restart="never" nodeType="tmRoot">
          <p:childTnLst>
            <p:seq>
              <p:cTn id="2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72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73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4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5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6" name="Line 6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7" name="Line 7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8" name="CustomShape 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9" name="CustomShape 9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25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21" dur="indefinite" restart="never" nodeType="tmRoot">
          <p:childTnLst>
            <p:seq>
              <p:cTn id="2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81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82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3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4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5" name="Line 6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6" name="Line 7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7" name="CustomShape 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8" name="CustomShape 9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Times New Roman"/>
              </a:rPr>
              <a:t>tempKey = 10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23" dur="indefinite" restart="never" nodeType="tmRoot">
          <p:childTnLst>
            <p:seq>
              <p:cTn id="2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90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91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92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93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94" name="Line 6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5" name="Line 7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6" name="CustomShape 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97" name="CustomShape 9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10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25" dur="indefinite" restart="never" nodeType="tmRoot">
          <p:childTnLst>
            <p:seq>
              <p:cTn id="2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99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00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1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2" name="Line 5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3" name="CustomShape 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4" name="CustomShape 7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Times New Roman"/>
              </a:rPr>
              <a:t>Size = 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10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27" dur="indefinite" restart="never" nodeType="tmRoot">
          <p:childTnLst>
            <p:seq>
              <p:cTn id="2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06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0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8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9" name="Line 5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0" name="CustomShape 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1" name="CustomShape 7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10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29" dur="indefinite" restart="never" nodeType="tmRoot">
          <p:childTnLst>
            <p:seq>
              <p:cTn id="2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1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1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6" name="Line 5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7" name="CustomShape 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8" name="CustomShape 7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10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1" dur="indefinite" restart="never" nodeType="tmRoot">
          <p:childTnLst>
            <p:seq>
              <p:cTn id="2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20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21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2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3" name="Line 5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4" name="CustomShape 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5" name="CustomShape 7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10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3" dur="indefinite" restart="never" nodeType="tmRoot">
          <p:childTnLst>
            <p:seq>
              <p:cTn id="2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27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28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9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30" name="Line 5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1" name="CustomShape 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32" name="CustomShape 7"/>
          <p:cNvSpPr/>
          <p:nvPr/>
        </p:nvSpPr>
        <p:spPr>
          <a:xfrm>
            <a:off x="5652000" y="5089320"/>
            <a:ext cx="9766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Times New Roman"/>
              </a:rPr>
              <a:t>tempKey = 5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5" dur="indefinite" restart="never" nodeType="tmRoot">
          <p:childTnLst>
            <p:seq>
              <p:cTn id="2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34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35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36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37" name="Line 5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8" name="CustomShape 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39" name="CustomShape 7"/>
          <p:cNvSpPr/>
          <p:nvPr/>
        </p:nvSpPr>
        <p:spPr>
          <a:xfrm>
            <a:off x="5652000" y="5089320"/>
            <a:ext cx="9766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5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7" dur="indefinite" restart="never" nodeType="tmRoot">
          <p:childTnLst>
            <p:seq>
              <p:cTn id="2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Heap: An example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BBD8907-63A5-4FDA-B255-FEEB06C80C53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grpSp>
        <p:nvGrpSpPr>
          <p:cNvPr id="331" name="Group 3"/>
          <p:cNvGrpSpPr/>
          <p:nvPr/>
        </p:nvGrpSpPr>
        <p:grpSpPr>
          <a:xfrm>
            <a:off x="228600" y="2438280"/>
            <a:ext cx="4723920" cy="3123720"/>
            <a:chOff x="228600" y="2438280"/>
            <a:chExt cx="4723920" cy="3123720"/>
          </a:xfrm>
        </p:grpSpPr>
        <p:sp>
          <p:nvSpPr>
            <p:cNvPr id="332" name="CustomShape 4"/>
            <p:cNvSpPr/>
            <p:nvPr/>
          </p:nvSpPr>
          <p:spPr>
            <a:xfrm>
              <a:off x="2666880" y="24382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10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33" name="CustomShape 5"/>
            <p:cNvSpPr/>
            <p:nvPr/>
          </p:nvSpPr>
          <p:spPr>
            <a:xfrm>
              <a:off x="3733920" y="32767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25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34" name="CustomShape 6"/>
            <p:cNvSpPr/>
            <p:nvPr/>
          </p:nvSpPr>
          <p:spPr>
            <a:xfrm>
              <a:off x="1523880" y="32767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20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35" name="CustomShape 7"/>
            <p:cNvSpPr/>
            <p:nvPr/>
          </p:nvSpPr>
          <p:spPr>
            <a:xfrm>
              <a:off x="8380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30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36" name="CustomShape 8"/>
            <p:cNvSpPr/>
            <p:nvPr/>
          </p:nvSpPr>
          <p:spPr>
            <a:xfrm>
              <a:off x="22096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40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37" name="CustomShape 9"/>
            <p:cNvSpPr/>
            <p:nvPr/>
          </p:nvSpPr>
          <p:spPr>
            <a:xfrm>
              <a:off x="31240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42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38" name="CustomShape 10"/>
            <p:cNvSpPr/>
            <p:nvPr/>
          </p:nvSpPr>
          <p:spPr>
            <a:xfrm>
              <a:off x="434340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50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39" name="CustomShape 11"/>
            <p:cNvSpPr/>
            <p:nvPr/>
          </p:nvSpPr>
          <p:spPr>
            <a:xfrm>
              <a:off x="228600" y="49528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52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40" name="CustomShape 12"/>
            <p:cNvSpPr/>
            <p:nvPr/>
          </p:nvSpPr>
          <p:spPr>
            <a:xfrm>
              <a:off x="1523880" y="49528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55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41" name="Line 13"/>
            <p:cNvSpPr/>
            <p:nvPr/>
          </p:nvSpPr>
          <p:spPr>
            <a:xfrm flipH="1">
              <a:off x="2057400" y="2895480"/>
              <a:ext cx="60948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Line 14"/>
            <p:cNvSpPr/>
            <p:nvPr/>
          </p:nvSpPr>
          <p:spPr>
            <a:xfrm>
              <a:off x="3200400" y="2895480"/>
              <a:ext cx="68580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Line 15"/>
            <p:cNvSpPr/>
            <p:nvPr/>
          </p:nvSpPr>
          <p:spPr>
            <a:xfrm flipH="1">
              <a:off x="129528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Line 16"/>
            <p:cNvSpPr/>
            <p:nvPr/>
          </p:nvSpPr>
          <p:spPr>
            <a:xfrm>
              <a:off x="2057400" y="380988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Line 17"/>
            <p:cNvSpPr/>
            <p:nvPr/>
          </p:nvSpPr>
          <p:spPr>
            <a:xfrm flipH="1">
              <a:off x="350496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Line 18"/>
            <p:cNvSpPr/>
            <p:nvPr/>
          </p:nvSpPr>
          <p:spPr>
            <a:xfrm>
              <a:off x="426708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Line 19"/>
            <p:cNvSpPr/>
            <p:nvPr/>
          </p:nvSpPr>
          <p:spPr>
            <a:xfrm flipH="1">
              <a:off x="685800" y="464796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Line 20"/>
            <p:cNvSpPr/>
            <p:nvPr/>
          </p:nvSpPr>
          <p:spPr>
            <a:xfrm>
              <a:off x="1371600" y="464796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aphicFrame>
        <p:nvGraphicFramePr>
          <p:cNvPr id="349" name="Table 21"/>
          <p:cNvGraphicFramePr/>
          <p:nvPr/>
        </p:nvGraphicFramePr>
        <p:xfrm>
          <a:off x="5410080" y="2057400"/>
          <a:ext cx="2437920" cy="406368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5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[1]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[2]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[3]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[4]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[5]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[6]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[7]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[8]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[9]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0" name="CustomShape 22"/>
          <p:cNvSpPr/>
          <p:nvPr/>
        </p:nvSpPr>
        <p:spPr>
          <a:xfrm>
            <a:off x="6067440" y="6172200"/>
            <a:ext cx="485280" cy="533160"/>
          </a:xfrm>
          <a:prstGeom prst="up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3"/>
          <p:cNvSpPr/>
          <p:nvPr/>
        </p:nvSpPr>
        <p:spPr>
          <a:xfrm>
            <a:off x="2203560" y="5105520"/>
            <a:ext cx="3133080" cy="700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92934"/>
                </a:solidFill>
                <a:latin typeface="Times New Roman"/>
              </a:rPr>
              <a:t>All the three arrangements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92934"/>
                </a:solidFill>
                <a:latin typeface="Times New Roman"/>
              </a:rPr>
              <a:t>satisfy min heap conditions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41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42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43" name="CustomShape 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44" name="CustomShape 5"/>
          <p:cNvSpPr/>
          <p:nvPr/>
        </p:nvSpPr>
        <p:spPr>
          <a:xfrm>
            <a:off x="5652000" y="5089320"/>
            <a:ext cx="9766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Times New Roman"/>
              </a:rPr>
              <a:t>Size = 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5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9" dur="indefinite" restart="never" nodeType="tmRoot">
          <p:childTnLst>
            <p:seq>
              <p:cTn id="2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46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4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48" name="CustomShape 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49" name="CustomShape 5"/>
          <p:cNvSpPr/>
          <p:nvPr/>
        </p:nvSpPr>
        <p:spPr>
          <a:xfrm>
            <a:off x="5652000" y="5089320"/>
            <a:ext cx="9766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5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41" dur="indefinite" restart="never" nodeType="tmRoot">
          <p:childTnLst>
            <p:seq>
              <p:cTn id="2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51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52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3" name="CustomShape 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4" name="CustomShape 5"/>
          <p:cNvSpPr/>
          <p:nvPr/>
        </p:nvSpPr>
        <p:spPr>
          <a:xfrm>
            <a:off x="5652000" y="5089320"/>
            <a:ext cx="9766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5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43" dur="indefinite" restart="never" nodeType="tmRoot">
          <p:childTnLst>
            <p:seq>
              <p:cTn id="2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56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5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8" name="CustomShape 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9" name="CustomShape 5"/>
          <p:cNvSpPr/>
          <p:nvPr/>
        </p:nvSpPr>
        <p:spPr>
          <a:xfrm>
            <a:off x="5652000" y="5089320"/>
            <a:ext cx="9766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5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45" dur="indefinite" restart="never" nodeType="tmRoot">
          <p:childTnLst>
            <p:seq>
              <p:cTn id="2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Time complexity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161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7B52123-28FE-4661-9C07-ED09D1D3C7B2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2162" name="Table 3"/>
          <p:cNvGraphicFramePr/>
          <p:nvPr/>
        </p:nvGraphicFramePr>
        <p:xfrm>
          <a:off x="1523880" y="2895480"/>
          <a:ext cx="6095520" cy="2595600"/>
        </p:xfrm>
        <a:graphic>
          <a:graphicData uri="http://schemas.openxmlformats.org/drawingml/2006/table">
            <a:tbl>
              <a:tblPr/>
              <a:tblGrid>
                <a:gridCol w="3581280"/>
                <a:gridCol w="251460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Running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siftUp (upHeap)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O(log 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siftDown (downHeap)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O(log 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enqueue in heap priority queue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O(log 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serve() in heap priority queue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O(log 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Bottom-up construction of a heap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O(n)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Heap sort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O(n log 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47" dur="indefinite" restart="never" nodeType="tmRoot">
          <p:childTnLst>
            <p:seq>
              <p:cTn id="2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Heap: An example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106F22D-8A8A-4D71-9567-7D724706FD71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grpSp>
        <p:nvGrpSpPr>
          <p:cNvPr id="354" name="Group 3"/>
          <p:cNvGrpSpPr/>
          <p:nvPr/>
        </p:nvGrpSpPr>
        <p:grpSpPr>
          <a:xfrm>
            <a:off x="228600" y="2438280"/>
            <a:ext cx="4723920" cy="3123720"/>
            <a:chOff x="228600" y="2438280"/>
            <a:chExt cx="4723920" cy="3123720"/>
          </a:xfrm>
        </p:grpSpPr>
        <p:sp>
          <p:nvSpPr>
            <p:cNvPr id="355" name="CustomShape 4"/>
            <p:cNvSpPr/>
            <p:nvPr/>
          </p:nvSpPr>
          <p:spPr>
            <a:xfrm>
              <a:off x="2666880" y="24382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10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6" name="CustomShape 5"/>
            <p:cNvSpPr/>
            <p:nvPr/>
          </p:nvSpPr>
          <p:spPr>
            <a:xfrm>
              <a:off x="3733920" y="32767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20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7" name="CustomShape 6"/>
            <p:cNvSpPr/>
            <p:nvPr/>
          </p:nvSpPr>
          <p:spPr>
            <a:xfrm>
              <a:off x="1523880" y="32767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30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8" name="CustomShape 7"/>
            <p:cNvSpPr/>
            <p:nvPr/>
          </p:nvSpPr>
          <p:spPr>
            <a:xfrm>
              <a:off x="8380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40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9" name="CustomShape 8"/>
            <p:cNvSpPr/>
            <p:nvPr/>
          </p:nvSpPr>
          <p:spPr>
            <a:xfrm>
              <a:off x="22096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50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0" name="CustomShape 9"/>
            <p:cNvSpPr/>
            <p:nvPr/>
          </p:nvSpPr>
          <p:spPr>
            <a:xfrm>
              <a:off x="31240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25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1" name="CustomShape 10"/>
            <p:cNvSpPr/>
            <p:nvPr/>
          </p:nvSpPr>
          <p:spPr>
            <a:xfrm>
              <a:off x="434340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55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2" name="CustomShape 11"/>
            <p:cNvSpPr/>
            <p:nvPr/>
          </p:nvSpPr>
          <p:spPr>
            <a:xfrm>
              <a:off x="228600" y="49528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52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3" name="CustomShape 12"/>
            <p:cNvSpPr/>
            <p:nvPr/>
          </p:nvSpPr>
          <p:spPr>
            <a:xfrm>
              <a:off x="1523880" y="49528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42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4" name="Line 13"/>
            <p:cNvSpPr/>
            <p:nvPr/>
          </p:nvSpPr>
          <p:spPr>
            <a:xfrm flipH="1">
              <a:off x="2057400" y="2895480"/>
              <a:ext cx="60948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Line 14"/>
            <p:cNvSpPr/>
            <p:nvPr/>
          </p:nvSpPr>
          <p:spPr>
            <a:xfrm>
              <a:off x="3200400" y="2895480"/>
              <a:ext cx="68580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Line 15"/>
            <p:cNvSpPr/>
            <p:nvPr/>
          </p:nvSpPr>
          <p:spPr>
            <a:xfrm flipH="1">
              <a:off x="129528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Line 16"/>
            <p:cNvSpPr/>
            <p:nvPr/>
          </p:nvSpPr>
          <p:spPr>
            <a:xfrm>
              <a:off x="2057400" y="380988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Line 17"/>
            <p:cNvSpPr/>
            <p:nvPr/>
          </p:nvSpPr>
          <p:spPr>
            <a:xfrm flipH="1">
              <a:off x="350496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Line 18"/>
            <p:cNvSpPr/>
            <p:nvPr/>
          </p:nvSpPr>
          <p:spPr>
            <a:xfrm>
              <a:off x="426708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Line 19"/>
            <p:cNvSpPr/>
            <p:nvPr/>
          </p:nvSpPr>
          <p:spPr>
            <a:xfrm flipH="1">
              <a:off x="685800" y="464796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Line 20"/>
            <p:cNvSpPr/>
            <p:nvPr/>
          </p:nvSpPr>
          <p:spPr>
            <a:xfrm>
              <a:off x="1371600" y="464796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aphicFrame>
        <p:nvGraphicFramePr>
          <p:cNvPr id="372" name="Table 21"/>
          <p:cNvGraphicFramePr/>
          <p:nvPr/>
        </p:nvGraphicFramePr>
        <p:xfrm>
          <a:off x="5410080" y="2057400"/>
          <a:ext cx="2437920" cy="406368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5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[1]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[2]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[3]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[4]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[5]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[6]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[7]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[8]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[9]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3" name="CustomShape 22"/>
          <p:cNvSpPr/>
          <p:nvPr/>
        </p:nvSpPr>
        <p:spPr>
          <a:xfrm>
            <a:off x="6705720" y="6172200"/>
            <a:ext cx="485280" cy="533160"/>
          </a:xfrm>
          <a:prstGeom prst="up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23"/>
          <p:cNvSpPr/>
          <p:nvPr/>
        </p:nvSpPr>
        <p:spPr>
          <a:xfrm>
            <a:off x="2203560" y="5105520"/>
            <a:ext cx="3133080" cy="700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92934"/>
                </a:solidFill>
                <a:latin typeface="Times New Roman"/>
              </a:rPr>
              <a:t>All the three arrangements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92934"/>
                </a:solidFill>
                <a:latin typeface="Times New Roman"/>
              </a:rPr>
              <a:t>satisfy min heap conditions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Heap: An example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4681282-F1A6-492C-BDA9-303C8FFDF553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grpSp>
        <p:nvGrpSpPr>
          <p:cNvPr id="377" name="Group 3"/>
          <p:cNvGrpSpPr/>
          <p:nvPr/>
        </p:nvGrpSpPr>
        <p:grpSpPr>
          <a:xfrm>
            <a:off x="228600" y="2438280"/>
            <a:ext cx="4723920" cy="3123720"/>
            <a:chOff x="228600" y="2438280"/>
            <a:chExt cx="4723920" cy="3123720"/>
          </a:xfrm>
        </p:grpSpPr>
        <p:sp>
          <p:nvSpPr>
            <p:cNvPr id="378" name="CustomShape 4"/>
            <p:cNvSpPr/>
            <p:nvPr/>
          </p:nvSpPr>
          <p:spPr>
            <a:xfrm>
              <a:off x="2666880" y="24382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10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79" name="CustomShape 5"/>
            <p:cNvSpPr/>
            <p:nvPr/>
          </p:nvSpPr>
          <p:spPr>
            <a:xfrm>
              <a:off x="3733920" y="32767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20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80" name="CustomShape 6"/>
            <p:cNvSpPr/>
            <p:nvPr/>
          </p:nvSpPr>
          <p:spPr>
            <a:xfrm>
              <a:off x="1523880" y="32767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40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81" name="CustomShape 7"/>
            <p:cNvSpPr/>
            <p:nvPr/>
          </p:nvSpPr>
          <p:spPr>
            <a:xfrm>
              <a:off x="8380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50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82" name="CustomShape 8"/>
            <p:cNvSpPr/>
            <p:nvPr/>
          </p:nvSpPr>
          <p:spPr>
            <a:xfrm>
              <a:off x="22096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42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83" name="CustomShape 9"/>
            <p:cNvSpPr/>
            <p:nvPr/>
          </p:nvSpPr>
          <p:spPr>
            <a:xfrm>
              <a:off x="31240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30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84" name="CustomShape 10"/>
            <p:cNvSpPr/>
            <p:nvPr/>
          </p:nvSpPr>
          <p:spPr>
            <a:xfrm>
              <a:off x="434340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25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85" name="CustomShape 11"/>
            <p:cNvSpPr/>
            <p:nvPr/>
          </p:nvSpPr>
          <p:spPr>
            <a:xfrm>
              <a:off x="228600" y="49528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52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86" name="CustomShape 12"/>
            <p:cNvSpPr/>
            <p:nvPr/>
          </p:nvSpPr>
          <p:spPr>
            <a:xfrm>
              <a:off x="1523880" y="49528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55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87" name="Line 13"/>
            <p:cNvSpPr/>
            <p:nvPr/>
          </p:nvSpPr>
          <p:spPr>
            <a:xfrm flipH="1">
              <a:off x="2057400" y="2895480"/>
              <a:ext cx="60948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Line 14"/>
            <p:cNvSpPr/>
            <p:nvPr/>
          </p:nvSpPr>
          <p:spPr>
            <a:xfrm>
              <a:off x="3200400" y="2895480"/>
              <a:ext cx="68580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Line 15"/>
            <p:cNvSpPr/>
            <p:nvPr/>
          </p:nvSpPr>
          <p:spPr>
            <a:xfrm flipH="1">
              <a:off x="129528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Line 16"/>
            <p:cNvSpPr/>
            <p:nvPr/>
          </p:nvSpPr>
          <p:spPr>
            <a:xfrm>
              <a:off x="2057400" y="380988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Line 17"/>
            <p:cNvSpPr/>
            <p:nvPr/>
          </p:nvSpPr>
          <p:spPr>
            <a:xfrm flipH="1">
              <a:off x="350496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Line 18"/>
            <p:cNvSpPr/>
            <p:nvPr/>
          </p:nvSpPr>
          <p:spPr>
            <a:xfrm>
              <a:off x="426708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Line 19"/>
            <p:cNvSpPr/>
            <p:nvPr/>
          </p:nvSpPr>
          <p:spPr>
            <a:xfrm flipH="1">
              <a:off x="685800" y="464796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Line 20"/>
            <p:cNvSpPr/>
            <p:nvPr/>
          </p:nvSpPr>
          <p:spPr>
            <a:xfrm>
              <a:off x="1371600" y="464796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aphicFrame>
        <p:nvGraphicFramePr>
          <p:cNvPr id="395" name="Table 21"/>
          <p:cNvGraphicFramePr/>
          <p:nvPr/>
        </p:nvGraphicFramePr>
        <p:xfrm>
          <a:off x="5410080" y="2057400"/>
          <a:ext cx="2437920" cy="406368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5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[1]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[2]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[3]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[4]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[5]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[6]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[7]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[8]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[9]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CustomShape 22"/>
          <p:cNvSpPr/>
          <p:nvPr/>
        </p:nvSpPr>
        <p:spPr>
          <a:xfrm>
            <a:off x="7286760" y="6172200"/>
            <a:ext cx="485280" cy="533160"/>
          </a:xfrm>
          <a:prstGeom prst="up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23"/>
          <p:cNvSpPr/>
          <p:nvPr/>
        </p:nvSpPr>
        <p:spPr>
          <a:xfrm>
            <a:off x="2203560" y="5105520"/>
            <a:ext cx="3133080" cy="700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92934"/>
                </a:solidFill>
                <a:latin typeface="Times New Roman"/>
              </a:rPr>
              <a:t>All the three arrangements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92934"/>
                </a:solidFill>
                <a:latin typeface="Times New Roman"/>
              </a:rPr>
              <a:t>satisfy min heap conditions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CE82AEE-E977-41E4-B725-75292876D16F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ADT 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00" name="TextShape 3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561"/>
              </a:spcBef>
            </a:pPr>
            <a:r>
              <a:rPr b="1" lang="en-US" sz="2800" spc="-1" strike="noStrike" u="sng">
                <a:solidFill>
                  <a:srgbClr val="292934"/>
                </a:solidFill>
                <a:uFillTx/>
                <a:latin typeface="Arial"/>
              </a:rPr>
              <a:t>Elements:</a:t>
            </a: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 The elements are called HeapElements.</a:t>
            </a:r>
            <a:endParaRPr b="0" lang="en-US" sz="2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	</a:t>
            </a:r>
            <a:endParaRPr b="0" lang="en-US" sz="2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561"/>
              </a:spcBef>
            </a:pPr>
            <a:r>
              <a:rPr b="1" lang="en-US" sz="2800" spc="-1" strike="noStrike" u="sng">
                <a:solidFill>
                  <a:srgbClr val="292934"/>
                </a:solidFill>
                <a:uFillTx/>
                <a:latin typeface="Arial"/>
              </a:rPr>
              <a:t>Structure:</a:t>
            </a: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 The elements of the heap satisfy the heap conditions.</a:t>
            </a:r>
            <a:endParaRPr b="0" lang="en-US" sz="2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561"/>
              </a:spcBef>
            </a:pPr>
            <a:r>
              <a:rPr b="1" lang="en-US" sz="2800" spc="-1" strike="noStrike" u="sng">
                <a:solidFill>
                  <a:srgbClr val="292934"/>
                </a:solidFill>
                <a:uFillTx/>
                <a:latin typeface="Arial"/>
              </a:rPr>
              <a:t>Domain:</a:t>
            </a: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 Bounded. Type name: Heap.</a:t>
            </a:r>
            <a:endParaRPr b="0" lang="en-US" sz="2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55BDA9E-24BB-4D47-8760-669F2262CE56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ADT 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03" name="TextShape 3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09480" indent="-60912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 u="sng">
                <a:solidFill>
                  <a:srgbClr val="292934"/>
                </a:solidFill>
                <a:uFillTx/>
                <a:latin typeface="Arial"/>
              </a:rPr>
              <a:t>Operations: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Method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SiftUp ()</a:t>
            </a:r>
            <a:br/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Input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none. 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requires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Elements H[1],H[2],…,H[n-1] satisfy heap conditions.</a:t>
            </a:r>
            <a:br/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results: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Elements H[1],H[2],…,H[n] satisfy heap conditions. 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Output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none.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Method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SiftDown (int i)</a:t>
            </a:r>
            <a:br/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Input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i. 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requires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Elements H[i+1],H[i+2],…,H[n] satisfy the heap conditions.</a:t>
            </a:r>
            <a:br/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results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Elements H[i],H[i+1],…,H[n] satisfy the heap conditions. 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Output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none.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Method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Insert(int key, T data)</a:t>
            </a:r>
            <a:br/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input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key, data. 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requires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Elements H[1],H[2],…,H[n] satisfy heap conditions.</a:t>
            </a:r>
            <a:br/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results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The key and data are inserted in H[n+1]. Elements H[1],H[2],….H[n+1] must satisfy the heap conditions. 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Output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none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23A5B19-66EE-4C38-9444-B4985FFE82B1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05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ADT 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06" name="TextShape 3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609480" indent="-60912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609480" indent="-60912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 u="sng">
                <a:solidFill>
                  <a:srgbClr val="292934"/>
                </a:solidFill>
                <a:uFillTx/>
                <a:latin typeface="Arial"/>
              </a:rPr>
              <a:t>Operations: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Method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RemoveRoot(HeapElement&lt;T&gt; result) </a:t>
            </a:r>
            <a:br/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input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none. 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requires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Elements H[1],H[2],…,H[n] satisfy heap condition.</a:t>
            </a:r>
            <a:br/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results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The HeapElement in H[1] is removed, and it is value is assigned to result. Elements H[1],H[2],….H[n-1] must satisfy the heap conditions. 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output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none.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Method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Full(boolean result)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Method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Size(int result)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609480" y="304920"/>
            <a:ext cx="50288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Insertion into a 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762120" y="1981080"/>
            <a:ext cx="75434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The insertion algorithm consists of three steps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Find the insertion node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z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(the new last node)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Store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k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at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z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Restore the heap-order property (discussed next)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09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19C7062-03DE-4E66-913F-B36AD85D5139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Upheap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609480" y="2438280"/>
            <a:ext cx="8076960" cy="2437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After the insertion of a new key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k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, the heap-order property may be violated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Algorithm upheap (siftUp) restores the heap-order property by swapping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k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along an upward path from the insertion node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Upheap terminates when the key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k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reaches the root or a node whose parent has a key smaller than or equal to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k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Since a heap has height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O</a:t>
            </a: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(log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n</a:t>
            </a: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, upheap runs in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O</a:t>
            </a: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(log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n</a:t>
            </a: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time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12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364C60E-3E97-4637-AB55-586A9D00D2D5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Sequential Representation of binary trees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There are three methods of representing a binary tree using array representation.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457200" indent="-182520">
              <a:lnSpc>
                <a:spcPct val="9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1. Using index values to represent edges: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class Node&lt;T&gt; 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T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data;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int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left;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int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right;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Node&lt;T&gt;[] BinaryTree=new Node[TreeSize];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43726D3-B254-4E85-A4B2-559620D3BE27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Example 1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BF719CA-FB0F-427A-BC33-41E501001CCE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6642000" y="228600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CustomShape 4"/>
          <p:cNvSpPr/>
          <p:nvPr/>
        </p:nvSpPr>
        <p:spPr>
          <a:xfrm>
            <a:off x="7453440" y="279720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CustomShape 5"/>
          <p:cNvSpPr/>
          <p:nvPr/>
        </p:nvSpPr>
        <p:spPr>
          <a:xfrm>
            <a:off x="5689440" y="279720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8" name="CustomShape 6"/>
          <p:cNvSpPr/>
          <p:nvPr/>
        </p:nvSpPr>
        <p:spPr>
          <a:xfrm>
            <a:off x="6276960" y="330840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CustomShape 7"/>
          <p:cNvSpPr/>
          <p:nvPr/>
        </p:nvSpPr>
        <p:spPr>
          <a:xfrm flipH="1">
            <a:off x="5961960" y="256716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8"/>
          <p:cNvSpPr/>
          <p:nvPr/>
        </p:nvSpPr>
        <p:spPr>
          <a:xfrm flipH="1" flipV="1">
            <a:off x="6915240" y="256644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9"/>
          <p:cNvSpPr/>
          <p:nvPr/>
        </p:nvSpPr>
        <p:spPr>
          <a:xfrm flipV="1">
            <a:off x="7319880" y="3078000"/>
            <a:ext cx="178920" cy="2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0"/>
          <p:cNvSpPr/>
          <p:nvPr/>
        </p:nvSpPr>
        <p:spPr>
          <a:xfrm flipV="1">
            <a:off x="5375160" y="3077280"/>
            <a:ext cx="36000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1"/>
          <p:cNvSpPr/>
          <p:nvPr/>
        </p:nvSpPr>
        <p:spPr>
          <a:xfrm flipH="1" flipV="1">
            <a:off x="5962680" y="3077280"/>
            <a:ext cx="3614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2"/>
          <p:cNvSpPr/>
          <p:nvPr/>
        </p:nvSpPr>
        <p:spPr>
          <a:xfrm>
            <a:off x="5102280" y="330840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5" name="CustomShape 13"/>
          <p:cNvSpPr/>
          <p:nvPr/>
        </p:nvSpPr>
        <p:spPr>
          <a:xfrm>
            <a:off x="7083360" y="329256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2533c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6" name="CustomShape 14"/>
          <p:cNvSpPr/>
          <p:nvPr/>
        </p:nvSpPr>
        <p:spPr>
          <a:xfrm>
            <a:off x="6642000" y="444816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CustomShape 15"/>
          <p:cNvSpPr/>
          <p:nvPr/>
        </p:nvSpPr>
        <p:spPr>
          <a:xfrm>
            <a:off x="7453440" y="495936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8" name="CustomShape 16"/>
          <p:cNvSpPr/>
          <p:nvPr/>
        </p:nvSpPr>
        <p:spPr>
          <a:xfrm>
            <a:off x="5689440" y="495936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CustomShape 17"/>
          <p:cNvSpPr/>
          <p:nvPr/>
        </p:nvSpPr>
        <p:spPr>
          <a:xfrm>
            <a:off x="6276960" y="547056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CustomShape 18"/>
          <p:cNvSpPr/>
          <p:nvPr/>
        </p:nvSpPr>
        <p:spPr>
          <a:xfrm flipH="1">
            <a:off x="5961960" y="472932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19"/>
          <p:cNvSpPr/>
          <p:nvPr/>
        </p:nvSpPr>
        <p:spPr>
          <a:xfrm flipH="1" flipV="1">
            <a:off x="6915240" y="472860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0"/>
          <p:cNvSpPr/>
          <p:nvPr/>
        </p:nvSpPr>
        <p:spPr>
          <a:xfrm flipV="1">
            <a:off x="7319880" y="5240160"/>
            <a:ext cx="178920" cy="2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21"/>
          <p:cNvSpPr/>
          <p:nvPr/>
        </p:nvSpPr>
        <p:spPr>
          <a:xfrm flipV="1">
            <a:off x="5375160" y="5239440"/>
            <a:ext cx="36000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22"/>
          <p:cNvSpPr/>
          <p:nvPr/>
        </p:nvSpPr>
        <p:spPr>
          <a:xfrm flipH="1" flipV="1">
            <a:off x="5962680" y="5239440"/>
            <a:ext cx="3614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23"/>
          <p:cNvSpPr/>
          <p:nvPr/>
        </p:nvSpPr>
        <p:spPr>
          <a:xfrm>
            <a:off x="5102280" y="547056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CustomShape 24"/>
          <p:cNvSpPr/>
          <p:nvPr/>
        </p:nvSpPr>
        <p:spPr>
          <a:xfrm>
            <a:off x="7083360" y="545472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2533c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7" name="CustomShape 25"/>
          <p:cNvSpPr/>
          <p:nvPr/>
        </p:nvSpPr>
        <p:spPr>
          <a:xfrm>
            <a:off x="3962520" y="2836800"/>
            <a:ext cx="456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26"/>
          <p:cNvSpPr/>
          <p:nvPr/>
        </p:nvSpPr>
        <p:spPr>
          <a:xfrm>
            <a:off x="2222640" y="425124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9" name="CustomShape 27"/>
          <p:cNvSpPr/>
          <p:nvPr/>
        </p:nvSpPr>
        <p:spPr>
          <a:xfrm>
            <a:off x="3033720" y="47624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CustomShape 28"/>
          <p:cNvSpPr/>
          <p:nvPr/>
        </p:nvSpPr>
        <p:spPr>
          <a:xfrm>
            <a:off x="1270080" y="47624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CustomShape 29"/>
          <p:cNvSpPr/>
          <p:nvPr/>
        </p:nvSpPr>
        <p:spPr>
          <a:xfrm>
            <a:off x="1857240" y="527364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" name="CustomShape 30"/>
          <p:cNvSpPr/>
          <p:nvPr/>
        </p:nvSpPr>
        <p:spPr>
          <a:xfrm flipH="1">
            <a:off x="1542240" y="453240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31"/>
          <p:cNvSpPr/>
          <p:nvPr/>
        </p:nvSpPr>
        <p:spPr>
          <a:xfrm flipH="1" flipV="1">
            <a:off x="2495520" y="453168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32"/>
          <p:cNvSpPr/>
          <p:nvPr/>
        </p:nvSpPr>
        <p:spPr>
          <a:xfrm flipV="1">
            <a:off x="2900520" y="5043600"/>
            <a:ext cx="178920" cy="2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33"/>
          <p:cNvSpPr/>
          <p:nvPr/>
        </p:nvSpPr>
        <p:spPr>
          <a:xfrm flipV="1">
            <a:off x="955800" y="5042880"/>
            <a:ext cx="36000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34"/>
          <p:cNvSpPr/>
          <p:nvPr/>
        </p:nvSpPr>
        <p:spPr>
          <a:xfrm flipH="1" flipV="1">
            <a:off x="1542960" y="5042880"/>
            <a:ext cx="3614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35"/>
          <p:cNvSpPr/>
          <p:nvPr/>
        </p:nvSpPr>
        <p:spPr>
          <a:xfrm>
            <a:off x="682560" y="52736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CustomShape 36"/>
          <p:cNvSpPr/>
          <p:nvPr/>
        </p:nvSpPr>
        <p:spPr>
          <a:xfrm>
            <a:off x="2664000" y="525780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2533c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CustomShape 37"/>
          <p:cNvSpPr/>
          <p:nvPr/>
        </p:nvSpPr>
        <p:spPr>
          <a:xfrm flipH="1">
            <a:off x="7527240" y="4001400"/>
            <a:ext cx="15480" cy="49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38"/>
          <p:cNvSpPr/>
          <p:nvPr/>
        </p:nvSpPr>
        <p:spPr>
          <a:xfrm>
            <a:off x="2149560" y="228600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CustomShape 39"/>
          <p:cNvSpPr/>
          <p:nvPr/>
        </p:nvSpPr>
        <p:spPr>
          <a:xfrm>
            <a:off x="2960640" y="279720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2" name="CustomShape 40"/>
          <p:cNvSpPr/>
          <p:nvPr/>
        </p:nvSpPr>
        <p:spPr>
          <a:xfrm>
            <a:off x="1197000" y="279720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3" name="CustomShape 41"/>
          <p:cNvSpPr/>
          <p:nvPr/>
        </p:nvSpPr>
        <p:spPr>
          <a:xfrm>
            <a:off x="1784520" y="330840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CustomShape 42"/>
          <p:cNvSpPr/>
          <p:nvPr/>
        </p:nvSpPr>
        <p:spPr>
          <a:xfrm>
            <a:off x="2711520" y="3308400"/>
            <a:ext cx="229680" cy="231480"/>
          </a:xfrm>
          <a:prstGeom prst="rect">
            <a:avLst/>
          </a:prstGeom>
          <a:solidFill>
            <a:schemeClr val="folHlink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43"/>
          <p:cNvSpPr/>
          <p:nvPr/>
        </p:nvSpPr>
        <p:spPr>
          <a:xfrm flipH="1">
            <a:off x="1469160" y="256716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44"/>
          <p:cNvSpPr/>
          <p:nvPr/>
        </p:nvSpPr>
        <p:spPr>
          <a:xfrm flipH="1" flipV="1">
            <a:off x="2422440" y="256644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45"/>
          <p:cNvSpPr/>
          <p:nvPr/>
        </p:nvSpPr>
        <p:spPr>
          <a:xfrm flipV="1">
            <a:off x="2827440" y="3078000"/>
            <a:ext cx="178920" cy="2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46"/>
          <p:cNvSpPr/>
          <p:nvPr/>
        </p:nvSpPr>
        <p:spPr>
          <a:xfrm flipV="1">
            <a:off x="882720" y="3077280"/>
            <a:ext cx="36000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47"/>
          <p:cNvSpPr/>
          <p:nvPr/>
        </p:nvSpPr>
        <p:spPr>
          <a:xfrm flipH="1" flipV="1">
            <a:off x="1469880" y="3077280"/>
            <a:ext cx="3614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48"/>
          <p:cNvSpPr/>
          <p:nvPr/>
        </p:nvSpPr>
        <p:spPr>
          <a:xfrm>
            <a:off x="609480" y="330840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CustomShape 49"/>
          <p:cNvSpPr/>
          <p:nvPr/>
        </p:nvSpPr>
        <p:spPr>
          <a:xfrm>
            <a:off x="2836800" y="3581280"/>
            <a:ext cx="599760" cy="456840"/>
          </a:xfrm>
          <a:custGeom>
            <a:avLst/>
            <a:gdLst/>
            <a:ahLst/>
            <a:rect l="l" t="t" r="r" b="b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50"/>
          <p:cNvSpPr/>
          <p:nvPr/>
        </p:nvSpPr>
        <p:spPr>
          <a:xfrm>
            <a:off x="2616840" y="3962520"/>
            <a:ext cx="1633320" cy="395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insertion node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3" name="CustomShape 51"/>
          <p:cNvSpPr/>
          <p:nvPr/>
        </p:nvSpPr>
        <p:spPr>
          <a:xfrm>
            <a:off x="2516760" y="2860560"/>
            <a:ext cx="260280" cy="3337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292934"/>
                </a:solidFill>
                <a:latin typeface="Times New Roman"/>
              </a:rPr>
              <a:t>z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Example 2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65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FD8F246-8F90-433D-BBB9-C180C46DB1CF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2378160" y="236232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CustomShape 4"/>
          <p:cNvSpPr/>
          <p:nvPr/>
        </p:nvSpPr>
        <p:spPr>
          <a:xfrm>
            <a:off x="3189240" y="287352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CustomShape 5"/>
          <p:cNvSpPr/>
          <p:nvPr/>
        </p:nvSpPr>
        <p:spPr>
          <a:xfrm>
            <a:off x="1425600" y="287352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9" name="CustomShape 6"/>
          <p:cNvSpPr/>
          <p:nvPr/>
        </p:nvSpPr>
        <p:spPr>
          <a:xfrm>
            <a:off x="2013120" y="338472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CustomShape 7"/>
          <p:cNvSpPr/>
          <p:nvPr/>
        </p:nvSpPr>
        <p:spPr>
          <a:xfrm flipH="1">
            <a:off x="1697760" y="264312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8"/>
          <p:cNvSpPr/>
          <p:nvPr/>
        </p:nvSpPr>
        <p:spPr>
          <a:xfrm flipH="1" flipV="1">
            <a:off x="2651040" y="264240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9"/>
          <p:cNvSpPr/>
          <p:nvPr/>
        </p:nvSpPr>
        <p:spPr>
          <a:xfrm flipV="1">
            <a:off x="3056040" y="3154320"/>
            <a:ext cx="178920" cy="2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10"/>
          <p:cNvSpPr/>
          <p:nvPr/>
        </p:nvSpPr>
        <p:spPr>
          <a:xfrm flipV="1">
            <a:off x="1111320" y="3153600"/>
            <a:ext cx="36000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11"/>
          <p:cNvSpPr/>
          <p:nvPr/>
        </p:nvSpPr>
        <p:spPr>
          <a:xfrm flipH="1" flipV="1">
            <a:off x="1698480" y="3153600"/>
            <a:ext cx="3614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12"/>
          <p:cNvSpPr/>
          <p:nvPr/>
        </p:nvSpPr>
        <p:spPr>
          <a:xfrm>
            <a:off x="838080" y="338472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6" name="CustomShape 13"/>
          <p:cNvSpPr/>
          <p:nvPr/>
        </p:nvSpPr>
        <p:spPr>
          <a:xfrm>
            <a:off x="2819520" y="336852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2533c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7" name="CustomShape 14"/>
          <p:cNvSpPr/>
          <p:nvPr/>
        </p:nvSpPr>
        <p:spPr>
          <a:xfrm>
            <a:off x="3740040" y="3403440"/>
            <a:ext cx="229680" cy="231480"/>
          </a:xfrm>
          <a:prstGeom prst="rect">
            <a:avLst/>
          </a:prstGeom>
          <a:solidFill>
            <a:schemeClr val="folHlink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15"/>
          <p:cNvSpPr/>
          <p:nvPr/>
        </p:nvSpPr>
        <p:spPr>
          <a:xfrm>
            <a:off x="3865680" y="3676680"/>
            <a:ext cx="599760" cy="456840"/>
          </a:xfrm>
          <a:custGeom>
            <a:avLst/>
            <a:gdLst/>
            <a:ahLst/>
            <a:rect l="l" t="t" r="r" b="b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16"/>
          <p:cNvSpPr/>
          <p:nvPr/>
        </p:nvSpPr>
        <p:spPr>
          <a:xfrm>
            <a:off x="3702600" y="4057560"/>
            <a:ext cx="1633320" cy="395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insertion node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0" name="CustomShape 17"/>
          <p:cNvSpPr/>
          <p:nvPr/>
        </p:nvSpPr>
        <p:spPr>
          <a:xfrm>
            <a:off x="3832920" y="2955960"/>
            <a:ext cx="260280" cy="3337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292934"/>
                </a:solidFill>
                <a:latin typeface="Times New Roman"/>
              </a:rPr>
              <a:t>z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1" name="CustomShape 18"/>
          <p:cNvSpPr/>
          <p:nvPr/>
        </p:nvSpPr>
        <p:spPr>
          <a:xfrm flipH="1" flipV="1">
            <a:off x="3476520" y="3139200"/>
            <a:ext cx="3614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19"/>
          <p:cNvSpPr/>
          <p:nvPr/>
        </p:nvSpPr>
        <p:spPr>
          <a:xfrm>
            <a:off x="6950160" y="236232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CustomShape 20"/>
          <p:cNvSpPr/>
          <p:nvPr/>
        </p:nvSpPr>
        <p:spPr>
          <a:xfrm>
            <a:off x="7761240" y="287352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4" name="CustomShape 21"/>
          <p:cNvSpPr/>
          <p:nvPr/>
        </p:nvSpPr>
        <p:spPr>
          <a:xfrm>
            <a:off x="5997600" y="287352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CustomShape 22"/>
          <p:cNvSpPr/>
          <p:nvPr/>
        </p:nvSpPr>
        <p:spPr>
          <a:xfrm>
            <a:off x="6585120" y="338472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CustomShape 23"/>
          <p:cNvSpPr/>
          <p:nvPr/>
        </p:nvSpPr>
        <p:spPr>
          <a:xfrm flipH="1">
            <a:off x="6269760" y="264312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24"/>
          <p:cNvSpPr/>
          <p:nvPr/>
        </p:nvSpPr>
        <p:spPr>
          <a:xfrm flipH="1" flipV="1">
            <a:off x="7223040" y="264240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25"/>
          <p:cNvSpPr/>
          <p:nvPr/>
        </p:nvSpPr>
        <p:spPr>
          <a:xfrm flipV="1">
            <a:off x="7628040" y="3154320"/>
            <a:ext cx="178920" cy="2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26"/>
          <p:cNvSpPr/>
          <p:nvPr/>
        </p:nvSpPr>
        <p:spPr>
          <a:xfrm flipV="1">
            <a:off x="5683320" y="3153600"/>
            <a:ext cx="36000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27"/>
          <p:cNvSpPr/>
          <p:nvPr/>
        </p:nvSpPr>
        <p:spPr>
          <a:xfrm flipH="1" flipV="1">
            <a:off x="6270480" y="3153600"/>
            <a:ext cx="3614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28"/>
          <p:cNvSpPr/>
          <p:nvPr/>
        </p:nvSpPr>
        <p:spPr>
          <a:xfrm>
            <a:off x="5410080" y="338472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2" name="CustomShape 29"/>
          <p:cNvSpPr/>
          <p:nvPr/>
        </p:nvSpPr>
        <p:spPr>
          <a:xfrm>
            <a:off x="7391520" y="336852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2533c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CustomShape 30"/>
          <p:cNvSpPr/>
          <p:nvPr/>
        </p:nvSpPr>
        <p:spPr>
          <a:xfrm flipH="1" flipV="1">
            <a:off x="8048520" y="3139200"/>
            <a:ext cx="3614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31"/>
          <p:cNvSpPr/>
          <p:nvPr/>
        </p:nvSpPr>
        <p:spPr>
          <a:xfrm>
            <a:off x="8290080" y="336852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5" name="CustomShape 32"/>
          <p:cNvSpPr/>
          <p:nvPr/>
        </p:nvSpPr>
        <p:spPr>
          <a:xfrm>
            <a:off x="4267080" y="2873520"/>
            <a:ext cx="99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Example 3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DDA9313-7373-4546-AA50-8CA8DA449278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2378160" y="22096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CustomShape 4"/>
          <p:cNvSpPr/>
          <p:nvPr/>
        </p:nvSpPr>
        <p:spPr>
          <a:xfrm>
            <a:off x="3189240" y="27208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CustomShape 5"/>
          <p:cNvSpPr/>
          <p:nvPr/>
        </p:nvSpPr>
        <p:spPr>
          <a:xfrm>
            <a:off x="1425600" y="27208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1" name="CustomShape 6"/>
          <p:cNvSpPr/>
          <p:nvPr/>
        </p:nvSpPr>
        <p:spPr>
          <a:xfrm>
            <a:off x="2013120" y="323208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CustomShape 7"/>
          <p:cNvSpPr/>
          <p:nvPr/>
        </p:nvSpPr>
        <p:spPr>
          <a:xfrm flipH="1">
            <a:off x="1697760" y="249084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8"/>
          <p:cNvSpPr/>
          <p:nvPr/>
        </p:nvSpPr>
        <p:spPr>
          <a:xfrm flipH="1" flipV="1">
            <a:off x="2651040" y="249012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9"/>
          <p:cNvSpPr/>
          <p:nvPr/>
        </p:nvSpPr>
        <p:spPr>
          <a:xfrm flipV="1">
            <a:off x="3056040" y="3002040"/>
            <a:ext cx="178920" cy="2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10"/>
          <p:cNvSpPr/>
          <p:nvPr/>
        </p:nvSpPr>
        <p:spPr>
          <a:xfrm flipV="1">
            <a:off x="1111320" y="3001320"/>
            <a:ext cx="36000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11"/>
          <p:cNvSpPr/>
          <p:nvPr/>
        </p:nvSpPr>
        <p:spPr>
          <a:xfrm flipH="1" flipV="1">
            <a:off x="1698480" y="3001320"/>
            <a:ext cx="3614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12"/>
          <p:cNvSpPr/>
          <p:nvPr/>
        </p:nvSpPr>
        <p:spPr>
          <a:xfrm>
            <a:off x="838080" y="32320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8" name="CustomShape 13"/>
          <p:cNvSpPr/>
          <p:nvPr/>
        </p:nvSpPr>
        <p:spPr>
          <a:xfrm>
            <a:off x="2819520" y="321624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2533c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9" name="CustomShape 14"/>
          <p:cNvSpPr/>
          <p:nvPr/>
        </p:nvSpPr>
        <p:spPr>
          <a:xfrm flipH="1" flipV="1">
            <a:off x="3476520" y="2986920"/>
            <a:ext cx="3614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15"/>
          <p:cNvSpPr/>
          <p:nvPr/>
        </p:nvSpPr>
        <p:spPr>
          <a:xfrm>
            <a:off x="3718080" y="321624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CustomShape 16"/>
          <p:cNvSpPr/>
          <p:nvPr/>
        </p:nvSpPr>
        <p:spPr>
          <a:xfrm>
            <a:off x="598320" y="3740040"/>
            <a:ext cx="229680" cy="231480"/>
          </a:xfrm>
          <a:prstGeom prst="rect">
            <a:avLst/>
          </a:prstGeom>
          <a:solidFill>
            <a:schemeClr val="folHlink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17"/>
          <p:cNvSpPr/>
          <p:nvPr/>
        </p:nvSpPr>
        <p:spPr>
          <a:xfrm flipV="1">
            <a:off x="714240" y="3510000"/>
            <a:ext cx="178920" cy="2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18"/>
          <p:cNvSpPr/>
          <p:nvPr/>
        </p:nvSpPr>
        <p:spPr>
          <a:xfrm>
            <a:off x="838080" y="3884760"/>
            <a:ext cx="587160" cy="50400"/>
          </a:xfrm>
          <a:custGeom>
            <a:avLst/>
            <a:gdLst/>
            <a:ahLst/>
            <a:rect l="l" t="t" r="r" b="b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19"/>
          <p:cNvSpPr/>
          <p:nvPr/>
        </p:nvSpPr>
        <p:spPr>
          <a:xfrm>
            <a:off x="1414080" y="3654360"/>
            <a:ext cx="1633320" cy="395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insertion node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5" name="CustomShape 20"/>
          <p:cNvSpPr/>
          <p:nvPr/>
        </p:nvSpPr>
        <p:spPr>
          <a:xfrm>
            <a:off x="403920" y="3292560"/>
            <a:ext cx="260280" cy="3337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292934"/>
                </a:solidFill>
                <a:latin typeface="Times New Roman"/>
              </a:rPr>
              <a:t>z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6" name="CustomShape 21"/>
          <p:cNvSpPr/>
          <p:nvPr/>
        </p:nvSpPr>
        <p:spPr>
          <a:xfrm>
            <a:off x="6721560" y="22096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7" name="CustomShape 22"/>
          <p:cNvSpPr/>
          <p:nvPr/>
        </p:nvSpPr>
        <p:spPr>
          <a:xfrm>
            <a:off x="7532640" y="27208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CustomShape 23"/>
          <p:cNvSpPr/>
          <p:nvPr/>
        </p:nvSpPr>
        <p:spPr>
          <a:xfrm>
            <a:off x="5769000" y="27208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9" name="CustomShape 24"/>
          <p:cNvSpPr/>
          <p:nvPr/>
        </p:nvSpPr>
        <p:spPr>
          <a:xfrm>
            <a:off x="6356520" y="323208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0" name="CustomShape 25"/>
          <p:cNvSpPr/>
          <p:nvPr/>
        </p:nvSpPr>
        <p:spPr>
          <a:xfrm flipH="1">
            <a:off x="6041160" y="249084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26"/>
          <p:cNvSpPr/>
          <p:nvPr/>
        </p:nvSpPr>
        <p:spPr>
          <a:xfrm flipH="1" flipV="1">
            <a:off x="6994440" y="249012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27"/>
          <p:cNvSpPr/>
          <p:nvPr/>
        </p:nvSpPr>
        <p:spPr>
          <a:xfrm flipV="1">
            <a:off x="7399440" y="3002040"/>
            <a:ext cx="178920" cy="2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28"/>
          <p:cNvSpPr/>
          <p:nvPr/>
        </p:nvSpPr>
        <p:spPr>
          <a:xfrm flipV="1">
            <a:off x="5454720" y="3001320"/>
            <a:ext cx="36000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29"/>
          <p:cNvSpPr/>
          <p:nvPr/>
        </p:nvSpPr>
        <p:spPr>
          <a:xfrm flipH="1" flipV="1">
            <a:off x="6041880" y="3001320"/>
            <a:ext cx="3614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30"/>
          <p:cNvSpPr/>
          <p:nvPr/>
        </p:nvSpPr>
        <p:spPr>
          <a:xfrm>
            <a:off x="5181480" y="32320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CustomShape 31"/>
          <p:cNvSpPr/>
          <p:nvPr/>
        </p:nvSpPr>
        <p:spPr>
          <a:xfrm>
            <a:off x="7162920" y="321624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2533c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7" name="CustomShape 32"/>
          <p:cNvSpPr/>
          <p:nvPr/>
        </p:nvSpPr>
        <p:spPr>
          <a:xfrm flipH="1" flipV="1">
            <a:off x="7819920" y="2986920"/>
            <a:ext cx="3614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33"/>
          <p:cNvSpPr/>
          <p:nvPr/>
        </p:nvSpPr>
        <p:spPr>
          <a:xfrm>
            <a:off x="8061480" y="321624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CustomShape 34"/>
          <p:cNvSpPr/>
          <p:nvPr/>
        </p:nvSpPr>
        <p:spPr>
          <a:xfrm flipV="1">
            <a:off x="5057640" y="3510000"/>
            <a:ext cx="178920" cy="2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35"/>
          <p:cNvSpPr/>
          <p:nvPr/>
        </p:nvSpPr>
        <p:spPr>
          <a:xfrm>
            <a:off x="4781520" y="369252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2533c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CustomShape 36"/>
          <p:cNvSpPr/>
          <p:nvPr/>
        </p:nvSpPr>
        <p:spPr>
          <a:xfrm>
            <a:off x="6797520" y="425124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CustomShape 37"/>
          <p:cNvSpPr/>
          <p:nvPr/>
        </p:nvSpPr>
        <p:spPr>
          <a:xfrm>
            <a:off x="7608960" y="47624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CustomShape 38"/>
          <p:cNvSpPr/>
          <p:nvPr/>
        </p:nvSpPr>
        <p:spPr>
          <a:xfrm>
            <a:off x="5845320" y="47624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CustomShape 39"/>
          <p:cNvSpPr/>
          <p:nvPr/>
        </p:nvSpPr>
        <p:spPr>
          <a:xfrm>
            <a:off x="6432480" y="527364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5" name="CustomShape 40"/>
          <p:cNvSpPr/>
          <p:nvPr/>
        </p:nvSpPr>
        <p:spPr>
          <a:xfrm flipH="1">
            <a:off x="6117480" y="453240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41"/>
          <p:cNvSpPr/>
          <p:nvPr/>
        </p:nvSpPr>
        <p:spPr>
          <a:xfrm flipH="1" flipV="1">
            <a:off x="7070760" y="453168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42"/>
          <p:cNvSpPr/>
          <p:nvPr/>
        </p:nvSpPr>
        <p:spPr>
          <a:xfrm flipV="1">
            <a:off x="7475400" y="5043600"/>
            <a:ext cx="178920" cy="2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43"/>
          <p:cNvSpPr/>
          <p:nvPr/>
        </p:nvSpPr>
        <p:spPr>
          <a:xfrm flipV="1">
            <a:off x="5530680" y="5042880"/>
            <a:ext cx="36000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44"/>
          <p:cNvSpPr/>
          <p:nvPr/>
        </p:nvSpPr>
        <p:spPr>
          <a:xfrm flipH="1" flipV="1">
            <a:off x="6118200" y="5042880"/>
            <a:ext cx="3614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45"/>
          <p:cNvSpPr/>
          <p:nvPr/>
        </p:nvSpPr>
        <p:spPr>
          <a:xfrm>
            <a:off x="5257800" y="52736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1" name="CustomShape 46"/>
          <p:cNvSpPr/>
          <p:nvPr/>
        </p:nvSpPr>
        <p:spPr>
          <a:xfrm>
            <a:off x="7238880" y="525780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2533c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2" name="CustomShape 47"/>
          <p:cNvSpPr/>
          <p:nvPr/>
        </p:nvSpPr>
        <p:spPr>
          <a:xfrm flipH="1" flipV="1">
            <a:off x="7896240" y="5028480"/>
            <a:ext cx="3614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48"/>
          <p:cNvSpPr/>
          <p:nvPr/>
        </p:nvSpPr>
        <p:spPr>
          <a:xfrm>
            <a:off x="8137440" y="525780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CustomShape 49"/>
          <p:cNvSpPr/>
          <p:nvPr/>
        </p:nvSpPr>
        <p:spPr>
          <a:xfrm flipV="1">
            <a:off x="5133960" y="5551560"/>
            <a:ext cx="178920" cy="2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50"/>
          <p:cNvSpPr/>
          <p:nvPr/>
        </p:nvSpPr>
        <p:spPr>
          <a:xfrm>
            <a:off x="4857840" y="573408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2533c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CustomShape 51"/>
          <p:cNvSpPr/>
          <p:nvPr/>
        </p:nvSpPr>
        <p:spPr>
          <a:xfrm>
            <a:off x="2397240" y="429264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CustomShape 52"/>
          <p:cNvSpPr/>
          <p:nvPr/>
        </p:nvSpPr>
        <p:spPr>
          <a:xfrm>
            <a:off x="3208320" y="48038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8" name="CustomShape 53"/>
          <p:cNvSpPr/>
          <p:nvPr/>
        </p:nvSpPr>
        <p:spPr>
          <a:xfrm>
            <a:off x="1444680" y="48038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9" name="CustomShape 54"/>
          <p:cNvSpPr/>
          <p:nvPr/>
        </p:nvSpPr>
        <p:spPr>
          <a:xfrm>
            <a:off x="2031840" y="531504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CustomShape 55"/>
          <p:cNvSpPr/>
          <p:nvPr/>
        </p:nvSpPr>
        <p:spPr>
          <a:xfrm flipH="1">
            <a:off x="1716840" y="457344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56"/>
          <p:cNvSpPr/>
          <p:nvPr/>
        </p:nvSpPr>
        <p:spPr>
          <a:xfrm flipH="1" flipV="1">
            <a:off x="2670120" y="457272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57"/>
          <p:cNvSpPr/>
          <p:nvPr/>
        </p:nvSpPr>
        <p:spPr>
          <a:xfrm flipV="1">
            <a:off x="3075120" y="5084640"/>
            <a:ext cx="178920" cy="2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58"/>
          <p:cNvSpPr/>
          <p:nvPr/>
        </p:nvSpPr>
        <p:spPr>
          <a:xfrm flipV="1">
            <a:off x="1130400" y="5083920"/>
            <a:ext cx="36000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59"/>
          <p:cNvSpPr/>
          <p:nvPr/>
        </p:nvSpPr>
        <p:spPr>
          <a:xfrm flipH="1" flipV="1">
            <a:off x="1717560" y="5083920"/>
            <a:ext cx="3614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60"/>
          <p:cNvSpPr/>
          <p:nvPr/>
        </p:nvSpPr>
        <p:spPr>
          <a:xfrm>
            <a:off x="857160" y="53150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6" name="CustomShape 61"/>
          <p:cNvSpPr/>
          <p:nvPr/>
        </p:nvSpPr>
        <p:spPr>
          <a:xfrm>
            <a:off x="2838600" y="529920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2533c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CustomShape 62"/>
          <p:cNvSpPr/>
          <p:nvPr/>
        </p:nvSpPr>
        <p:spPr>
          <a:xfrm flipH="1" flipV="1">
            <a:off x="3495600" y="5069880"/>
            <a:ext cx="3614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63"/>
          <p:cNvSpPr/>
          <p:nvPr/>
        </p:nvSpPr>
        <p:spPr>
          <a:xfrm>
            <a:off x="3736800" y="529920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9" name="CustomShape 64"/>
          <p:cNvSpPr/>
          <p:nvPr/>
        </p:nvSpPr>
        <p:spPr>
          <a:xfrm flipV="1">
            <a:off x="733320" y="5592600"/>
            <a:ext cx="178920" cy="2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65"/>
          <p:cNvSpPr/>
          <p:nvPr/>
        </p:nvSpPr>
        <p:spPr>
          <a:xfrm>
            <a:off x="457200" y="577548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2533c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1" name="CustomShape 66"/>
          <p:cNvSpPr/>
          <p:nvPr/>
        </p:nvSpPr>
        <p:spPr>
          <a:xfrm>
            <a:off x="4114800" y="2590920"/>
            <a:ext cx="74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67"/>
          <p:cNvSpPr/>
          <p:nvPr/>
        </p:nvSpPr>
        <p:spPr>
          <a:xfrm>
            <a:off x="7819920" y="3740040"/>
            <a:ext cx="360" cy="55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CustomShape 68"/>
          <p:cNvSpPr/>
          <p:nvPr/>
        </p:nvSpPr>
        <p:spPr>
          <a:xfrm flipH="1">
            <a:off x="4114800" y="4843440"/>
            <a:ext cx="94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65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B10AFE0-B913-4861-9F02-5ECDAD2C87FB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66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Removal from a 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567" name="TextShape 4"/>
          <p:cNvSpPr txBox="1"/>
          <p:nvPr/>
        </p:nvSpPr>
        <p:spPr>
          <a:xfrm>
            <a:off x="685800" y="1600200"/>
            <a:ext cx="388584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The removal algorithm consists of three steps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Replace the root key with the key of the last node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w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Remove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w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Restore the heap-order property (discussed next)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8" name="CustomShape 5"/>
          <p:cNvSpPr/>
          <p:nvPr/>
        </p:nvSpPr>
        <p:spPr>
          <a:xfrm>
            <a:off x="6589800" y="17524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9" name="CustomShape 6"/>
          <p:cNvSpPr/>
          <p:nvPr/>
        </p:nvSpPr>
        <p:spPr>
          <a:xfrm>
            <a:off x="7400880" y="22636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0" name="CustomShape 7"/>
          <p:cNvSpPr/>
          <p:nvPr/>
        </p:nvSpPr>
        <p:spPr>
          <a:xfrm>
            <a:off x="5637240" y="22636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1" name="CustomShape 8"/>
          <p:cNvSpPr/>
          <p:nvPr/>
        </p:nvSpPr>
        <p:spPr>
          <a:xfrm>
            <a:off x="6224760" y="277488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2533c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2" name="CustomShape 9"/>
          <p:cNvSpPr/>
          <p:nvPr/>
        </p:nvSpPr>
        <p:spPr>
          <a:xfrm flipH="1">
            <a:off x="5909400" y="203364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10"/>
          <p:cNvSpPr/>
          <p:nvPr/>
        </p:nvSpPr>
        <p:spPr>
          <a:xfrm flipH="1" flipV="1">
            <a:off x="6862680" y="203292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11"/>
          <p:cNvSpPr/>
          <p:nvPr/>
        </p:nvSpPr>
        <p:spPr>
          <a:xfrm flipV="1">
            <a:off x="5322960" y="2544120"/>
            <a:ext cx="36000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12"/>
          <p:cNvSpPr/>
          <p:nvPr/>
        </p:nvSpPr>
        <p:spPr>
          <a:xfrm flipH="1" flipV="1">
            <a:off x="5910120" y="2544120"/>
            <a:ext cx="3614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13"/>
          <p:cNvSpPr/>
          <p:nvPr/>
        </p:nvSpPr>
        <p:spPr>
          <a:xfrm>
            <a:off x="5049720" y="27748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CustomShape 14"/>
          <p:cNvSpPr/>
          <p:nvPr/>
        </p:nvSpPr>
        <p:spPr>
          <a:xfrm>
            <a:off x="6553080" y="2979720"/>
            <a:ext cx="894960" cy="410760"/>
          </a:xfrm>
          <a:custGeom>
            <a:avLst/>
            <a:gdLst/>
            <a:ah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15"/>
          <p:cNvSpPr/>
          <p:nvPr/>
        </p:nvSpPr>
        <p:spPr>
          <a:xfrm>
            <a:off x="6837480" y="341316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last node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9" name="CustomShape 16"/>
          <p:cNvSpPr/>
          <p:nvPr/>
        </p:nvSpPr>
        <p:spPr>
          <a:xfrm>
            <a:off x="6470640" y="24670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292934"/>
                </a:solidFill>
                <a:latin typeface="Times New Roman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80" name="CustomShape 17"/>
          <p:cNvSpPr/>
          <p:nvPr/>
        </p:nvSpPr>
        <p:spPr>
          <a:xfrm>
            <a:off x="6513480" y="4038480"/>
            <a:ext cx="320400" cy="318600"/>
          </a:xfrm>
          <a:prstGeom prst="ellipse">
            <a:avLst/>
          </a:prstGeom>
          <a:solidFill>
            <a:schemeClr val="accent1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2533c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1" name="CustomShape 18"/>
          <p:cNvSpPr/>
          <p:nvPr/>
        </p:nvSpPr>
        <p:spPr>
          <a:xfrm>
            <a:off x="7324560" y="45496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2" name="CustomShape 19"/>
          <p:cNvSpPr/>
          <p:nvPr/>
        </p:nvSpPr>
        <p:spPr>
          <a:xfrm>
            <a:off x="5560920" y="45496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3" name="CustomShape 20"/>
          <p:cNvSpPr/>
          <p:nvPr/>
        </p:nvSpPr>
        <p:spPr>
          <a:xfrm flipH="1">
            <a:off x="5833440" y="4330800"/>
            <a:ext cx="726840" cy="2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21"/>
          <p:cNvSpPr/>
          <p:nvPr/>
        </p:nvSpPr>
        <p:spPr>
          <a:xfrm flipH="1" flipV="1">
            <a:off x="6786720" y="4330080"/>
            <a:ext cx="583920" cy="2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22"/>
          <p:cNvSpPr/>
          <p:nvPr/>
        </p:nvSpPr>
        <p:spPr>
          <a:xfrm flipV="1">
            <a:off x="5246640" y="4830120"/>
            <a:ext cx="36000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23"/>
          <p:cNvSpPr/>
          <p:nvPr/>
        </p:nvSpPr>
        <p:spPr>
          <a:xfrm flipH="1" flipV="1">
            <a:off x="5834160" y="4832280"/>
            <a:ext cx="375840" cy="2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24"/>
          <p:cNvSpPr/>
          <p:nvPr/>
        </p:nvSpPr>
        <p:spPr>
          <a:xfrm>
            <a:off x="4973760" y="50608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8" name="CustomShape 25"/>
          <p:cNvSpPr/>
          <p:nvPr/>
        </p:nvSpPr>
        <p:spPr>
          <a:xfrm>
            <a:off x="6207120" y="466740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292934"/>
                </a:solidFill>
                <a:latin typeface="Times New Roman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89" name="CustomShape 26"/>
          <p:cNvSpPr/>
          <p:nvPr/>
        </p:nvSpPr>
        <p:spPr>
          <a:xfrm>
            <a:off x="6094440" y="5064120"/>
            <a:ext cx="229680" cy="231480"/>
          </a:xfrm>
          <a:prstGeom prst="rect">
            <a:avLst/>
          </a:prstGeom>
          <a:solidFill>
            <a:schemeClr val="bg1"/>
          </a:solidFill>
          <a:ln cap="rnd" w="19080">
            <a:solidFill>
              <a:schemeClr val="tx1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27"/>
          <p:cNvSpPr/>
          <p:nvPr/>
        </p:nvSpPr>
        <p:spPr>
          <a:xfrm>
            <a:off x="5334120" y="5281560"/>
            <a:ext cx="894960" cy="410760"/>
          </a:xfrm>
          <a:custGeom>
            <a:avLst/>
            <a:gdLst/>
            <a:ah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28"/>
          <p:cNvSpPr/>
          <p:nvPr/>
        </p:nvSpPr>
        <p:spPr>
          <a:xfrm>
            <a:off x="5375520" y="5715000"/>
            <a:ext cx="1583280" cy="395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new last node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2" name="TextShape 29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94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4312885-0069-4F74-9E97-37999DE79356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95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Downheap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596" name="TextShape 4"/>
          <p:cNvSpPr txBox="1"/>
          <p:nvPr/>
        </p:nvSpPr>
        <p:spPr>
          <a:xfrm>
            <a:off x="762120" y="1905120"/>
            <a:ext cx="8000640" cy="243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After replacing the root key with the key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k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of the last node, the heap-order property may be violated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Algorithm downheap (siftDown) restores the heap-order property by swapping key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k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along a downward path from the root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Downheap terminates when key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k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reaches a leaf or a node whose children have keys greater than or equal to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k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Since a heap has height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O</a:t>
            </a: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(log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n</a:t>
            </a: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, downheap runs in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O</a:t>
            </a: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(log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n</a:t>
            </a: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time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97" name="TextShape 5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98" name="CustomShape 6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CustomShape 7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0" name="CustomShape 8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1" name="CustomShape 9"/>
          <p:cNvSpPr/>
          <p:nvPr/>
        </p:nvSpPr>
        <p:spPr>
          <a:xfrm>
            <a:off x="4070520" y="528948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2533c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2" name="CustomShape 10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11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12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13"/>
          <p:cNvSpPr/>
          <p:nvPr/>
        </p:nvSpPr>
        <p:spPr>
          <a:xfrm flipH="1" flipV="1">
            <a:off x="3755880" y="5058720"/>
            <a:ext cx="3614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14"/>
          <p:cNvSpPr/>
          <p:nvPr/>
        </p:nvSpPr>
        <p:spPr>
          <a:xfrm>
            <a:off x="2895480" y="52894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7" name="CustomShape 15"/>
          <p:cNvSpPr/>
          <p:nvPr/>
        </p:nvSpPr>
        <p:spPr>
          <a:xfrm>
            <a:off x="4398840" y="5494320"/>
            <a:ext cx="894960" cy="410760"/>
          </a:xfrm>
          <a:custGeom>
            <a:avLst/>
            <a:gdLst/>
            <a:ah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16"/>
          <p:cNvSpPr/>
          <p:nvPr/>
        </p:nvSpPr>
        <p:spPr>
          <a:xfrm>
            <a:off x="4683240" y="592776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last node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9" name="CustomShape 17"/>
          <p:cNvSpPr/>
          <p:nvPr/>
        </p:nvSpPr>
        <p:spPr>
          <a:xfrm>
            <a:off x="4316400" y="4981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292934"/>
                </a:solidFill>
                <a:latin typeface="Times New Roman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11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C425556-176B-43FC-A814-66A626CCD2DE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12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Downheap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13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14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5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6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CustomShape 8"/>
          <p:cNvSpPr/>
          <p:nvPr/>
        </p:nvSpPr>
        <p:spPr>
          <a:xfrm>
            <a:off x="4070520" y="528948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2533c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8" name="CustomShape 9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10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11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12"/>
          <p:cNvSpPr/>
          <p:nvPr/>
        </p:nvSpPr>
        <p:spPr>
          <a:xfrm flipH="1" flipV="1">
            <a:off x="3755880" y="5058720"/>
            <a:ext cx="3614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13"/>
          <p:cNvSpPr/>
          <p:nvPr/>
        </p:nvSpPr>
        <p:spPr>
          <a:xfrm>
            <a:off x="2895480" y="52894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3" name="CustomShape 14"/>
          <p:cNvSpPr/>
          <p:nvPr/>
        </p:nvSpPr>
        <p:spPr>
          <a:xfrm>
            <a:off x="4398840" y="5494320"/>
            <a:ext cx="894960" cy="410760"/>
          </a:xfrm>
          <a:custGeom>
            <a:avLst/>
            <a:gdLst/>
            <a:ah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15"/>
          <p:cNvSpPr/>
          <p:nvPr/>
        </p:nvSpPr>
        <p:spPr>
          <a:xfrm>
            <a:off x="4631040" y="592776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last node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5" name="CustomShape 16"/>
          <p:cNvSpPr/>
          <p:nvPr/>
        </p:nvSpPr>
        <p:spPr>
          <a:xfrm>
            <a:off x="4316400" y="4981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292934"/>
                </a:solidFill>
                <a:latin typeface="Times New Roman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27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B3971F5-3BC3-401D-A86F-CCFC3522641F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28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Downheap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29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2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3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10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11"/>
          <p:cNvSpPr/>
          <p:nvPr/>
        </p:nvSpPr>
        <p:spPr>
          <a:xfrm>
            <a:off x="2895480" y="52894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7" name="CustomShape 12"/>
          <p:cNvSpPr/>
          <p:nvPr/>
        </p:nvSpPr>
        <p:spPr>
          <a:xfrm>
            <a:off x="4398840" y="5494320"/>
            <a:ext cx="894960" cy="410760"/>
          </a:xfrm>
          <a:custGeom>
            <a:avLst/>
            <a:gdLst/>
            <a:ah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13"/>
          <p:cNvSpPr/>
          <p:nvPr/>
        </p:nvSpPr>
        <p:spPr>
          <a:xfrm>
            <a:off x="4662000" y="5927760"/>
            <a:ext cx="1764360" cy="395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delete last node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9" name="CustomShape 14"/>
          <p:cNvSpPr/>
          <p:nvPr/>
        </p:nvSpPr>
        <p:spPr>
          <a:xfrm flipH="1" flipV="1">
            <a:off x="3755880" y="5058720"/>
            <a:ext cx="3614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15"/>
          <p:cNvSpPr/>
          <p:nvPr/>
        </p:nvSpPr>
        <p:spPr>
          <a:xfrm>
            <a:off x="4316400" y="4981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292934"/>
                </a:solidFill>
                <a:latin typeface="Times New Roman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1" name="CustomShape 16"/>
          <p:cNvSpPr/>
          <p:nvPr/>
        </p:nvSpPr>
        <p:spPr>
          <a:xfrm>
            <a:off x="4037040" y="5316480"/>
            <a:ext cx="229680" cy="231480"/>
          </a:xfrm>
          <a:prstGeom prst="rect">
            <a:avLst/>
          </a:prstGeom>
          <a:solidFill>
            <a:schemeClr val="bg1"/>
          </a:solidFill>
          <a:ln cap="rnd" w="19080">
            <a:solidFill>
              <a:schemeClr val="tx1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4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508B628-A359-4494-BC6C-5696A915A974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44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Downheap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45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46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7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8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9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10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11"/>
          <p:cNvSpPr/>
          <p:nvPr/>
        </p:nvSpPr>
        <p:spPr>
          <a:xfrm>
            <a:off x="2895480" y="52894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3" name="CustomShape 12"/>
          <p:cNvSpPr/>
          <p:nvPr/>
        </p:nvSpPr>
        <p:spPr>
          <a:xfrm>
            <a:off x="4635360" y="5927760"/>
            <a:ext cx="2406240" cy="395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DownHeap/SiftDown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55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1EA8FF7-1704-43B1-8577-D4CB95489757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56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Downheap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57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58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9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0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1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10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11"/>
          <p:cNvSpPr/>
          <p:nvPr/>
        </p:nvSpPr>
        <p:spPr>
          <a:xfrm>
            <a:off x="2895480" y="52894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66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D4178CF-4AD4-433A-BFB3-200C35471329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67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Downheap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68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69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0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1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2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10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11"/>
          <p:cNvSpPr/>
          <p:nvPr/>
        </p:nvSpPr>
        <p:spPr>
          <a:xfrm>
            <a:off x="2895480" y="52894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6" name="CustomShape 12"/>
          <p:cNvSpPr/>
          <p:nvPr/>
        </p:nvSpPr>
        <p:spPr>
          <a:xfrm>
            <a:off x="3241800" y="5494320"/>
            <a:ext cx="894960" cy="410760"/>
          </a:xfrm>
          <a:custGeom>
            <a:avLst/>
            <a:gdLst/>
            <a:ah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13"/>
          <p:cNvSpPr/>
          <p:nvPr/>
        </p:nvSpPr>
        <p:spPr>
          <a:xfrm>
            <a:off x="3474000" y="592776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last node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8" name="CustomShape 14"/>
          <p:cNvSpPr/>
          <p:nvPr/>
        </p:nvSpPr>
        <p:spPr>
          <a:xfrm>
            <a:off x="2701800" y="4981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292934"/>
                </a:solidFill>
                <a:latin typeface="Times New Roman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Method 1: Example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586D76A-2B0C-48A7-B356-3EC70AF94EE7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grpSp>
        <p:nvGrpSpPr>
          <p:cNvPr id="234" name="Group 3"/>
          <p:cNvGrpSpPr/>
          <p:nvPr/>
        </p:nvGrpSpPr>
        <p:grpSpPr>
          <a:xfrm>
            <a:off x="533520" y="2209680"/>
            <a:ext cx="1980720" cy="3733560"/>
            <a:chOff x="533520" y="2209680"/>
            <a:chExt cx="1980720" cy="3733560"/>
          </a:xfrm>
        </p:grpSpPr>
        <p:sp>
          <p:nvSpPr>
            <p:cNvPr id="235" name="CustomShape 4"/>
            <p:cNvSpPr/>
            <p:nvPr/>
          </p:nvSpPr>
          <p:spPr>
            <a:xfrm>
              <a:off x="1523880" y="22096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A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6" name="CustomShape 5"/>
            <p:cNvSpPr/>
            <p:nvPr/>
          </p:nvSpPr>
          <p:spPr>
            <a:xfrm>
              <a:off x="533520" y="38098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D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7" name="CustomShape 6"/>
            <p:cNvSpPr/>
            <p:nvPr/>
          </p:nvSpPr>
          <p:spPr>
            <a:xfrm>
              <a:off x="990720" y="297180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B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8" name="CustomShape 7"/>
            <p:cNvSpPr/>
            <p:nvPr/>
          </p:nvSpPr>
          <p:spPr>
            <a:xfrm>
              <a:off x="1981080" y="297180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C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9" name="CustomShape 8"/>
            <p:cNvSpPr/>
            <p:nvPr/>
          </p:nvSpPr>
          <p:spPr>
            <a:xfrm>
              <a:off x="1523880" y="38098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40" name="CustomShape 9"/>
            <p:cNvSpPr/>
            <p:nvPr/>
          </p:nvSpPr>
          <p:spPr>
            <a:xfrm>
              <a:off x="1143000" y="464832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41" name="CustomShape 10"/>
            <p:cNvSpPr/>
            <p:nvPr/>
          </p:nvSpPr>
          <p:spPr>
            <a:xfrm>
              <a:off x="685800" y="54100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I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42" name="Line 11"/>
            <p:cNvSpPr/>
            <p:nvPr/>
          </p:nvSpPr>
          <p:spPr>
            <a:xfrm flipH="1">
              <a:off x="1371600" y="26668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Line 12"/>
            <p:cNvSpPr/>
            <p:nvPr/>
          </p:nvSpPr>
          <p:spPr>
            <a:xfrm>
              <a:off x="1981080" y="26668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Line 13"/>
            <p:cNvSpPr/>
            <p:nvPr/>
          </p:nvSpPr>
          <p:spPr>
            <a:xfrm flipH="1">
              <a:off x="914400" y="350496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Line 14"/>
            <p:cNvSpPr/>
            <p:nvPr/>
          </p:nvSpPr>
          <p:spPr>
            <a:xfrm>
              <a:off x="1371600" y="350496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Line 15"/>
            <p:cNvSpPr/>
            <p:nvPr/>
          </p:nvSpPr>
          <p:spPr>
            <a:xfrm flipH="1">
              <a:off x="1523880" y="4343400"/>
              <a:ext cx="152280" cy="304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Line 16"/>
            <p:cNvSpPr/>
            <p:nvPr/>
          </p:nvSpPr>
          <p:spPr>
            <a:xfrm flipH="1">
              <a:off x="1066680" y="51814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aphicFrame>
        <p:nvGraphicFramePr>
          <p:cNvPr id="248" name="Table 17"/>
          <p:cNvGraphicFramePr/>
          <p:nvPr/>
        </p:nvGraphicFramePr>
        <p:xfrm>
          <a:off x="3048120" y="2286000"/>
          <a:ext cx="4647960" cy="2018880"/>
        </p:xfrm>
        <a:graphic>
          <a:graphicData uri="http://schemas.openxmlformats.org/drawingml/2006/table">
            <a:tbl>
              <a:tblPr/>
              <a:tblGrid>
                <a:gridCol w="1161720"/>
                <a:gridCol w="1276200"/>
                <a:gridCol w="1047600"/>
                <a:gridCol w="1162440"/>
              </a:tblGrid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1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1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Element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1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Left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1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Right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A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B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C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D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I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G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80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2AAD620-24D9-4C74-8289-8E2DE3E64CBA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81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Downheap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82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83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4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5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6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10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11"/>
          <p:cNvSpPr/>
          <p:nvPr/>
        </p:nvSpPr>
        <p:spPr>
          <a:xfrm>
            <a:off x="2895480" y="52894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0" name="CustomShape 12"/>
          <p:cNvSpPr/>
          <p:nvPr/>
        </p:nvSpPr>
        <p:spPr>
          <a:xfrm>
            <a:off x="3241800" y="5494320"/>
            <a:ext cx="894960" cy="410760"/>
          </a:xfrm>
          <a:custGeom>
            <a:avLst/>
            <a:gdLst/>
            <a:ah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13"/>
          <p:cNvSpPr/>
          <p:nvPr/>
        </p:nvSpPr>
        <p:spPr>
          <a:xfrm>
            <a:off x="3474000" y="592776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last node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2701800" y="4981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292934"/>
                </a:solidFill>
                <a:latin typeface="Times New Roman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94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784362C-EA9D-48F3-A57A-3C9E3538683D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95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Downheap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96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97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8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9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0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10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11"/>
          <p:cNvSpPr/>
          <p:nvPr/>
        </p:nvSpPr>
        <p:spPr>
          <a:xfrm>
            <a:off x="3241800" y="5494320"/>
            <a:ext cx="894960" cy="410760"/>
          </a:xfrm>
          <a:custGeom>
            <a:avLst/>
            <a:gdLst/>
            <a:ah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12"/>
          <p:cNvSpPr/>
          <p:nvPr/>
        </p:nvSpPr>
        <p:spPr>
          <a:xfrm>
            <a:off x="3504960" y="5927760"/>
            <a:ext cx="1764360" cy="395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delete last node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5" name="CustomShape 13"/>
          <p:cNvSpPr/>
          <p:nvPr/>
        </p:nvSpPr>
        <p:spPr>
          <a:xfrm>
            <a:off x="2701800" y="4981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292934"/>
                </a:solidFill>
                <a:latin typeface="Times New Roman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6" name="CustomShape 14"/>
          <p:cNvSpPr/>
          <p:nvPr/>
        </p:nvSpPr>
        <p:spPr>
          <a:xfrm>
            <a:off x="2971800" y="5316480"/>
            <a:ext cx="229680" cy="231480"/>
          </a:xfrm>
          <a:prstGeom prst="rect">
            <a:avLst/>
          </a:prstGeom>
          <a:solidFill>
            <a:schemeClr val="bg1"/>
          </a:solidFill>
          <a:ln cap="rnd" w="19080">
            <a:solidFill>
              <a:schemeClr val="tx1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08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E5F8985-F125-4E65-B22D-CC8824BB452D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09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Downheap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10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11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2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3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4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10"/>
          <p:cNvSpPr/>
          <p:nvPr/>
        </p:nvSpPr>
        <p:spPr>
          <a:xfrm>
            <a:off x="3478320" y="5927760"/>
            <a:ext cx="2406240" cy="395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DownHeap/SiftDown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18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0660E32-DCED-436D-8143-F352223822DF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19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Downheap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20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21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2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3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4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27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DF0AB9F-5E6F-42F3-B0FC-9D4FCBAC8984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28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Downheap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29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30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1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2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3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10"/>
          <p:cNvSpPr/>
          <p:nvPr/>
        </p:nvSpPr>
        <p:spPr>
          <a:xfrm>
            <a:off x="5603760" y="5008680"/>
            <a:ext cx="894960" cy="410760"/>
          </a:xfrm>
          <a:custGeom>
            <a:avLst/>
            <a:gdLst/>
            <a:ah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11"/>
          <p:cNvSpPr/>
          <p:nvPr/>
        </p:nvSpPr>
        <p:spPr>
          <a:xfrm>
            <a:off x="5835960" y="544212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last node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7" name="CustomShape 12"/>
          <p:cNvSpPr/>
          <p:nvPr/>
        </p:nvSpPr>
        <p:spPr>
          <a:xfrm>
            <a:off x="5521320" y="4495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292934"/>
                </a:solidFill>
                <a:latin typeface="Times New Roman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39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9872399-B708-48D1-889A-E478104F7A3C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40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Downheap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41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42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3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4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5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10"/>
          <p:cNvSpPr/>
          <p:nvPr/>
        </p:nvSpPr>
        <p:spPr>
          <a:xfrm>
            <a:off x="5603760" y="5008680"/>
            <a:ext cx="894960" cy="410760"/>
          </a:xfrm>
          <a:custGeom>
            <a:avLst/>
            <a:gdLst/>
            <a:ah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11"/>
          <p:cNvSpPr/>
          <p:nvPr/>
        </p:nvSpPr>
        <p:spPr>
          <a:xfrm>
            <a:off x="5835960" y="544212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last node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9" name="CustomShape 12"/>
          <p:cNvSpPr/>
          <p:nvPr/>
        </p:nvSpPr>
        <p:spPr>
          <a:xfrm>
            <a:off x="5521320" y="4495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292934"/>
                </a:solidFill>
                <a:latin typeface="Times New Roman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51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6229E83-7D94-48A0-89AC-37A0AA8F0ABF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52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Downheap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53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54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5" name="CustomShape 6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6" name="CustomShape 7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8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9"/>
          <p:cNvSpPr/>
          <p:nvPr/>
        </p:nvSpPr>
        <p:spPr>
          <a:xfrm>
            <a:off x="5603760" y="5008680"/>
            <a:ext cx="894960" cy="410760"/>
          </a:xfrm>
          <a:custGeom>
            <a:avLst/>
            <a:gdLst/>
            <a:ah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10"/>
          <p:cNvSpPr/>
          <p:nvPr/>
        </p:nvSpPr>
        <p:spPr>
          <a:xfrm>
            <a:off x="5866920" y="5442120"/>
            <a:ext cx="1764360" cy="395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delete last node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0" name="CustomShape 11"/>
          <p:cNvSpPr/>
          <p:nvPr/>
        </p:nvSpPr>
        <p:spPr>
          <a:xfrm>
            <a:off x="5521320" y="4495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292934"/>
                </a:solidFill>
                <a:latin typeface="Times New Roman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61" name="CustomShape 12"/>
          <p:cNvSpPr/>
          <p:nvPr/>
        </p:nvSpPr>
        <p:spPr>
          <a:xfrm>
            <a:off x="5246640" y="4826160"/>
            <a:ext cx="229680" cy="231480"/>
          </a:xfrm>
          <a:prstGeom prst="rect">
            <a:avLst/>
          </a:prstGeom>
          <a:solidFill>
            <a:schemeClr val="bg1"/>
          </a:solidFill>
          <a:ln cap="rnd" w="19080">
            <a:solidFill>
              <a:schemeClr val="tx1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6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B6875C3-4D1B-4E97-9625-2395563CC2A5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64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Downheap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65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66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7" name="CustomShape 6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8" name="CustomShape 7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8"/>
          <p:cNvSpPr/>
          <p:nvPr/>
        </p:nvSpPr>
        <p:spPr>
          <a:xfrm>
            <a:off x="5840280" y="5442120"/>
            <a:ext cx="2406240" cy="395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DownHeap/SiftDown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71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CB67D86-7B40-47C7-AE82-3A0677C18545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72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Downheap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73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74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5" name="CustomShape 6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6" name="CustomShape 7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78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EF44990-384C-4154-8D3B-945C5A9AB7E8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79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Heap applications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80" name="TextShape 4"/>
          <p:cNvSpPr txBox="1"/>
          <p:nvPr/>
        </p:nvSpPr>
        <p:spPr>
          <a:xfrm>
            <a:off x="685800" y="1752480"/>
            <a:ext cx="380952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d2533c"/>
                </a:solidFill>
                <a:latin typeface="Arial"/>
              </a:rPr>
              <a:t>Priority queue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Consider a priority queue with </a:t>
            </a:r>
            <a:r>
              <a:rPr b="1" i="1" lang="en-US" sz="2400" spc="-1" strike="noStrike">
                <a:solidFill>
                  <a:srgbClr val="292934"/>
                </a:solidFill>
                <a:latin typeface="Times New Roman"/>
              </a:rPr>
              <a:t>n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items implemented by means of a heap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the space used is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O</a:t>
            </a: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(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n</a:t>
            </a: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methods </a:t>
            </a:r>
            <a:r>
              <a:rPr b="0" lang="en-US" sz="2000" spc="-1" strike="noStrike">
                <a:solidFill>
                  <a:srgbClr val="d2533c"/>
                </a:solidFill>
                <a:latin typeface="Arial"/>
              </a:rPr>
              <a:t>enqueue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and </a:t>
            </a:r>
            <a:r>
              <a:rPr b="0" lang="en-US" sz="2000" spc="-1" strike="noStrike">
                <a:solidFill>
                  <a:srgbClr val="d2533c"/>
                </a:solidFill>
                <a:latin typeface="Arial"/>
              </a:rPr>
              <a:t>serve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take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O</a:t>
            </a: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(log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n</a:t>
            </a: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)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time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methods </a:t>
            </a:r>
            <a:r>
              <a:rPr b="0" lang="en-US" sz="2000" spc="-1" strike="noStrike">
                <a:solidFill>
                  <a:srgbClr val="d2533c"/>
                </a:solidFill>
                <a:latin typeface="Arial"/>
              </a:rPr>
              <a:t>length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, </a:t>
            </a:r>
            <a:r>
              <a:rPr b="0" lang="en-US" sz="2000" spc="-1" strike="noStrike">
                <a:solidFill>
                  <a:srgbClr val="d2533c"/>
                </a:solidFill>
                <a:latin typeface="Arial"/>
              </a:rPr>
              <a:t>full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take time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O</a:t>
            </a: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(1)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time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81" name="TextShape 5"/>
          <p:cNvSpPr txBox="1"/>
          <p:nvPr/>
        </p:nvSpPr>
        <p:spPr>
          <a:xfrm>
            <a:off x="4648320" y="1752480"/>
            <a:ext cx="3809520" cy="457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d2533c"/>
                </a:solidFill>
                <a:latin typeface="Arial"/>
              </a:rPr>
              <a:t>Heap sort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1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Using a heap-based priority queue, we can sort a sequence of </a:t>
            </a:r>
            <a:r>
              <a:rPr b="1" i="1" lang="en-US" sz="2400" spc="-1" strike="noStrike">
                <a:solidFill>
                  <a:srgbClr val="292934"/>
                </a:solidFill>
                <a:latin typeface="Times New Roman"/>
              </a:rPr>
              <a:t>n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elements in </a:t>
            </a:r>
            <a:r>
              <a:rPr b="1" i="1" lang="en-US" sz="2400" spc="-1" strike="noStrike">
                <a:solidFill>
                  <a:srgbClr val="292934"/>
                </a:solidFill>
                <a:latin typeface="Times New Roman"/>
              </a:rPr>
              <a:t>O</a:t>
            </a:r>
            <a:r>
              <a:rPr b="0" lang="en-US" sz="2400" spc="-1" strike="noStrike">
                <a:solidFill>
                  <a:srgbClr val="292934"/>
                </a:solidFill>
                <a:latin typeface="Times New Roman"/>
              </a:rPr>
              <a:t>(</a:t>
            </a:r>
            <a:r>
              <a:rPr b="1" i="1" lang="en-US" sz="2400" spc="-1" strike="noStrike">
                <a:solidFill>
                  <a:srgbClr val="292934"/>
                </a:solidFill>
                <a:latin typeface="Times New Roman"/>
              </a:rPr>
              <a:t>n</a:t>
            </a:r>
            <a:r>
              <a:rPr b="0" lang="en-US" sz="2400" spc="-1" strike="noStrike">
                <a:solidFill>
                  <a:srgbClr val="292934"/>
                </a:solidFill>
                <a:latin typeface="Times New Roman"/>
              </a:rPr>
              <a:t> log </a:t>
            </a:r>
            <a:r>
              <a:rPr b="1" i="1" lang="en-US" sz="2400" spc="-1" strike="noStrike">
                <a:solidFill>
                  <a:srgbClr val="292934"/>
                </a:solidFill>
                <a:latin typeface="Times New Roman"/>
              </a:rPr>
              <a:t>n</a:t>
            </a:r>
            <a:r>
              <a:rPr b="0" lang="en-US" sz="2400" spc="-1" strike="noStrike">
                <a:solidFill>
                  <a:srgbClr val="292934"/>
                </a:solidFill>
                <a:latin typeface="Times New Roman"/>
              </a:rPr>
              <a:t>) 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time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1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The resulting algorithm is called heap-sort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1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Heap-sort is much faster than quadratic sorting algorithms, such as bubble sort and selection-sort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82" name="TextShape 6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783" name="" descr=""/>
          <p:cNvPicPr/>
          <p:nvPr/>
        </p:nvPicPr>
        <p:blipFill>
          <a:blip r:embed="rId1"/>
          <a:stretch/>
        </p:blipFill>
        <p:spPr>
          <a:xfrm>
            <a:off x="7556400" y="241200"/>
            <a:ext cx="1270080" cy="16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Method 2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457200" y="198108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2. Store the nodes in one of the natural traversals: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class Node&lt;T&gt; 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T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data;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boolean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left;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boolean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right;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Node&lt;T&gt;[] BinaryTree=new Node&lt;T&gt;[TreeSize];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C91AB0B-86FD-4047-83A4-C9DB6A315E90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TextShape 1"/>
          <p:cNvSpPr txBox="1"/>
          <p:nvPr/>
        </p:nvSpPr>
        <p:spPr>
          <a:xfrm>
            <a:off x="623880" y="1712520"/>
            <a:ext cx="7886520" cy="2850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500" spc="-1" strike="noStrike">
                <a:solidFill>
                  <a:srgbClr val="c55a11"/>
                </a:solidFill>
                <a:latin typeface="Calibri Light"/>
              </a:rPr>
              <a:t>Priority Queue</a:t>
            </a:r>
            <a:endParaRPr b="0" lang="en-US" sz="4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5" name="TextShape 2"/>
          <p:cNvSpPr txBox="1"/>
          <p:nvPr/>
        </p:nvSpPr>
        <p:spPr>
          <a:xfrm>
            <a:off x="623880" y="4552560"/>
            <a:ext cx="788652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6" name="TextShape 3"/>
          <p:cNvSpPr txBox="1"/>
          <p:nvPr/>
        </p:nvSpPr>
        <p:spPr>
          <a:xfrm>
            <a:off x="646308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252C3F8-E397-4A9D-9A6A-BD7B4A58255A}" type="slidenum">
              <a:rPr b="0" lang="en-US" sz="830" spc="-1" strike="noStrike">
                <a:solidFill>
                  <a:srgbClr val="8b8b8b"/>
                </a:solidFill>
                <a:latin typeface="Times New Roman"/>
              </a:rPr>
              <a:t>1</a:t>
            </a:fld>
            <a:endParaRPr b="0" lang="en-US" sz="830" spc="-1" strike="noStrike">
              <a:latin typeface="Times New Roman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88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EBDC983-1752-4008-A545-E667E7DF9EA2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89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Heaps and Priority Queues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90" name="TextShape 4"/>
          <p:cNvSpPr txBox="1"/>
          <p:nvPr/>
        </p:nvSpPr>
        <p:spPr>
          <a:xfrm>
            <a:off x="914400" y="1600200"/>
            <a:ext cx="7695720" cy="1676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can use a heap to implement a priority queue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store a (key, element) item at each internal node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keep track of the position of the last node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91" name="CustomShape 5"/>
          <p:cNvSpPr/>
          <p:nvPr/>
        </p:nvSpPr>
        <p:spPr>
          <a:xfrm>
            <a:off x="4800600" y="396252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6"/>
          <p:cNvSpPr/>
          <p:nvPr/>
        </p:nvSpPr>
        <p:spPr>
          <a:xfrm>
            <a:off x="6330960" y="457200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7"/>
          <p:cNvSpPr/>
          <p:nvPr/>
        </p:nvSpPr>
        <p:spPr>
          <a:xfrm>
            <a:off x="3054240" y="457200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8"/>
          <p:cNvSpPr/>
          <p:nvPr/>
        </p:nvSpPr>
        <p:spPr>
          <a:xfrm>
            <a:off x="3755880" y="518148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9"/>
          <p:cNvSpPr/>
          <p:nvPr/>
        </p:nvSpPr>
        <p:spPr>
          <a:xfrm flipH="1">
            <a:off x="3379680" y="4297320"/>
            <a:ext cx="1476000" cy="32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10"/>
          <p:cNvSpPr/>
          <p:nvPr/>
        </p:nvSpPr>
        <p:spPr>
          <a:xfrm flipH="1" flipV="1">
            <a:off x="5126040" y="4297320"/>
            <a:ext cx="1260000" cy="32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11"/>
          <p:cNvSpPr/>
          <p:nvPr/>
        </p:nvSpPr>
        <p:spPr>
          <a:xfrm flipV="1">
            <a:off x="2679840" y="4906800"/>
            <a:ext cx="429840" cy="32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12"/>
          <p:cNvSpPr/>
          <p:nvPr/>
        </p:nvSpPr>
        <p:spPr>
          <a:xfrm flipH="1" flipV="1">
            <a:off x="3379680" y="4906800"/>
            <a:ext cx="431280" cy="32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13"/>
          <p:cNvSpPr/>
          <p:nvPr/>
        </p:nvSpPr>
        <p:spPr>
          <a:xfrm>
            <a:off x="2354400" y="518148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14"/>
          <p:cNvSpPr/>
          <p:nvPr/>
        </p:nvSpPr>
        <p:spPr>
          <a:xfrm>
            <a:off x="5515200" y="3511800"/>
            <a:ext cx="942120" cy="4042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(2, Sue)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1" name="CustomShape 15"/>
          <p:cNvSpPr/>
          <p:nvPr/>
        </p:nvSpPr>
        <p:spPr>
          <a:xfrm>
            <a:off x="7037280" y="4121280"/>
            <a:ext cx="1096560" cy="4042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(6, Mark)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2" name="CustomShape 16"/>
          <p:cNvSpPr/>
          <p:nvPr/>
        </p:nvSpPr>
        <p:spPr>
          <a:xfrm>
            <a:off x="1805760" y="4121280"/>
            <a:ext cx="891720" cy="4042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(5, Pat)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3" name="CustomShape 17"/>
          <p:cNvSpPr/>
          <p:nvPr/>
        </p:nvSpPr>
        <p:spPr>
          <a:xfrm>
            <a:off x="1065600" y="4730760"/>
            <a:ext cx="938160" cy="4042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(9, Jeff)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4" name="CustomShape 18"/>
          <p:cNvSpPr/>
          <p:nvPr/>
        </p:nvSpPr>
        <p:spPr>
          <a:xfrm>
            <a:off x="4424760" y="4730760"/>
            <a:ext cx="1081440" cy="4042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(7, Anna)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5" name="CustomShape 19"/>
          <p:cNvSpPr/>
          <p:nvPr/>
        </p:nvSpPr>
        <p:spPr>
          <a:xfrm>
            <a:off x="6534000" y="4543560"/>
            <a:ext cx="1037880" cy="340920"/>
          </a:xfrm>
          <a:custGeom>
            <a:avLst/>
            <a:gdLst/>
            <a:ahLst/>
            <a:rect l="l" t="t" r="r" b="b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20"/>
          <p:cNvSpPr/>
          <p:nvPr/>
        </p:nvSpPr>
        <p:spPr>
          <a:xfrm flipH="1">
            <a:off x="2199600" y="4535640"/>
            <a:ext cx="1037880" cy="340920"/>
          </a:xfrm>
          <a:custGeom>
            <a:avLst/>
            <a:gdLst/>
            <a:ahLst/>
            <a:rect l="l" t="t" r="r" b="b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21"/>
          <p:cNvSpPr/>
          <p:nvPr/>
        </p:nvSpPr>
        <p:spPr>
          <a:xfrm flipH="1">
            <a:off x="1494720" y="5145120"/>
            <a:ext cx="1037880" cy="340920"/>
          </a:xfrm>
          <a:custGeom>
            <a:avLst/>
            <a:gdLst/>
            <a:ahLst/>
            <a:rect l="l" t="t" r="r" b="b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22"/>
          <p:cNvSpPr/>
          <p:nvPr/>
        </p:nvSpPr>
        <p:spPr>
          <a:xfrm>
            <a:off x="5000760" y="3924360"/>
            <a:ext cx="1037880" cy="340920"/>
          </a:xfrm>
          <a:custGeom>
            <a:avLst/>
            <a:gdLst/>
            <a:ahLst/>
            <a:rect l="l" t="t" r="r" b="b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23"/>
          <p:cNvSpPr/>
          <p:nvPr/>
        </p:nvSpPr>
        <p:spPr>
          <a:xfrm>
            <a:off x="3952800" y="5153040"/>
            <a:ext cx="1037880" cy="340920"/>
          </a:xfrm>
          <a:custGeom>
            <a:avLst/>
            <a:gdLst/>
            <a:ahLst/>
            <a:rect l="l" t="t" r="r" b="b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TextShape 2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ADT Heap: Element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1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public class HeapElem &lt;T&gt;{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public int key;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public T data;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    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public HeapElem(int _key, T _data){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       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key= _key;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       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data= _data;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13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D56A793-13A3-4E6A-B8DB-A582C522DE9C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Shape 1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ADAA421-B2C3-46DB-A5FA-F3F23CB30E51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15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Priority Queue as 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16" name="TextShape 3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Representation as a Heap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public class HeapPQ&lt;T&gt; {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  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private Heap&lt;T&gt; heap;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    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  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public HeapPQ(int _maxSize){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      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heap= new Heap&lt;T&gt;(_maxSize);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  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}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TextShape 1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19D64CB-D199-43D7-A9AE-0210A83F1B61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18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Priority Queue as 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19" name="TextShape 3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  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public int length(){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       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return heap.size();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      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public boolean full(){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       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return heap.full();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      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public void enqueue(int pr, T val){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       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heap.insert(pr, val);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      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public HeapElem&lt;T&gt; serve(){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       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return heap.removeRoot();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} 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TextShape 1"/>
          <p:cNvSpPr txBox="1"/>
          <p:nvPr/>
        </p:nvSpPr>
        <p:spPr>
          <a:xfrm>
            <a:off x="623880" y="1712520"/>
            <a:ext cx="7886520" cy="2850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Heap sort</a:t>
            </a:r>
            <a:endParaRPr b="0" lang="en-US" sz="4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1" name="TextShape 2"/>
          <p:cNvSpPr txBox="1"/>
          <p:nvPr/>
        </p:nvSpPr>
        <p:spPr>
          <a:xfrm>
            <a:off x="623880" y="4552560"/>
            <a:ext cx="788652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2" name="TextShape 3"/>
          <p:cNvSpPr txBox="1"/>
          <p:nvPr/>
        </p:nvSpPr>
        <p:spPr>
          <a:xfrm>
            <a:off x="646308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056E023-B601-48CA-A17A-C81AEC987DEF}" type="slidenum">
              <a:rPr b="0" lang="en-US" sz="830" spc="-1" strike="noStrike">
                <a:solidFill>
                  <a:srgbClr val="8b8b8b"/>
                </a:solidFill>
                <a:latin typeface="Times New Roman"/>
              </a:rPr>
              <a:t>1</a:t>
            </a:fld>
            <a:endParaRPr b="0" lang="en-US" sz="830" spc="-1" strike="noStrike">
              <a:latin typeface="Times New Roman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24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976E801-3715-456C-9AB6-64613E84F680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25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Vector-based Heap Implementation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26" name="TextShape 4"/>
          <p:cNvSpPr txBox="1"/>
          <p:nvPr/>
        </p:nvSpPr>
        <p:spPr>
          <a:xfrm>
            <a:off x="685800" y="1600200"/>
            <a:ext cx="441936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We can represent a heap with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n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keys by means of a vector of length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n </a:t>
            </a:r>
            <a:r>
              <a:rPr b="0" lang="en-US" sz="2000" spc="-1" strike="noStrike">
                <a:solidFill>
                  <a:srgbClr val="292934"/>
                </a:solidFill>
                <a:latin typeface="Symbol"/>
              </a:rPr>
              <a:t>+</a:t>
            </a: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 1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For the node at rank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i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the left child is at rank </a:t>
            </a: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2</a:t>
            </a:r>
            <a:r>
              <a:rPr b="1" i="1" lang="en-US" sz="1800" spc="-1" strike="noStrike">
                <a:solidFill>
                  <a:srgbClr val="292934"/>
                </a:solidFill>
                <a:latin typeface="Times New Roman"/>
              </a:rPr>
              <a:t>i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the right child is at rank </a:t>
            </a: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2</a:t>
            </a:r>
            <a:r>
              <a:rPr b="1" i="1" lang="en-US" sz="1800" spc="-1" strike="noStrike">
                <a:solidFill>
                  <a:srgbClr val="292934"/>
                </a:solidFill>
                <a:latin typeface="Times New Roman"/>
              </a:rPr>
              <a:t>i </a:t>
            </a:r>
            <a:r>
              <a:rPr b="0" lang="en-US" sz="1800" spc="-1" strike="noStrike">
                <a:solidFill>
                  <a:srgbClr val="292934"/>
                </a:solidFill>
                <a:latin typeface="Symbol"/>
              </a:rPr>
              <a:t>+</a:t>
            </a: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 1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Links between nodes are not explicitly stored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The cell at rank </a:t>
            </a: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0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is not used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Operation insert corresponds to inserting at position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n </a:t>
            </a:r>
            <a:r>
              <a:rPr b="0" lang="en-US" sz="2000" spc="-1" strike="noStrike">
                <a:solidFill>
                  <a:srgbClr val="292934"/>
                </a:solidFill>
                <a:latin typeface="Symbol"/>
              </a:rPr>
              <a:t>+</a:t>
            </a: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 1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Operation serve  corresponds to removing at position </a:t>
            </a:r>
            <a:r>
              <a:rPr b="1" i="1" lang="en-US" sz="2000" spc="-1" strike="noStrike">
                <a:solidFill>
                  <a:srgbClr val="292934"/>
                </a:solidFill>
                <a:latin typeface="Times New Roman"/>
              </a:rPr>
              <a:t>n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Yields in-place heap-sort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27" name="CustomShape 5"/>
          <p:cNvSpPr/>
          <p:nvPr/>
        </p:nvSpPr>
        <p:spPr>
          <a:xfrm>
            <a:off x="7061040" y="1882800"/>
            <a:ext cx="375840" cy="37584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8" name="CustomShape 6"/>
          <p:cNvSpPr/>
          <p:nvPr/>
        </p:nvSpPr>
        <p:spPr>
          <a:xfrm>
            <a:off x="8015400" y="2486160"/>
            <a:ext cx="375840" cy="37584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9" name="CustomShape 7"/>
          <p:cNvSpPr/>
          <p:nvPr/>
        </p:nvSpPr>
        <p:spPr>
          <a:xfrm>
            <a:off x="5937120" y="2486160"/>
            <a:ext cx="375840" cy="37584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0" name="CustomShape 8"/>
          <p:cNvSpPr/>
          <p:nvPr/>
        </p:nvSpPr>
        <p:spPr>
          <a:xfrm>
            <a:off x="6630840" y="3087720"/>
            <a:ext cx="375840" cy="37584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1" name="CustomShape 9"/>
          <p:cNvSpPr/>
          <p:nvPr/>
        </p:nvSpPr>
        <p:spPr>
          <a:xfrm flipH="1">
            <a:off x="6259680" y="2214720"/>
            <a:ext cx="855360" cy="31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10"/>
          <p:cNvSpPr/>
          <p:nvPr/>
        </p:nvSpPr>
        <p:spPr>
          <a:xfrm flipH="1" flipV="1">
            <a:off x="7381080" y="2214000"/>
            <a:ext cx="688680" cy="31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11"/>
          <p:cNvSpPr/>
          <p:nvPr/>
        </p:nvSpPr>
        <p:spPr>
          <a:xfrm flipV="1">
            <a:off x="5567400" y="2815560"/>
            <a:ext cx="425160" cy="3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12"/>
          <p:cNvSpPr/>
          <p:nvPr/>
        </p:nvSpPr>
        <p:spPr>
          <a:xfrm flipH="1" flipV="1">
            <a:off x="6258960" y="2815560"/>
            <a:ext cx="426600" cy="3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13"/>
          <p:cNvSpPr/>
          <p:nvPr/>
        </p:nvSpPr>
        <p:spPr>
          <a:xfrm>
            <a:off x="5246640" y="3087720"/>
            <a:ext cx="375840" cy="37584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836" name="Group 14"/>
          <p:cNvGrpSpPr/>
          <p:nvPr/>
        </p:nvGrpSpPr>
        <p:grpSpPr>
          <a:xfrm>
            <a:off x="5257800" y="4473720"/>
            <a:ext cx="3429000" cy="815400"/>
            <a:chOff x="5257800" y="4473720"/>
            <a:chExt cx="3429000" cy="815400"/>
          </a:xfrm>
        </p:grpSpPr>
        <p:sp>
          <p:nvSpPr>
            <p:cNvPr id="837" name="CustomShape 15"/>
            <p:cNvSpPr/>
            <p:nvPr/>
          </p:nvSpPr>
          <p:spPr>
            <a:xfrm>
              <a:off x="5257800" y="4473720"/>
              <a:ext cx="571320" cy="571320"/>
            </a:xfrm>
            <a:prstGeom prst="rect">
              <a:avLst/>
            </a:prstGeom>
            <a:solidFill>
              <a:srgbClr val="f8f0d0"/>
            </a:solidFill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16"/>
            <p:cNvSpPr/>
            <p:nvPr/>
          </p:nvSpPr>
          <p:spPr>
            <a:xfrm>
              <a:off x="5829480" y="4473720"/>
              <a:ext cx="571320" cy="571320"/>
            </a:xfrm>
            <a:prstGeom prst="rect">
              <a:avLst/>
            </a:prstGeom>
            <a:solidFill>
              <a:schemeClr val="accent1"/>
            </a:solidFill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839" name="CustomShape 17"/>
            <p:cNvSpPr/>
            <p:nvPr/>
          </p:nvSpPr>
          <p:spPr>
            <a:xfrm>
              <a:off x="6400800" y="4473720"/>
              <a:ext cx="571320" cy="571320"/>
            </a:xfrm>
            <a:prstGeom prst="rect">
              <a:avLst/>
            </a:prstGeom>
            <a:solidFill>
              <a:schemeClr val="accent1"/>
            </a:solidFill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5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840" name="CustomShape 18"/>
            <p:cNvSpPr/>
            <p:nvPr/>
          </p:nvSpPr>
          <p:spPr>
            <a:xfrm>
              <a:off x="6972480" y="4473720"/>
              <a:ext cx="571320" cy="571320"/>
            </a:xfrm>
            <a:prstGeom prst="rect">
              <a:avLst/>
            </a:prstGeom>
            <a:solidFill>
              <a:schemeClr val="accent1"/>
            </a:solidFill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6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841" name="CustomShape 19"/>
            <p:cNvSpPr/>
            <p:nvPr/>
          </p:nvSpPr>
          <p:spPr>
            <a:xfrm>
              <a:off x="7543800" y="4473720"/>
              <a:ext cx="571320" cy="571320"/>
            </a:xfrm>
            <a:prstGeom prst="rect">
              <a:avLst/>
            </a:prstGeom>
            <a:solidFill>
              <a:schemeClr val="accent1"/>
            </a:solidFill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9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842" name="CustomShape 20"/>
            <p:cNvSpPr/>
            <p:nvPr/>
          </p:nvSpPr>
          <p:spPr>
            <a:xfrm>
              <a:off x="8115480" y="4473720"/>
              <a:ext cx="571320" cy="571320"/>
            </a:xfrm>
            <a:prstGeom prst="rect">
              <a:avLst/>
            </a:prstGeom>
            <a:solidFill>
              <a:schemeClr val="accent1"/>
            </a:solidFill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7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843" name="CustomShape 21"/>
            <p:cNvSpPr/>
            <p:nvPr/>
          </p:nvSpPr>
          <p:spPr>
            <a:xfrm>
              <a:off x="5972040" y="5045400"/>
              <a:ext cx="275040" cy="24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844" name="CustomShape 22"/>
            <p:cNvSpPr/>
            <p:nvPr/>
          </p:nvSpPr>
          <p:spPr>
            <a:xfrm>
              <a:off x="6543720" y="5045400"/>
              <a:ext cx="275040" cy="24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845" name="CustomShape 23"/>
            <p:cNvSpPr/>
            <p:nvPr/>
          </p:nvSpPr>
          <p:spPr>
            <a:xfrm>
              <a:off x="7115040" y="5045400"/>
              <a:ext cx="275040" cy="24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3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846" name="CustomShape 24"/>
            <p:cNvSpPr/>
            <p:nvPr/>
          </p:nvSpPr>
          <p:spPr>
            <a:xfrm>
              <a:off x="7686720" y="5045400"/>
              <a:ext cx="275040" cy="24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847" name="CustomShape 25"/>
            <p:cNvSpPr/>
            <p:nvPr/>
          </p:nvSpPr>
          <p:spPr>
            <a:xfrm>
              <a:off x="8258040" y="5045400"/>
              <a:ext cx="275040" cy="24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5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848" name="CustomShape 26"/>
            <p:cNvSpPr/>
            <p:nvPr/>
          </p:nvSpPr>
          <p:spPr>
            <a:xfrm>
              <a:off x="5400720" y="5045400"/>
              <a:ext cx="275040" cy="24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0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849" name="TextShape 27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51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BFC3604-0042-469A-BA19-F3734D1B5A10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52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Merging Two Heaps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53" name="TextShape 4"/>
          <p:cNvSpPr txBox="1"/>
          <p:nvPr/>
        </p:nvSpPr>
        <p:spPr>
          <a:xfrm>
            <a:off x="838080" y="1676520"/>
            <a:ext cx="36572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are given two two heaps and a key </a:t>
            </a:r>
            <a:r>
              <a:rPr b="1" i="1" lang="en-US" sz="2400" spc="-1" strike="noStrike">
                <a:solidFill>
                  <a:srgbClr val="292934"/>
                </a:solidFill>
                <a:latin typeface="Times New Roman"/>
              </a:rPr>
              <a:t>k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create a new heap with the root node storing </a:t>
            </a:r>
            <a:r>
              <a:rPr b="1" i="1" lang="en-US" sz="2400" spc="-1" strike="noStrike">
                <a:solidFill>
                  <a:srgbClr val="292934"/>
                </a:solidFill>
                <a:latin typeface="Times New Roman"/>
              </a:rPr>
              <a:t>k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and with the two heaps as subtrees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perform downheap to restore the heap-order property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54" name="TextShape 5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55" name="CustomShape 6"/>
          <p:cNvSpPr/>
          <p:nvPr/>
        </p:nvSpPr>
        <p:spPr>
          <a:xfrm>
            <a:off x="5548320" y="33624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6" name="CustomShape 7"/>
          <p:cNvSpPr/>
          <p:nvPr/>
        </p:nvSpPr>
        <p:spPr>
          <a:xfrm>
            <a:off x="6070680" y="38178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7" name="CustomShape 8"/>
          <p:cNvSpPr/>
          <p:nvPr/>
        </p:nvSpPr>
        <p:spPr>
          <a:xfrm flipV="1">
            <a:off x="5268960" y="3612600"/>
            <a:ext cx="32040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9"/>
          <p:cNvSpPr/>
          <p:nvPr/>
        </p:nvSpPr>
        <p:spPr>
          <a:xfrm flipH="1" flipV="1">
            <a:off x="5791320" y="3612600"/>
            <a:ext cx="32184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10"/>
          <p:cNvSpPr/>
          <p:nvPr/>
        </p:nvSpPr>
        <p:spPr>
          <a:xfrm>
            <a:off x="5025960" y="3817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0" name="CustomShape 11"/>
          <p:cNvSpPr/>
          <p:nvPr/>
        </p:nvSpPr>
        <p:spPr>
          <a:xfrm>
            <a:off x="7640640" y="33638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1" name="CustomShape 12"/>
          <p:cNvSpPr/>
          <p:nvPr/>
        </p:nvSpPr>
        <p:spPr>
          <a:xfrm>
            <a:off x="8163000" y="38196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2" name="CustomShape 13"/>
          <p:cNvSpPr/>
          <p:nvPr/>
        </p:nvSpPr>
        <p:spPr>
          <a:xfrm flipV="1">
            <a:off x="7361280" y="3614040"/>
            <a:ext cx="32040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14"/>
          <p:cNvSpPr/>
          <p:nvPr/>
        </p:nvSpPr>
        <p:spPr>
          <a:xfrm flipH="1" flipV="1">
            <a:off x="7883640" y="3614040"/>
            <a:ext cx="32184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15"/>
          <p:cNvSpPr/>
          <p:nvPr/>
        </p:nvSpPr>
        <p:spPr>
          <a:xfrm>
            <a:off x="7118280" y="38196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66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345AA94-D2AF-4880-BCE8-C563A7CB54E0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67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Merging Two Heaps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68" name="TextShape 4"/>
          <p:cNvSpPr txBox="1"/>
          <p:nvPr/>
        </p:nvSpPr>
        <p:spPr>
          <a:xfrm>
            <a:off x="838080" y="1676520"/>
            <a:ext cx="36572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are given two two heaps and a key </a:t>
            </a:r>
            <a:r>
              <a:rPr b="1" i="1" lang="en-US" sz="2400" spc="-1" strike="noStrike">
                <a:solidFill>
                  <a:srgbClr val="292934"/>
                </a:solidFill>
                <a:latin typeface="Times New Roman"/>
              </a:rPr>
              <a:t>k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create a new heap with the root node storing </a:t>
            </a:r>
            <a:r>
              <a:rPr b="1" i="1" lang="en-US" sz="2400" spc="-1" strike="noStrike">
                <a:solidFill>
                  <a:srgbClr val="292934"/>
                </a:solidFill>
                <a:latin typeface="Times New Roman"/>
              </a:rPr>
              <a:t>k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and with the two heaps as subtrees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perform downheap to restore the heap-order property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69" name="CustomShape 5"/>
          <p:cNvSpPr/>
          <p:nvPr/>
        </p:nvSpPr>
        <p:spPr>
          <a:xfrm>
            <a:off x="6635880" y="2906640"/>
            <a:ext cx="285480" cy="2836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2533c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0" name="CustomShape 6"/>
          <p:cNvSpPr/>
          <p:nvPr/>
        </p:nvSpPr>
        <p:spPr>
          <a:xfrm>
            <a:off x="5548320" y="33624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1" name="CustomShape 7"/>
          <p:cNvSpPr/>
          <p:nvPr/>
        </p:nvSpPr>
        <p:spPr>
          <a:xfrm>
            <a:off x="6070680" y="38178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2" name="CustomShape 8"/>
          <p:cNvSpPr/>
          <p:nvPr/>
        </p:nvSpPr>
        <p:spPr>
          <a:xfrm flipV="1">
            <a:off x="5268960" y="3612600"/>
            <a:ext cx="32040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9"/>
          <p:cNvSpPr/>
          <p:nvPr/>
        </p:nvSpPr>
        <p:spPr>
          <a:xfrm flipH="1" flipV="1">
            <a:off x="5791320" y="3612600"/>
            <a:ext cx="32184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10"/>
          <p:cNvSpPr/>
          <p:nvPr/>
        </p:nvSpPr>
        <p:spPr>
          <a:xfrm>
            <a:off x="5025960" y="3817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5" name="CustomShape 11"/>
          <p:cNvSpPr/>
          <p:nvPr/>
        </p:nvSpPr>
        <p:spPr>
          <a:xfrm>
            <a:off x="7640640" y="33638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6" name="CustomShape 12"/>
          <p:cNvSpPr/>
          <p:nvPr/>
        </p:nvSpPr>
        <p:spPr>
          <a:xfrm>
            <a:off x="8163000" y="38196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7" name="CustomShape 13"/>
          <p:cNvSpPr/>
          <p:nvPr/>
        </p:nvSpPr>
        <p:spPr>
          <a:xfrm flipV="1">
            <a:off x="7361280" y="3614040"/>
            <a:ext cx="32040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CustomShape 14"/>
          <p:cNvSpPr/>
          <p:nvPr/>
        </p:nvSpPr>
        <p:spPr>
          <a:xfrm flipH="1" flipV="1">
            <a:off x="7883640" y="3614040"/>
            <a:ext cx="32184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CustomShape 15"/>
          <p:cNvSpPr/>
          <p:nvPr/>
        </p:nvSpPr>
        <p:spPr>
          <a:xfrm>
            <a:off x="7118280" y="38196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0" name="TextShape 16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81" name="CustomShape 17"/>
          <p:cNvSpPr/>
          <p:nvPr/>
        </p:nvSpPr>
        <p:spPr>
          <a:xfrm>
            <a:off x="6788880" y="2514600"/>
            <a:ext cx="283320" cy="3337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292934"/>
                </a:solidFill>
                <a:latin typeface="Times New Roman"/>
              </a:rPr>
              <a:t>k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8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0021AE2-8481-4950-A1F2-42002A6EEB2E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84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Merging Two Heaps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85" name="TextShape 4"/>
          <p:cNvSpPr txBox="1"/>
          <p:nvPr/>
        </p:nvSpPr>
        <p:spPr>
          <a:xfrm>
            <a:off x="838080" y="1676520"/>
            <a:ext cx="36572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are given two two heaps and a key </a:t>
            </a:r>
            <a:r>
              <a:rPr b="1" i="1" lang="en-US" sz="2400" spc="-1" strike="noStrike">
                <a:solidFill>
                  <a:srgbClr val="292934"/>
                </a:solidFill>
                <a:latin typeface="Times New Roman"/>
              </a:rPr>
              <a:t>k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create a new heap with the root node storing </a:t>
            </a:r>
            <a:r>
              <a:rPr b="1" i="1" lang="en-US" sz="2400" spc="-1" strike="noStrike">
                <a:solidFill>
                  <a:srgbClr val="292934"/>
                </a:solidFill>
                <a:latin typeface="Times New Roman"/>
              </a:rPr>
              <a:t>k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and with the two heaps as subtrees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perform downheap to restore the heap-order property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86" name="CustomShape 5"/>
          <p:cNvSpPr/>
          <p:nvPr/>
        </p:nvSpPr>
        <p:spPr>
          <a:xfrm>
            <a:off x="6635880" y="2906640"/>
            <a:ext cx="285480" cy="2836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2533c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7" name="CustomShape 6"/>
          <p:cNvSpPr/>
          <p:nvPr/>
        </p:nvSpPr>
        <p:spPr>
          <a:xfrm flipH="1">
            <a:off x="5791320" y="3168720"/>
            <a:ext cx="885600" cy="22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CustomShape 7"/>
          <p:cNvSpPr/>
          <p:nvPr/>
        </p:nvSpPr>
        <p:spPr>
          <a:xfrm flipH="1" flipV="1">
            <a:off x="6880320" y="3168720"/>
            <a:ext cx="80136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8"/>
          <p:cNvSpPr/>
          <p:nvPr/>
        </p:nvSpPr>
        <p:spPr>
          <a:xfrm>
            <a:off x="5548320" y="33624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0" name="CustomShape 9"/>
          <p:cNvSpPr/>
          <p:nvPr/>
        </p:nvSpPr>
        <p:spPr>
          <a:xfrm>
            <a:off x="6070680" y="38178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1" name="CustomShape 10"/>
          <p:cNvSpPr/>
          <p:nvPr/>
        </p:nvSpPr>
        <p:spPr>
          <a:xfrm flipV="1">
            <a:off x="5268960" y="3612600"/>
            <a:ext cx="32040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11"/>
          <p:cNvSpPr/>
          <p:nvPr/>
        </p:nvSpPr>
        <p:spPr>
          <a:xfrm flipH="1" flipV="1">
            <a:off x="5791320" y="3612600"/>
            <a:ext cx="32184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12"/>
          <p:cNvSpPr/>
          <p:nvPr/>
        </p:nvSpPr>
        <p:spPr>
          <a:xfrm>
            <a:off x="5025960" y="3817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4" name="CustomShape 13"/>
          <p:cNvSpPr/>
          <p:nvPr/>
        </p:nvSpPr>
        <p:spPr>
          <a:xfrm>
            <a:off x="7640640" y="33638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5" name="CustomShape 14"/>
          <p:cNvSpPr/>
          <p:nvPr/>
        </p:nvSpPr>
        <p:spPr>
          <a:xfrm>
            <a:off x="8163000" y="38196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6" name="CustomShape 15"/>
          <p:cNvSpPr/>
          <p:nvPr/>
        </p:nvSpPr>
        <p:spPr>
          <a:xfrm flipV="1">
            <a:off x="7361280" y="3614040"/>
            <a:ext cx="32040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16"/>
          <p:cNvSpPr/>
          <p:nvPr/>
        </p:nvSpPr>
        <p:spPr>
          <a:xfrm flipH="1" flipV="1">
            <a:off x="7883640" y="3614040"/>
            <a:ext cx="32184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17"/>
          <p:cNvSpPr/>
          <p:nvPr/>
        </p:nvSpPr>
        <p:spPr>
          <a:xfrm>
            <a:off x="7118280" y="38196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9" name="TextShape 18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00" name="CustomShape 19"/>
          <p:cNvSpPr/>
          <p:nvPr/>
        </p:nvSpPr>
        <p:spPr>
          <a:xfrm>
            <a:off x="6788880" y="2514600"/>
            <a:ext cx="283320" cy="3337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292934"/>
                </a:solidFill>
                <a:latin typeface="Times New Roman"/>
              </a:rPr>
              <a:t>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1" name="CustomShape 20"/>
          <p:cNvSpPr/>
          <p:nvPr/>
        </p:nvSpPr>
        <p:spPr>
          <a:xfrm>
            <a:off x="6241680" y="4648320"/>
            <a:ext cx="840960" cy="395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Merge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Method 2: Example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E7D147F-97F6-4586-A98F-9735823B175E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grpSp>
        <p:nvGrpSpPr>
          <p:cNvPr id="254" name="Group 3"/>
          <p:cNvGrpSpPr/>
          <p:nvPr/>
        </p:nvGrpSpPr>
        <p:grpSpPr>
          <a:xfrm>
            <a:off x="533520" y="2209680"/>
            <a:ext cx="1980720" cy="3733560"/>
            <a:chOff x="533520" y="2209680"/>
            <a:chExt cx="1980720" cy="3733560"/>
          </a:xfrm>
        </p:grpSpPr>
        <p:sp>
          <p:nvSpPr>
            <p:cNvPr id="255" name="CustomShape 4"/>
            <p:cNvSpPr/>
            <p:nvPr/>
          </p:nvSpPr>
          <p:spPr>
            <a:xfrm>
              <a:off x="1523880" y="22096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A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56" name="CustomShape 5"/>
            <p:cNvSpPr/>
            <p:nvPr/>
          </p:nvSpPr>
          <p:spPr>
            <a:xfrm>
              <a:off x="533520" y="38098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D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57" name="CustomShape 6"/>
            <p:cNvSpPr/>
            <p:nvPr/>
          </p:nvSpPr>
          <p:spPr>
            <a:xfrm>
              <a:off x="990720" y="297180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B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58" name="CustomShape 7"/>
            <p:cNvSpPr/>
            <p:nvPr/>
          </p:nvSpPr>
          <p:spPr>
            <a:xfrm>
              <a:off x="1981080" y="297180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C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59" name="CustomShape 8"/>
            <p:cNvSpPr/>
            <p:nvPr/>
          </p:nvSpPr>
          <p:spPr>
            <a:xfrm>
              <a:off x="1523880" y="38098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60" name="CustomShape 9"/>
            <p:cNvSpPr/>
            <p:nvPr/>
          </p:nvSpPr>
          <p:spPr>
            <a:xfrm>
              <a:off x="1143000" y="464832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61" name="CustomShape 10"/>
            <p:cNvSpPr/>
            <p:nvPr/>
          </p:nvSpPr>
          <p:spPr>
            <a:xfrm>
              <a:off x="685800" y="54100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I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62" name="Line 11"/>
            <p:cNvSpPr/>
            <p:nvPr/>
          </p:nvSpPr>
          <p:spPr>
            <a:xfrm flipH="1">
              <a:off x="1371600" y="26668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Line 12"/>
            <p:cNvSpPr/>
            <p:nvPr/>
          </p:nvSpPr>
          <p:spPr>
            <a:xfrm>
              <a:off x="1981080" y="26668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Line 13"/>
            <p:cNvSpPr/>
            <p:nvPr/>
          </p:nvSpPr>
          <p:spPr>
            <a:xfrm flipH="1">
              <a:off x="914400" y="350496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Line 14"/>
            <p:cNvSpPr/>
            <p:nvPr/>
          </p:nvSpPr>
          <p:spPr>
            <a:xfrm>
              <a:off x="1371600" y="350496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Line 15"/>
            <p:cNvSpPr/>
            <p:nvPr/>
          </p:nvSpPr>
          <p:spPr>
            <a:xfrm flipH="1">
              <a:off x="1523880" y="4343400"/>
              <a:ext cx="152280" cy="304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Line 16"/>
            <p:cNvSpPr/>
            <p:nvPr/>
          </p:nvSpPr>
          <p:spPr>
            <a:xfrm flipH="1">
              <a:off x="1066680" y="51814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aphicFrame>
        <p:nvGraphicFramePr>
          <p:cNvPr id="268" name="Table 17"/>
          <p:cNvGraphicFramePr/>
          <p:nvPr/>
        </p:nvGraphicFramePr>
        <p:xfrm>
          <a:off x="3048120" y="2286000"/>
          <a:ext cx="4647960" cy="2018880"/>
        </p:xfrm>
        <a:graphic>
          <a:graphicData uri="http://schemas.openxmlformats.org/drawingml/2006/table">
            <a:tbl>
              <a:tblPr/>
              <a:tblGrid>
                <a:gridCol w="1161720"/>
                <a:gridCol w="1276200"/>
                <a:gridCol w="1047600"/>
                <a:gridCol w="1162440"/>
              </a:tblGrid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1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Index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1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Element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1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Left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1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Right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A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B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D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G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I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C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24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9" name="CustomShape 18"/>
          <p:cNvSpPr/>
          <p:nvPr/>
        </p:nvSpPr>
        <p:spPr>
          <a:xfrm>
            <a:off x="2747520" y="6095880"/>
            <a:ext cx="5283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92934"/>
                </a:solidFill>
                <a:latin typeface="Times New Roman"/>
              </a:rPr>
              <a:t>Elements stored in Pre-Order traversal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0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6186E00-147E-40AE-A2C0-7D7E094C288F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04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Merging Two Heaps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905" name="TextShape 4"/>
          <p:cNvSpPr txBox="1"/>
          <p:nvPr/>
        </p:nvSpPr>
        <p:spPr>
          <a:xfrm>
            <a:off x="838080" y="1676520"/>
            <a:ext cx="36572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are given two two heaps and a key </a:t>
            </a:r>
            <a:r>
              <a:rPr b="1" i="1" lang="en-US" sz="2400" spc="-1" strike="noStrike">
                <a:solidFill>
                  <a:srgbClr val="292934"/>
                </a:solidFill>
                <a:latin typeface="Times New Roman"/>
              </a:rPr>
              <a:t>k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create a new heap with the root node storing </a:t>
            </a:r>
            <a:r>
              <a:rPr b="1" i="1" lang="en-US" sz="2400" spc="-1" strike="noStrike">
                <a:solidFill>
                  <a:srgbClr val="292934"/>
                </a:solidFill>
                <a:latin typeface="Times New Roman"/>
              </a:rPr>
              <a:t>k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and with the two heaps as subtrees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perform downheap to restore the heap-order property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06" name="CustomShape 5"/>
          <p:cNvSpPr/>
          <p:nvPr/>
        </p:nvSpPr>
        <p:spPr>
          <a:xfrm>
            <a:off x="6635880" y="2906640"/>
            <a:ext cx="285480" cy="2836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2533c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7" name="CustomShape 6"/>
          <p:cNvSpPr/>
          <p:nvPr/>
        </p:nvSpPr>
        <p:spPr>
          <a:xfrm flipH="1">
            <a:off x="5791320" y="3168720"/>
            <a:ext cx="885600" cy="22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7"/>
          <p:cNvSpPr/>
          <p:nvPr/>
        </p:nvSpPr>
        <p:spPr>
          <a:xfrm flipH="1" flipV="1">
            <a:off x="6880320" y="3168720"/>
            <a:ext cx="80136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CustomShape 8"/>
          <p:cNvSpPr/>
          <p:nvPr/>
        </p:nvSpPr>
        <p:spPr>
          <a:xfrm>
            <a:off x="5548320" y="33624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0" name="CustomShape 9"/>
          <p:cNvSpPr/>
          <p:nvPr/>
        </p:nvSpPr>
        <p:spPr>
          <a:xfrm>
            <a:off x="6070680" y="38178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1" name="CustomShape 10"/>
          <p:cNvSpPr/>
          <p:nvPr/>
        </p:nvSpPr>
        <p:spPr>
          <a:xfrm flipV="1">
            <a:off x="5268960" y="3612600"/>
            <a:ext cx="32040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CustomShape 11"/>
          <p:cNvSpPr/>
          <p:nvPr/>
        </p:nvSpPr>
        <p:spPr>
          <a:xfrm flipH="1" flipV="1">
            <a:off x="5791320" y="3612600"/>
            <a:ext cx="32184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12"/>
          <p:cNvSpPr/>
          <p:nvPr/>
        </p:nvSpPr>
        <p:spPr>
          <a:xfrm>
            <a:off x="5025960" y="3817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4" name="CustomShape 13"/>
          <p:cNvSpPr/>
          <p:nvPr/>
        </p:nvSpPr>
        <p:spPr>
          <a:xfrm>
            <a:off x="7640640" y="33638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5" name="CustomShape 14"/>
          <p:cNvSpPr/>
          <p:nvPr/>
        </p:nvSpPr>
        <p:spPr>
          <a:xfrm>
            <a:off x="8163000" y="38196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6" name="CustomShape 15"/>
          <p:cNvSpPr/>
          <p:nvPr/>
        </p:nvSpPr>
        <p:spPr>
          <a:xfrm flipV="1">
            <a:off x="7361280" y="3614040"/>
            <a:ext cx="32040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16"/>
          <p:cNvSpPr/>
          <p:nvPr/>
        </p:nvSpPr>
        <p:spPr>
          <a:xfrm flipH="1" flipV="1">
            <a:off x="7883640" y="3614040"/>
            <a:ext cx="32184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17"/>
          <p:cNvSpPr/>
          <p:nvPr/>
        </p:nvSpPr>
        <p:spPr>
          <a:xfrm>
            <a:off x="7118280" y="38196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9" name="TextShape 18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20" name="CustomShape 19"/>
          <p:cNvSpPr/>
          <p:nvPr/>
        </p:nvSpPr>
        <p:spPr>
          <a:xfrm>
            <a:off x="5569920" y="4648320"/>
            <a:ext cx="2349720" cy="395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Downheap/SiftDown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22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C13150B-CDB6-4AFC-80BC-CD3842BFA2CB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23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Merging Two Heaps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924" name="TextShape 4"/>
          <p:cNvSpPr txBox="1"/>
          <p:nvPr/>
        </p:nvSpPr>
        <p:spPr>
          <a:xfrm>
            <a:off x="838080" y="1676520"/>
            <a:ext cx="36572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are given two two heaps and a key </a:t>
            </a:r>
            <a:r>
              <a:rPr b="1" i="1" lang="en-US" sz="2400" spc="-1" strike="noStrike">
                <a:solidFill>
                  <a:srgbClr val="292934"/>
                </a:solidFill>
                <a:latin typeface="Times New Roman"/>
              </a:rPr>
              <a:t>k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create a new heap with the root node storing </a:t>
            </a:r>
            <a:r>
              <a:rPr b="1" i="1" lang="en-US" sz="2400" spc="-1" strike="noStrike">
                <a:solidFill>
                  <a:srgbClr val="292934"/>
                </a:solidFill>
                <a:latin typeface="Times New Roman"/>
              </a:rPr>
              <a:t>k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and with the two heaps as subtrees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perform downheap to restore the heap-order property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25" name="CustomShape 5"/>
          <p:cNvSpPr/>
          <p:nvPr/>
        </p:nvSpPr>
        <p:spPr>
          <a:xfrm>
            <a:off x="6635880" y="2906640"/>
            <a:ext cx="285480" cy="2836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2533c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6" name="CustomShape 6"/>
          <p:cNvSpPr/>
          <p:nvPr/>
        </p:nvSpPr>
        <p:spPr>
          <a:xfrm flipH="1">
            <a:off x="5791320" y="3168720"/>
            <a:ext cx="885600" cy="22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7"/>
          <p:cNvSpPr/>
          <p:nvPr/>
        </p:nvSpPr>
        <p:spPr>
          <a:xfrm flipH="1" flipV="1">
            <a:off x="6880320" y="3168720"/>
            <a:ext cx="80136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8"/>
          <p:cNvSpPr/>
          <p:nvPr/>
        </p:nvSpPr>
        <p:spPr>
          <a:xfrm>
            <a:off x="5548320" y="33624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9" name="CustomShape 9"/>
          <p:cNvSpPr/>
          <p:nvPr/>
        </p:nvSpPr>
        <p:spPr>
          <a:xfrm>
            <a:off x="6070680" y="38178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0" name="CustomShape 10"/>
          <p:cNvSpPr/>
          <p:nvPr/>
        </p:nvSpPr>
        <p:spPr>
          <a:xfrm flipV="1">
            <a:off x="5268960" y="3612600"/>
            <a:ext cx="32040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CustomShape 11"/>
          <p:cNvSpPr/>
          <p:nvPr/>
        </p:nvSpPr>
        <p:spPr>
          <a:xfrm flipH="1" flipV="1">
            <a:off x="5791320" y="3612600"/>
            <a:ext cx="32184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CustomShape 12"/>
          <p:cNvSpPr/>
          <p:nvPr/>
        </p:nvSpPr>
        <p:spPr>
          <a:xfrm>
            <a:off x="5025960" y="3817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3" name="CustomShape 13"/>
          <p:cNvSpPr/>
          <p:nvPr/>
        </p:nvSpPr>
        <p:spPr>
          <a:xfrm>
            <a:off x="7640640" y="33638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4" name="CustomShape 14"/>
          <p:cNvSpPr/>
          <p:nvPr/>
        </p:nvSpPr>
        <p:spPr>
          <a:xfrm>
            <a:off x="8163000" y="38196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5" name="CustomShape 15"/>
          <p:cNvSpPr/>
          <p:nvPr/>
        </p:nvSpPr>
        <p:spPr>
          <a:xfrm flipV="1">
            <a:off x="7361280" y="3614040"/>
            <a:ext cx="32040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16"/>
          <p:cNvSpPr/>
          <p:nvPr/>
        </p:nvSpPr>
        <p:spPr>
          <a:xfrm flipH="1" flipV="1">
            <a:off x="7883640" y="3614040"/>
            <a:ext cx="32184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17"/>
          <p:cNvSpPr/>
          <p:nvPr/>
        </p:nvSpPr>
        <p:spPr>
          <a:xfrm>
            <a:off x="7118280" y="38196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8" name="TextShape 18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39" name="CustomShape 19"/>
          <p:cNvSpPr/>
          <p:nvPr/>
        </p:nvSpPr>
        <p:spPr>
          <a:xfrm>
            <a:off x="5569920" y="4648320"/>
            <a:ext cx="2349720" cy="395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Downheap/SiftDown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41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2615863-F579-4ED7-A231-B598EC5FEBDC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42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Merging Two Heaps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943" name="TextShape 4"/>
          <p:cNvSpPr txBox="1"/>
          <p:nvPr/>
        </p:nvSpPr>
        <p:spPr>
          <a:xfrm>
            <a:off x="838080" y="1676520"/>
            <a:ext cx="36572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are given two two heaps and a key </a:t>
            </a:r>
            <a:r>
              <a:rPr b="1" i="1" lang="en-US" sz="2400" spc="-1" strike="noStrike">
                <a:solidFill>
                  <a:srgbClr val="292934"/>
                </a:solidFill>
                <a:latin typeface="Times New Roman"/>
              </a:rPr>
              <a:t>k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create a new heap with the root node storing </a:t>
            </a:r>
            <a:r>
              <a:rPr b="1" i="1" lang="en-US" sz="2400" spc="-1" strike="noStrike">
                <a:solidFill>
                  <a:srgbClr val="292934"/>
                </a:solidFill>
                <a:latin typeface="Times New Roman"/>
              </a:rPr>
              <a:t>k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and with the two heaps as subtrees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perform downheap to restore the heap-order property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44" name="CustomShape 5"/>
          <p:cNvSpPr/>
          <p:nvPr/>
        </p:nvSpPr>
        <p:spPr>
          <a:xfrm>
            <a:off x="6635880" y="2906640"/>
            <a:ext cx="285480" cy="2836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2533c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5" name="CustomShape 6"/>
          <p:cNvSpPr/>
          <p:nvPr/>
        </p:nvSpPr>
        <p:spPr>
          <a:xfrm flipH="1">
            <a:off x="5791320" y="3168720"/>
            <a:ext cx="885600" cy="22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7"/>
          <p:cNvSpPr/>
          <p:nvPr/>
        </p:nvSpPr>
        <p:spPr>
          <a:xfrm flipH="1" flipV="1">
            <a:off x="6880320" y="3168720"/>
            <a:ext cx="80136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8"/>
          <p:cNvSpPr/>
          <p:nvPr/>
        </p:nvSpPr>
        <p:spPr>
          <a:xfrm>
            <a:off x="5548320" y="33624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8" name="CustomShape 9"/>
          <p:cNvSpPr/>
          <p:nvPr/>
        </p:nvSpPr>
        <p:spPr>
          <a:xfrm>
            <a:off x="6070680" y="38178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9" name="CustomShape 10"/>
          <p:cNvSpPr/>
          <p:nvPr/>
        </p:nvSpPr>
        <p:spPr>
          <a:xfrm flipV="1">
            <a:off x="5268960" y="3612600"/>
            <a:ext cx="32040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11"/>
          <p:cNvSpPr/>
          <p:nvPr/>
        </p:nvSpPr>
        <p:spPr>
          <a:xfrm flipH="1" flipV="1">
            <a:off x="5791320" y="3612600"/>
            <a:ext cx="32184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12"/>
          <p:cNvSpPr/>
          <p:nvPr/>
        </p:nvSpPr>
        <p:spPr>
          <a:xfrm>
            <a:off x="5025960" y="3817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2" name="CustomShape 13"/>
          <p:cNvSpPr/>
          <p:nvPr/>
        </p:nvSpPr>
        <p:spPr>
          <a:xfrm>
            <a:off x="7640640" y="33638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3" name="CustomShape 14"/>
          <p:cNvSpPr/>
          <p:nvPr/>
        </p:nvSpPr>
        <p:spPr>
          <a:xfrm>
            <a:off x="8163000" y="38196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4" name="CustomShape 15"/>
          <p:cNvSpPr/>
          <p:nvPr/>
        </p:nvSpPr>
        <p:spPr>
          <a:xfrm flipV="1">
            <a:off x="7361280" y="3614040"/>
            <a:ext cx="32040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CustomShape 16"/>
          <p:cNvSpPr/>
          <p:nvPr/>
        </p:nvSpPr>
        <p:spPr>
          <a:xfrm flipH="1" flipV="1">
            <a:off x="7883640" y="3614040"/>
            <a:ext cx="32184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CustomShape 17"/>
          <p:cNvSpPr/>
          <p:nvPr/>
        </p:nvSpPr>
        <p:spPr>
          <a:xfrm>
            <a:off x="7118280" y="38196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7" name="TextShape 18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58" name="CustomShape 19"/>
          <p:cNvSpPr/>
          <p:nvPr/>
        </p:nvSpPr>
        <p:spPr>
          <a:xfrm>
            <a:off x="5569920" y="4648320"/>
            <a:ext cx="2349720" cy="395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latin typeface="Times New Roman"/>
              </a:rPr>
              <a:t>Downheap/SiftDown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60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F008D2F-D48E-4294-8977-E80858371382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61" name="TextShape 3"/>
          <p:cNvSpPr txBox="1"/>
          <p:nvPr/>
        </p:nvSpPr>
        <p:spPr>
          <a:xfrm>
            <a:off x="838080" y="1676520"/>
            <a:ext cx="3885840" cy="4266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can construct a heap storing </a:t>
            </a:r>
            <a:r>
              <a:rPr b="1" i="1" lang="en-US" sz="2400" spc="-1" strike="noStrike">
                <a:solidFill>
                  <a:srgbClr val="292934"/>
                </a:solidFill>
                <a:latin typeface="Times New Roman"/>
              </a:rPr>
              <a:t>n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given keys in using a bottom-up construction with </a:t>
            </a:r>
            <a:r>
              <a:rPr b="0" lang="en-US" sz="2400" spc="-1" strike="noStrike">
                <a:solidFill>
                  <a:srgbClr val="292934"/>
                </a:solidFill>
                <a:latin typeface="Times New Roman"/>
              </a:rPr>
              <a:t>log </a:t>
            </a:r>
            <a:r>
              <a:rPr b="1" i="1" lang="en-US" sz="2400" spc="-1" strike="noStrike">
                <a:solidFill>
                  <a:srgbClr val="292934"/>
                </a:solidFill>
                <a:latin typeface="Times New Roman"/>
              </a:rPr>
              <a:t>n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phases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In phase </a:t>
            </a:r>
            <a:r>
              <a:rPr b="1" i="1" lang="en-US" sz="2400" spc="-1" strike="noStrike">
                <a:solidFill>
                  <a:srgbClr val="292934"/>
                </a:solidFill>
                <a:latin typeface="Times New Roman"/>
              </a:rPr>
              <a:t>i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, pairs of heaps with </a:t>
            </a:r>
            <a:r>
              <a:rPr b="0" lang="en-US" sz="2400" spc="-1" strike="noStrike">
                <a:solidFill>
                  <a:srgbClr val="292934"/>
                </a:solidFill>
                <a:latin typeface="Times New Roman"/>
              </a:rPr>
              <a:t>2</a:t>
            </a:r>
            <a:r>
              <a:rPr b="1" i="1" lang="en-US" sz="2400" spc="-1" strike="noStrike" baseline="30000">
                <a:solidFill>
                  <a:srgbClr val="292934"/>
                </a:solidFill>
                <a:latin typeface="Times New Roman"/>
              </a:rPr>
              <a:t>i </a:t>
            </a:r>
            <a:r>
              <a:rPr b="0" lang="en-US" sz="2400" spc="-1" strike="noStrike">
                <a:solidFill>
                  <a:srgbClr val="292934"/>
                </a:solidFill>
                <a:latin typeface="Symbol"/>
              </a:rPr>
              <a:t>-</a:t>
            </a:r>
            <a:r>
              <a:rPr b="0" lang="en-US" sz="2400" spc="-1" strike="noStrike">
                <a:solidFill>
                  <a:srgbClr val="292934"/>
                </a:solidFill>
                <a:latin typeface="Times New Roman"/>
              </a:rPr>
              <a:t>1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keys are merged into heaps with </a:t>
            </a:r>
            <a:r>
              <a:rPr b="0" lang="en-US" sz="2400" spc="-1" strike="noStrike">
                <a:solidFill>
                  <a:srgbClr val="292934"/>
                </a:solidFill>
                <a:latin typeface="Times New Roman"/>
              </a:rPr>
              <a:t>2</a:t>
            </a:r>
            <a:r>
              <a:rPr b="1" i="1" lang="en-US" sz="2400" spc="-1" strike="noStrike" baseline="30000">
                <a:solidFill>
                  <a:srgbClr val="292934"/>
                </a:solidFill>
                <a:latin typeface="Times New Roman"/>
              </a:rPr>
              <a:t>i</a:t>
            </a:r>
            <a:r>
              <a:rPr b="0" lang="en-US" sz="2400" spc="-1" strike="noStrike" baseline="30000">
                <a:solidFill>
                  <a:srgbClr val="292934"/>
                </a:solidFill>
                <a:latin typeface="Symbol"/>
              </a:rPr>
              <a:t>+</a:t>
            </a:r>
            <a:r>
              <a:rPr b="0" lang="en-US" sz="2400" spc="-1" strike="noStrike" baseline="30000">
                <a:solidFill>
                  <a:srgbClr val="292934"/>
                </a:solidFill>
                <a:latin typeface="Times New Roman"/>
              </a:rPr>
              <a:t>1</a:t>
            </a:r>
            <a:r>
              <a:rPr b="0" lang="en-US" sz="2400" spc="-1" strike="noStrike">
                <a:solidFill>
                  <a:srgbClr val="292934"/>
                </a:solidFill>
                <a:latin typeface="Symbol"/>
              </a:rPr>
              <a:t>-</a:t>
            </a:r>
            <a:r>
              <a:rPr b="0" lang="en-US" sz="2400" spc="-1" strike="noStrike">
                <a:solidFill>
                  <a:srgbClr val="292934"/>
                </a:solidFill>
                <a:latin typeface="Times New Roman"/>
              </a:rPr>
              <a:t>1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keys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62" name="CustomShape 4"/>
          <p:cNvSpPr/>
          <p:nvPr/>
        </p:nvSpPr>
        <p:spPr>
          <a:xfrm>
            <a:off x="4800600" y="1676520"/>
            <a:ext cx="3962160" cy="1676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TextShape 5"/>
          <p:cNvSpPr txBox="1"/>
          <p:nvPr/>
        </p:nvSpPr>
        <p:spPr>
          <a:xfrm>
            <a:off x="609480" y="304920"/>
            <a:ext cx="69339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Bottom-up Heap Construction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grpSp>
        <p:nvGrpSpPr>
          <p:cNvPr id="964" name="Group 6"/>
          <p:cNvGrpSpPr/>
          <p:nvPr/>
        </p:nvGrpSpPr>
        <p:grpSpPr>
          <a:xfrm>
            <a:off x="5357880" y="2209680"/>
            <a:ext cx="2514240" cy="837720"/>
            <a:chOff x="5357880" y="2209680"/>
            <a:chExt cx="2514240" cy="837720"/>
          </a:xfrm>
        </p:grpSpPr>
        <p:sp>
          <p:nvSpPr>
            <p:cNvPr id="965" name="CustomShape 7"/>
            <p:cNvSpPr/>
            <p:nvPr/>
          </p:nvSpPr>
          <p:spPr>
            <a:xfrm>
              <a:off x="5357880" y="2209680"/>
              <a:ext cx="990360" cy="83772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292934"/>
                  </a:solidFill>
                  <a:latin typeface="Times New Roman"/>
                </a:rPr>
                <a:t>2</a:t>
              </a:r>
              <a:r>
                <a:rPr b="1" i="1" lang="en-US" sz="2000" spc="-1" strike="noStrike" baseline="30000">
                  <a:solidFill>
                    <a:srgbClr val="292934"/>
                  </a:solidFill>
                  <a:latin typeface="Times New Roman"/>
                </a:rPr>
                <a:t>i </a:t>
              </a:r>
              <a:r>
                <a:rPr b="0" lang="en-US" sz="2000" spc="-1" strike="noStrike">
                  <a:solidFill>
                    <a:srgbClr val="292934"/>
                  </a:solidFill>
                  <a:latin typeface="Symbol"/>
                </a:rPr>
                <a:t>-</a:t>
              </a:r>
              <a:r>
                <a:rPr b="0" lang="en-US" sz="2000" spc="-1" strike="noStrike">
                  <a:solidFill>
                    <a:srgbClr val="292934"/>
                  </a:solidFill>
                  <a:latin typeface="Times New Roman"/>
                </a:rPr>
                <a:t>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966" name="CustomShape 8"/>
            <p:cNvSpPr/>
            <p:nvPr/>
          </p:nvSpPr>
          <p:spPr>
            <a:xfrm>
              <a:off x="6881760" y="2209680"/>
              <a:ext cx="990360" cy="83772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292934"/>
                  </a:solidFill>
                  <a:latin typeface="Times New Roman"/>
                </a:rPr>
                <a:t>2</a:t>
              </a:r>
              <a:r>
                <a:rPr b="1" i="1" lang="en-US" sz="2000" spc="-1" strike="noStrike" baseline="30000">
                  <a:solidFill>
                    <a:srgbClr val="292934"/>
                  </a:solidFill>
                  <a:latin typeface="Times New Roman"/>
                </a:rPr>
                <a:t>i </a:t>
              </a:r>
              <a:r>
                <a:rPr b="0" lang="en-US" sz="2000" spc="-1" strike="noStrike">
                  <a:solidFill>
                    <a:srgbClr val="292934"/>
                  </a:solidFill>
                  <a:latin typeface="Symbol"/>
                </a:rPr>
                <a:t>-</a:t>
              </a:r>
              <a:r>
                <a:rPr b="0" lang="en-US" sz="2000" spc="-1" strike="noStrike">
                  <a:solidFill>
                    <a:srgbClr val="292934"/>
                  </a:solidFill>
                  <a:latin typeface="Times New Roman"/>
                </a:rPr>
                <a:t>1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967" name="CustomShape 9"/>
          <p:cNvSpPr/>
          <p:nvPr/>
        </p:nvSpPr>
        <p:spPr>
          <a:xfrm>
            <a:off x="6424560" y="3429000"/>
            <a:ext cx="380520" cy="38052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10"/>
          <p:cNvSpPr/>
          <p:nvPr/>
        </p:nvSpPr>
        <p:spPr>
          <a:xfrm>
            <a:off x="4773600" y="4191120"/>
            <a:ext cx="3684240" cy="1771200"/>
          </a:xfrm>
          <a:custGeom>
            <a:avLst/>
            <a:gdLst/>
            <a:ahLst/>
            <a:rect l="l" t="t" r="r" b="b"/>
            <a:pathLst>
              <a:path w="2321" h="1116">
                <a:moveTo>
                  <a:pt x="857" y="147"/>
                </a:moveTo>
                <a:cubicBezTo>
                  <a:pt x="722" y="227"/>
                  <a:pt x="0" y="843"/>
                  <a:pt x="210" y="981"/>
                </a:cubicBezTo>
                <a:cubicBezTo>
                  <a:pt x="414" y="1113"/>
                  <a:pt x="1916" y="1116"/>
                  <a:pt x="2119" y="975"/>
                </a:cubicBezTo>
                <a:cubicBezTo>
                  <a:pt x="2321" y="835"/>
                  <a:pt x="1634" y="276"/>
                  <a:pt x="1424" y="138"/>
                </a:cubicBezTo>
                <a:cubicBezTo>
                  <a:pt x="1214" y="0"/>
                  <a:pt x="992" y="67"/>
                  <a:pt x="857" y="1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11"/>
          <p:cNvSpPr/>
          <p:nvPr/>
        </p:nvSpPr>
        <p:spPr>
          <a:xfrm>
            <a:off x="5334120" y="4869000"/>
            <a:ext cx="990360" cy="840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12"/>
          <p:cNvSpPr/>
          <p:nvPr/>
        </p:nvSpPr>
        <p:spPr>
          <a:xfrm>
            <a:off x="6858000" y="4869000"/>
            <a:ext cx="990360" cy="840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13"/>
          <p:cNvSpPr/>
          <p:nvPr/>
        </p:nvSpPr>
        <p:spPr>
          <a:xfrm>
            <a:off x="6438960" y="4411800"/>
            <a:ext cx="304560" cy="30456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14"/>
          <p:cNvSpPr/>
          <p:nvPr/>
        </p:nvSpPr>
        <p:spPr>
          <a:xfrm flipH="1">
            <a:off x="5829480" y="4681440"/>
            <a:ext cx="653760" cy="18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15"/>
          <p:cNvSpPr/>
          <p:nvPr/>
        </p:nvSpPr>
        <p:spPr>
          <a:xfrm>
            <a:off x="6699240" y="4681440"/>
            <a:ext cx="653760" cy="18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16"/>
          <p:cNvSpPr/>
          <p:nvPr/>
        </p:nvSpPr>
        <p:spPr>
          <a:xfrm>
            <a:off x="6317280" y="4871880"/>
            <a:ext cx="612720" cy="3337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</a:t>
            </a:r>
            <a:r>
              <a:rPr b="1" i="1" lang="en-US" sz="1600" spc="-1" strike="noStrike" baseline="30000">
                <a:solidFill>
                  <a:srgbClr val="292934"/>
                </a:solidFill>
                <a:latin typeface="Times New Roman"/>
              </a:rPr>
              <a:t>i</a:t>
            </a:r>
            <a:r>
              <a:rPr b="0" lang="en-US" sz="1600" spc="-1" strike="noStrike" baseline="30000">
                <a:solidFill>
                  <a:srgbClr val="292934"/>
                </a:solidFill>
                <a:latin typeface="Symbol"/>
              </a:rPr>
              <a:t>+</a:t>
            </a:r>
            <a:r>
              <a:rPr b="0" lang="en-US" sz="1600" spc="-1" strike="noStrike" baseline="30000">
                <a:solidFill>
                  <a:srgbClr val="292934"/>
                </a:solidFill>
                <a:latin typeface="Times New Roman"/>
              </a:rPr>
              <a:t>1</a:t>
            </a:r>
            <a:r>
              <a:rPr b="0" lang="en-US" sz="1600" spc="-1" strike="noStrike">
                <a:solidFill>
                  <a:srgbClr val="292934"/>
                </a:solidFill>
                <a:latin typeface="Symbol"/>
              </a:rPr>
              <a:t>-</a:t>
            </a: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5" name="TextShape 17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77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152165F-31D5-49E4-85B3-B762231E4B55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78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Example of bottom-up heap construction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979" name="CustomShape 4"/>
          <p:cNvSpPr/>
          <p:nvPr/>
        </p:nvSpPr>
        <p:spPr>
          <a:xfrm>
            <a:off x="2479680" y="2914560"/>
            <a:ext cx="285480" cy="283680"/>
          </a:xfrm>
          <a:prstGeom prst="ellipse">
            <a:avLst/>
          </a:prstGeom>
          <a:solidFill>
            <a:schemeClr val="accent1"/>
          </a:solidFill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5"/>
          <p:cNvSpPr/>
          <p:nvPr/>
        </p:nvSpPr>
        <p:spPr>
          <a:xfrm flipH="1">
            <a:off x="1663560" y="3157560"/>
            <a:ext cx="856800" cy="25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CustomShape 6"/>
          <p:cNvSpPr/>
          <p:nvPr/>
        </p:nvSpPr>
        <p:spPr>
          <a:xfrm flipH="1" flipV="1">
            <a:off x="2724120" y="3156840"/>
            <a:ext cx="856800" cy="25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7"/>
          <p:cNvSpPr/>
          <p:nvPr/>
        </p:nvSpPr>
        <p:spPr>
          <a:xfrm>
            <a:off x="1420920" y="3370320"/>
            <a:ext cx="283680" cy="285480"/>
          </a:xfrm>
          <a:prstGeom prst="ellipse">
            <a:avLst/>
          </a:prstGeom>
          <a:solidFill>
            <a:schemeClr val="accent1"/>
          </a:solidFill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CustomShape 8"/>
          <p:cNvSpPr/>
          <p:nvPr/>
        </p:nvSpPr>
        <p:spPr>
          <a:xfrm>
            <a:off x="1943280" y="38257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4" name="CustomShape 9"/>
          <p:cNvSpPr/>
          <p:nvPr/>
        </p:nvSpPr>
        <p:spPr>
          <a:xfrm flipV="1">
            <a:off x="1141560" y="3614760"/>
            <a:ext cx="320400" cy="2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10"/>
          <p:cNvSpPr/>
          <p:nvPr/>
        </p:nvSpPr>
        <p:spPr>
          <a:xfrm flipH="1" flipV="1">
            <a:off x="1663560" y="3614760"/>
            <a:ext cx="320400" cy="2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CustomShape 11"/>
          <p:cNvSpPr/>
          <p:nvPr/>
        </p:nvSpPr>
        <p:spPr>
          <a:xfrm>
            <a:off x="898560" y="38257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7" name="CustomShape 12"/>
          <p:cNvSpPr/>
          <p:nvPr/>
        </p:nvSpPr>
        <p:spPr>
          <a:xfrm>
            <a:off x="3540240" y="3371760"/>
            <a:ext cx="283680" cy="285480"/>
          </a:xfrm>
          <a:prstGeom prst="ellipse">
            <a:avLst/>
          </a:prstGeom>
          <a:solidFill>
            <a:schemeClr val="accent1"/>
          </a:solidFill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CustomShape 13"/>
          <p:cNvSpPr/>
          <p:nvPr/>
        </p:nvSpPr>
        <p:spPr>
          <a:xfrm>
            <a:off x="4062240" y="38275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9" name="CustomShape 14"/>
          <p:cNvSpPr/>
          <p:nvPr/>
        </p:nvSpPr>
        <p:spPr>
          <a:xfrm flipV="1">
            <a:off x="3260880" y="3616200"/>
            <a:ext cx="320400" cy="2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15"/>
          <p:cNvSpPr/>
          <p:nvPr/>
        </p:nvSpPr>
        <p:spPr>
          <a:xfrm flipH="1" flipV="1">
            <a:off x="3782880" y="3616200"/>
            <a:ext cx="320400" cy="2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16"/>
          <p:cNvSpPr/>
          <p:nvPr/>
        </p:nvSpPr>
        <p:spPr>
          <a:xfrm>
            <a:off x="3017880" y="38275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2" name="CustomShape 17"/>
          <p:cNvSpPr/>
          <p:nvPr/>
        </p:nvSpPr>
        <p:spPr>
          <a:xfrm>
            <a:off x="4599000" y="2487600"/>
            <a:ext cx="286920" cy="283680"/>
          </a:xfrm>
          <a:prstGeom prst="ellipse">
            <a:avLst/>
          </a:prstGeom>
          <a:solidFill>
            <a:schemeClr val="accent1"/>
          </a:solidFill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18"/>
          <p:cNvSpPr/>
          <p:nvPr/>
        </p:nvSpPr>
        <p:spPr>
          <a:xfrm>
            <a:off x="4843440" y="2730600"/>
            <a:ext cx="191736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19"/>
          <p:cNvSpPr/>
          <p:nvPr/>
        </p:nvSpPr>
        <p:spPr>
          <a:xfrm flipH="1">
            <a:off x="2724120" y="2730600"/>
            <a:ext cx="1917360" cy="22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20"/>
          <p:cNvSpPr/>
          <p:nvPr/>
        </p:nvSpPr>
        <p:spPr>
          <a:xfrm>
            <a:off x="6719760" y="2916360"/>
            <a:ext cx="285480" cy="283680"/>
          </a:xfrm>
          <a:prstGeom prst="ellipse">
            <a:avLst/>
          </a:prstGeom>
          <a:solidFill>
            <a:schemeClr val="accent1"/>
          </a:solidFill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21"/>
          <p:cNvSpPr/>
          <p:nvPr/>
        </p:nvSpPr>
        <p:spPr>
          <a:xfrm flipH="1">
            <a:off x="5904000" y="3159000"/>
            <a:ext cx="856800" cy="25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22"/>
          <p:cNvSpPr/>
          <p:nvPr/>
        </p:nvSpPr>
        <p:spPr>
          <a:xfrm flipH="1" flipV="1">
            <a:off x="6964200" y="3158280"/>
            <a:ext cx="856800" cy="25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23"/>
          <p:cNvSpPr/>
          <p:nvPr/>
        </p:nvSpPr>
        <p:spPr>
          <a:xfrm>
            <a:off x="5661000" y="3371760"/>
            <a:ext cx="283680" cy="285480"/>
          </a:xfrm>
          <a:prstGeom prst="ellipse">
            <a:avLst/>
          </a:prstGeom>
          <a:solidFill>
            <a:schemeClr val="accent1"/>
          </a:solidFill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24"/>
          <p:cNvSpPr/>
          <p:nvPr/>
        </p:nvSpPr>
        <p:spPr>
          <a:xfrm>
            <a:off x="6183360" y="38275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00" name="CustomShape 25"/>
          <p:cNvSpPr/>
          <p:nvPr/>
        </p:nvSpPr>
        <p:spPr>
          <a:xfrm flipV="1">
            <a:off x="5381640" y="3616200"/>
            <a:ext cx="320400" cy="2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CustomShape 26"/>
          <p:cNvSpPr/>
          <p:nvPr/>
        </p:nvSpPr>
        <p:spPr>
          <a:xfrm flipH="1" flipV="1">
            <a:off x="5904000" y="3616200"/>
            <a:ext cx="320400" cy="2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27"/>
          <p:cNvSpPr/>
          <p:nvPr/>
        </p:nvSpPr>
        <p:spPr>
          <a:xfrm>
            <a:off x="5138640" y="38275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03" name="CustomShape 28"/>
          <p:cNvSpPr/>
          <p:nvPr/>
        </p:nvSpPr>
        <p:spPr>
          <a:xfrm>
            <a:off x="7780320" y="3373560"/>
            <a:ext cx="283680" cy="285480"/>
          </a:xfrm>
          <a:prstGeom prst="ellipse">
            <a:avLst/>
          </a:prstGeom>
          <a:solidFill>
            <a:schemeClr val="accent1"/>
          </a:solidFill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29"/>
          <p:cNvSpPr/>
          <p:nvPr/>
        </p:nvSpPr>
        <p:spPr>
          <a:xfrm>
            <a:off x="8302680" y="382896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05" name="CustomShape 30"/>
          <p:cNvSpPr/>
          <p:nvPr/>
        </p:nvSpPr>
        <p:spPr>
          <a:xfrm flipV="1">
            <a:off x="7500960" y="3618000"/>
            <a:ext cx="320400" cy="2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31"/>
          <p:cNvSpPr/>
          <p:nvPr/>
        </p:nvSpPr>
        <p:spPr>
          <a:xfrm flipH="1" flipV="1">
            <a:off x="8023320" y="3618000"/>
            <a:ext cx="320400" cy="2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32"/>
          <p:cNvSpPr/>
          <p:nvPr/>
        </p:nvSpPr>
        <p:spPr>
          <a:xfrm>
            <a:off x="7257960" y="382896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08" name="CustomShape 33"/>
          <p:cNvSpPr/>
          <p:nvPr/>
        </p:nvSpPr>
        <p:spPr>
          <a:xfrm>
            <a:off x="2452680" y="4618080"/>
            <a:ext cx="285480" cy="283680"/>
          </a:xfrm>
          <a:prstGeom prst="ellipse">
            <a:avLst/>
          </a:prstGeom>
          <a:solidFill>
            <a:schemeClr val="accent1"/>
          </a:solidFill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34"/>
          <p:cNvSpPr/>
          <p:nvPr/>
        </p:nvSpPr>
        <p:spPr>
          <a:xfrm flipH="1">
            <a:off x="1636560" y="4861080"/>
            <a:ext cx="85680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CustomShape 35"/>
          <p:cNvSpPr/>
          <p:nvPr/>
        </p:nvSpPr>
        <p:spPr>
          <a:xfrm flipH="1" flipV="1">
            <a:off x="2697120" y="4860360"/>
            <a:ext cx="856800" cy="24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CustomShape 36"/>
          <p:cNvSpPr/>
          <p:nvPr/>
        </p:nvSpPr>
        <p:spPr>
          <a:xfrm>
            <a:off x="1393920" y="50734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2533c"/>
                </a:solidFill>
                <a:latin typeface="Times New Roman"/>
              </a:rPr>
              <a:t>25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2" name="CustomShape 37"/>
          <p:cNvSpPr/>
          <p:nvPr/>
        </p:nvSpPr>
        <p:spPr>
          <a:xfrm>
            <a:off x="1916280" y="552924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3" name="CustomShape 38"/>
          <p:cNvSpPr/>
          <p:nvPr/>
        </p:nvSpPr>
        <p:spPr>
          <a:xfrm flipV="1">
            <a:off x="1114560" y="533232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CustomShape 39"/>
          <p:cNvSpPr/>
          <p:nvPr/>
        </p:nvSpPr>
        <p:spPr>
          <a:xfrm flipH="1" flipV="1">
            <a:off x="1636560" y="533232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CustomShape 40"/>
          <p:cNvSpPr/>
          <p:nvPr/>
        </p:nvSpPr>
        <p:spPr>
          <a:xfrm>
            <a:off x="871560" y="55292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6" name="CustomShape 41"/>
          <p:cNvSpPr/>
          <p:nvPr/>
        </p:nvSpPr>
        <p:spPr>
          <a:xfrm>
            <a:off x="3513240" y="50752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2533c"/>
                </a:solidFill>
                <a:latin typeface="Times New Roman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7" name="CustomShape 42"/>
          <p:cNvSpPr/>
          <p:nvPr/>
        </p:nvSpPr>
        <p:spPr>
          <a:xfrm>
            <a:off x="4035600" y="55306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8" name="CustomShape 43"/>
          <p:cNvSpPr/>
          <p:nvPr/>
        </p:nvSpPr>
        <p:spPr>
          <a:xfrm flipV="1">
            <a:off x="3233880" y="533412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44"/>
          <p:cNvSpPr/>
          <p:nvPr/>
        </p:nvSpPr>
        <p:spPr>
          <a:xfrm flipH="1" flipV="1">
            <a:off x="3755880" y="533412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45"/>
          <p:cNvSpPr/>
          <p:nvPr/>
        </p:nvSpPr>
        <p:spPr>
          <a:xfrm>
            <a:off x="2990880" y="55306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21" name="CustomShape 46"/>
          <p:cNvSpPr/>
          <p:nvPr/>
        </p:nvSpPr>
        <p:spPr>
          <a:xfrm>
            <a:off x="4572000" y="4191120"/>
            <a:ext cx="286920" cy="283680"/>
          </a:xfrm>
          <a:prstGeom prst="ellipse">
            <a:avLst/>
          </a:prstGeom>
          <a:solidFill>
            <a:schemeClr val="accent1"/>
          </a:solidFill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47"/>
          <p:cNvSpPr/>
          <p:nvPr/>
        </p:nvSpPr>
        <p:spPr>
          <a:xfrm>
            <a:off x="4816440" y="4433760"/>
            <a:ext cx="191736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48"/>
          <p:cNvSpPr/>
          <p:nvPr/>
        </p:nvSpPr>
        <p:spPr>
          <a:xfrm flipH="1">
            <a:off x="2697120" y="4433760"/>
            <a:ext cx="1917360" cy="22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49"/>
          <p:cNvSpPr/>
          <p:nvPr/>
        </p:nvSpPr>
        <p:spPr>
          <a:xfrm>
            <a:off x="6692760" y="4619520"/>
            <a:ext cx="285480" cy="283680"/>
          </a:xfrm>
          <a:prstGeom prst="ellipse">
            <a:avLst/>
          </a:prstGeom>
          <a:solidFill>
            <a:schemeClr val="accent1"/>
          </a:solidFill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CustomShape 50"/>
          <p:cNvSpPr/>
          <p:nvPr/>
        </p:nvSpPr>
        <p:spPr>
          <a:xfrm flipH="1">
            <a:off x="5877000" y="4862520"/>
            <a:ext cx="85680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51"/>
          <p:cNvSpPr/>
          <p:nvPr/>
        </p:nvSpPr>
        <p:spPr>
          <a:xfrm flipH="1" flipV="1">
            <a:off x="6937200" y="4861800"/>
            <a:ext cx="856800" cy="24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52"/>
          <p:cNvSpPr/>
          <p:nvPr/>
        </p:nvSpPr>
        <p:spPr>
          <a:xfrm>
            <a:off x="5634000" y="50752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2533c"/>
                </a:solidFill>
                <a:latin typeface="Times New Roman"/>
              </a:rPr>
              <a:t>11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28" name="CustomShape 53"/>
          <p:cNvSpPr/>
          <p:nvPr/>
        </p:nvSpPr>
        <p:spPr>
          <a:xfrm>
            <a:off x="6156360" y="55306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29" name="CustomShape 54"/>
          <p:cNvSpPr/>
          <p:nvPr/>
        </p:nvSpPr>
        <p:spPr>
          <a:xfrm flipV="1">
            <a:off x="5354640" y="533412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55"/>
          <p:cNvSpPr/>
          <p:nvPr/>
        </p:nvSpPr>
        <p:spPr>
          <a:xfrm flipH="1" flipV="1">
            <a:off x="5877000" y="533412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56"/>
          <p:cNvSpPr/>
          <p:nvPr/>
        </p:nvSpPr>
        <p:spPr>
          <a:xfrm>
            <a:off x="5111640" y="55306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32" name="CustomShape 57"/>
          <p:cNvSpPr/>
          <p:nvPr/>
        </p:nvSpPr>
        <p:spPr>
          <a:xfrm>
            <a:off x="7753320" y="507672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2533c"/>
                </a:solidFill>
                <a:latin typeface="Times New Roman"/>
              </a:rPr>
              <a:t>27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33" name="CustomShape 58"/>
          <p:cNvSpPr/>
          <p:nvPr/>
        </p:nvSpPr>
        <p:spPr>
          <a:xfrm>
            <a:off x="8275680" y="55324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34" name="CustomShape 59"/>
          <p:cNvSpPr/>
          <p:nvPr/>
        </p:nvSpPr>
        <p:spPr>
          <a:xfrm flipV="1">
            <a:off x="7473960" y="533556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60"/>
          <p:cNvSpPr/>
          <p:nvPr/>
        </p:nvSpPr>
        <p:spPr>
          <a:xfrm flipH="1" flipV="1">
            <a:off x="7996320" y="533556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61"/>
          <p:cNvSpPr/>
          <p:nvPr/>
        </p:nvSpPr>
        <p:spPr>
          <a:xfrm>
            <a:off x="7230960" y="55324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37" name="TextShape 62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038" name="Table 63"/>
          <p:cNvGraphicFramePr/>
          <p:nvPr/>
        </p:nvGraphicFramePr>
        <p:xfrm>
          <a:off x="1566720" y="1620360"/>
          <a:ext cx="6095520" cy="741240"/>
        </p:xfrm>
        <a:graphic>
          <a:graphicData uri="http://schemas.openxmlformats.org/drawingml/2006/table">
            <a:tbl>
              <a:tblPr/>
              <a:tblGrid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104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16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23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39" name="CustomShape 64"/>
          <p:cNvSpPr/>
          <p:nvPr/>
        </p:nvSpPr>
        <p:spPr>
          <a:xfrm>
            <a:off x="898560" y="6172200"/>
            <a:ext cx="7254360" cy="577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If there are n elements in the array, all elements after the index floor(n/2) become leaf nodes.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0" name="CustomShape 65"/>
          <p:cNvSpPr/>
          <p:nvPr/>
        </p:nvSpPr>
        <p:spPr>
          <a:xfrm>
            <a:off x="228600" y="1626840"/>
            <a:ext cx="1206000" cy="333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Initial array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42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0246B38-32E3-4660-A234-F362A28CBF12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043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Example (contd.)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044" name="CustomShape 4"/>
          <p:cNvSpPr/>
          <p:nvPr/>
        </p:nvSpPr>
        <p:spPr>
          <a:xfrm>
            <a:off x="2529000" y="2103480"/>
            <a:ext cx="285480" cy="283680"/>
          </a:xfrm>
          <a:prstGeom prst="ellipse">
            <a:avLst/>
          </a:prstGeom>
          <a:solidFill>
            <a:schemeClr val="accent1"/>
          </a:solidFill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CustomShape 5"/>
          <p:cNvSpPr/>
          <p:nvPr/>
        </p:nvSpPr>
        <p:spPr>
          <a:xfrm flipH="1">
            <a:off x="1712880" y="2346480"/>
            <a:ext cx="85680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6"/>
          <p:cNvSpPr/>
          <p:nvPr/>
        </p:nvSpPr>
        <p:spPr>
          <a:xfrm flipH="1" flipV="1">
            <a:off x="2773440" y="2345760"/>
            <a:ext cx="856800" cy="24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7"/>
          <p:cNvSpPr/>
          <p:nvPr/>
        </p:nvSpPr>
        <p:spPr>
          <a:xfrm>
            <a:off x="1469880" y="25588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8" name="CustomShape 8"/>
          <p:cNvSpPr/>
          <p:nvPr/>
        </p:nvSpPr>
        <p:spPr>
          <a:xfrm>
            <a:off x="1992240" y="301464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9" name="CustomShape 9"/>
          <p:cNvSpPr/>
          <p:nvPr/>
        </p:nvSpPr>
        <p:spPr>
          <a:xfrm flipV="1">
            <a:off x="1190520" y="281772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10"/>
          <p:cNvSpPr/>
          <p:nvPr/>
        </p:nvSpPr>
        <p:spPr>
          <a:xfrm flipH="1" flipV="1">
            <a:off x="1712880" y="281772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11"/>
          <p:cNvSpPr/>
          <p:nvPr/>
        </p:nvSpPr>
        <p:spPr>
          <a:xfrm>
            <a:off x="947880" y="30146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2" name="CustomShape 12"/>
          <p:cNvSpPr/>
          <p:nvPr/>
        </p:nvSpPr>
        <p:spPr>
          <a:xfrm>
            <a:off x="3589200" y="25606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3" name="CustomShape 13"/>
          <p:cNvSpPr/>
          <p:nvPr/>
        </p:nvSpPr>
        <p:spPr>
          <a:xfrm>
            <a:off x="4111560" y="30160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4" name="CustomShape 14"/>
          <p:cNvSpPr/>
          <p:nvPr/>
        </p:nvSpPr>
        <p:spPr>
          <a:xfrm flipV="1">
            <a:off x="3309840" y="281952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15"/>
          <p:cNvSpPr/>
          <p:nvPr/>
        </p:nvSpPr>
        <p:spPr>
          <a:xfrm flipH="1" flipV="1">
            <a:off x="3832200" y="281952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16"/>
          <p:cNvSpPr/>
          <p:nvPr/>
        </p:nvSpPr>
        <p:spPr>
          <a:xfrm>
            <a:off x="3067200" y="30160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7" name="CustomShape 17"/>
          <p:cNvSpPr/>
          <p:nvPr/>
        </p:nvSpPr>
        <p:spPr>
          <a:xfrm>
            <a:off x="4648320" y="1676520"/>
            <a:ext cx="286920" cy="283680"/>
          </a:xfrm>
          <a:prstGeom prst="ellipse">
            <a:avLst/>
          </a:prstGeom>
          <a:solidFill>
            <a:schemeClr val="accent1"/>
          </a:solidFill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18"/>
          <p:cNvSpPr/>
          <p:nvPr/>
        </p:nvSpPr>
        <p:spPr>
          <a:xfrm>
            <a:off x="4892760" y="1919160"/>
            <a:ext cx="191736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19"/>
          <p:cNvSpPr/>
          <p:nvPr/>
        </p:nvSpPr>
        <p:spPr>
          <a:xfrm flipH="1">
            <a:off x="2773440" y="1919160"/>
            <a:ext cx="1917360" cy="22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20"/>
          <p:cNvSpPr/>
          <p:nvPr/>
        </p:nvSpPr>
        <p:spPr>
          <a:xfrm>
            <a:off x="6769080" y="2104920"/>
            <a:ext cx="285480" cy="283680"/>
          </a:xfrm>
          <a:prstGeom prst="ellipse">
            <a:avLst/>
          </a:prstGeom>
          <a:solidFill>
            <a:schemeClr val="accent1"/>
          </a:solidFill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21"/>
          <p:cNvSpPr/>
          <p:nvPr/>
        </p:nvSpPr>
        <p:spPr>
          <a:xfrm flipH="1">
            <a:off x="5952960" y="2347920"/>
            <a:ext cx="85680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22"/>
          <p:cNvSpPr/>
          <p:nvPr/>
        </p:nvSpPr>
        <p:spPr>
          <a:xfrm flipH="1" flipV="1">
            <a:off x="7013520" y="2347200"/>
            <a:ext cx="856800" cy="24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23"/>
          <p:cNvSpPr/>
          <p:nvPr/>
        </p:nvSpPr>
        <p:spPr>
          <a:xfrm>
            <a:off x="5710320" y="25606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4" name="CustomShape 24"/>
          <p:cNvSpPr/>
          <p:nvPr/>
        </p:nvSpPr>
        <p:spPr>
          <a:xfrm>
            <a:off x="6232680" y="30160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5" name="CustomShape 25"/>
          <p:cNvSpPr/>
          <p:nvPr/>
        </p:nvSpPr>
        <p:spPr>
          <a:xfrm flipV="1">
            <a:off x="5430960" y="281952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CustomShape 26"/>
          <p:cNvSpPr/>
          <p:nvPr/>
        </p:nvSpPr>
        <p:spPr>
          <a:xfrm flipH="1" flipV="1">
            <a:off x="5952960" y="281952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CustomShape 27"/>
          <p:cNvSpPr/>
          <p:nvPr/>
        </p:nvSpPr>
        <p:spPr>
          <a:xfrm>
            <a:off x="5187960" y="30160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8" name="CustomShape 28"/>
          <p:cNvSpPr/>
          <p:nvPr/>
        </p:nvSpPr>
        <p:spPr>
          <a:xfrm>
            <a:off x="7829640" y="256212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9" name="CustomShape 29"/>
          <p:cNvSpPr/>
          <p:nvPr/>
        </p:nvSpPr>
        <p:spPr>
          <a:xfrm>
            <a:off x="8352000" y="30178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0" name="CustomShape 30"/>
          <p:cNvSpPr/>
          <p:nvPr/>
        </p:nvSpPr>
        <p:spPr>
          <a:xfrm flipV="1">
            <a:off x="7550280" y="282096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CustomShape 31"/>
          <p:cNvSpPr/>
          <p:nvPr/>
        </p:nvSpPr>
        <p:spPr>
          <a:xfrm flipH="1" flipV="1">
            <a:off x="8072280" y="282096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CustomShape 32"/>
          <p:cNvSpPr/>
          <p:nvPr/>
        </p:nvSpPr>
        <p:spPr>
          <a:xfrm>
            <a:off x="7307280" y="30178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3" name="CustomShape 33"/>
          <p:cNvSpPr/>
          <p:nvPr/>
        </p:nvSpPr>
        <p:spPr>
          <a:xfrm>
            <a:off x="2452680" y="4618080"/>
            <a:ext cx="285480" cy="283680"/>
          </a:xfrm>
          <a:prstGeom prst="ellipse">
            <a:avLst/>
          </a:prstGeom>
          <a:solidFill>
            <a:schemeClr val="accent1"/>
          </a:solidFill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CustomShape 34"/>
          <p:cNvSpPr/>
          <p:nvPr/>
        </p:nvSpPr>
        <p:spPr>
          <a:xfrm flipH="1">
            <a:off x="1636560" y="4861080"/>
            <a:ext cx="85680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CustomShape 35"/>
          <p:cNvSpPr/>
          <p:nvPr/>
        </p:nvSpPr>
        <p:spPr>
          <a:xfrm flipH="1" flipV="1">
            <a:off x="2697120" y="4860360"/>
            <a:ext cx="856800" cy="24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CustomShape 36"/>
          <p:cNvSpPr/>
          <p:nvPr/>
        </p:nvSpPr>
        <p:spPr>
          <a:xfrm>
            <a:off x="1393920" y="50734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7" name="CustomShape 37"/>
          <p:cNvSpPr/>
          <p:nvPr/>
        </p:nvSpPr>
        <p:spPr>
          <a:xfrm>
            <a:off x="1916280" y="5529240"/>
            <a:ext cx="2854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2533c"/>
                </a:solidFill>
                <a:latin typeface="Times New Roman"/>
              </a:rPr>
              <a:t>25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8" name="CustomShape 38"/>
          <p:cNvSpPr/>
          <p:nvPr/>
        </p:nvSpPr>
        <p:spPr>
          <a:xfrm flipV="1">
            <a:off x="1114560" y="533232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9" name="CustomShape 39"/>
          <p:cNvSpPr/>
          <p:nvPr/>
        </p:nvSpPr>
        <p:spPr>
          <a:xfrm flipH="1" flipV="1">
            <a:off x="1636560" y="5331600"/>
            <a:ext cx="320400" cy="22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CustomShape 40"/>
          <p:cNvSpPr/>
          <p:nvPr/>
        </p:nvSpPr>
        <p:spPr>
          <a:xfrm>
            <a:off x="871560" y="55292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1" name="CustomShape 41"/>
          <p:cNvSpPr/>
          <p:nvPr/>
        </p:nvSpPr>
        <p:spPr>
          <a:xfrm>
            <a:off x="3513240" y="50752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2" name="CustomShape 42"/>
          <p:cNvSpPr/>
          <p:nvPr/>
        </p:nvSpPr>
        <p:spPr>
          <a:xfrm>
            <a:off x="4035600" y="55306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3" name="CustomShape 43"/>
          <p:cNvSpPr/>
          <p:nvPr/>
        </p:nvSpPr>
        <p:spPr>
          <a:xfrm flipV="1">
            <a:off x="3233880" y="5333400"/>
            <a:ext cx="320400" cy="22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CustomShape 44"/>
          <p:cNvSpPr/>
          <p:nvPr/>
        </p:nvSpPr>
        <p:spPr>
          <a:xfrm flipH="1" flipV="1">
            <a:off x="3755880" y="533412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5" name="CustomShape 45"/>
          <p:cNvSpPr/>
          <p:nvPr/>
        </p:nvSpPr>
        <p:spPr>
          <a:xfrm>
            <a:off x="2990880" y="55306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2533c"/>
                </a:solidFill>
                <a:latin typeface="Times New Roman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6" name="CustomShape 46"/>
          <p:cNvSpPr/>
          <p:nvPr/>
        </p:nvSpPr>
        <p:spPr>
          <a:xfrm>
            <a:off x="4572000" y="4191120"/>
            <a:ext cx="286920" cy="283680"/>
          </a:xfrm>
          <a:prstGeom prst="ellipse">
            <a:avLst/>
          </a:prstGeom>
          <a:solidFill>
            <a:schemeClr val="accent1"/>
          </a:solidFill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CustomShape 47"/>
          <p:cNvSpPr/>
          <p:nvPr/>
        </p:nvSpPr>
        <p:spPr>
          <a:xfrm>
            <a:off x="4816440" y="4433760"/>
            <a:ext cx="191736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CustomShape 48"/>
          <p:cNvSpPr/>
          <p:nvPr/>
        </p:nvSpPr>
        <p:spPr>
          <a:xfrm flipH="1">
            <a:off x="2697120" y="4433760"/>
            <a:ext cx="1917360" cy="22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9" name="CustomShape 49"/>
          <p:cNvSpPr/>
          <p:nvPr/>
        </p:nvSpPr>
        <p:spPr>
          <a:xfrm>
            <a:off x="6692760" y="4619520"/>
            <a:ext cx="285480" cy="283680"/>
          </a:xfrm>
          <a:prstGeom prst="ellipse">
            <a:avLst/>
          </a:prstGeom>
          <a:solidFill>
            <a:schemeClr val="accent1"/>
          </a:solidFill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0" name="CustomShape 50"/>
          <p:cNvSpPr/>
          <p:nvPr/>
        </p:nvSpPr>
        <p:spPr>
          <a:xfrm flipH="1">
            <a:off x="5877000" y="4862520"/>
            <a:ext cx="85680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1" name="CustomShape 51"/>
          <p:cNvSpPr/>
          <p:nvPr/>
        </p:nvSpPr>
        <p:spPr>
          <a:xfrm flipH="1" flipV="1">
            <a:off x="6937200" y="4861800"/>
            <a:ext cx="856800" cy="24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CustomShape 52"/>
          <p:cNvSpPr/>
          <p:nvPr/>
        </p:nvSpPr>
        <p:spPr>
          <a:xfrm>
            <a:off x="5634000" y="50752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93" name="CustomShape 53"/>
          <p:cNvSpPr/>
          <p:nvPr/>
        </p:nvSpPr>
        <p:spPr>
          <a:xfrm>
            <a:off x="6156360" y="55306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94" name="CustomShape 54"/>
          <p:cNvSpPr/>
          <p:nvPr/>
        </p:nvSpPr>
        <p:spPr>
          <a:xfrm flipV="1">
            <a:off x="5354640" y="5333400"/>
            <a:ext cx="320400" cy="22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5" name="CustomShape 55"/>
          <p:cNvSpPr/>
          <p:nvPr/>
        </p:nvSpPr>
        <p:spPr>
          <a:xfrm flipH="1" flipV="1">
            <a:off x="5877000" y="533412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6" name="CustomShape 56"/>
          <p:cNvSpPr/>
          <p:nvPr/>
        </p:nvSpPr>
        <p:spPr>
          <a:xfrm>
            <a:off x="5111640" y="55306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2533c"/>
                </a:solidFill>
                <a:latin typeface="Times New Roman"/>
              </a:rPr>
              <a:t>11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97" name="CustomShape 57"/>
          <p:cNvSpPr/>
          <p:nvPr/>
        </p:nvSpPr>
        <p:spPr>
          <a:xfrm>
            <a:off x="7753320" y="507672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98" name="CustomShape 58"/>
          <p:cNvSpPr/>
          <p:nvPr/>
        </p:nvSpPr>
        <p:spPr>
          <a:xfrm>
            <a:off x="8275680" y="5532480"/>
            <a:ext cx="2854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2533c"/>
                </a:solidFill>
                <a:latin typeface="Times New Roman"/>
              </a:rPr>
              <a:t>27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99" name="CustomShape 59"/>
          <p:cNvSpPr/>
          <p:nvPr/>
        </p:nvSpPr>
        <p:spPr>
          <a:xfrm flipV="1">
            <a:off x="7473960" y="533556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CustomShape 60"/>
          <p:cNvSpPr/>
          <p:nvPr/>
        </p:nvSpPr>
        <p:spPr>
          <a:xfrm flipH="1" flipV="1">
            <a:off x="7996320" y="5334840"/>
            <a:ext cx="320400" cy="22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CustomShape 61"/>
          <p:cNvSpPr/>
          <p:nvPr/>
        </p:nvSpPr>
        <p:spPr>
          <a:xfrm>
            <a:off x="7230960" y="55324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02" name="TextShape 62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103" name="Table 63"/>
          <p:cNvGraphicFramePr/>
          <p:nvPr/>
        </p:nvGraphicFramePr>
        <p:xfrm>
          <a:off x="1598760" y="5973480"/>
          <a:ext cx="6095520" cy="741240"/>
        </p:xfrm>
        <a:graphic>
          <a:graphicData uri="http://schemas.openxmlformats.org/drawingml/2006/table">
            <a:tbl>
              <a:tblPr/>
              <a:tblGrid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104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104" name="CustomShape 64"/>
          <p:cNvSpPr/>
          <p:nvPr/>
        </p:nvSpPr>
        <p:spPr>
          <a:xfrm>
            <a:off x="471600" y="6121080"/>
            <a:ext cx="976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Sift down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1105" name="Table 65"/>
          <p:cNvGraphicFramePr/>
          <p:nvPr/>
        </p:nvGraphicFramePr>
        <p:xfrm>
          <a:off x="1612080" y="3422520"/>
          <a:ext cx="6095520" cy="741240"/>
        </p:xfrm>
        <a:graphic>
          <a:graphicData uri="http://schemas.openxmlformats.org/drawingml/2006/table">
            <a:tbl>
              <a:tblPr/>
              <a:tblGrid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104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16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23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07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F3079CC-7704-4BD8-9EA3-22F6981B14C9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108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Example (contd.)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109" name="CustomShape 4"/>
          <p:cNvSpPr/>
          <p:nvPr/>
        </p:nvSpPr>
        <p:spPr>
          <a:xfrm>
            <a:off x="2452680" y="4618080"/>
            <a:ext cx="285480" cy="2836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0" name="CustomShape 5"/>
          <p:cNvSpPr/>
          <p:nvPr/>
        </p:nvSpPr>
        <p:spPr>
          <a:xfrm flipH="1">
            <a:off x="1636560" y="4875120"/>
            <a:ext cx="856800" cy="22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1" name="CustomShape 6"/>
          <p:cNvSpPr/>
          <p:nvPr/>
        </p:nvSpPr>
        <p:spPr>
          <a:xfrm flipH="1" flipV="1">
            <a:off x="2697120" y="4875120"/>
            <a:ext cx="85680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CustomShape 7"/>
          <p:cNvSpPr/>
          <p:nvPr/>
        </p:nvSpPr>
        <p:spPr>
          <a:xfrm>
            <a:off x="1393920" y="50734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3" name="CustomShape 8"/>
          <p:cNvSpPr/>
          <p:nvPr/>
        </p:nvSpPr>
        <p:spPr>
          <a:xfrm>
            <a:off x="1916280" y="552924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4" name="CustomShape 9"/>
          <p:cNvSpPr/>
          <p:nvPr/>
        </p:nvSpPr>
        <p:spPr>
          <a:xfrm flipV="1">
            <a:off x="1114560" y="5326920"/>
            <a:ext cx="32040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CustomShape 10"/>
          <p:cNvSpPr/>
          <p:nvPr/>
        </p:nvSpPr>
        <p:spPr>
          <a:xfrm flipH="1" flipV="1">
            <a:off x="1636560" y="5326920"/>
            <a:ext cx="32040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CustomShape 11"/>
          <p:cNvSpPr/>
          <p:nvPr/>
        </p:nvSpPr>
        <p:spPr>
          <a:xfrm>
            <a:off x="871560" y="55292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7" name="CustomShape 12"/>
          <p:cNvSpPr/>
          <p:nvPr/>
        </p:nvSpPr>
        <p:spPr>
          <a:xfrm>
            <a:off x="3513240" y="50752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8" name="CustomShape 13"/>
          <p:cNvSpPr/>
          <p:nvPr/>
        </p:nvSpPr>
        <p:spPr>
          <a:xfrm>
            <a:off x="4035600" y="55306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9" name="CustomShape 14"/>
          <p:cNvSpPr/>
          <p:nvPr/>
        </p:nvSpPr>
        <p:spPr>
          <a:xfrm flipV="1">
            <a:off x="3233880" y="5333400"/>
            <a:ext cx="320400" cy="22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0" name="CustomShape 15"/>
          <p:cNvSpPr/>
          <p:nvPr/>
        </p:nvSpPr>
        <p:spPr>
          <a:xfrm flipH="1" flipV="1">
            <a:off x="3755880" y="533412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1" name="CustomShape 16"/>
          <p:cNvSpPr/>
          <p:nvPr/>
        </p:nvSpPr>
        <p:spPr>
          <a:xfrm>
            <a:off x="2990880" y="55306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2533c"/>
                </a:solidFill>
                <a:latin typeface="Times New Roman"/>
              </a:rPr>
              <a:t>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22" name="CustomShape 17"/>
          <p:cNvSpPr/>
          <p:nvPr/>
        </p:nvSpPr>
        <p:spPr>
          <a:xfrm>
            <a:off x="4572000" y="4191120"/>
            <a:ext cx="286920" cy="283680"/>
          </a:xfrm>
          <a:prstGeom prst="ellipse">
            <a:avLst/>
          </a:prstGeom>
          <a:solidFill>
            <a:schemeClr val="accent1"/>
          </a:solidFill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3" name="CustomShape 18"/>
          <p:cNvSpPr/>
          <p:nvPr/>
        </p:nvSpPr>
        <p:spPr>
          <a:xfrm>
            <a:off x="4816440" y="4433760"/>
            <a:ext cx="1917360" cy="21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4" name="CustomShape 19"/>
          <p:cNvSpPr/>
          <p:nvPr/>
        </p:nvSpPr>
        <p:spPr>
          <a:xfrm flipH="1">
            <a:off x="2697120" y="4433760"/>
            <a:ext cx="1917360" cy="2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5" name="CustomShape 20"/>
          <p:cNvSpPr/>
          <p:nvPr/>
        </p:nvSpPr>
        <p:spPr>
          <a:xfrm>
            <a:off x="6692760" y="4619520"/>
            <a:ext cx="285480" cy="2836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26" name="CustomShape 21"/>
          <p:cNvSpPr/>
          <p:nvPr/>
        </p:nvSpPr>
        <p:spPr>
          <a:xfrm flipH="1">
            <a:off x="5877000" y="4876920"/>
            <a:ext cx="856800" cy="22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7" name="CustomShape 22"/>
          <p:cNvSpPr/>
          <p:nvPr/>
        </p:nvSpPr>
        <p:spPr>
          <a:xfrm flipH="1" flipV="1">
            <a:off x="6937200" y="4876200"/>
            <a:ext cx="856800" cy="23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8" name="CustomShape 23"/>
          <p:cNvSpPr/>
          <p:nvPr/>
        </p:nvSpPr>
        <p:spPr>
          <a:xfrm>
            <a:off x="5634000" y="50752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2533c"/>
                </a:solidFill>
                <a:latin typeface="Times New Roman"/>
              </a:rPr>
              <a:t>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29" name="CustomShape 24"/>
          <p:cNvSpPr/>
          <p:nvPr/>
        </p:nvSpPr>
        <p:spPr>
          <a:xfrm>
            <a:off x="6156360" y="55306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0" name="CustomShape 25"/>
          <p:cNvSpPr/>
          <p:nvPr/>
        </p:nvSpPr>
        <p:spPr>
          <a:xfrm flipV="1">
            <a:off x="5354640" y="533412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CustomShape 26"/>
          <p:cNvSpPr/>
          <p:nvPr/>
        </p:nvSpPr>
        <p:spPr>
          <a:xfrm flipH="1" flipV="1">
            <a:off x="5877000" y="533412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2" name="CustomShape 27"/>
          <p:cNvSpPr/>
          <p:nvPr/>
        </p:nvSpPr>
        <p:spPr>
          <a:xfrm>
            <a:off x="5111640" y="55306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3" name="CustomShape 28"/>
          <p:cNvSpPr/>
          <p:nvPr/>
        </p:nvSpPr>
        <p:spPr>
          <a:xfrm>
            <a:off x="7753320" y="50767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4" name="CustomShape 29"/>
          <p:cNvSpPr/>
          <p:nvPr/>
        </p:nvSpPr>
        <p:spPr>
          <a:xfrm>
            <a:off x="8275680" y="55324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5" name="CustomShape 30"/>
          <p:cNvSpPr/>
          <p:nvPr/>
        </p:nvSpPr>
        <p:spPr>
          <a:xfrm flipV="1">
            <a:off x="7473960" y="5330160"/>
            <a:ext cx="32040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6" name="CustomShape 31"/>
          <p:cNvSpPr/>
          <p:nvPr/>
        </p:nvSpPr>
        <p:spPr>
          <a:xfrm flipH="1" flipV="1">
            <a:off x="7996320" y="5330160"/>
            <a:ext cx="32040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CustomShape 32"/>
          <p:cNvSpPr/>
          <p:nvPr/>
        </p:nvSpPr>
        <p:spPr>
          <a:xfrm>
            <a:off x="7230960" y="55324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8" name="TextShape 33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139" name="Table 34"/>
          <p:cNvGraphicFramePr/>
          <p:nvPr/>
        </p:nvGraphicFramePr>
        <p:xfrm>
          <a:off x="1538280" y="5989680"/>
          <a:ext cx="6095520" cy="741240"/>
        </p:xfrm>
        <a:graphic>
          <a:graphicData uri="http://schemas.openxmlformats.org/drawingml/2006/table">
            <a:tbl>
              <a:tblPr/>
              <a:tblGrid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104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140" name="CustomShape 35"/>
          <p:cNvSpPr/>
          <p:nvPr/>
        </p:nvSpPr>
        <p:spPr>
          <a:xfrm>
            <a:off x="2419200" y="2027160"/>
            <a:ext cx="285480" cy="283680"/>
          </a:xfrm>
          <a:prstGeom prst="ellipse">
            <a:avLst/>
          </a:prstGeom>
          <a:solidFill>
            <a:schemeClr val="accent1"/>
          </a:solidFill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41" name="CustomShape 36"/>
          <p:cNvSpPr/>
          <p:nvPr/>
        </p:nvSpPr>
        <p:spPr>
          <a:xfrm flipH="1">
            <a:off x="1603440" y="2270160"/>
            <a:ext cx="85680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CustomShape 37"/>
          <p:cNvSpPr/>
          <p:nvPr/>
        </p:nvSpPr>
        <p:spPr>
          <a:xfrm flipH="1" flipV="1">
            <a:off x="2664000" y="2269440"/>
            <a:ext cx="856800" cy="24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CustomShape 38"/>
          <p:cNvSpPr/>
          <p:nvPr/>
        </p:nvSpPr>
        <p:spPr>
          <a:xfrm>
            <a:off x="1360440" y="248292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44" name="CustomShape 39"/>
          <p:cNvSpPr/>
          <p:nvPr/>
        </p:nvSpPr>
        <p:spPr>
          <a:xfrm>
            <a:off x="1882800" y="2938320"/>
            <a:ext cx="2854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45" name="CustomShape 40"/>
          <p:cNvSpPr/>
          <p:nvPr/>
        </p:nvSpPr>
        <p:spPr>
          <a:xfrm flipV="1">
            <a:off x="1081080" y="274176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6" name="CustomShape 41"/>
          <p:cNvSpPr/>
          <p:nvPr/>
        </p:nvSpPr>
        <p:spPr>
          <a:xfrm flipH="1" flipV="1">
            <a:off x="1603440" y="2741040"/>
            <a:ext cx="320400" cy="22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7" name="CustomShape 42"/>
          <p:cNvSpPr/>
          <p:nvPr/>
        </p:nvSpPr>
        <p:spPr>
          <a:xfrm>
            <a:off x="838080" y="29383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48" name="CustomShape 43"/>
          <p:cNvSpPr/>
          <p:nvPr/>
        </p:nvSpPr>
        <p:spPr>
          <a:xfrm>
            <a:off x="3479760" y="248436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49" name="CustomShape 44"/>
          <p:cNvSpPr/>
          <p:nvPr/>
        </p:nvSpPr>
        <p:spPr>
          <a:xfrm>
            <a:off x="4002120" y="29401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0" name="CustomShape 45"/>
          <p:cNvSpPr/>
          <p:nvPr/>
        </p:nvSpPr>
        <p:spPr>
          <a:xfrm flipV="1">
            <a:off x="3200400" y="2742480"/>
            <a:ext cx="320400" cy="22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1" name="CustomShape 46"/>
          <p:cNvSpPr/>
          <p:nvPr/>
        </p:nvSpPr>
        <p:spPr>
          <a:xfrm flipH="1" flipV="1">
            <a:off x="3722760" y="274320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2" name="CustomShape 47"/>
          <p:cNvSpPr/>
          <p:nvPr/>
        </p:nvSpPr>
        <p:spPr>
          <a:xfrm>
            <a:off x="2957400" y="294012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3" name="CustomShape 48"/>
          <p:cNvSpPr/>
          <p:nvPr/>
        </p:nvSpPr>
        <p:spPr>
          <a:xfrm>
            <a:off x="4538520" y="1600200"/>
            <a:ext cx="286920" cy="283680"/>
          </a:xfrm>
          <a:prstGeom prst="ellipse">
            <a:avLst/>
          </a:prstGeom>
          <a:solidFill>
            <a:schemeClr val="accent1"/>
          </a:solidFill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4" name="CustomShape 49"/>
          <p:cNvSpPr/>
          <p:nvPr/>
        </p:nvSpPr>
        <p:spPr>
          <a:xfrm>
            <a:off x="4782960" y="1843200"/>
            <a:ext cx="191736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5" name="CustomShape 50"/>
          <p:cNvSpPr/>
          <p:nvPr/>
        </p:nvSpPr>
        <p:spPr>
          <a:xfrm flipH="1">
            <a:off x="2664000" y="1843200"/>
            <a:ext cx="1917360" cy="22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CustomShape 51"/>
          <p:cNvSpPr/>
          <p:nvPr/>
        </p:nvSpPr>
        <p:spPr>
          <a:xfrm>
            <a:off x="6659640" y="2028960"/>
            <a:ext cx="285480" cy="283680"/>
          </a:xfrm>
          <a:prstGeom prst="ellipse">
            <a:avLst/>
          </a:prstGeom>
          <a:solidFill>
            <a:schemeClr val="accent1"/>
          </a:solidFill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7" name="CustomShape 52"/>
          <p:cNvSpPr/>
          <p:nvPr/>
        </p:nvSpPr>
        <p:spPr>
          <a:xfrm flipH="1">
            <a:off x="5843520" y="2271600"/>
            <a:ext cx="85680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CustomShape 53"/>
          <p:cNvSpPr/>
          <p:nvPr/>
        </p:nvSpPr>
        <p:spPr>
          <a:xfrm flipH="1" flipV="1">
            <a:off x="6904080" y="2270880"/>
            <a:ext cx="856800" cy="24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9" name="CustomShape 54"/>
          <p:cNvSpPr/>
          <p:nvPr/>
        </p:nvSpPr>
        <p:spPr>
          <a:xfrm>
            <a:off x="5600880" y="248436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0" name="CustomShape 55"/>
          <p:cNvSpPr/>
          <p:nvPr/>
        </p:nvSpPr>
        <p:spPr>
          <a:xfrm>
            <a:off x="6122880" y="29401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1" name="CustomShape 56"/>
          <p:cNvSpPr/>
          <p:nvPr/>
        </p:nvSpPr>
        <p:spPr>
          <a:xfrm flipV="1">
            <a:off x="5321160" y="2742480"/>
            <a:ext cx="320400" cy="22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2" name="CustomShape 57"/>
          <p:cNvSpPr/>
          <p:nvPr/>
        </p:nvSpPr>
        <p:spPr>
          <a:xfrm flipH="1" flipV="1">
            <a:off x="5843520" y="274320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CustomShape 58"/>
          <p:cNvSpPr/>
          <p:nvPr/>
        </p:nvSpPr>
        <p:spPr>
          <a:xfrm>
            <a:off x="5078520" y="294012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4" name="CustomShape 59"/>
          <p:cNvSpPr/>
          <p:nvPr/>
        </p:nvSpPr>
        <p:spPr>
          <a:xfrm>
            <a:off x="7719840" y="248616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5" name="CustomShape 60"/>
          <p:cNvSpPr/>
          <p:nvPr/>
        </p:nvSpPr>
        <p:spPr>
          <a:xfrm>
            <a:off x="8242200" y="2941560"/>
            <a:ext cx="2854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6" name="CustomShape 61"/>
          <p:cNvSpPr/>
          <p:nvPr/>
        </p:nvSpPr>
        <p:spPr>
          <a:xfrm flipV="1">
            <a:off x="7440480" y="274464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7" name="CustomShape 62"/>
          <p:cNvSpPr/>
          <p:nvPr/>
        </p:nvSpPr>
        <p:spPr>
          <a:xfrm flipH="1" flipV="1">
            <a:off x="7962840" y="2743920"/>
            <a:ext cx="320400" cy="22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8" name="CustomShape 63"/>
          <p:cNvSpPr/>
          <p:nvPr/>
        </p:nvSpPr>
        <p:spPr>
          <a:xfrm>
            <a:off x="7197840" y="294156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23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1169" name="Table 64"/>
          <p:cNvGraphicFramePr/>
          <p:nvPr/>
        </p:nvGraphicFramePr>
        <p:xfrm>
          <a:off x="1434960" y="3291480"/>
          <a:ext cx="6095520" cy="741240"/>
        </p:xfrm>
        <a:graphic>
          <a:graphicData uri="http://schemas.openxmlformats.org/drawingml/2006/table">
            <a:tbl>
              <a:tblPr/>
              <a:tblGrid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104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170" name="CustomShape 65"/>
          <p:cNvSpPr/>
          <p:nvPr/>
        </p:nvSpPr>
        <p:spPr>
          <a:xfrm>
            <a:off x="471600" y="6121080"/>
            <a:ext cx="976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Sift down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Heaps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72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F0EB2B5-8FA6-4ACA-8928-5FA6281DC379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173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Example (end)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174" name="CustomShape 4"/>
          <p:cNvSpPr/>
          <p:nvPr/>
        </p:nvSpPr>
        <p:spPr>
          <a:xfrm>
            <a:off x="2452680" y="4694400"/>
            <a:ext cx="285480" cy="2836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75" name="CustomShape 5"/>
          <p:cNvSpPr/>
          <p:nvPr/>
        </p:nvSpPr>
        <p:spPr>
          <a:xfrm flipH="1">
            <a:off x="1636560" y="4951440"/>
            <a:ext cx="856800" cy="22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6" name="CustomShape 6"/>
          <p:cNvSpPr/>
          <p:nvPr/>
        </p:nvSpPr>
        <p:spPr>
          <a:xfrm flipH="1" flipV="1">
            <a:off x="2697120" y="4951440"/>
            <a:ext cx="85680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7" name="CustomShape 7"/>
          <p:cNvSpPr/>
          <p:nvPr/>
        </p:nvSpPr>
        <p:spPr>
          <a:xfrm>
            <a:off x="1393920" y="5149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78" name="CustomShape 8"/>
          <p:cNvSpPr/>
          <p:nvPr/>
        </p:nvSpPr>
        <p:spPr>
          <a:xfrm>
            <a:off x="1916280" y="560556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79" name="CustomShape 9"/>
          <p:cNvSpPr/>
          <p:nvPr/>
        </p:nvSpPr>
        <p:spPr>
          <a:xfrm flipV="1">
            <a:off x="1114560" y="5403240"/>
            <a:ext cx="32040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0" name="CustomShape 10"/>
          <p:cNvSpPr/>
          <p:nvPr/>
        </p:nvSpPr>
        <p:spPr>
          <a:xfrm flipH="1" flipV="1">
            <a:off x="1636560" y="5403240"/>
            <a:ext cx="32040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1" name="CustomShape 11"/>
          <p:cNvSpPr/>
          <p:nvPr/>
        </p:nvSpPr>
        <p:spPr>
          <a:xfrm>
            <a:off x="871560" y="560556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82" name="CustomShape 12"/>
          <p:cNvSpPr/>
          <p:nvPr/>
        </p:nvSpPr>
        <p:spPr>
          <a:xfrm>
            <a:off x="3513240" y="515160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83" name="CustomShape 13"/>
          <p:cNvSpPr/>
          <p:nvPr/>
        </p:nvSpPr>
        <p:spPr>
          <a:xfrm>
            <a:off x="4035600" y="56070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84" name="CustomShape 14"/>
          <p:cNvSpPr/>
          <p:nvPr/>
        </p:nvSpPr>
        <p:spPr>
          <a:xfrm flipV="1">
            <a:off x="3233880" y="5409360"/>
            <a:ext cx="320400" cy="22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5" name="CustomShape 15"/>
          <p:cNvSpPr/>
          <p:nvPr/>
        </p:nvSpPr>
        <p:spPr>
          <a:xfrm flipH="1" flipV="1">
            <a:off x="3755880" y="541008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CustomShape 16"/>
          <p:cNvSpPr/>
          <p:nvPr/>
        </p:nvSpPr>
        <p:spPr>
          <a:xfrm>
            <a:off x="2990880" y="560700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2533c"/>
                </a:solidFill>
                <a:latin typeface="Times New Roman"/>
              </a:rPr>
              <a:t>10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87" name="CustomShape 17"/>
          <p:cNvSpPr/>
          <p:nvPr/>
        </p:nvSpPr>
        <p:spPr>
          <a:xfrm>
            <a:off x="4572000" y="4267080"/>
            <a:ext cx="286920" cy="2836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88" name="CustomShape 18"/>
          <p:cNvSpPr/>
          <p:nvPr/>
        </p:nvSpPr>
        <p:spPr>
          <a:xfrm>
            <a:off x="4816440" y="4524480"/>
            <a:ext cx="1917360" cy="20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9" name="CustomShape 19"/>
          <p:cNvSpPr/>
          <p:nvPr/>
        </p:nvSpPr>
        <p:spPr>
          <a:xfrm flipH="1">
            <a:off x="2697120" y="4524480"/>
            <a:ext cx="1917360" cy="19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0" name="CustomShape 20"/>
          <p:cNvSpPr/>
          <p:nvPr/>
        </p:nvSpPr>
        <p:spPr>
          <a:xfrm>
            <a:off x="6692760" y="4695840"/>
            <a:ext cx="285480" cy="2836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91" name="CustomShape 21"/>
          <p:cNvSpPr/>
          <p:nvPr/>
        </p:nvSpPr>
        <p:spPr>
          <a:xfrm flipH="1">
            <a:off x="5877000" y="4948200"/>
            <a:ext cx="856800" cy="23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2" name="CustomShape 22"/>
          <p:cNvSpPr/>
          <p:nvPr/>
        </p:nvSpPr>
        <p:spPr>
          <a:xfrm flipH="1" flipV="1">
            <a:off x="6937200" y="4948200"/>
            <a:ext cx="856800" cy="23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3" name="CustomShape 23"/>
          <p:cNvSpPr/>
          <p:nvPr/>
        </p:nvSpPr>
        <p:spPr>
          <a:xfrm>
            <a:off x="5634000" y="51516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94" name="CustomShape 24"/>
          <p:cNvSpPr/>
          <p:nvPr/>
        </p:nvSpPr>
        <p:spPr>
          <a:xfrm>
            <a:off x="6156360" y="56070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95" name="CustomShape 25"/>
          <p:cNvSpPr/>
          <p:nvPr/>
        </p:nvSpPr>
        <p:spPr>
          <a:xfrm flipV="1">
            <a:off x="5354640" y="5404680"/>
            <a:ext cx="32040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6" name="CustomShape 26"/>
          <p:cNvSpPr/>
          <p:nvPr/>
        </p:nvSpPr>
        <p:spPr>
          <a:xfrm flipH="1" flipV="1">
            <a:off x="5877000" y="5404680"/>
            <a:ext cx="32040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7" name="CustomShape 27"/>
          <p:cNvSpPr/>
          <p:nvPr/>
        </p:nvSpPr>
        <p:spPr>
          <a:xfrm>
            <a:off x="5111640" y="56070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98" name="CustomShape 28"/>
          <p:cNvSpPr/>
          <p:nvPr/>
        </p:nvSpPr>
        <p:spPr>
          <a:xfrm>
            <a:off x="7753320" y="51530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99" name="CustomShape 29"/>
          <p:cNvSpPr/>
          <p:nvPr/>
        </p:nvSpPr>
        <p:spPr>
          <a:xfrm>
            <a:off x="8275680" y="56088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00" name="CustomShape 30"/>
          <p:cNvSpPr/>
          <p:nvPr/>
        </p:nvSpPr>
        <p:spPr>
          <a:xfrm flipV="1">
            <a:off x="7473960" y="5406480"/>
            <a:ext cx="32040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1" name="CustomShape 31"/>
          <p:cNvSpPr/>
          <p:nvPr/>
        </p:nvSpPr>
        <p:spPr>
          <a:xfrm flipH="1" flipV="1">
            <a:off x="7996320" y="5406480"/>
            <a:ext cx="32040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2" name="CustomShape 32"/>
          <p:cNvSpPr/>
          <p:nvPr/>
        </p:nvSpPr>
        <p:spPr>
          <a:xfrm>
            <a:off x="7230960" y="5608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03" name="TextShape 33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04" name="CustomShape 34"/>
          <p:cNvSpPr/>
          <p:nvPr/>
        </p:nvSpPr>
        <p:spPr>
          <a:xfrm>
            <a:off x="2452680" y="2027160"/>
            <a:ext cx="285480" cy="2836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05" name="CustomShape 35"/>
          <p:cNvSpPr/>
          <p:nvPr/>
        </p:nvSpPr>
        <p:spPr>
          <a:xfrm flipH="1">
            <a:off x="1636560" y="2284560"/>
            <a:ext cx="856800" cy="22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6" name="CustomShape 36"/>
          <p:cNvSpPr/>
          <p:nvPr/>
        </p:nvSpPr>
        <p:spPr>
          <a:xfrm flipH="1" flipV="1">
            <a:off x="2697120" y="2284560"/>
            <a:ext cx="85680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7" name="CustomShape 37"/>
          <p:cNvSpPr/>
          <p:nvPr/>
        </p:nvSpPr>
        <p:spPr>
          <a:xfrm>
            <a:off x="1393920" y="24829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08" name="CustomShape 38"/>
          <p:cNvSpPr/>
          <p:nvPr/>
        </p:nvSpPr>
        <p:spPr>
          <a:xfrm>
            <a:off x="1916280" y="29383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09" name="CustomShape 39"/>
          <p:cNvSpPr/>
          <p:nvPr/>
        </p:nvSpPr>
        <p:spPr>
          <a:xfrm flipV="1">
            <a:off x="1114560" y="2736000"/>
            <a:ext cx="32040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0" name="CustomShape 40"/>
          <p:cNvSpPr/>
          <p:nvPr/>
        </p:nvSpPr>
        <p:spPr>
          <a:xfrm flipH="1" flipV="1">
            <a:off x="1636560" y="2736000"/>
            <a:ext cx="32040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1" name="CustomShape 41"/>
          <p:cNvSpPr/>
          <p:nvPr/>
        </p:nvSpPr>
        <p:spPr>
          <a:xfrm>
            <a:off x="871560" y="29383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12" name="CustomShape 42"/>
          <p:cNvSpPr/>
          <p:nvPr/>
        </p:nvSpPr>
        <p:spPr>
          <a:xfrm>
            <a:off x="3513240" y="248436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13" name="CustomShape 43"/>
          <p:cNvSpPr/>
          <p:nvPr/>
        </p:nvSpPr>
        <p:spPr>
          <a:xfrm>
            <a:off x="4035600" y="29401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14" name="CustomShape 44"/>
          <p:cNvSpPr/>
          <p:nvPr/>
        </p:nvSpPr>
        <p:spPr>
          <a:xfrm flipV="1">
            <a:off x="3233880" y="2742480"/>
            <a:ext cx="320400" cy="22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5" name="CustomShape 45"/>
          <p:cNvSpPr/>
          <p:nvPr/>
        </p:nvSpPr>
        <p:spPr>
          <a:xfrm flipH="1" flipV="1">
            <a:off x="3755880" y="274320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6" name="CustomShape 46"/>
          <p:cNvSpPr/>
          <p:nvPr/>
        </p:nvSpPr>
        <p:spPr>
          <a:xfrm>
            <a:off x="2990880" y="294012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17" name="CustomShape 47"/>
          <p:cNvSpPr/>
          <p:nvPr/>
        </p:nvSpPr>
        <p:spPr>
          <a:xfrm>
            <a:off x="4572000" y="1600200"/>
            <a:ext cx="286920" cy="283680"/>
          </a:xfrm>
          <a:prstGeom prst="ellipse">
            <a:avLst/>
          </a:prstGeom>
          <a:solidFill>
            <a:schemeClr val="accent1"/>
          </a:solidFill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18" name="CustomShape 48"/>
          <p:cNvSpPr/>
          <p:nvPr/>
        </p:nvSpPr>
        <p:spPr>
          <a:xfrm>
            <a:off x="4816440" y="1843200"/>
            <a:ext cx="1917360" cy="21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9" name="CustomShape 49"/>
          <p:cNvSpPr/>
          <p:nvPr/>
        </p:nvSpPr>
        <p:spPr>
          <a:xfrm flipH="1">
            <a:off x="2697120" y="1843200"/>
            <a:ext cx="1917360" cy="2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0" name="CustomShape 50"/>
          <p:cNvSpPr/>
          <p:nvPr/>
        </p:nvSpPr>
        <p:spPr>
          <a:xfrm>
            <a:off x="6692760" y="2028960"/>
            <a:ext cx="285480" cy="2836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21" name="CustomShape 51"/>
          <p:cNvSpPr/>
          <p:nvPr/>
        </p:nvSpPr>
        <p:spPr>
          <a:xfrm flipH="1">
            <a:off x="5877000" y="2286000"/>
            <a:ext cx="856800" cy="22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2" name="CustomShape 52"/>
          <p:cNvSpPr/>
          <p:nvPr/>
        </p:nvSpPr>
        <p:spPr>
          <a:xfrm flipH="1" flipV="1">
            <a:off x="6937200" y="2285280"/>
            <a:ext cx="856800" cy="23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3" name="CustomShape 53"/>
          <p:cNvSpPr/>
          <p:nvPr/>
        </p:nvSpPr>
        <p:spPr>
          <a:xfrm>
            <a:off x="5634000" y="248436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24" name="CustomShape 54"/>
          <p:cNvSpPr/>
          <p:nvPr/>
        </p:nvSpPr>
        <p:spPr>
          <a:xfrm>
            <a:off x="6156360" y="29401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25" name="CustomShape 55"/>
          <p:cNvSpPr/>
          <p:nvPr/>
        </p:nvSpPr>
        <p:spPr>
          <a:xfrm flipV="1">
            <a:off x="5354640" y="274320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6" name="CustomShape 56"/>
          <p:cNvSpPr/>
          <p:nvPr/>
        </p:nvSpPr>
        <p:spPr>
          <a:xfrm flipH="1" flipV="1">
            <a:off x="5877000" y="2743200"/>
            <a:ext cx="32040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7" name="CustomShape 57"/>
          <p:cNvSpPr/>
          <p:nvPr/>
        </p:nvSpPr>
        <p:spPr>
          <a:xfrm>
            <a:off x="5111640" y="29401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11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28" name="CustomShape 58"/>
          <p:cNvSpPr/>
          <p:nvPr/>
        </p:nvSpPr>
        <p:spPr>
          <a:xfrm>
            <a:off x="7753320" y="248616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29" name="CustomShape 59"/>
          <p:cNvSpPr/>
          <p:nvPr/>
        </p:nvSpPr>
        <p:spPr>
          <a:xfrm>
            <a:off x="8275680" y="294156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30" name="CustomShape 60"/>
          <p:cNvSpPr/>
          <p:nvPr/>
        </p:nvSpPr>
        <p:spPr>
          <a:xfrm flipV="1">
            <a:off x="7473960" y="2739240"/>
            <a:ext cx="32040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1" name="CustomShape 61"/>
          <p:cNvSpPr/>
          <p:nvPr/>
        </p:nvSpPr>
        <p:spPr>
          <a:xfrm flipH="1" flipV="1">
            <a:off x="7996320" y="2739240"/>
            <a:ext cx="32040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2" name="CustomShape 62"/>
          <p:cNvSpPr/>
          <p:nvPr/>
        </p:nvSpPr>
        <p:spPr>
          <a:xfrm>
            <a:off x="7230960" y="294156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23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1233" name="Table 63"/>
          <p:cNvGraphicFramePr/>
          <p:nvPr/>
        </p:nvGraphicFramePr>
        <p:xfrm>
          <a:off x="1657440" y="3399120"/>
          <a:ext cx="6095520" cy="741240"/>
        </p:xfrm>
        <a:graphic>
          <a:graphicData uri="http://schemas.openxmlformats.org/drawingml/2006/table">
            <a:tbl>
              <a:tblPr/>
              <a:tblGrid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104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4" name="Table 64"/>
          <p:cNvGraphicFramePr/>
          <p:nvPr/>
        </p:nvGraphicFramePr>
        <p:xfrm>
          <a:off x="1702440" y="6066360"/>
          <a:ext cx="6095520" cy="741240"/>
        </p:xfrm>
        <a:graphic>
          <a:graphicData uri="http://schemas.openxmlformats.org/drawingml/2006/table">
            <a:tbl>
              <a:tblPr/>
              <a:tblGrid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104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235" name="CustomShape 65"/>
          <p:cNvSpPr/>
          <p:nvPr/>
        </p:nvSpPr>
        <p:spPr>
          <a:xfrm>
            <a:off x="471600" y="6121080"/>
            <a:ext cx="976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latin typeface="Times New Roman"/>
              </a:rPr>
              <a:t>Sift down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TextShape 1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80044FD-3CA4-44E1-8BA5-BBB3F555784D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37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HeapSort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238" name="TextShape 3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Heap can be used for sorting.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HeapSort based on the idea that heap always has the smallest or largest element at the root.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Two step process: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Given arbitrary array (i.e. not a heap):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Max-heapify the array (build a max heap from the array) in order to sort the elements from smallest to largest number 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Delete max items one by one (thus moving max to end of array).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Items take a round trip.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TextShape 1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4D328D9-127B-4ED8-AF15-D3AE91DADAB3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40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ADT Heap: Implementation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241" name="TextShape 3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public void sort(){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          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        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int n= size;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        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for(int i= 1; i&lt;=n; i++){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            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int tmpKey= keys[1];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            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T tmpData= data[1];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            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keys[1]= keys[size];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            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data[1]= data[size];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            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size--;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            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siftDown(1);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            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keys[size+1]= tmpKey;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            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data[size+1]= tmpData;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        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}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    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} 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}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Method 3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457200" y="1905120"/>
            <a:ext cx="822924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3. Store the nodes in fixed positions: (i) root goes into first index, (ii) in general left child of tree[i] is stored in tree[2i] and right child in tree[2i+1].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AE71D17-CF09-413E-BA64-FCC01676EB39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Example of Heap-sorting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24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24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600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4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250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47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8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9" name="CustomShape 8"/>
          <p:cNvSpPr/>
          <p:nvPr/>
        </p:nvSpPr>
        <p:spPr>
          <a:xfrm>
            <a:off x="183492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50" name="CustomShape 9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51" name="CustomShape 10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52" name="CustomShape 11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53" name="CustomShape 12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200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54" name="Line 13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Line 14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Line 15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Line 16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Line 17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9" name="Line 18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0" name="Line 19"/>
          <p:cNvSpPr/>
          <p:nvPr/>
        </p:nvSpPr>
        <p:spPr>
          <a:xfrm flipH="1">
            <a:off x="207252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1" name="Line 20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2" name="Line 21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3" name="CustomShape 2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64" name="CustomShape 23"/>
          <p:cNvSpPr/>
          <p:nvPr/>
        </p:nvSpPr>
        <p:spPr>
          <a:xfrm>
            <a:off x="5650560" y="5089320"/>
            <a:ext cx="757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10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266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26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600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68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69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250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70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1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2" name="CustomShape 8"/>
          <p:cNvSpPr/>
          <p:nvPr/>
        </p:nvSpPr>
        <p:spPr>
          <a:xfrm>
            <a:off x="183492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3" name="CustomShape 9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4" name="CustomShape 10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5" name="CustomShape 11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76" name="CustomShape 12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200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77" name="Line 13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8" name="Line 14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9" name="Line 15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0" name="Line 16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1" name="Line 17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2" name="Line 18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3" name="Line 19"/>
          <p:cNvSpPr/>
          <p:nvPr/>
        </p:nvSpPr>
        <p:spPr>
          <a:xfrm flipH="1">
            <a:off x="207252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4" name="Line 20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5" name="Line 21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6" name="CustomShape 2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87" name="CustomShape 23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10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Times New Roman"/>
              </a:rPr>
              <a:t>tempKey = 600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289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290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1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2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250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93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4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5" name="CustomShape 8"/>
          <p:cNvSpPr/>
          <p:nvPr/>
        </p:nvSpPr>
        <p:spPr>
          <a:xfrm>
            <a:off x="183492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6" name="CustomShape 9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7" name="CustomShape 10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8" name="CustomShape 11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99" name="CustomShape 12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200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00" name="Line 13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1" name="Line 14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2" name="Line 15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3" name="Line 16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4" name="Line 17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5" name="Line 18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6" name="Line 19"/>
          <p:cNvSpPr/>
          <p:nvPr/>
        </p:nvSpPr>
        <p:spPr>
          <a:xfrm flipH="1">
            <a:off x="207252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7" name="Line 20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8" name="Line 21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9" name="CustomShape 2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10" name="CustomShape 23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10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600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312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313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14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15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250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16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17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18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19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20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21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200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22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3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4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5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6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7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8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9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0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31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Times New Roman"/>
              </a:rPr>
              <a:t>Size = 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600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33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33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3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3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250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37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38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39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0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1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42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200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43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4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5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6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7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8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9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0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1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52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600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354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355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250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56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57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58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59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60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61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62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63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200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64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5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6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7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8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9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0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1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2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73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600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375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376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250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77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78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79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80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81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82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83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84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200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85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6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7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8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9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0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1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2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3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94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600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396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39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250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98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99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200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00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01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02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03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04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05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06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7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8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9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0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1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2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3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4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15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600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417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418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250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19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0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200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21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2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3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4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5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26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7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8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9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0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1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2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3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4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5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36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600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438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439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250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40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1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200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42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3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4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5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6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47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8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9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0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1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2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3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4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5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6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57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Times New Roman"/>
              </a:rPr>
              <a:t>tempKey = 250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Method 3: Example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1D80D29-FB5A-4A23-BDEB-DCDA2519589E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grpSp>
        <p:nvGrpSpPr>
          <p:cNvPr id="275" name="Group 3"/>
          <p:cNvGrpSpPr/>
          <p:nvPr/>
        </p:nvGrpSpPr>
        <p:grpSpPr>
          <a:xfrm>
            <a:off x="380880" y="2666880"/>
            <a:ext cx="1981080" cy="2971800"/>
            <a:chOff x="380880" y="2666880"/>
            <a:chExt cx="1981080" cy="2971800"/>
          </a:xfrm>
        </p:grpSpPr>
        <p:sp>
          <p:nvSpPr>
            <p:cNvPr id="276" name="CustomShape 4"/>
            <p:cNvSpPr/>
            <p:nvPr/>
          </p:nvSpPr>
          <p:spPr>
            <a:xfrm>
              <a:off x="1371600" y="26668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A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77" name="CustomShape 5"/>
            <p:cNvSpPr/>
            <p:nvPr/>
          </p:nvSpPr>
          <p:spPr>
            <a:xfrm>
              <a:off x="380880" y="42670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D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78" name="CustomShape 6"/>
            <p:cNvSpPr/>
            <p:nvPr/>
          </p:nvSpPr>
          <p:spPr>
            <a:xfrm>
              <a:off x="838080" y="342900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B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79" name="CustomShape 7"/>
            <p:cNvSpPr/>
            <p:nvPr/>
          </p:nvSpPr>
          <p:spPr>
            <a:xfrm>
              <a:off x="1828800" y="342900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C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80" name="CustomShape 8"/>
            <p:cNvSpPr/>
            <p:nvPr/>
          </p:nvSpPr>
          <p:spPr>
            <a:xfrm>
              <a:off x="1371600" y="42670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81" name="CustomShape 9"/>
            <p:cNvSpPr/>
            <p:nvPr/>
          </p:nvSpPr>
          <p:spPr>
            <a:xfrm>
              <a:off x="990720" y="510552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82" name="Line 10"/>
            <p:cNvSpPr/>
            <p:nvPr/>
          </p:nvSpPr>
          <p:spPr>
            <a:xfrm flipH="1">
              <a:off x="1218960" y="31240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Line 11"/>
            <p:cNvSpPr/>
            <p:nvPr/>
          </p:nvSpPr>
          <p:spPr>
            <a:xfrm>
              <a:off x="1828800" y="31240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Line 12"/>
            <p:cNvSpPr/>
            <p:nvPr/>
          </p:nvSpPr>
          <p:spPr>
            <a:xfrm flipH="1">
              <a:off x="761760" y="396216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Line 13"/>
            <p:cNvSpPr/>
            <p:nvPr/>
          </p:nvSpPr>
          <p:spPr>
            <a:xfrm>
              <a:off x="1218960" y="396216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Line 14"/>
            <p:cNvSpPr/>
            <p:nvPr/>
          </p:nvSpPr>
          <p:spPr>
            <a:xfrm flipH="1">
              <a:off x="1371600" y="4800600"/>
              <a:ext cx="152280" cy="304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aphicFrame>
        <p:nvGraphicFramePr>
          <p:cNvPr id="287" name="Table 15"/>
          <p:cNvGraphicFramePr/>
          <p:nvPr/>
        </p:nvGraphicFramePr>
        <p:xfrm>
          <a:off x="2666880" y="3962520"/>
          <a:ext cx="6095520" cy="761760"/>
        </p:xfrm>
        <a:graphic>
          <a:graphicData uri="http://schemas.openxmlformats.org/drawingml/2006/table">
            <a:tbl>
              <a:tblPr/>
              <a:tblGrid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</a:tblGrid>
              <a:tr h="373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B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C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388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292934"/>
                          </a:solidFill>
                          <a:latin typeface="Times New Roman"/>
                        </a:rPr>
                        <a:t>12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459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460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1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2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200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63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4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5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6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7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68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9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0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1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2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3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4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5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6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7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78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250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480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481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2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3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200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84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5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6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7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88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9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0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1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2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3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4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5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6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7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Times New Roman"/>
              </a:rPr>
              <a:t>Size = 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250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499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500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1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2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200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03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4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5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6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07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8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9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0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1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2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3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4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5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6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250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518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519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200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20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21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22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23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24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25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26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27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8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9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0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1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2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3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4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35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250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45" dur="indefinite" restart="never" nodeType="tmRoot">
          <p:childTnLst>
            <p:seq>
              <p:cTn id="1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537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538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200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39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0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1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2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3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4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45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6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7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8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9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0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1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2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3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54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250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47" dur="indefinite" restart="never" nodeType="tmRoot">
          <p:childTnLst>
            <p:seq>
              <p:cTn id="1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556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55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200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58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59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60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1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2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3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4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5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6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7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8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9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0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1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2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73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250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49" dur="indefinite" restart="never" nodeType="tmRoot">
          <p:childTnLst>
            <p:seq>
              <p:cTn id="1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575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576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200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77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78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79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80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81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82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83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84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5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6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7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8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9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0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1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2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250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1" dur="indefinite" restart="never" nodeType="tmRoot">
          <p:childTnLst>
            <p:seq>
              <p:cTn id="1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594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595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200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96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7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98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9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00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01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02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03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4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5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6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7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8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9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0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11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Times New Roman"/>
              </a:rPr>
              <a:t>tempKey = 200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3" dur="indefinite" restart="never" nodeType="tmRoot">
          <p:childTnLst>
            <p:seq>
              <p:cTn id="1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61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61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1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1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17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18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19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20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21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22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3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4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5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6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7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8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9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30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200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5" dur="indefinite" restart="never" nodeType="tmRoot">
          <p:childTnLst>
            <p:seq>
              <p:cTn id="1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632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633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34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35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36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37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38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39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0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1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2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3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4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5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6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7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Times New Roman"/>
              </a:rPr>
              <a:t>Size = 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200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Heaps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457200" y="190512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A heap is a complete binary tree.</a:t>
            </a:r>
            <a:endParaRPr b="0" lang="en-US" sz="2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A heap is best implemented in sequential representation (using an array).</a:t>
            </a:r>
            <a:endParaRPr b="0" lang="en-US" sz="2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Two important uses of heaps are: </a:t>
            </a:r>
            <a:endParaRPr b="0" lang="en-US" sz="28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(i) efficient implementation of priority queues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(ii) sorting -- Heapsort.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4A34701-FB9B-4F34-8BB4-6B5555115145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649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650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51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52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53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54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55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56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57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8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9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0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1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2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3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64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200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9" dur="indefinite" restart="never" nodeType="tmRoot">
          <p:childTnLst>
            <p:seq>
              <p:cTn id="1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666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66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68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69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70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71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72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73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74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5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6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7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8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9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0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1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200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68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68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8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7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8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9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90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91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2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3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4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5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6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7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98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200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700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701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702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3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4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5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6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7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8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9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0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1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2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3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4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5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200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717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718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719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0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1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2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3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4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5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6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7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8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9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0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1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32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200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734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735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</a:rPr>
              <a:t>130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736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37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38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39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40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41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42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3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4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5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6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7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8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49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Times New Roman"/>
              </a:rPr>
              <a:t>tempKey = 130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751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752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53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54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55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56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57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58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59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0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1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2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3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4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5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66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130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768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769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0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1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2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3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4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5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6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7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8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9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0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1" name="CustomShape 15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Times New Roman"/>
              </a:rPr>
              <a:t>Size = 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130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3" dur="indefinite" restart="never" nodeType="tmRoot">
          <p:childTnLst>
            <p:seq>
              <p:cTn id="1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78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78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7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8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9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90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1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2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3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4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5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96" name="CustomShape 15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130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798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799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00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01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02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03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04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05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6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7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8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9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0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11" name="CustomShape 15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130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7" dur="indefinite" restart="never" nodeType="tmRoot">
          <p:childTnLst>
            <p:seq>
              <p:cTn id="1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A Heap</a:t>
            </a:r>
            <a:endParaRPr b="0" lang="en-US" sz="4000" spc="-1" strike="noStrike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166952A-D765-43CC-A026-B83DC2528FCA}" type="slidenum"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grpSp>
        <p:nvGrpSpPr>
          <p:cNvPr id="293" name="Group 3"/>
          <p:cNvGrpSpPr/>
          <p:nvPr/>
        </p:nvGrpSpPr>
        <p:grpSpPr>
          <a:xfrm>
            <a:off x="762120" y="2362320"/>
            <a:ext cx="4723920" cy="3123720"/>
            <a:chOff x="762120" y="2362320"/>
            <a:chExt cx="4723920" cy="3123720"/>
          </a:xfrm>
        </p:grpSpPr>
        <p:sp>
          <p:nvSpPr>
            <p:cNvPr id="294" name="CustomShape 4"/>
            <p:cNvSpPr/>
            <p:nvPr/>
          </p:nvSpPr>
          <p:spPr>
            <a:xfrm>
              <a:off x="3200400" y="23623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10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95" name="CustomShape 5"/>
            <p:cNvSpPr/>
            <p:nvPr/>
          </p:nvSpPr>
          <p:spPr>
            <a:xfrm>
              <a:off x="4267080" y="32004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20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96" name="CustomShape 6"/>
            <p:cNvSpPr/>
            <p:nvPr/>
          </p:nvSpPr>
          <p:spPr>
            <a:xfrm>
              <a:off x="2057400" y="32004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30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97" name="CustomShape 7"/>
            <p:cNvSpPr/>
            <p:nvPr/>
          </p:nvSpPr>
          <p:spPr>
            <a:xfrm>
              <a:off x="1371600" y="40384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40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98" name="CustomShape 8"/>
            <p:cNvSpPr/>
            <p:nvPr/>
          </p:nvSpPr>
          <p:spPr>
            <a:xfrm>
              <a:off x="2743200" y="40384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50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99" name="CustomShape 9"/>
            <p:cNvSpPr/>
            <p:nvPr/>
          </p:nvSpPr>
          <p:spPr>
            <a:xfrm>
              <a:off x="3657600" y="40384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25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0" name="CustomShape 10"/>
            <p:cNvSpPr/>
            <p:nvPr/>
          </p:nvSpPr>
          <p:spPr>
            <a:xfrm>
              <a:off x="4876920" y="40384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55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1" name="CustomShape 11"/>
            <p:cNvSpPr/>
            <p:nvPr/>
          </p:nvSpPr>
          <p:spPr>
            <a:xfrm>
              <a:off x="762120" y="48769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52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2" name="CustomShape 12"/>
            <p:cNvSpPr/>
            <p:nvPr/>
          </p:nvSpPr>
          <p:spPr>
            <a:xfrm>
              <a:off x="2057400" y="48769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92934"/>
                  </a:solidFill>
                  <a:latin typeface="Times New Roman"/>
                </a:rPr>
                <a:t>42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3" name="Line 13"/>
            <p:cNvSpPr/>
            <p:nvPr/>
          </p:nvSpPr>
          <p:spPr>
            <a:xfrm flipH="1">
              <a:off x="2590560" y="2819160"/>
              <a:ext cx="60984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Line 14"/>
            <p:cNvSpPr/>
            <p:nvPr/>
          </p:nvSpPr>
          <p:spPr>
            <a:xfrm>
              <a:off x="3733560" y="2819160"/>
              <a:ext cx="68580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Line 15"/>
            <p:cNvSpPr/>
            <p:nvPr/>
          </p:nvSpPr>
          <p:spPr>
            <a:xfrm flipH="1">
              <a:off x="1828800" y="373356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Line 16"/>
            <p:cNvSpPr/>
            <p:nvPr/>
          </p:nvSpPr>
          <p:spPr>
            <a:xfrm>
              <a:off x="2590560" y="373356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Line 17"/>
            <p:cNvSpPr/>
            <p:nvPr/>
          </p:nvSpPr>
          <p:spPr>
            <a:xfrm flipH="1">
              <a:off x="4038480" y="373356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Line 18"/>
            <p:cNvSpPr/>
            <p:nvPr/>
          </p:nvSpPr>
          <p:spPr>
            <a:xfrm>
              <a:off x="4800600" y="373356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Line 19"/>
            <p:cNvSpPr/>
            <p:nvPr/>
          </p:nvSpPr>
          <p:spPr>
            <a:xfrm flipH="1">
              <a:off x="1218960" y="4572000"/>
              <a:ext cx="228600" cy="304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Line 20"/>
            <p:cNvSpPr/>
            <p:nvPr/>
          </p:nvSpPr>
          <p:spPr>
            <a:xfrm>
              <a:off x="1904760" y="4572000"/>
              <a:ext cx="304920" cy="304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1" name="CustomShape 21"/>
          <p:cNvSpPr/>
          <p:nvPr/>
        </p:nvSpPr>
        <p:spPr>
          <a:xfrm>
            <a:off x="5265360" y="2743200"/>
            <a:ext cx="3218400" cy="82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92934"/>
                </a:solidFill>
                <a:latin typeface="Times New Roman"/>
              </a:rPr>
              <a:t>Any node’s key value is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92934"/>
                </a:solidFill>
                <a:latin typeface="Times New Roman"/>
              </a:rPr>
              <a:t>less than its children’s.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81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81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1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1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17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18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19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0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1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2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3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4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5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6" name="CustomShape 15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130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9" dur="indefinite" restart="never" nodeType="tmRoot">
          <p:childTnLst>
            <p:seq>
              <p:cTn id="1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828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829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30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31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32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33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34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35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6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7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8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9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0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41" name="CustomShape 15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130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81" dur="indefinite" restart="never" nodeType="tmRoot">
          <p:childTnLst>
            <p:seq>
              <p:cTn id="1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84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84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4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4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47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48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49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50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1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2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3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4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5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56" name="CustomShape 15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130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83" dur="indefinite" restart="never" nodeType="tmRoot">
          <p:childTnLst>
            <p:seq>
              <p:cTn id="1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858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859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0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1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2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3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4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5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6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7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8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9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0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1" name="CustomShape 15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Times New Roman"/>
              </a:rPr>
              <a:t>tempKey = 50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85" dur="indefinite" restart="never" nodeType="tmRoot">
          <p:childTnLst>
            <p:seq>
              <p:cTn id="1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87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87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7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8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9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80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1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2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3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4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5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86" name="CustomShape 15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50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87" dur="indefinite" restart="never" nodeType="tmRoot">
          <p:childTnLst>
            <p:seq>
              <p:cTn id="1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888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889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90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91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92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93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94" name="Line 8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5" name="Line 9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6" name="Line 10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7" name="Line 11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8" name="CustomShape 1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99" name="CustomShape 13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Times New Roman"/>
              </a:rPr>
              <a:t>Size =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50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89" dur="indefinite" restart="never" nodeType="tmRoot">
          <p:childTnLst>
            <p:seq>
              <p:cTn id="1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01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02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03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04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05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06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07" name="Line 8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8" name="Line 9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9" name="Line 10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0" name="Line 11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1" name="CustomShape 1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12" name="CustomShape 13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50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91" dur="indefinite" restart="never" nodeType="tmRoot">
          <p:childTnLst>
            <p:seq>
              <p:cTn id="1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14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15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16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17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18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19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20" name="Line 8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1" name="Line 9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2" name="Line 10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3" name="Line 11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4" name="CustomShape 1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25" name="CustomShape 13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50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93" dur="indefinite" restart="never" nodeType="tmRoot">
          <p:childTnLst>
            <p:seq>
              <p:cTn id="1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27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28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29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0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1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2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3" name="Line 8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4" name="Line 9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5" name="Line 10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6" name="Line 11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7" name="CustomShape 1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8" name="CustomShape 13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50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95" dur="indefinite" restart="never" nodeType="tmRoot">
          <p:childTnLst>
            <p:seq>
              <p:cTn id="1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600" spc="-1" strike="noStrike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40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lIns="68400" rIns="6840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41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2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3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4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5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6" name="Line 8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7" name="Line 9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8" name="Line 10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9" name="Line 11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0" name="CustomShape 1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public void sort(){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n= size;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for(int i= 1; i &lt; n;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int tmpKey= keys[1];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T tmpData= data[1];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keys[1]= keys[size];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data[1]= data[size];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size--;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siftDown(1);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keys[size+1]= tmpKey;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data[size+1]= tmpData;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1" name="CustomShape 13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Size =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latin typeface="Times New Roman"/>
              </a:rPr>
              <a:t>tempKey = 50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97" dur="indefinite" restart="never" nodeType="tmRoot">
          <p:childTnLst>
            <p:seq>
              <p:cTn id="1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14417</TotalTime>
  <Application>LibreOffice/6.0.7.3$Linux_X86_64 LibreOffice_project/00m0$Build-3</Application>
  <Words>10648</Words>
  <Paragraphs>4100</Paragraphs>
  <Company>ksu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2002-09-08T09:46:40Z</dcterms:created>
  <dc:creator>Inayat</dc:creator>
  <dc:description/>
  <dc:language>en-US</dc:language>
  <cp:lastModifiedBy/>
  <dcterms:modified xsi:type="dcterms:W3CDTF">2019-11-18T23:15:23Z</dcterms:modified>
  <cp:revision>140</cp:revision>
  <dc:subject/>
  <dc:title>Heaps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ksu</vt:lpwstr>
  </property>
  <property fmtid="{D5CDD505-2E9C-101B-9397-08002B2CF9AE}" pid="4" name="ContentTypeId">
    <vt:lpwstr>0x0101004DE408522C37A541BB3A63276E6042ED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20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123</vt:i4>
  </property>
</Properties>
</file>