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9"/>
  </p:notesMasterIdLst>
  <p:sldIdLst>
    <p:sldId id="303" r:id="rId2"/>
    <p:sldId id="304" r:id="rId3"/>
    <p:sldId id="326" r:id="rId4"/>
    <p:sldId id="327" r:id="rId5"/>
    <p:sldId id="328" r:id="rId6"/>
    <p:sldId id="357" r:id="rId7"/>
    <p:sldId id="325" r:id="rId8"/>
    <p:sldId id="329" r:id="rId9"/>
    <p:sldId id="330" r:id="rId10"/>
    <p:sldId id="331" r:id="rId11"/>
    <p:sldId id="388" r:id="rId12"/>
    <p:sldId id="333" r:id="rId13"/>
    <p:sldId id="360" r:id="rId14"/>
    <p:sldId id="358" r:id="rId15"/>
    <p:sldId id="359" r:id="rId16"/>
    <p:sldId id="361" r:id="rId17"/>
    <p:sldId id="362" r:id="rId18"/>
    <p:sldId id="363" r:id="rId19"/>
    <p:sldId id="364" r:id="rId20"/>
    <p:sldId id="365" r:id="rId21"/>
    <p:sldId id="367" r:id="rId22"/>
    <p:sldId id="338" r:id="rId23"/>
    <p:sldId id="409" r:id="rId24"/>
    <p:sldId id="339" r:id="rId25"/>
    <p:sldId id="410" r:id="rId26"/>
    <p:sldId id="455" r:id="rId27"/>
    <p:sldId id="368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56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340" r:id="rId50"/>
    <p:sldId id="432" r:id="rId51"/>
    <p:sldId id="433" r:id="rId52"/>
    <p:sldId id="434" r:id="rId53"/>
    <p:sldId id="435" r:id="rId54"/>
    <p:sldId id="436" r:id="rId55"/>
    <p:sldId id="437" r:id="rId56"/>
    <p:sldId id="438" r:id="rId57"/>
    <p:sldId id="439" r:id="rId58"/>
    <p:sldId id="440" r:id="rId59"/>
    <p:sldId id="441" r:id="rId60"/>
    <p:sldId id="442" r:id="rId61"/>
    <p:sldId id="457" r:id="rId62"/>
    <p:sldId id="443" r:id="rId63"/>
    <p:sldId id="444" r:id="rId64"/>
    <p:sldId id="445" r:id="rId65"/>
    <p:sldId id="446" r:id="rId66"/>
    <p:sldId id="447" r:id="rId67"/>
    <p:sldId id="448" r:id="rId68"/>
    <p:sldId id="449" r:id="rId69"/>
    <p:sldId id="450" r:id="rId70"/>
    <p:sldId id="451" r:id="rId71"/>
    <p:sldId id="452" r:id="rId72"/>
    <p:sldId id="453" r:id="rId73"/>
    <p:sldId id="454" r:id="rId74"/>
    <p:sldId id="341" r:id="rId75"/>
    <p:sldId id="343" r:id="rId76"/>
    <p:sldId id="344" r:id="rId77"/>
    <p:sldId id="345" r:id="rId78"/>
    <p:sldId id="371" r:id="rId79"/>
    <p:sldId id="369" r:id="rId80"/>
    <p:sldId id="532" r:id="rId81"/>
    <p:sldId id="347" r:id="rId82"/>
    <p:sldId id="459" r:id="rId83"/>
    <p:sldId id="348" r:id="rId84"/>
    <p:sldId id="349" r:id="rId85"/>
    <p:sldId id="504" r:id="rId86"/>
    <p:sldId id="351" r:id="rId87"/>
    <p:sldId id="352" r:id="rId88"/>
    <p:sldId id="353" r:id="rId89"/>
    <p:sldId id="354" r:id="rId90"/>
    <p:sldId id="355" r:id="rId91"/>
    <p:sldId id="524" r:id="rId92"/>
    <p:sldId id="525" r:id="rId93"/>
    <p:sldId id="526" r:id="rId94"/>
    <p:sldId id="529" r:id="rId95"/>
    <p:sldId id="530" r:id="rId96"/>
    <p:sldId id="531" r:id="rId97"/>
    <p:sldId id="356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esProps" Target="presProps.xml"/><Relationship Id="rId102" Type="http://schemas.openxmlformats.org/officeDocument/2006/relationships/viewProps" Target="viewProps.xml"/><Relationship Id="rId103" Type="http://schemas.openxmlformats.org/officeDocument/2006/relationships/theme" Target="theme/theme1.xml"/><Relationship Id="rId10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interSettings" Target="printerSettings/printerSettings1.bin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7DE1D-5600-4B30-9003-F83851C9C1D2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67423-510F-4AE9-82FA-EAB682F91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1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86CD1-C714-4E65-9436-83A118C5AA6A}" type="slidenum">
              <a:rPr lang="en-GB"/>
              <a:pPr/>
              <a:t>1</a:t>
            </a:fld>
            <a:endParaRPr lang="en-GB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02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555134-2564-44E5-98E9-119BEEF3EC57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103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CF72-C639-4FCD-8EBF-6585E38AFD8D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CF72-C639-4FCD-8EBF-6585E38AFD8D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99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CF72-C639-4FCD-8EBF-6585E38AFD8D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FD390AC-1671-4355-B3BD-8B22E1490A43}" type="datetimeFigureOut">
              <a:rPr lang="en-US" smtClean="0"/>
              <a:pPr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l"/>
            <a:r>
              <a:rPr lang="en-US" sz="4800" dirty="0" smtClean="0"/>
              <a:t>Queue</a:t>
            </a:r>
            <a:endParaRPr lang="en-US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448496"/>
            <a:ext cx="7772400" cy="1199704"/>
          </a:xfrm>
        </p:spPr>
        <p:txBody>
          <a:bodyPr/>
          <a:lstStyle/>
          <a:p>
            <a:pPr algn="l"/>
            <a:r>
              <a:rPr lang="en-US" dirty="0" smtClean="0"/>
              <a:t>CSC212:Data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286E-8804-4CBD-9032-69493A8F748E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</a:t>
            </a:r>
            <a:r>
              <a:rPr lang="en-US" sz="20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 smtClean="0">
                <a:latin typeface="SimSun" pitchFamily="2" charset="-122"/>
              </a:rPr>
              <a:t>(tail </a:t>
            </a:r>
            <a:r>
              <a:rPr lang="en-US" sz="2000" dirty="0">
                <a:latin typeface="SimSun" pitchFamily="2" charset="-122"/>
              </a:rPr>
              <a:t>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head </a:t>
            </a:r>
            <a:r>
              <a:rPr lang="en-US" sz="2000" dirty="0">
                <a:latin typeface="SimSun" pitchFamily="2" charset="-122"/>
              </a:rPr>
              <a:t>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</a:t>
            </a:r>
            <a:r>
              <a:rPr lang="en-US" sz="2000" dirty="0" smtClean="0">
                <a:latin typeface="SimSun" pitchFamily="2" charset="-122"/>
              </a:rPr>
              <a:t>&gt;(e);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</a:t>
            </a:r>
            <a:r>
              <a:rPr lang="en-US" sz="2000" dirty="0" err="1" smtClean="0">
                <a:latin typeface="SimSun" pitchFamily="2" charset="-122"/>
              </a:rPr>
              <a:t>tail.next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 smtClean="0">
                <a:latin typeface="SimSun" pitchFamily="2" charset="-122"/>
              </a:rPr>
              <a:t>Node&lt;T&gt;(e</a:t>
            </a:r>
            <a:r>
              <a:rPr lang="en-US" sz="20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</a:t>
            </a:r>
            <a:r>
              <a:rPr lang="en-US" sz="2000" dirty="0">
                <a:latin typeface="SimSun" pitchFamily="2" charset="-122"/>
              </a:rPr>
              <a:t>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ADT Queue (Linked-List): Implementation</a:t>
            </a:r>
            <a:endParaRPr lang="en-US" sz="2800" dirty="0"/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T </a:t>
            </a:r>
            <a:r>
              <a:rPr lang="en-US" sz="2000" dirty="0">
                <a:latin typeface="SimSun" pitchFamily="2" charset="-122"/>
              </a:rPr>
              <a:t>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</a:t>
            </a:r>
            <a:r>
              <a:rPr lang="en-US" sz="2000" dirty="0">
                <a:latin typeface="SimSun" pitchFamily="2" charset="-122"/>
              </a:rPr>
              <a:t>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 smtClean="0">
                <a:latin typeface="SimSun" pitchFamily="2" charset="-122"/>
              </a:rPr>
              <a:t>(size </a:t>
            </a:r>
            <a:r>
              <a:rPr lang="en-US" sz="2000" dirty="0">
                <a:latin typeface="SimSun" pitchFamily="2" charset="-122"/>
              </a:rPr>
              <a:t>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tail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fixed size array is used to store the data elements.</a:t>
            </a:r>
          </a:p>
          <a:p>
            <a:r>
              <a:rPr lang="en-US" dirty="0"/>
              <a:t>As data elements are </a:t>
            </a:r>
            <a:r>
              <a:rPr lang="en-US" dirty="0" err="1"/>
              <a:t>enqueued</a:t>
            </a:r>
            <a:r>
              <a:rPr lang="en-US" dirty="0"/>
              <a:t> &amp; served the queue crawls through the array from low to high index values.</a:t>
            </a:r>
          </a:p>
          <a:p>
            <a:r>
              <a:rPr lang="en-US" dirty="0"/>
              <a:t>As the queue crawls forward, it also expands and contracts.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68D6-2478-47E6-B281-815B11D87C7F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029200" cy="1463675"/>
            <a:chOff x="864" y="1632"/>
            <a:chExt cx="3168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634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120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Tail</a:t>
              </a:r>
            </a:p>
          </p:txBody>
        </p:sp>
      </p:grp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429000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5715000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029200" cy="1463675"/>
            <a:chOff x="864" y="1632"/>
            <a:chExt cx="3168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634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401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 err="1" smtClean="0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429000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181253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029200" cy="1463675"/>
            <a:chOff x="864" y="1632"/>
            <a:chExt cx="3168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401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 smtClean="0"/>
              <a:t>Serve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181253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105400" cy="1463675"/>
            <a:chOff x="864" y="1632"/>
            <a:chExt cx="3216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689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 err="1" smtClean="0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638453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105400" cy="1463675"/>
            <a:chOff x="864" y="1632"/>
            <a:chExt cx="3216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689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/>
              <a:t>Where to </a:t>
            </a:r>
            <a:r>
              <a:rPr lang="en-US" b="1" dirty="0" err="1" smtClean="0"/>
              <a:t>Enqueue</a:t>
            </a:r>
            <a:r>
              <a:rPr lang="en-US" b="1" dirty="0" smtClean="0"/>
              <a:t> this?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638453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3276600" y="4419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2126" y="2879725"/>
            <a:ext cx="5095876" cy="1463675"/>
            <a:chOff x="822" y="1632"/>
            <a:chExt cx="3210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22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/>
              <a:t>Wrap round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075506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2126" y="2879725"/>
            <a:ext cx="5095876" cy="1463675"/>
            <a:chOff x="822" y="1632"/>
            <a:chExt cx="3210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2233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22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/>
              <a:t>After one Serve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43705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075506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GB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Queue</a:t>
            </a:r>
            <a:r>
              <a:rPr lang="en-US" dirty="0"/>
              <a:t>: First In First Out (FIFO).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Used in operating systems, simulations etc.</a:t>
            </a:r>
          </a:p>
          <a:p>
            <a:pPr>
              <a:lnSpc>
                <a:spcPct val="90000"/>
              </a:lnSpc>
            </a:pPr>
            <a:r>
              <a:rPr lang="en-US" dirty="0"/>
              <a:t>Priority Queues: Highest priority item is served first.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Used in operating systems, printer servers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F160-84F1-4DF6-927B-1ABEA18DEE7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029200" cy="1463675"/>
            <a:chOff x="864" y="1632"/>
            <a:chExt cx="3168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2233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1103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/>
              <a:t>After one </a:t>
            </a:r>
            <a:r>
              <a:rPr lang="en-US" b="1" dirty="0" err="1" smtClean="0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43705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523653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21</a:t>
            </a:fld>
            <a:endParaRPr lang="en-US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3276600" y="2610553"/>
            <a:ext cx="23622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819400" y="2153353"/>
            <a:ext cx="3276600" cy="3124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4495800" y="4820353"/>
            <a:ext cx="0" cy="457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 rot="18341668">
            <a:off x="3556243" y="3243104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 rot="3205757">
            <a:off x="4675074" y="3245563"/>
            <a:ext cx="59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50" name="Straight Connector 49"/>
          <p:cNvCxnSpPr>
            <a:stCxn id="27" idx="6"/>
            <a:endCxn id="28" idx="6"/>
          </p:cNvCxnSpPr>
          <p:nvPr/>
        </p:nvCxnSpPr>
        <p:spPr>
          <a:xfrm>
            <a:off x="5638800" y="371545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2"/>
            <a:endCxn id="28" idx="2"/>
          </p:cNvCxnSpPr>
          <p:nvPr/>
        </p:nvCxnSpPr>
        <p:spPr>
          <a:xfrm flipH="1">
            <a:off x="2819400" y="371545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7" idx="3"/>
            <a:endCxn id="28" idx="3"/>
          </p:cNvCxnSpPr>
          <p:nvPr/>
        </p:nvCxnSpPr>
        <p:spPr>
          <a:xfrm flipH="1">
            <a:off x="3299247" y="4496736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7" idx="5"/>
            <a:endCxn id="28" idx="5"/>
          </p:cNvCxnSpPr>
          <p:nvPr/>
        </p:nvCxnSpPr>
        <p:spPr>
          <a:xfrm>
            <a:off x="5292864" y="4496736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7" idx="7"/>
            <a:endCxn id="28" idx="7"/>
          </p:cNvCxnSpPr>
          <p:nvPr/>
        </p:nvCxnSpPr>
        <p:spPr>
          <a:xfrm flipV="1">
            <a:off x="5292864" y="2610881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7" idx="0"/>
            <a:endCxn id="28" idx="0"/>
          </p:cNvCxnSpPr>
          <p:nvPr/>
        </p:nvCxnSpPr>
        <p:spPr>
          <a:xfrm flipV="1">
            <a:off x="4457700" y="215335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7" idx="1"/>
            <a:endCxn id="28" idx="1"/>
          </p:cNvCxnSpPr>
          <p:nvPr/>
        </p:nvCxnSpPr>
        <p:spPr>
          <a:xfrm flipH="1" flipV="1">
            <a:off x="3299247" y="2610881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562600" y="3124200"/>
            <a:ext cx="381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562600" y="41148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876800" y="47244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886200" y="47244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971800" y="41148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2971800" y="3124200"/>
            <a:ext cx="381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3810000" y="22860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953000" y="22860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1044"/>
          <p:cNvSpPr>
            <a:spLocks noChangeShapeType="1"/>
          </p:cNvSpPr>
          <p:nvPr/>
        </p:nvSpPr>
        <p:spPr bwMode="auto">
          <a:xfrm>
            <a:off x="3505200" y="31242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1044"/>
          <p:cNvSpPr>
            <a:spLocks noChangeShapeType="1"/>
          </p:cNvSpPr>
          <p:nvPr/>
        </p:nvSpPr>
        <p:spPr bwMode="auto">
          <a:xfrm flipH="1">
            <a:off x="5105400" y="31242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6568" y="2143126"/>
            <a:ext cx="300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Text Box 21"/>
          <p:cNvSpPr txBox="1">
            <a:spLocks noChangeArrowheads="1"/>
          </p:cNvSpPr>
          <p:nvPr/>
        </p:nvSpPr>
        <p:spPr bwMode="auto">
          <a:xfrm rot="20750791">
            <a:off x="4488180" y="5334000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90" name="Text Box 21"/>
          <p:cNvSpPr txBox="1">
            <a:spLocks noChangeArrowheads="1"/>
          </p:cNvSpPr>
          <p:nvPr/>
        </p:nvSpPr>
        <p:spPr bwMode="auto">
          <a:xfrm rot="663180">
            <a:off x="3984932" y="535788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</a:t>
            </a:r>
            <a:r>
              <a:rPr lang="en-US" sz="3600" dirty="0" smtClean="0"/>
              <a:t>Array): Representation</a:t>
            </a:r>
            <a:endParaRPr lang="en-US" sz="3600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 smtClean="0">
                <a:latin typeface="SimSun" pitchFamily="2" charset="-122"/>
              </a:rPr>
              <a:t>ArrayQueue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head, </a:t>
            </a:r>
            <a:r>
              <a:rPr lang="en-US" sz="2000" dirty="0" smtClean="0">
                <a:latin typeface="SimSun" pitchFamily="2" charset="-122"/>
              </a:rPr>
              <a:t>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T[] </a:t>
            </a:r>
            <a:r>
              <a:rPr lang="en-US" sz="2000" dirty="0" smtClean="0">
                <a:latin typeface="SimSun" pitchFamily="2" charset="-122"/>
              </a:rPr>
              <a:t>data;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ArrayQueue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n)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smtClean="0">
                <a:latin typeface="SimSun" pitchFamily="2" charset="-122"/>
              </a:rPr>
              <a:t>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smtClean="0">
                <a:latin typeface="SimSun" pitchFamily="2" charset="-122"/>
              </a:rPr>
              <a:t>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tail = </a:t>
            </a:r>
            <a:r>
              <a:rPr lang="en-US" sz="2000" dirty="0" smtClean="0">
                <a:latin typeface="SimSun" pitchFamily="2" charset="-122"/>
              </a:rPr>
              <a:t>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 </a:t>
            </a:r>
            <a:r>
              <a:rPr lang="en-US" sz="2000" dirty="0">
                <a:latin typeface="SimSun" pitchFamily="2" charset="-122"/>
              </a:rPr>
              <a:t>= (T</a:t>
            </a:r>
            <a:r>
              <a:rPr lang="en-US" sz="2000" dirty="0" smtClean="0">
                <a:latin typeface="SimSun" pitchFamily="2" charset="-122"/>
              </a:rPr>
              <a:t>[])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Object[n</a:t>
            </a:r>
            <a:r>
              <a:rPr lang="en-US" sz="2000" dirty="0" smtClean="0">
                <a:latin typeface="SimSun" pitchFamily="2" charset="-122"/>
              </a:rPr>
              <a:t>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6B-A7FA-4116-A89B-1B42414F071B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</a:t>
            </a:r>
            <a:r>
              <a:rPr lang="en-US" sz="3600" dirty="0" smtClean="0"/>
              <a:t>Array): Representation</a:t>
            </a:r>
            <a:endParaRPr lang="en-US" sz="3600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 smtClean="0">
                <a:latin typeface="SimSun" pitchFamily="2" charset="-122"/>
              </a:rPr>
              <a:t>ArrayQueue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head, </a:t>
            </a:r>
            <a:r>
              <a:rPr lang="en-US" sz="2000" dirty="0" smtClean="0">
                <a:latin typeface="SimSun" pitchFamily="2" charset="-122"/>
              </a:rPr>
              <a:t>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T[] </a:t>
            </a:r>
            <a:r>
              <a:rPr lang="en-US" sz="2000" dirty="0" smtClean="0">
                <a:latin typeface="SimSun" pitchFamily="2" charset="-122"/>
              </a:rPr>
              <a:t>data;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ArrayQueue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n)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size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head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tail =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data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(T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[])new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Object[n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  <a:endParaRPr lang="en-US" sz="2000" b="1" dirty="0">
              <a:solidFill>
                <a:srgbClr val="FF000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6B-A7FA-4116-A89B-1B42414F071B}" type="slidenum">
              <a:rPr lang="en-US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20844" y="3957137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5176337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0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4800600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5181600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41910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957637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41915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</a:t>
            </a:r>
            <a:r>
              <a:rPr lang="en-US" sz="3600" dirty="0" smtClean="0"/>
              <a:t>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full ()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 ==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</a:t>
            </a:r>
            <a:r>
              <a:rPr lang="en-US" sz="3600" dirty="0" smtClean="0"/>
              <a:t>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full () {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return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 == </a:t>
            </a:r>
            <a:r>
              <a:rPr lang="en-US" sz="2000" b="1" dirty="0" err="1" smtClean="0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  <a:endParaRPr lang="en-US" sz="2000" b="1" dirty="0">
              <a:solidFill>
                <a:srgbClr val="FF000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72681" y="2362200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248400" y="2362200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535162" y="23622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810881" y="23622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5897525" y="1823537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3042737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088522" y="2667000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67951" y="3048000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43604" y="20574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72681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252080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3832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3231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1100" y="1824037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77179" y="20579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70760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5" name="Rectangle 24"/>
          <p:cNvSpPr/>
          <p:nvPr/>
        </p:nvSpPr>
        <p:spPr>
          <a:xfrm>
            <a:off x="6246479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6" name="Rectangle 25"/>
          <p:cNvSpPr/>
          <p:nvPr/>
        </p:nvSpPr>
        <p:spPr>
          <a:xfrm>
            <a:off x="6533241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7" name="Rectangle 26"/>
          <p:cNvSpPr/>
          <p:nvPr/>
        </p:nvSpPr>
        <p:spPr>
          <a:xfrm>
            <a:off x="6808960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8" name="TextBox 27"/>
          <p:cNvSpPr txBox="1"/>
          <p:nvPr/>
        </p:nvSpPr>
        <p:spPr>
          <a:xfrm>
            <a:off x="6013421" y="41212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715000" y="53404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31" name="Straight Arrow Connector 30"/>
          <p:cNvCxnSpPr>
            <a:stCxn id="32" idx="0"/>
          </p:cNvCxnSpPr>
          <p:nvPr/>
        </p:nvCxnSpPr>
        <p:spPr>
          <a:xfrm flipH="1" flipV="1">
            <a:off x="7086601" y="49646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66030" y="53456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159500" y="43550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7076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24840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551911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83131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889750" y="41217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035829" y="43555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24600" y="3496769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false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09267" y="5757446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true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410200" y="3953969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0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0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0294" y="3895253"/>
            <a:ext cx="170506" cy="37194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266506" y="4240041"/>
            <a:ext cx="36580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‘a’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x-none" sz="1200" dirty="0"/>
          </a:p>
        </p:txBody>
      </p:sp>
      <p:sp>
        <p:nvSpPr>
          <p:cNvPr id="27" name="Oval 26"/>
          <p:cNvSpPr/>
          <p:nvPr/>
        </p:nvSpPr>
        <p:spPr>
          <a:xfrm>
            <a:off x="607060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0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x-none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(0 + 1) % 4 = 1 % 4 = 1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Queue: Specification</a:t>
            </a:r>
          </a:p>
        </p:txBody>
      </p:sp>
      <p:sp>
        <p:nvSpPr>
          <p:cNvPr id="20173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u="sng" dirty="0" smtClean="0"/>
              <a:t>Elements:</a:t>
            </a:r>
            <a:r>
              <a:rPr lang="en-US" sz="2800" dirty="0" smtClean="0"/>
              <a:t> The elements are of generic type &lt;Type&gt; 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(The elements are placed in nodes for linked list implementations).</a:t>
            </a:r>
            <a:endParaRPr lang="en-US" sz="2800" b="1" u="sng" dirty="0" smtClean="0"/>
          </a:p>
          <a:p>
            <a:pPr>
              <a:buFontTx/>
              <a:buNone/>
            </a:pPr>
            <a:r>
              <a:rPr lang="en-US" sz="2800" b="1" u="sng" dirty="0" smtClean="0"/>
              <a:t>Structure</a:t>
            </a:r>
            <a:r>
              <a:rPr lang="en-US" sz="2800" b="1" u="sng" dirty="0"/>
              <a:t>:</a:t>
            </a:r>
            <a:r>
              <a:rPr lang="en-US" sz="2800" dirty="0"/>
              <a:t> the elements are linearly </a:t>
            </a:r>
            <a:r>
              <a:rPr lang="en-US" sz="2800" dirty="0" smtClean="0"/>
              <a:t>arranged, </a:t>
            </a:r>
            <a:r>
              <a:rPr lang="en-US" sz="2800" dirty="0"/>
              <a:t>and ordered according to the order of </a:t>
            </a:r>
            <a:r>
              <a:rPr lang="en-US" sz="2800" dirty="0" smtClean="0"/>
              <a:t>arrival. Most </a:t>
            </a:r>
            <a:r>
              <a:rPr lang="en-US" sz="2800" dirty="0"/>
              <a:t>recently arrived element is called the </a:t>
            </a:r>
            <a:r>
              <a:rPr lang="en-US" sz="2800" u="sng" dirty="0" smtClean="0"/>
              <a:t>back or tail</a:t>
            </a:r>
            <a:r>
              <a:rPr lang="en-US" sz="2800" dirty="0" smtClean="0"/>
              <a:t>, and </a:t>
            </a:r>
            <a:r>
              <a:rPr lang="en-US" sz="2800" dirty="0"/>
              <a:t>least recently arrived </a:t>
            </a:r>
            <a:r>
              <a:rPr lang="en-US" sz="2800" dirty="0" smtClean="0"/>
              <a:t>element is called </a:t>
            </a:r>
            <a:r>
              <a:rPr lang="en-US" sz="2800" dirty="0"/>
              <a:t>the </a:t>
            </a:r>
            <a:r>
              <a:rPr lang="en-US" sz="2800" u="sng" dirty="0"/>
              <a:t>front or head</a:t>
            </a:r>
            <a:r>
              <a:rPr lang="en-US" sz="2800" dirty="0"/>
              <a:t>. </a:t>
            </a:r>
          </a:p>
          <a:p>
            <a:pPr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elements in the queue is bounded therefore the domain is finite. Type of elements: Queue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6D22-14CE-4009-8255-D8EEE4E5FB8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 smtClean="0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0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(0 + 1) % 4 = 1 % 4 = 1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x-none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x-none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x-none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505023" y="3895253"/>
            <a:ext cx="170506" cy="37194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536426" y="4240041"/>
            <a:ext cx="37542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‘x’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35635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x-non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x-none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x-non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(1 + 1) % 4 = 2 % 4 = 2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 smtClean="0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x-none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x-non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(1 + 1) % 4 = 2 % 4 = 2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x-none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x-none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x-none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x-none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3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x-none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30850" y="2133600"/>
            <a:ext cx="22573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After one </a:t>
            </a:r>
            <a:r>
              <a:rPr lang="en-US" b="1" dirty="0" err="1" smtClean="0">
                <a:solidFill>
                  <a:srgbClr val="002060"/>
                </a:solidFill>
              </a:rPr>
              <a:t>Enqueue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3895" y="2133600"/>
            <a:ext cx="188705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After one Serve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Queue: Specification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</a:t>
            </a:r>
            <a:r>
              <a:rPr lang="en-US" sz="2000" dirty="0" err="1"/>
              <a:t>Enqueue</a:t>
            </a:r>
            <a:r>
              <a:rPr lang="en-US" sz="2000" dirty="0"/>
              <a:t> (Type e)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Queue Q is not full.  </a:t>
            </a:r>
            <a:r>
              <a:rPr lang="en-US" sz="2000" b="1" dirty="0"/>
              <a:t>input: </a:t>
            </a:r>
            <a:r>
              <a:rPr lang="en-US" sz="2000" dirty="0"/>
              <a:t>Type e.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Element e is added to the queue at its tail. </a:t>
            </a:r>
            <a:r>
              <a:rPr lang="en-US" sz="2000" b="1" dirty="0"/>
              <a:t>output:</a:t>
            </a:r>
            <a:r>
              <a:rPr lang="en-US" sz="2000" dirty="0"/>
              <a:t> none.</a:t>
            </a:r>
          </a:p>
          <a:p>
            <a:pPr marL="609600" indent="-609600"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Serve (Type e)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Queue Q is not empty.  </a:t>
            </a:r>
            <a:r>
              <a:rPr lang="en-US" sz="2000" b="1" dirty="0"/>
              <a:t>input</a:t>
            </a:r>
            <a:r>
              <a:rPr lang="en-US" sz="2000" dirty="0"/>
              <a:t>: </a:t>
            </a:r>
            <a:r>
              <a:rPr lang="en-US" sz="2000" dirty="0" smtClean="0"/>
              <a:t>none</a:t>
            </a:r>
            <a:endParaRPr lang="en-US" sz="2000" dirty="0"/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the element at the head of Q is removed and its value assigned to e. </a:t>
            </a:r>
            <a:r>
              <a:rPr lang="en-US" sz="2000" b="1" dirty="0"/>
              <a:t>output</a:t>
            </a:r>
            <a:r>
              <a:rPr lang="en-US" sz="2000" dirty="0"/>
              <a:t>: Type e.</a:t>
            </a:r>
          </a:p>
          <a:p>
            <a:pPr marL="609600" indent="-609600">
              <a:buFontTx/>
              <a:buAutoNum type="arabicPeriod" startAt="3"/>
            </a:pPr>
            <a:r>
              <a:rPr lang="en-US" sz="2000" b="1" dirty="0"/>
              <a:t>Method</a:t>
            </a:r>
            <a:r>
              <a:rPr lang="en-US" sz="2000" dirty="0"/>
              <a:t> Length (</a:t>
            </a:r>
            <a:r>
              <a:rPr lang="en-US" sz="2000" dirty="0" err="1"/>
              <a:t>int</a:t>
            </a:r>
            <a:r>
              <a:rPr lang="en-US" sz="2000" dirty="0"/>
              <a:t>  length)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requires: </a:t>
            </a:r>
            <a:r>
              <a:rPr lang="en-US" sz="2000" dirty="0" smtClean="0"/>
              <a:t>none. </a:t>
            </a:r>
            <a:r>
              <a:rPr lang="en-US" sz="2000" b="1" dirty="0" smtClean="0"/>
              <a:t>input</a:t>
            </a:r>
            <a:r>
              <a:rPr lang="en-US" sz="2000" dirty="0" smtClean="0"/>
              <a:t>: none</a:t>
            </a:r>
            <a:br>
              <a:rPr lang="en-US" sz="2000" dirty="0" smtClean="0"/>
            </a:br>
            <a:r>
              <a:rPr lang="en-US" sz="2000" b="1" dirty="0" smtClean="0"/>
              <a:t>results</a:t>
            </a:r>
            <a:r>
              <a:rPr lang="en-US" sz="2000" dirty="0"/>
              <a:t>: The number of element in the Queue Q is returned. </a:t>
            </a:r>
            <a:r>
              <a:rPr lang="en-US" sz="2000" b="1" dirty="0"/>
              <a:t>output</a:t>
            </a:r>
            <a:r>
              <a:rPr lang="en-US" sz="2000" dirty="0"/>
              <a:t>: length.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B2E4-D380-49C0-9234-2D729C62376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133600"/>
            <a:ext cx="23471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After another Serve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  <p:cxnSp>
        <p:nvCxnSpPr>
          <p:cNvPr id="23" name="Straight Arrow Connector 22"/>
          <p:cNvCxnSpPr>
            <a:stCxn id="25" idx="0"/>
          </p:cNvCxnSpPr>
          <p:nvPr/>
        </p:nvCxnSpPr>
        <p:spPr>
          <a:xfrm flipV="1">
            <a:off x="6964703" y="3895254"/>
            <a:ext cx="116491" cy="371946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793021" y="4267200"/>
            <a:ext cx="34336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‘r’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92150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r</a:t>
            </a:r>
            <a:endParaRPr lang="x-non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43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r</a:t>
            </a:r>
            <a:endParaRPr lang="x-none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(3 + 1) % 4 = 4 % 4 = 0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 smtClean="0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r</a:t>
            </a:r>
            <a:endParaRPr lang="x-none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(3 + 1) % 4 = 4 % 4 = 0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45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r</a:t>
            </a:r>
            <a:endParaRPr lang="x-none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46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r</a:t>
            </a:r>
            <a:endParaRPr lang="x-none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47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3</a:t>
            </a:r>
            <a:endParaRPr lang="x-none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469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30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r</a:t>
            </a:r>
            <a:endParaRPr lang="x-none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76950" y="3609201"/>
            <a:ext cx="32893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m</a:t>
            </a:r>
            <a:endParaRPr lang="x-none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30850" y="2133600"/>
            <a:ext cx="22573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After one </a:t>
            </a:r>
            <a:r>
              <a:rPr lang="en-US" b="1" dirty="0" err="1" smtClean="0">
                <a:solidFill>
                  <a:srgbClr val="002060"/>
                </a:solidFill>
              </a:rPr>
              <a:t>Enqueue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 smtClean="0">
                <a:latin typeface="SimSun" pitchFamily="2" charset="-122"/>
              </a:rPr>
              <a:t>enqueue</a:t>
            </a:r>
            <a:r>
              <a:rPr lang="en-US" sz="2000" dirty="0" smtClean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data[tail] = e;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tail = (tail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48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71827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2" cy="49244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size</a:t>
            </a:r>
          </a:p>
          <a:p>
            <a:pPr algn="ctr"/>
            <a:r>
              <a:rPr lang="en-US" sz="8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800" b="1" dirty="0" smtClean="0">
                <a:solidFill>
                  <a:srgbClr val="FF0000"/>
                </a:solidFill>
              </a:rPr>
              <a:t>(full)</a:t>
            </a:r>
            <a:endParaRPr lang="x-none" sz="8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6435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755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216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r</a:t>
            </a:r>
            <a:endParaRPr lang="x-none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76950" y="3609201"/>
            <a:ext cx="32893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m</a:t>
            </a:r>
            <a:endParaRPr lang="x-none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76664" y="3609201"/>
            <a:ext cx="2632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s</a:t>
            </a:r>
            <a:endParaRPr lang="x-none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2133600"/>
            <a:ext cx="27061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After another </a:t>
            </a:r>
            <a:r>
              <a:rPr lang="en-US" b="1" dirty="0" err="1" smtClean="0">
                <a:solidFill>
                  <a:srgbClr val="002060"/>
                </a:solidFill>
              </a:rPr>
              <a:t>Enqueue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Queue: Specification</a:t>
            </a:r>
            <a:endParaRPr lang="en-US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sz="2000" b="1" u="sng" dirty="0"/>
              <a:t>Operations:</a:t>
            </a:r>
          </a:p>
          <a:p>
            <a:pPr marL="609600" indent="-609600">
              <a:buFontTx/>
              <a:buAutoNum type="arabicPeriod" startAt="4"/>
            </a:pPr>
            <a:r>
              <a:rPr lang="en-US" sz="2000" b="1" dirty="0"/>
              <a:t>Method</a:t>
            </a:r>
            <a:r>
              <a:rPr lang="en-US" sz="2000" dirty="0"/>
              <a:t> Full (</a:t>
            </a:r>
            <a:r>
              <a:rPr lang="en-US" sz="2000" dirty="0" err="1"/>
              <a:t>boolean</a:t>
            </a:r>
            <a:r>
              <a:rPr lang="en-US" sz="2000" dirty="0"/>
              <a:t> flag).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</a:t>
            </a:r>
            <a:r>
              <a:rPr lang="en-US" sz="2000" dirty="0" smtClean="0"/>
              <a:t>none. </a:t>
            </a:r>
            <a:r>
              <a:rPr lang="en-US" sz="2000" b="1" dirty="0"/>
              <a:t>input</a:t>
            </a:r>
            <a:r>
              <a:rPr lang="en-US" sz="2000" dirty="0" smtClean="0"/>
              <a:t>: none </a:t>
            </a:r>
            <a:endParaRPr lang="en-US" sz="2000" dirty="0"/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If Q is full then flag is set to true, otherwise flag is set to false. </a:t>
            </a:r>
            <a:r>
              <a:rPr lang="en-US" sz="2000" b="1" dirty="0"/>
              <a:t>output</a:t>
            </a:r>
            <a:r>
              <a:rPr lang="en-US" sz="2000" dirty="0"/>
              <a:t>: flag.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77AB-4387-46CA-B610-0C8B990387F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50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3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x-none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T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e =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51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3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x-none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52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3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x-none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(0 + 1) % 4 = 1 % 4 = 1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head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(head + 1) % </a:t>
            </a:r>
            <a:r>
              <a:rPr lang="en-US" sz="2000" b="1" dirty="0" err="1" smtClean="0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53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3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x-none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(0 + 1) % 4 = 1 % 4 = 1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54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x-none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55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x-none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a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56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x</a:t>
            </a:r>
            <a:endParaRPr lang="x-none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57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2133600"/>
            <a:ext cx="23471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After another Serve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58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4207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f</a:t>
            </a:r>
            <a:endParaRPr lang="x-none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94458" y="2133600"/>
            <a:ext cx="2254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After one </a:t>
            </a:r>
            <a:r>
              <a:rPr lang="en-US" b="1" dirty="0" err="1" smtClean="0">
                <a:solidFill>
                  <a:srgbClr val="002060"/>
                </a:solidFill>
              </a:rPr>
              <a:t>Enqueue</a:t>
            </a:r>
            <a:endParaRPr lang="en-US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59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3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d</a:t>
            </a:r>
            <a:endParaRPr lang="x-none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f</a:t>
            </a:r>
            <a:endParaRPr lang="x-none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410200" y="2133600"/>
            <a:ext cx="27061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After another </a:t>
            </a:r>
            <a:r>
              <a:rPr lang="en-US" b="1" dirty="0" err="1" smtClean="0">
                <a:solidFill>
                  <a:srgbClr val="002060"/>
                </a:solidFill>
              </a:rPr>
              <a:t>Enqueue</a:t>
            </a:r>
            <a:endParaRPr lang="en-US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ADT Queue (Linked-List)</a:t>
            </a:r>
            <a:endParaRPr lang="en-US" dirty="0" smtClean="0"/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7F85CA-D361-45CE-810B-C867C3A5FC39}" type="slidenum">
              <a:rPr lang="en-US" smtClean="0"/>
              <a:pPr/>
              <a:t>6</a:t>
            </a:fld>
            <a:endParaRPr lang="en-US" smtClean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676400" y="2541587"/>
            <a:ext cx="5891213" cy="1344613"/>
            <a:chOff x="1268" y="1572"/>
            <a:chExt cx="3711" cy="847"/>
          </a:xfrm>
        </p:grpSpPr>
        <p:sp>
          <p:nvSpPr>
            <p:cNvPr id="28703" name="Rectangle 4"/>
            <p:cNvSpPr>
              <a:spLocks noChangeArrowheads="1"/>
            </p:cNvSpPr>
            <p:nvPr/>
          </p:nvSpPr>
          <p:spPr bwMode="auto">
            <a:xfrm>
              <a:off x="1268" y="1892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984" y="1872"/>
              <a:ext cx="432" cy="288"/>
              <a:chOff x="2976" y="3120"/>
              <a:chExt cx="432" cy="288"/>
            </a:xfrm>
          </p:grpSpPr>
          <p:sp>
            <p:nvSpPr>
              <p:cNvPr id="28728" name="Rectangle 7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9" name="Rectangle 8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360" y="1872"/>
              <a:ext cx="432" cy="288"/>
              <a:chOff x="2976" y="3120"/>
              <a:chExt cx="432" cy="288"/>
            </a:xfrm>
          </p:grpSpPr>
          <p:sp>
            <p:nvSpPr>
              <p:cNvPr id="28726" name="Rectangle 10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7" name="Rectangle 11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 flipV="1">
              <a:off x="2736" y="1872"/>
              <a:ext cx="432" cy="288"/>
              <a:chOff x="2976" y="3120"/>
              <a:chExt cx="432" cy="288"/>
            </a:xfrm>
          </p:grpSpPr>
          <p:sp>
            <p:nvSpPr>
              <p:cNvPr id="28724" name="Rectangle 13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5" name="Rectangle 14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12" y="1872"/>
              <a:ext cx="432" cy="288"/>
              <a:chOff x="2976" y="3120"/>
              <a:chExt cx="432" cy="288"/>
            </a:xfrm>
          </p:grpSpPr>
          <p:sp>
            <p:nvSpPr>
              <p:cNvPr id="28722" name="Rectangle 16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3" name="Rectangle 17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12" name="Line 21"/>
            <p:cNvSpPr>
              <a:spLocks noChangeShapeType="1"/>
            </p:cNvSpPr>
            <p:nvPr/>
          </p:nvSpPr>
          <p:spPr bwMode="auto">
            <a:xfrm>
              <a:off x="1776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Line 22"/>
            <p:cNvSpPr>
              <a:spLocks noChangeShapeType="1"/>
            </p:cNvSpPr>
            <p:nvPr/>
          </p:nvSpPr>
          <p:spPr bwMode="auto">
            <a:xfrm>
              <a:off x="2448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Line 23"/>
            <p:cNvSpPr>
              <a:spLocks noChangeShapeType="1"/>
            </p:cNvSpPr>
            <p:nvPr/>
          </p:nvSpPr>
          <p:spPr bwMode="auto">
            <a:xfrm>
              <a:off x="3072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Line 24"/>
            <p:cNvSpPr>
              <a:spLocks noChangeShapeType="1"/>
            </p:cNvSpPr>
            <p:nvPr/>
          </p:nvSpPr>
          <p:spPr bwMode="auto">
            <a:xfrm>
              <a:off x="3696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Line 25"/>
            <p:cNvSpPr>
              <a:spLocks noChangeShapeType="1"/>
            </p:cNvSpPr>
            <p:nvPr/>
          </p:nvSpPr>
          <p:spPr bwMode="auto">
            <a:xfrm>
              <a:off x="4320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Rectangle 26"/>
            <p:cNvSpPr>
              <a:spLocks noChangeArrowheads="1"/>
            </p:cNvSpPr>
            <p:nvPr/>
          </p:nvSpPr>
          <p:spPr bwMode="auto">
            <a:xfrm>
              <a:off x="1316" y="1572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Tail</a:t>
              </a:r>
            </a:p>
          </p:txBody>
        </p:sp>
        <p:sp>
          <p:nvSpPr>
            <p:cNvPr id="28718" name="Text Box 27"/>
            <p:cNvSpPr txBox="1">
              <a:spLocks noChangeArrowheads="1"/>
            </p:cNvSpPr>
            <p:nvPr/>
          </p:nvSpPr>
          <p:spPr bwMode="auto">
            <a:xfrm>
              <a:off x="1958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719" name="Line 28"/>
            <p:cNvSpPr>
              <a:spLocks noChangeShapeType="1"/>
            </p:cNvSpPr>
            <p:nvPr/>
          </p:nvSpPr>
          <p:spPr bwMode="auto">
            <a:xfrm>
              <a:off x="1776" y="168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Line 29"/>
            <p:cNvSpPr>
              <a:spLocks noChangeShapeType="1"/>
            </p:cNvSpPr>
            <p:nvPr/>
          </p:nvSpPr>
          <p:spPr bwMode="auto">
            <a:xfrm>
              <a:off x="4128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Text Box 30"/>
            <p:cNvSpPr txBox="1">
              <a:spLocks noChangeArrowheads="1"/>
            </p:cNvSpPr>
            <p:nvPr/>
          </p:nvSpPr>
          <p:spPr bwMode="auto">
            <a:xfrm>
              <a:off x="4598" y="1909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null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60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f</a:t>
            </a:r>
            <a:endParaRPr lang="x-none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24929" y="2133600"/>
            <a:ext cx="18950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After one Serve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61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f</a:t>
            </a:r>
            <a:endParaRPr lang="x-none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T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e =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62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f</a:t>
            </a:r>
            <a:endParaRPr lang="x-none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63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f</a:t>
            </a:r>
            <a:endParaRPr lang="x-none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(3 + 1) % 4 = 4 % 4 = 0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head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(head + 1) % </a:t>
            </a:r>
            <a:r>
              <a:rPr lang="en-US" sz="2000" b="1" dirty="0" err="1" smtClean="0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64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2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f</a:t>
            </a:r>
            <a:endParaRPr lang="x-none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(3 + 1) % 4 = 4 % 4 = 0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65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f</a:t>
            </a:r>
            <a:endParaRPr lang="x-none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66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f</a:t>
            </a:r>
            <a:endParaRPr lang="x-none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67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T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e =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68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69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(0 + 1) % 4 = 1 % 4 = 1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ADT </a:t>
            </a:r>
            <a:r>
              <a:rPr lang="en-US" sz="2800" dirty="0" smtClean="0"/>
              <a:t>Queue (Linked-List): Element</a:t>
            </a:r>
            <a:endParaRPr lang="en-US" sz="2800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class </a:t>
            </a:r>
            <a:r>
              <a:rPr lang="en-US" sz="2400" dirty="0" smtClean="0">
                <a:latin typeface="SimSun" pitchFamily="2" charset="-122"/>
              </a:rPr>
              <a:t>Node&lt;T&gt; {</a:t>
            </a:r>
            <a:endParaRPr lang="en-US" sz="24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Node&lt;T&gt; </a:t>
            </a:r>
            <a:r>
              <a:rPr lang="en-US" sz="2400" dirty="0" smtClean="0">
                <a:latin typeface="SimSun" pitchFamily="2" charset="-122"/>
              </a:rPr>
              <a:t>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 smtClean="0">
                <a:latin typeface="SimSun" pitchFamily="2" charset="-122"/>
              </a:rPr>
              <a:t> Node()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data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next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endParaRPr lang="en-US" sz="24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 smtClean="0">
                <a:latin typeface="SimSun" pitchFamily="2" charset="-122"/>
              </a:rPr>
              <a:t> Node(T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data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next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  <a:endParaRPr lang="en-US" sz="2400" dirty="0">
              <a:solidFill>
                <a:srgbClr val="00B05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B3D9-A508-4AEF-AD67-244EFEB857D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head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(head + 1) % </a:t>
            </a:r>
            <a:r>
              <a:rPr lang="en-US" sz="2000" b="1" dirty="0" err="1" smtClean="0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70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1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(0 + 1) % 4 = 1 % 4 = 1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71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0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e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72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0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z</a:t>
            </a:r>
            <a:endParaRPr lang="x-non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ADT Queue (Array): Implementation</a:t>
            </a:r>
            <a:endParaRPr lang="en-US" sz="3600" dirty="0"/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 </a:t>
            </a:r>
            <a:r>
              <a:rPr lang="en-US" sz="2000" dirty="0">
                <a:latin typeface="SimSun" pitchFamily="2" charset="-122"/>
              </a:rPr>
              <a:t>e = </a:t>
            </a:r>
            <a:r>
              <a:rPr lang="en-US" sz="2000" dirty="0" smtClean="0">
                <a:latin typeface="SimSun" pitchFamily="2" charset="-122"/>
              </a:rPr>
              <a:t>data[head];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(head + 1) %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73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H</a:t>
            </a:r>
            <a:endParaRPr lang="x-none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size</a:t>
            </a:r>
          </a:p>
          <a:p>
            <a:pPr algn="ctr"/>
            <a:r>
              <a:rPr lang="en-US" sz="800" b="1" dirty="0" smtClean="0"/>
              <a:t>0</a:t>
            </a:r>
            <a:endParaRPr lang="x-none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 smtClean="0"/>
              <a:t>max</a:t>
            </a:r>
          </a:p>
          <a:p>
            <a:pPr algn="ctr"/>
            <a:r>
              <a:rPr lang="en-US" sz="800" b="1" dirty="0" smtClean="0"/>
              <a:t>4</a:t>
            </a:r>
            <a:endParaRPr lang="x-none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0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1</a:t>
            </a:r>
            <a:endParaRPr lang="x-non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2</a:t>
            </a:r>
            <a:endParaRPr lang="x-non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3</a:t>
            </a:r>
            <a:endParaRPr lang="x-none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/>
              <a:t>T</a:t>
            </a:r>
            <a:endParaRPr lang="x-none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z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x-non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Each data element has a priority associated with it</a:t>
            </a:r>
            <a:r>
              <a:rPr lang="en-US" sz="2800" dirty="0" smtClean="0"/>
              <a:t>. Highest </a:t>
            </a:r>
            <a:r>
              <a:rPr lang="en-US" sz="2800" dirty="0"/>
              <a:t>priority item is served first.</a:t>
            </a:r>
          </a:p>
          <a:p>
            <a:r>
              <a:rPr lang="en-US" sz="2800" dirty="0"/>
              <a:t>Real World Priority Queues: hospital emergency </a:t>
            </a:r>
            <a:r>
              <a:rPr lang="en-US" sz="2800" dirty="0" smtClean="0"/>
              <a:t>rooms (most </a:t>
            </a:r>
            <a:r>
              <a:rPr lang="en-US" sz="2800" dirty="0"/>
              <a:t>sick patients treated </a:t>
            </a:r>
            <a:r>
              <a:rPr lang="en-US" sz="2800" dirty="0" smtClean="0"/>
              <a:t>first), </a:t>
            </a:r>
            <a:r>
              <a:rPr lang="en-US" sz="2800" dirty="0"/>
              <a:t>events in a computer system, etc.</a:t>
            </a:r>
          </a:p>
          <a:p>
            <a:r>
              <a:rPr lang="en-US" sz="2800" dirty="0"/>
              <a:t>Priority Queue can be viewed as:</a:t>
            </a:r>
          </a:p>
          <a:p>
            <a:pPr lvl="1"/>
            <a:r>
              <a:rPr lang="en-US" sz="2400" b="1" dirty="0"/>
              <a:t>View 1: </a:t>
            </a:r>
            <a:r>
              <a:rPr lang="en-US" sz="2400" dirty="0"/>
              <a:t>Priority queue as an ordered list.</a:t>
            </a:r>
          </a:p>
          <a:p>
            <a:pPr lvl="1"/>
            <a:r>
              <a:rPr lang="en-US" sz="2400" b="1" dirty="0"/>
              <a:t>View 2: </a:t>
            </a:r>
            <a:r>
              <a:rPr lang="en-US" sz="2400" dirty="0"/>
              <a:t>Priority queue as a set.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8117-7E5E-4D17-BEF9-7DA86C033D7B}" type="slidenum">
              <a:rPr lang="en-US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20377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u="sng" dirty="0" smtClean="0"/>
              <a:t>Elements:</a:t>
            </a:r>
            <a:r>
              <a:rPr lang="en-US" sz="2800" dirty="0" smtClean="0"/>
              <a:t> The elements are of type </a:t>
            </a:r>
            <a:r>
              <a:rPr lang="en-US" sz="2800" dirty="0" err="1" smtClean="0"/>
              <a:t>PQNode</a:t>
            </a:r>
            <a:r>
              <a:rPr lang="en-US" sz="2800" dirty="0" smtClean="0"/>
              <a:t>. Each node has in it a data element of generic type &lt;Type&gt; and a priority of type Priority (which could be </a:t>
            </a:r>
            <a:r>
              <a:rPr lang="en-US" sz="2800" dirty="0" err="1" smtClean="0"/>
              <a:t>int</a:t>
            </a:r>
            <a:r>
              <a:rPr lang="en-US" sz="2800" dirty="0" smtClean="0"/>
              <a:t> type).</a:t>
            </a:r>
          </a:p>
          <a:p>
            <a:pPr>
              <a:buFontTx/>
              <a:buNone/>
            </a:pPr>
            <a:endParaRPr lang="en-US" sz="2800" b="1" u="sng" dirty="0" smtClean="0"/>
          </a:p>
          <a:p>
            <a:pPr>
              <a:buFontTx/>
              <a:buNone/>
            </a:pPr>
            <a:r>
              <a:rPr lang="en-US" sz="2800" b="1" u="sng" dirty="0" smtClean="0"/>
              <a:t>Structure</a:t>
            </a:r>
            <a:r>
              <a:rPr lang="en-US" sz="2800" b="1" u="sng" dirty="0"/>
              <a:t>:</a:t>
            </a:r>
            <a:r>
              <a:rPr lang="en-US" sz="2800" dirty="0"/>
              <a:t> the elements are linearly arranged, and may be ordered according to a priority value, highest priority element is called the </a:t>
            </a:r>
            <a:r>
              <a:rPr lang="en-US" sz="2800" u="sng" dirty="0" smtClean="0"/>
              <a:t>front</a:t>
            </a:r>
            <a:r>
              <a:rPr lang="en-US" sz="2800" dirty="0" smtClean="0"/>
              <a:t> or </a:t>
            </a:r>
            <a:r>
              <a:rPr lang="en-US" sz="2800" u="sng" dirty="0" smtClean="0"/>
              <a:t>head</a:t>
            </a:r>
            <a:r>
              <a:rPr lang="en-US" sz="2800" dirty="0" smtClean="0"/>
              <a:t> </a:t>
            </a:r>
            <a:r>
              <a:rPr lang="en-US" sz="2800" dirty="0"/>
              <a:t>and least priority element </a:t>
            </a:r>
            <a:r>
              <a:rPr lang="en-US" sz="2800" dirty="0" smtClean="0"/>
              <a:t>is the </a:t>
            </a:r>
            <a:r>
              <a:rPr lang="en-US" sz="2800" u="sng" dirty="0" smtClean="0"/>
              <a:t>back</a:t>
            </a:r>
            <a:r>
              <a:rPr lang="en-US" sz="2800" dirty="0" smtClean="0"/>
              <a:t> or </a:t>
            </a:r>
            <a:r>
              <a:rPr lang="en-US" sz="2800" u="sng" dirty="0" smtClean="0"/>
              <a:t>tail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nodes in the queue is bounded therefore the domain is finite. Type of elements: </a:t>
            </a:r>
            <a:r>
              <a:rPr lang="en-US" sz="2800" dirty="0" err="1"/>
              <a:t>PriorityQueue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FE65-1711-47E6-A1E7-798D9904D0B2}" type="slidenum">
              <a:rPr lang="en-US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</a:t>
            </a:r>
            <a:r>
              <a:rPr lang="en-US" sz="2000" dirty="0" err="1"/>
              <a:t>Enqueue</a:t>
            </a:r>
            <a:r>
              <a:rPr lang="en-US" sz="2000" dirty="0"/>
              <a:t> (Type e, Priority p)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PQ is not full.  </a:t>
            </a:r>
            <a:r>
              <a:rPr lang="en-US" sz="2000" b="1" dirty="0"/>
              <a:t>input:</a:t>
            </a:r>
            <a:r>
              <a:rPr lang="en-US" sz="2000" dirty="0"/>
              <a:t> e, p.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Element e is added to the queue according to its priority. </a:t>
            </a:r>
            <a:r>
              <a:rPr lang="en-US" sz="2000" b="1" dirty="0"/>
              <a:t>output:</a:t>
            </a:r>
            <a:r>
              <a:rPr lang="en-US" sz="2000" dirty="0"/>
              <a:t>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Serve </a:t>
            </a:r>
            <a:r>
              <a:rPr lang="en-US" sz="2000" dirty="0" smtClean="0"/>
              <a:t>(</a:t>
            </a:r>
            <a:r>
              <a:rPr lang="en-US" sz="2000" dirty="0" err="1" smtClean="0"/>
              <a:t>PQElement</a:t>
            </a:r>
            <a:r>
              <a:rPr lang="en-US" sz="2000" dirty="0" smtClean="0"/>
              <a:t>&lt;Type&gt; </a:t>
            </a:r>
            <a:r>
              <a:rPr lang="en-US" sz="2000" dirty="0" err="1" smtClean="0"/>
              <a:t>pqe</a:t>
            </a:r>
            <a:r>
              <a:rPr lang="en-US" sz="2000" dirty="0" smtClean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PQ is not empty.  </a:t>
            </a:r>
            <a:r>
              <a:rPr lang="en-US" sz="2000" b="1" dirty="0"/>
              <a:t>input</a:t>
            </a:r>
            <a:r>
              <a:rPr lang="en-US" sz="2000" dirty="0" smtClean="0"/>
              <a:t>: None 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the </a:t>
            </a:r>
            <a:r>
              <a:rPr lang="en-US" sz="2000" dirty="0" smtClean="0"/>
              <a:t>element and the priority </a:t>
            </a:r>
            <a:r>
              <a:rPr lang="en-US" sz="2000" dirty="0"/>
              <a:t>at the head of  PQ is removed and returned. </a:t>
            </a:r>
            <a:r>
              <a:rPr lang="en-US" sz="2000" b="1" dirty="0"/>
              <a:t>output</a:t>
            </a:r>
            <a:r>
              <a:rPr lang="en-US" sz="2000" dirty="0"/>
              <a:t>:  </a:t>
            </a:r>
            <a:r>
              <a:rPr lang="en-US" sz="2000" dirty="0" err="1" smtClean="0"/>
              <a:t>pqe</a:t>
            </a:r>
            <a:r>
              <a:rPr lang="en-US" sz="2000" dirty="0" smtClean="0"/>
              <a:t>.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sz="2000" b="1" dirty="0"/>
              <a:t>Method</a:t>
            </a:r>
            <a:r>
              <a:rPr lang="en-US" sz="2000" dirty="0"/>
              <a:t> Length (</a:t>
            </a:r>
            <a:r>
              <a:rPr lang="en-US" sz="2000" dirty="0" err="1"/>
              <a:t>int</a:t>
            </a:r>
            <a:r>
              <a:rPr lang="en-US" sz="2000" dirty="0"/>
              <a:t>  length)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input</a:t>
            </a:r>
            <a:r>
              <a:rPr lang="en-US" sz="2000" dirty="0"/>
              <a:t>:  </a:t>
            </a:r>
            <a:r>
              <a:rPr lang="en-US" sz="2000" b="1" dirty="0"/>
              <a:t>results</a:t>
            </a:r>
            <a:r>
              <a:rPr lang="en-US" sz="2000" dirty="0"/>
              <a:t>: The number of element in the PQ is returned. </a:t>
            </a:r>
            <a:r>
              <a:rPr lang="en-US" sz="2000" b="1" dirty="0"/>
              <a:t>output</a:t>
            </a:r>
            <a:r>
              <a:rPr lang="en-US" sz="2000" dirty="0"/>
              <a:t>: length.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D4C-8B44-40B5-BE6B-79F731373206}" type="slidenum">
              <a:rPr lang="en-US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Priority Queue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400" b="1" u="sng"/>
              <a:t>Operations</a:t>
            </a:r>
            <a:r>
              <a:rPr lang="en-US" sz="2400"/>
              <a:t>:</a:t>
            </a:r>
          </a:p>
          <a:p>
            <a:pPr marL="609600" indent="-609600">
              <a:buFontTx/>
              <a:buAutoNum type="arabicPeriod" startAt="4"/>
            </a:pPr>
            <a:r>
              <a:rPr lang="en-US" sz="2400" b="1"/>
              <a:t>Method</a:t>
            </a:r>
            <a:r>
              <a:rPr lang="en-US" sz="2400"/>
              <a:t> Full (boolean flag).</a:t>
            </a:r>
          </a:p>
          <a:p>
            <a:pPr marL="609600" indent="-609600">
              <a:buFontTx/>
              <a:buNone/>
            </a:pPr>
            <a:r>
              <a:rPr lang="en-US" sz="2400"/>
              <a:t>	</a:t>
            </a:r>
            <a:r>
              <a:rPr lang="en-US" sz="2400" b="1"/>
              <a:t>requires</a:t>
            </a:r>
            <a:r>
              <a:rPr lang="en-US" sz="2400"/>
              <a:t>:  </a:t>
            </a:r>
            <a:r>
              <a:rPr lang="en-US" sz="2400" b="1"/>
              <a:t>input</a:t>
            </a:r>
            <a:r>
              <a:rPr lang="en-US" sz="2400"/>
              <a:t>: </a:t>
            </a:r>
          </a:p>
          <a:p>
            <a:pPr marL="609600" indent="-609600">
              <a:buFontTx/>
              <a:buNone/>
            </a:pPr>
            <a:r>
              <a:rPr lang="en-US" sz="2400"/>
              <a:t>	</a:t>
            </a:r>
            <a:r>
              <a:rPr lang="en-US" sz="2400" b="1"/>
              <a:t>results</a:t>
            </a:r>
            <a:r>
              <a:rPr lang="en-US" sz="2400"/>
              <a:t>: If PQ is full then flag is set to true, otherwise flag is set to false. </a:t>
            </a:r>
            <a:r>
              <a:rPr lang="en-US" sz="2400" b="1"/>
              <a:t>output</a:t>
            </a:r>
            <a:r>
              <a:rPr lang="en-US" sz="2400"/>
              <a:t>: flag.</a:t>
            </a:r>
          </a:p>
          <a:p>
            <a:pPr marL="609600" indent="-609600">
              <a:buFontTx/>
              <a:buNone/>
            </a:pP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BBCA-8C48-4A92-A5AC-693030D4C37E}" type="slidenum">
              <a:rPr lang="en-US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ADT Priority Queue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78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209800" y="4556126"/>
            <a:ext cx="5029200" cy="1436688"/>
            <a:chOff x="864" y="1632"/>
            <a:chExt cx="3168" cy="905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634" y="2304"/>
              <a:ext cx="4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Head</a:t>
              </a:r>
              <a:endParaRPr lang="en-US" b="1" dirty="0"/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120" y="2304"/>
              <a:ext cx="3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Tail</a:t>
              </a:r>
              <a:endParaRPr lang="en-US" b="1" dirty="0"/>
            </a:p>
          </p:txBody>
        </p:sp>
      </p:grp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31242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6670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22098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7818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63246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810000" y="5089526"/>
            <a:ext cx="0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096000" y="50895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616571" y="42853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286000" y="42922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cxnSp>
        <p:nvCxnSpPr>
          <p:cNvPr id="25" name="Straight Connector 24"/>
          <p:cNvCxnSpPr>
            <a:stCxn id="39" idx="1"/>
            <a:endCxn id="40" idx="3"/>
          </p:cNvCxnSpPr>
          <p:nvPr/>
        </p:nvCxnSpPr>
        <p:spPr>
          <a:xfrm>
            <a:off x="2209800" y="4822825"/>
            <a:ext cx="5029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55854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01574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485416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942616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40258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85978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634740" y="4843790"/>
            <a:ext cx="3642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10</a:t>
            </a:r>
            <a:endParaRPr lang="en-US" sz="1100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4122420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58712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06718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7</a:t>
            </a:r>
            <a:endParaRPr lang="en-US" sz="1100" dirty="0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51676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97396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85801" y="1828803"/>
            <a:ext cx="7888288" cy="933452"/>
            <a:chOff x="788" y="1848"/>
            <a:chExt cx="4969" cy="588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788" y="2168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4762" y="2148"/>
              <a:ext cx="432" cy="288"/>
              <a:chOff x="3754" y="3396"/>
              <a:chExt cx="432" cy="288"/>
            </a:xfrm>
          </p:grpSpPr>
          <p:sp>
            <p:nvSpPr>
              <p:cNvPr id="71" name="Rectangle 7"/>
              <p:cNvSpPr>
                <a:spLocks noChangeArrowheads="1"/>
              </p:cNvSpPr>
              <p:nvPr/>
            </p:nvSpPr>
            <p:spPr bwMode="auto">
              <a:xfrm>
                <a:off x="3994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8"/>
              <p:cNvSpPr>
                <a:spLocks noChangeArrowheads="1"/>
              </p:cNvSpPr>
              <p:nvPr/>
            </p:nvSpPr>
            <p:spPr bwMode="auto">
              <a:xfrm>
                <a:off x="3754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4138" y="2148"/>
              <a:ext cx="432" cy="288"/>
              <a:chOff x="3754" y="3396"/>
              <a:chExt cx="432" cy="288"/>
            </a:xfrm>
          </p:grpSpPr>
          <p:sp>
            <p:nvSpPr>
              <p:cNvPr id="69" name="Rectangle 10"/>
              <p:cNvSpPr>
                <a:spLocks noChangeArrowheads="1"/>
              </p:cNvSpPr>
              <p:nvPr/>
            </p:nvSpPr>
            <p:spPr bwMode="auto">
              <a:xfrm>
                <a:off x="3994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11"/>
              <p:cNvSpPr>
                <a:spLocks noChangeArrowheads="1"/>
              </p:cNvSpPr>
              <p:nvPr/>
            </p:nvSpPr>
            <p:spPr bwMode="auto">
              <a:xfrm>
                <a:off x="3754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 flipV="1">
              <a:off x="3514" y="2148"/>
              <a:ext cx="432" cy="288"/>
              <a:chOff x="3754" y="2844"/>
              <a:chExt cx="432" cy="288"/>
            </a:xfrm>
          </p:grpSpPr>
          <p:sp>
            <p:nvSpPr>
              <p:cNvPr id="67" name="Rectangle 13"/>
              <p:cNvSpPr>
                <a:spLocks noChangeArrowheads="1"/>
              </p:cNvSpPr>
              <p:nvPr/>
            </p:nvSpPr>
            <p:spPr bwMode="auto">
              <a:xfrm>
                <a:off x="3994" y="2844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4"/>
              <p:cNvSpPr>
                <a:spLocks noChangeArrowheads="1"/>
              </p:cNvSpPr>
              <p:nvPr/>
            </p:nvSpPr>
            <p:spPr bwMode="auto">
              <a:xfrm>
                <a:off x="3754" y="284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632" y="2148"/>
              <a:ext cx="432" cy="288"/>
              <a:chOff x="2496" y="3396"/>
              <a:chExt cx="432" cy="288"/>
            </a:xfrm>
          </p:grpSpPr>
          <p:sp>
            <p:nvSpPr>
              <p:cNvPr id="65" name="Rectangle 16"/>
              <p:cNvSpPr>
                <a:spLocks noChangeArrowheads="1"/>
              </p:cNvSpPr>
              <p:nvPr/>
            </p:nvSpPr>
            <p:spPr bwMode="auto">
              <a:xfrm>
                <a:off x="2736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17"/>
              <p:cNvSpPr>
                <a:spLocks noChangeArrowheads="1"/>
              </p:cNvSpPr>
              <p:nvPr/>
            </p:nvSpPr>
            <p:spPr bwMode="auto">
              <a:xfrm>
                <a:off x="2496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1296" y="22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1968" y="22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3850" y="22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4474" y="22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5098" y="22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26"/>
            <p:cNvSpPr>
              <a:spLocks noChangeArrowheads="1"/>
            </p:cNvSpPr>
            <p:nvPr/>
          </p:nvSpPr>
          <p:spPr bwMode="auto">
            <a:xfrm>
              <a:off x="836" y="1848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Tail</a:t>
              </a:r>
            </a:p>
          </p:txBody>
        </p:sp>
        <p:sp>
          <p:nvSpPr>
            <p:cNvPr id="61" name="Text Box 27"/>
            <p:cNvSpPr txBox="1">
              <a:spLocks noChangeArrowheads="1"/>
            </p:cNvSpPr>
            <p:nvPr/>
          </p:nvSpPr>
          <p:spPr bwMode="auto">
            <a:xfrm>
              <a:off x="1958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2" name="Line 28"/>
            <p:cNvSpPr>
              <a:spLocks noChangeShapeType="1"/>
            </p:cNvSpPr>
            <p:nvPr/>
          </p:nvSpPr>
          <p:spPr bwMode="auto">
            <a:xfrm>
              <a:off x="1316" y="1956"/>
              <a:ext cx="3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9"/>
            <p:cNvSpPr>
              <a:spLocks noChangeShapeType="1"/>
            </p:cNvSpPr>
            <p:nvPr/>
          </p:nvSpPr>
          <p:spPr bwMode="auto">
            <a:xfrm>
              <a:off x="4906" y="19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30"/>
            <p:cNvSpPr txBox="1">
              <a:spLocks noChangeArrowheads="1"/>
            </p:cNvSpPr>
            <p:nvPr/>
          </p:nvSpPr>
          <p:spPr bwMode="auto">
            <a:xfrm>
              <a:off x="5376" y="2185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null</a:t>
              </a:r>
              <a:endParaRPr lang="en-US" dirty="0"/>
            </a:p>
          </p:txBody>
        </p:sp>
      </p:grpSp>
      <p:sp>
        <p:nvSpPr>
          <p:cNvPr id="73" name="Rectangle 10"/>
          <p:cNvSpPr>
            <a:spLocks noChangeArrowheads="1"/>
          </p:cNvSpPr>
          <p:nvPr/>
        </p:nvSpPr>
        <p:spPr bwMode="auto">
          <a:xfrm>
            <a:off x="4404360" y="2305049"/>
            <a:ext cx="304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11"/>
          <p:cNvSpPr>
            <a:spLocks noChangeArrowheads="1"/>
          </p:cNvSpPr>
          <p:nvPr/>
        </p:nvSpPr>
        <p:spPr bwMode="auto">
          <a:xfrm>
            <a:off x="4023360" y="2305049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13"/>
          <p:cNvSpPr>
            <a:spLocks noChangeArrowheads="1"/>
          </p:cNvSpPr>
          <p:nvPr/>
        </p:nvSpPr>
        <p:spPr bwMode="auto">
          <a:xfrm flipV="1">
            <a:off x="3413760" y="2305049"/>
            <a:ext cx="304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14"/>
          <p:cNvSpPr>
            <a:spLocks noChangeArrowheads="1"/>
          </p:cNvSpPr>
          <p:nvPr/>
        </p:nvSpPr>
        <p:spPr bwMode="auto">
          <a:xfrm flipV="1">
            <a:off x="3032760" y="2305049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>
            <a:off x="3566160" y="253364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" name="Line 24"/>
          <p:cNvSpPr>
            <a:spLocks noChangeShapeType="1"/>
          </p:cNvSpPr>
          <p:nvPr/>
        </p:nvSpPr>
        <p:spPr bwMode="auto">
          <a:xfrm>
            <a:off x="4556760" y="253364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79" name="Straight Connector 78"/>
          <p:cNvCxnSpPr>
            <a:stCxn id="66" idx="1"/>
            <a:endCxn id="66" idx="3"/>
          </p:cNvCxnSpPr>
          <p:nvPr/>
        </p:nvCxnSpPr>
        <p:spPr>
          <a:xfrm>
            <a:off x="2025651" y="2533651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032760" y="2537460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023360" y="2529840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021580" y="2529840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004560" y="2537460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95160" y="2537460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1983964" y="2286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auto">
          <a:xfrm>
            <a:off x="3987352" y="2286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89" name="Text Box 21"/>
          <p:cNvSpPr txBox="1">
            <a:spLocks noChangeArrowheads="1"/>
          </p:cNvSpPr>
          <p:nvPr/>
        </p:nvSpPr>
        <p:spPr bwMode="auto">
          <a:xfrm>
            <a:off x="4970332" y="2286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90" name="Text Box 21"/>
          <p:cNvSpPr txBox="1">
            <a:spLocks noChangeArrowheads="1"/>
          </p:cNvSpPr>
          <p:nvPr/>
        </p:nvSpPr>
        <p:spPr bwMode="auto">
          <a:xfrm>
            <a:off x="5958840" y="2286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91" name="Text Box 21"/>
          <p:cNvSpPr txBox="1">
            <a:spLocks noChangeArrowheads="1"/>
          </p:cNvSpPr>
          <p:nvPr/>
        </p:nvSpPr>
        <p:spPr bwMode="auto">
          <a:xfrm>
            <a:off x="6949440" y="2286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92" name="Text Box 21"/>
          <p:cNvSpPr txBox="1">
            <a:spLocks noChangeArrowheads="1"/>
          </p:cNvSpPr>
          <p:nvPr/>
        </p:nvSpPr>
        <p:spPr bwMode="auto">
          <a:xfrm>
            <a:off x="2060164" y="2529840"/>
            <a:ext cx="3642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10</a:t>
            </a:r>
            <a:endParaRPr lang="en-US" sz="1100" dirty="0"/>
          </a:p>
        </p:txBody>
      </p:sp>
      <p:sp>
        <p:nvSpPr>
          <p:cNvPr id="93" name="Text Box 21"/>
          <p:cNvSpPr txBox="1">
            <a:spLocks noChangeArrowheads="1"/>
          </p:cNvSpPr>
          <p:nvPr/>
        </p:nvSpPr>
        <p:spPr bwMode="auto">
          <a:xfrm>
            <a:off x="3093606" y="25298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94" name="Text Box 21"/>
          <p:cNvSpPr txBox="1">
            <a:spLocks noChangeArrowheads="1"/>
          </p:cNvSpPr>
          <p:nvPr/>
        </p:nvSpPr>
        <p:spPr bwMode="auto">
          <a:xfrm>
            <a:off x="4089062" y="25298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95" name="Text Box 21"/>
          <p:cNvSpPr txBox="1">
            <a:spLocks noChangeArrowheads="1"/>
          </p:cNvSpPr>
          <p:nvPr/>
        </p:nvSpPr>
        <p:spPr bwMode="auto">
          <a:xfrm>
            <a:off x="5094902" y="25298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7</a:t>
            </a:r>
            <a:endParaRPr lang="en-US" sz="1100" dirty="0"/>
          </a:p>
        </p:txBody>
      </p:sp>
      <p:sp>
        <p:nvSpPr>
          <p:cNvPr id="96" name="Text Box 21"/>
          <p:cNvSpPr txBox="1">
            <a:spLocks noChangeArrowheads="1"/>
          </p:cNvSpPr>
          <p:nvPr/>
        </p:nvSpPr>
        <p:spPr bwMode="auto">
          <a:xfrm>
            <a:off x="6073026" y="25298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97" name="Text Box 21"/>
          <p:cNvSpPr txBox="1">
            <a:spLocks noChangeArrowheads="1"/>
          </p:cNvSpPr>
          <p:nvPr/>
        </p:nvSpPr>
        <p:spPr bwMode="auto">
          <a:xfrm>
            <a:off x="7063626" y="25298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98" name="Text Box 21"/>
          <p:cNvSpPr txBox="1">
            <a:spLocks noChangeArrowheads="1"/>
          </p:cNvSpPr>
          <p:nvPr/>
        </p:nvSpPr>
        <p:spPr bwMode="auto">
          <a:xfrm>
            <a:off x="2989132" y="2286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99" name="Rectangle 14"/>
          <p:cNvSpPr>
            <a:spLocks noChangeArrowheads="1"/>
          </p:cNvSpPr>
          <p:nvPr/>
        </p:nvSpPr>
        <p:spPr bwMode="auto">
          <a:xfrm flipV="1">
            <a:off x="2971800" y="3143249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21"/>
          <p:cNvSpPr txBox="1">
            <a:spLocks noChangeArrowheads="1"/>
          </p:cNvSpPr>
          <p:nvPr/>
        </p:nvSpPr>
        <p:spPr bwMode="auto">
          <a:xfrm>
            <a:off x="3032646" y="33680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928172" y="31242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/>
              <a:t>data</a:t>
            </a:r>
            <a:endParaRPr lang="en-US" sz="1100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2971800" y="3371849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utoShape 37"/>
          <p:cNvSpPr>
            <a:spLocks noChangeArrowheads="1"/>
          </p:cNvSpPr>
          <p:nvPr/>
        </p:nvSpPr>
        <p:spPr bwMode="auto">
          <a:xfrm>
            <a:off x="304800" y="35052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04" name="Text Box 39"/>
          <p:cNvSpPr txBox="1">
            <a:spLocks noChangeArrowheads="1"/>
          </p:cNvSpPr>
          <p:nvPr/>
        </p:nvSpPr>
        <p:spPr bwMode="auto">
          <a:xfrm>
            <a:off x="304800" y="3581400"/>
            <a:ext cx="1765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/>
              <a:t>Insert where?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</a:t>
            </a:r>
            <a:r>
              <a:rPr lang="en-US" sz="2400" dirty="0" smtClean="0"/>
              <a:t>Linked-List): Element</a:t>
            </a:r>
            <a:endParaRPr lang="en-US" sz="24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800" dirty="0" err="1" smtClean="0">
                <a:latin typeface="SimSun" pitchFamily="2" charset="-122"/>
              </a:rPr>
              <a:t>PQNode</a:t>
            </a:r>
            <a:r>
              <a:rPr lang="en-US" sz="1800" dirty="0" smtClean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smtClean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smtClean="0">
                <a:latin typeface="SimSun" pitchFamily="2" charset="-122"/>
              </a:rPr>
              <a:t>Priority </a:t>
            </a:r>
            <a:r>
              <a:rPr lang="en-US" sz="1800" dirty="0" err="1" smtClean="0">
                <a:latin typeface="SimSun" pitchFamily="2" charset="-122"/>
              </a:rPr>
              <a:t>priority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 smtClean="0">
                <a:latin typeface="SimSun" pitchFamily="2" charset="-122"/>
              </a:rPr>
              <a:t>PQNode</a:t>
            </a:r>
            <a:r>
              <a:rPr lang="en-US" sz="1800" dirty="0" smtClean="0">
                <a:latin typeface="SimSun" pitchFamily="2" charset="-122"/>
              </a:rPr>
              <a:t>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 smtClean="0">
                <a:latin typeface="SimSun" pitchFamily="2" charset="-122"/>
              </a:rPr>
              <a:t>PQNode</a:t>
            </a:r>
            <a:r>
              <a:rPr lang="en-US" sz="1800" dirty="0" smtClean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next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 smtClean="0">
                <a:latin typeface="SimSun" pitchFamily="2" charset="-122"/>
              </a:rPr>
              <a:t>PQNode</a:t>
            </a:r>
            <a:r>
              <a:rPr lang="en-US" sz="1800" dirty="0" smtClean="0">
                <a:latin typeface="SimSun" pitchFamily="2" charset="-122"/>
              </a:rPr>
              <a:t>(T e, Priority p)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data = 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priority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</a:t>
            </a:r>
            <a:r>
              <a:rPr lang="en-US" sz="2800" dirty="0" smtClean="0"/>
              <a:t>Linked-List): Representation</a:t>
            </a:r>
            <a:endParaRPr lang="en-US" sz="2800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 smtClean="0">
                <a:latin typeface="SimSun" pitchFamily="2" charset="-122"/>
              </a:rPr>
              <a:t>LinkedQueue</a:t>
            </a:r>
            <a:r>
              <a:rPr lang="en-US" sz="2000" dirty="0" smtClean="0">
                <a:latin typeface="SimSun" pitchFamily="2" charset="-122"/>
              </a:rPr>
              <a:t>&lt;T&gt; </a:t>
            </a:r>
            <a:r>
              <a:rPr lang="en-US" sz="2000" dirty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 smtClean="0">
                <a:latin typeface="SimSun" pitchFamily="2" charset="-122"/>
              </a:rPr>
              <a:t>Node&lt;T&gt; </a:t>
            </a:r>
            <a:r>
              <a:rPr lang="en-US" sz="2000" dirty="0">
                <a:latin typeface="SimSun" pitchFamily="2" charset="-122"/>
              </a:rPr>
              <a:t>head, tail;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</a:t>
            </a:r>
            <a:r>
              <a:rPr lang="en-US" sz="2000" dirty="0" err="1" smtClean="0">
                <a:solidFill>
                  <a:srgbClr val="00B050"/>
                </a:solidFill>
                <a:latin typeface="SimSun" pitchFamily="2" charset="-122"/>
              </a:rPr>
              <a:t>LinkedQueue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 smtClean="0">
                <a:latin typeface="SimSun" pitchFamily="2" charset="-122"/>
              </a:rPr>
              <a:t>LinkedQueue</a:t>
            </a:r>
            <a:r>
              <a:rPr lang="en-US" sz="2000" dirty="0">
                <a:latin typeface="SimSun" pitchFamily="2" charset="-122"/>
              </a:rPr>
              <a:t>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head </a:t>
            </a:r>
            <a:r>
              <a:rPr lang="en-US" sz="2000" dirty="0">
                <a:latin typeface="SimSun" pitchFamily="2" charset="-122"/>
              </a:rPr>
              <a:t>= tail 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size </a:t>
            </a:r>
            <a:r>
              <a:rPr lang="en-US" sz="2000" dirty="0">
                <a:latin typeface="SimSun" pitchFamily="2" charset="-122"/>
              </a:rPr>
              <a:t>= 0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CD16-9F4E-4DBF-89F7-5F9E28CB94C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</a:t>
            </a:r>
            <a:r>
              <a:rPr lang="en-US" sz="2400" dirty="0" smtClean="0"/>
              <a:t>Linked-List): Element</a:t>
            </a:r>
            <a:r>
              <a:rPr lang="en-US" sz="2400" dirty="0" smtClean="0">
                <a:solidFill>
                  <a:srgbClr val="FF0000"/>
                </a:solidFill>
              </a:rPr>
              <a:t> 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Priority)</a:t>
            </a:r>
            <a:endParaRPr lang="en-US" sz="24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800" dirty="0" err="1" smtClean="0">
                <a:latin typeface="SimSun" pitchFamily="2" charset="-122"/>
              </a:rPr>
              <a:t>PQNode</a:t>
            </a:r>
            <a:r>
              <a:rPr lang="en-US" sz="1800" dirty="0" smtClean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smtClean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priority;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 smtClean="0">
                <a:latin typeface="SimSun" pitchFamily="2" charset="-122"/>
              </a:rPr>
              <a:t>PQNode</a:t>
            </a:r>
            <a:r>
              <a:rPr lang="en-US" sz="1800" dirty="0" smtClean="0">
                <a:latin typeface="SimSun" pitchFamily="2" charset="-122"/>
              </a:rPr>
              <a:t>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 smtClean="0">
                <a:latin typeface="SimSun" pitchFamily="2" charset="-122"/>
              </a:rPr>
              <a:t>PQNode</a:t>
            </a:r>
            <a:r>
              <a:rPr lang="en-US" sz="1800" dirty="0" smtClean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next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 smtClean="0">
                <a:latin typeface="SimSun" pitchFamily="2" charset="-122"/>
              </a:rPr>
              <a:t>PQNode</a:t>
            </a:r>
            <a:r>
              <a:rPr lang="en-US" sz="1800" dirty="0" smtClean="0">
                <a:latin typeface="SimSun" pitchFamily="2" charset="-122"/>
              </a:rPr>
              <a:t>(T e,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p)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data = 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priority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</a:t>
            </a:r>
            <a:r>
              <a:rPr lang="en-US" sz="2400" dirty="0" smtClean="0"/>
              <a:t>Linked-List): Representation</a:t>
            </a:r>
            <a:endParaRPr lang="en-US" sz="24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class </a:t>
            </a:r>
            <a:r>
              <a:rPr lang="en-US" sz="1600" dirty="0" err="1" smtClean="0">
                <a:latin typeface="SimSun" pitchFamily="2" charset="-122"/>
              </a:rPr>
              <a:t>LinkedPQ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 smtClean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smtClean="0">
                <a:latin typeface="SimSun" pitchFamily="2" charset="-122"/>
              </a:rPr>
              <a:t>head;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/*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tail is of no use here.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dirty="0" err="1" smtClean="0">
                <a:latin typeface="SimSun" pitchFamily="2" charset="-122"/>
              </a:rPr>
              <a:t>LinkedPQ</a:t>
            </a:r>
            <a:r>
              <a:rPr lang="en-US" sz="1600" dirty="0">
                <a:latin typeface="SimSun" pitchFamily="2" charset="-122"/>
              </a:rPr>
              <a:t>()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head </a:t>
            </a:r>
            <a:r>
              <a:rPr lang="en-US" sz="1600" dirty="0"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size </a:t>
            </a:r>
            <a:r>
              <a:rPr lang="en-US" sz="1600" dirty="0">
                <a:latin typeface="SimSun" pitchFamily="2" charset="-122"/>
              </a:rPr>
              <a:t>= 0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</a:t>
            </a:r>
            <a:r>
              <a:rPr lang="en-US" sz="2400" dirty="0" smtClean="0"/>
              <a:t>Linked-List): Representation</a:t>
            </a:r>
            <a:endParaRPr lang="en-US" sz="24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 smtClean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class </a:t>
            </a:r>
            <a:r>
              <a:rPr lang="en-US" sz="1600" dirty="0" err="1" smtClean="0">
                <a:latin typeface="SimSun" pitchFamily="2" charset="-122"/>
              </a:rPr>
              <a:t>LinkedPQ</a:t>
            </a:r>
            <a:r>
              <a:rPr lang="en-US" sz="1600" dirty="0" smtClean="0">
                <a:latin typeface="SimSun" pitchFamily="2" charset="-122"/>
              </a:rPr>
              <a:t>&lt;T</a:t>
            </a:r>
            <a:r>
              <a:rPr lang="en-US" sz="1600" dirty="0">
                <a:latin typeface="SimSun" pitchFamily="2" charset="-122"/>
              </a:rPr>
              <a:t>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 smtClean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smtClean="0">
                <a:latin typeface="SimSun" pitchFamily="2" charset="-122"/>
              </a:rPr>
              <a:t>head;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/* 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tail is of no use here. </a:t>
            </a:r>
            <a:r>
              <a:rPr lang="en-US" sz="16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1600" b="1" dirty="0" err="1" smtClean="0">
                <a:solidFill>
                  <a:srgbClr val="FF0000"/>
                </a:solidFill>
                <a:latin typeface="SimSun" pitchFamily="2" charset="-122"/>
              </a:rPr>
              <a:t>LinkedPQ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()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		head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		size 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= 0</a:t>
            </a: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82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07625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36816" y="1600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25908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12" name="TextBox 11"/>
          <p:cNvSpPr txBox="1"/>
          <p:nvPr/>
        </p:nvSpPr>
        <p:spPr>
          <a:xfrm>
            <a:off x="6657992" y="1219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 = 0</a:t>
            </a:r>
            <a:endParaRPr lang="x-non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</a:t>
            </a:r>
            <a:r>
              <a:rPr lang="en-US" sz="2400" dirty="0" smtClean="0"/>
              <a:t>Linked-List): Implementation</a:t>
            </a:r>
            <a:endParaRPr lang="en-US" sz="2400" dirty="0"/>
          </a:p>
        </p:txBody>
      </p:sp>
      <p:sp>
        <p:nvSpPr>
          <p:cNvPr id="211972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length </a:t>
            </a:r>
            <a:r>
              <a:rPr lang="en-US" sz="1800" dirty="0" smtClean="0">
                <a:latin typeface="SimSun" pitchFamily="2" charset="-122"/>
              </a:rPr>
              <a:t>(){</a:t>
            </a: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dirty="0">
                <a:latin typeface="SimSun" pitchFamily="2" charset="-122"/>
              </a:rPr>
              <a:t>size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full ()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dirty="0">
                <a:latin typeface="SimSun" pitchFamily="2" charset="-122"/>
              </a:rPr>
              <a:t>false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0B0A-F370-461F-8C6A-46C691B8ED5D}" type="slidenum">
              <a:rPr lang="en-US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8160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600" dirty="0" err="1" smtClean="0">
                <a:latin typeface="SimSun" pitchFamily="2" charset="-122"/>
              </a:rPr>
              <a:t>enqueue</a:t>
            </a:r>
            <a:r>
              <a:rPr lang="en-US" sz="1600" dirty="0" smtClean="0">
                <a:latin typeface="SimSun" pitchFamily="2" charset="-122"/>
              </a:rPr>
              <a:t>(T e, </a:t>
            </a:r>
            <a:r>
              <a:rPr lang="en-US" sz="16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 err="1" smtClean="0">
                <a:latin typeface="SimSun" pitchFamily="2" charset="-122"/>
              </a:rPr>
              <a:t>pty</a:t>
            </a:r>
            <a:r>
              <a:rPr lang="en-US" sz="16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dirty="0" err="1" smtClean="0">
                <a:latin typeface="SimSun" pitchFamily="2" charset="-122"/>
              </a:rPr>
              <a:t>PQNode</a:t>
            </a:r>
            <a:r>
              <a:rPr lang="en-US" sz="1600" dirty="0" smtClean="0">
                <a:latin typeface="SimSun" pitchFamily="2" charset="-122"/>
              </a:rPr>
              <a:t>&lt;T&gt; </a:t>
            </a:r>
            <a:r>
              <a:rPr lang="en-US" sz="1600" dirty="0" err="1" smtClean="0">
                <a:latin typeface="SimSun" pitchFamily="2" charset="-122"/>
              </a:rPr>
              <a:t>tmp</a:t>
            </a:r>
            <a:r>
              <a:rPr lang="en-US" sz="1600" dirty="0" smtClean="0">
                <a:latin typeface="SimSun" pitchFamily="2" charset="-122"/>
              </a:rPr>
              <a:t> 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 smtClean="0">
                <a:latin typeface="SimSun" pitchFamily="2" charset="-122"/>
              </a:rPr>
              <a:t>PQNode</a:t>
            </a:r>
            <a:r>
              <a:rPr lang="en-US" sz="1600" dirty="0" smtClean="0">
                <a:latin typeface="SimSun" pitchFamily="2" charset="-122"/>
              </a:rPr>
              <a:t>&lt;T&gt;(e, </a:t>
            </a:r>
            <a:r>
              <a:rPr lang="en-US" sz="1600" dirty="0" err="1" smtClean="0">
                <a:latin typeface="SimSun" pitchFamily="2" charset="-122"/>
              </a:rPr>
              <a:t>pty</a:t>
            </a:r>
            <a:r>
              <a:rPr lang="en-US" sz="1600" dirty="0" smtClean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 smtClean="0">
                <a:latin typeface="SimSun" pitchFamily="2" charset="-122"/>
              </a:rPr>
              <a:t>((size == 0) || (</a:t>
            </a:r>
            <a:r>
              <a:rPr lang="en-US" sz="1600" dirty="0" err="1" smtClean="0">
                <a:latin typeface="SimSun" pitchFamily="2" charset="-122"/>
              </a:rPr>
              <a:t>pty</a:t>
            </a:r>
            <a:r>
              <a:rPr lang="en-US" sz="1600" dirty="0" smtClean="0">
                <a:latin typeface="SimSun" pitchFamily="2" charset="-122"/>
              </a:rPr>
              <a:t> &gt; </a:t>
            </a:r>
            <a:r>
              <a:rPr lang="en-US" sz="1600" dirty="0" err="1" smtClean="0">
                <a:latin typeface="SimSun" pitchFamily="2" charset="-122"/>
              </a:rPr>
              <a:t>head.priority</a:t>
            </a:r>
            <a:r>
              <a:rPr lang="en-US" sz="16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tmp.next</a:t>
            </a:r>
            <a:r>
              <a:rPr lang="en-US" sz="1600" dirty="0" smtClean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head = </a:t>
            </a:r>
            <a:r>
              <a:rPr lang="en-US" sz="1600" dirty="0" err="1" smtClean="0">
                <a:latin typeface="SimSun" pitchFamily="2" charset="-122"/>
              </a:rPr>
              <a:t>tmp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600" dirty="0" smtClean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PQNode</a:t>
            </a:r>
            <a:r>
              <a:rPr lang="en-US" sz="1600" dirty="0" smtClean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PQNode</a:t>
            </a:r>
            <a:r>
              <a:rPr lang="en-US" sz="1600" dirty="0" smtClean="0">
                <a:latin typeface="SimSun" pitchFamily="2" charset="-122"/>
              </a:rPr>
              <a:t>&lt;T&gt; q 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 smtClean="0">
                <a:latin typeface="SimSun" pitchFamily="2" charset="-122"/>
              </a:rPr>
              <a:t>((p != </a:t>
            </a:r>
            <a:r>
              <a:rPr lang="en-US" sz="16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 smtClean="0">
                <a:latin typeface="SimSun" pitchFamily="2" charset="-122"/>
              </a:rPr>
              <a:t>) &amp;&amp; (</a:t>
            </a:r>
            <a:r>
              <a:rPr lang="en-US" sz="1600" dirty="0" err="1" smtClean="0">
                <a:latin typeface="SimSun" pitchFamily="2" charset="-122"/>
              </a:rPr>
              <a:t>pty</a:t>
            </a:r>
            <a:r>
              <a:rPr lang="en-US" sz="1600" dirty="0" smtClean="0">
                <a:latin typeface="SimSun" pitchFamily="2" charset="-122"/>
              </a:rPr>
              <a:t> &lt;= </a:t>
            </a:r>
            <a:r>
              <a:rPr lang="en-US" sz="1600" dirty="0" err="1" smtClean="0">
                <a:latin typeface="SimSun" pitchFamily="2" charset="-122"/>
              </a:rPr>
              <a:t>p.priority</a:t>
            </a:r>
            <a:r>
              <a:rPr lang="en-US" sz="1600" dirty="0" smtClean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	p = </a:t>
            </a:r>
            <a:r>
              <a:rPr lang="en-US" sz="1600" dirty="0" err="1" smtClean="0">
                <a:latin typeface="SimSun" pitchFamily="2" charset="-122"/>
              </a:rPr>
              <a:t>p.next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tmp.next</a:t>
            </a:r>
            <a:r>
              <a:rPr lang="en-US" sz="1600" dirty="0" smtClean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	</a:t>
            </a:r>
            <a:r>
              <a:rPr lang="en-US" sz="1600" dirty="0" err="1" smtClean="0">
                <a:latin typeface="SimSun" pitchFamily="2" charset="-122"/>
              </a:rPr>
              <a:t>q.next</a:t>
            </a:r>
            <a:r>
              <a:rPr lang="en-US" sz="1600" dirty="0" smtClean="0">
                <a:latin typeface="SimSun" pitchFamily="2" charset="-122"/>
              </a:rPr>
              <a:t> = </a:t>
            </a:r>
            <a:r>
              <a:rPr lang="en-US" sz="1600" dirty="0" err="1" smtClean="0">
                <a:latin typeface="SimSun" pitchFamily="2" charset="-122"/>
              </a:rPr>
              <a:t>tmp</a:t>
            </a:r>
            <a:r>
              <a:rPr lang="en-US" sz="16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SimSun" pitchFamily="2" charset="-122"/>
              </a:rPr>
              <a:t>	}</a:t>
            </a:r>
            <a:endParaRPr lang="en-US" sz="16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ADT Priority Queue (Linked-List): Implementation</a:t>
            </a:r>
            <a:endParaRPr lang="en-US" sz="2400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22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200" dirty="0" smtClean="0">
                <a:latin typeface="SimSun" pitchFamily="2" charset="-122"/>
              </a:rPr>
              <a:t> </a:t>
            </a:r>
            <a:r>
              <a:rPr lang="en-US" sz="2200" dirty="0" err="1" smtClean="0">
                <a:latin typeface="SimSun" pitchFamily="2" charset="-122"/>
              </a:rPr>
              <a:t>PQElement</a:t>
            </a:r>
            <a:r>
              <a:rPr lang="en-US" sz="2200" dirty="0" smtClean="0">
                <a:latin typeface="SimSun" pitchFamily="2" charset="-122"/>
              </a:rPr>
              <a:t>&lt;T&gt; serve(){</a:t>
            </a:r>
            <a:endParaRPr lang="en-US" sz="22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200" dirty="0" smtClean="0">
                <a:latin typeface="SimSun" pitchFamily="2" charset="-122"/>
              </a:rPr>
              <a:t>		</a:t>
            </a:r>
            <a:r>
              <a:rPr lang="en-US" sz="2200" dirty="0" err="1" smtClean="0">
                <a:latin typeface="SimSun" pitchFamily="2" charset="-122"/>
              </a:rPr>
              <a:t>PQNode</a:t>
            </a:r>
            <a:r>
              <a:rPr lang="en-US" sz="2200" dirty="0" smtClean="0">
                <a:latin typeface="SimSun" pitchFamily="2" charset="-122"/>
              </a:rPr>
              <a:t>&lt;T&gt; node </a:t>
            </a:r>
            <a:r>
              <a:rPr lang="en-US" sz="2200" dirty="0">
                <a:latin typeface="SimSun" pitchFamily="2" charset="-122"/>
              </a:rPr>
              <a:t>= </a:t>
            </a:r>
            <a:r>
              <a:rPr lang="en-US" sz="2200" dirty="0" smtClean="0">
                <a:latin typeface="SimSun" pitchFamily="2" charset="-122"/>
              </a:rPr>
              <a:t>head;</a:t>
            </a:r>
          </a:p>
          <a:p>
            <a:pPr>
              <a:buFontTx/>
              <a:buNone/>
            </a:pPr>
            <a:r>
              <a:rPr lang="en-US" sz="2200" dirty="0">
                <a:latin typeface="SimSun" pitchFamily="2" charset="-122"/>
              </a:rPr>
              <a:t>	</a:t>
            </a:r>
            <a:r>
              <a:rPr lang="en-US" sz="2200" dirty="0" smtClean="0">
                <a:latin typeface="SimSun" pitchFamily="2" charset="-122"/>
              </a:rPr>
              <a:t>	</a:t>
            </a:r>
            <a:r>
              <a:rPr lang="en-US" sz="2200" dirty="0" err="1" smtClean="0">
                <a:latin typeface="SimSun" pitchFamily="2" charset="-122"/>
              </a:rPr>
              <a:t>PQElement</a:t>
            </a:r>
            <a:r>
              <a:rPr lang="en-US" sz="2200" dirty="0" smtClean="0">
                <a:latin typeface="SimSun" pitchFamily="2" charset="-122"/>
              </a:rPr>
              <a:t>&lt;T&gt; </a:t>
            </a:r>
            <a:r>
              <a:rPr lang="en-US" sz="2200" dirty="0" err="1" smtClean="0">
                <a:latin typeface="SimSun" pitchFamily="2" charset="-122"/>
              </a:rPr>
              <a:t>pqe</a:t>
            </a:r>
            <a:r>
              <a:rPr lang="en-US" sz="2200" dirty="0" smtClean="0">
                <a:latin typeface="SimSun" pitchFamily="2" charset="-122"/>
              </a:rPr>
              <a:t>=new </a:t>
            </a:r>
            <a:r>
              <a:rPr lang="en-US" sz="2200" dirty="0" err="1" smtClean="0">
                <a:latin typeface="SimSun" pitchFamily="2" charset="-122"/>
              </a:rPr>
              <a:t>PQElement</a:t>
            </a:r>
            <a:r>
              <a:rPr lang="en-US" sz="2200" dirty="0" smtClean="0">
                <a:latin typeface="SimSun" pitchFamily="2" charset="-122"/>
              </a:rPr>
              <a:t>&lt;T&gt;(</a:t>
            </a:r>
            <a:r>
              <a:rPr lang="en-US" sz="2200" dirty="0" err="1" smtClean="0">
                <a:latin typeface="SimSun" pitchFamily="2" charset="-122"/>
              </a:rPr>
              <a:t>node.data,node.p</a:t>
            </a:r>
            <a:r>
              <a:rPr lang="en-US" sz="2200" dirty="0" smtClean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2200" dirty="0" smtClean="0">
                <a:latin typeface="SimSun" pitchFamily="2" charset="-122"/>
              </a:rPr>
              <a:t>		head </a:t>
            </a:r>
            <a:r>
              <a:rPr lang="en-US" sz="2200" dirty="0">
                <a:latin typeface="SimSun" pitchFamily="2" charset="-122"/>
              </a:rPr>
              <a:t>= </a:t>
            </a:r>
            <a:r>
              <a:rPr lang="en-US" sz="2200" dirty="0" err="1" smtClean="0">
                <a:latin typeface="SimSun" pitchFamily="2" charset="-122"/>
              </a:rPr>
              <a:t>head.next</a:t>
            </a:r>
            <a:r>
              <a:rPr lang="en-US" sz="22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200" dirty="0" smtClean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200" dirty="0" smtClean="0">
                <a:latin typeface="SimSun" pitchFamily="2" charset="-122"/>
              </a:rPr>
              <a:t>		</a:t>
            </a:r>
            <a:r>
              <a:rPr lang="en-US" sz="22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200" dirty="0" smtClean="0">
                <a:latin typeface="SimSun" pitchFamily="2" charset="-122"/>
              </a:rPr>
              <a:t> </a:t>
            </a:r>
            <a:r>
              <a:rPr lang="en-US" sz="2200" dirty="0" err="1">
                <a:latin typeface="SimSun" pitchFamily="2" charset="-122"/>
              </a:rPr>
              <a:t>pqe</a:t>
            </a:r>
            <a:r>
              <a:rPr lang="en-US" sz="2200" dirty="0">
                <a:latin typeface="SimSun" pitchFamily="2" charset="-122"/>
              </a:rPr>
              <a:t>;</a:t>
            </a:r>
            <a:endParaRPr lang="en-US" sz="22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200" dirty="0" smtClean="0">
                <a:latin typeface="SimSun" pitchFamily="2" charset="-122"/>
              </a:rPr>
              <a:t>	}</a:t>
            </a:r>
            <a:endParaRPr lang="en-US" sz="22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 public class </a:t>
            </a:r>
            <a:r>
              <a:rPr lang="en-US" sz="1800" dirty="0" err="1" smtClean="0">
                <a:latin typeface="SimSun" pitchFamily="2" charset="-122"/>
              </a:rPr>
              <a:t>PQElement</a:t>
            </a:r>
            <a:r>
              <a:rPr lang="en-US" sz="1800" dirty="0" smtClean="0">
                <a:latin typeface="SimSun" pitchFamily="2" charset="-122"/>
              </a:rPr>
              <a:t>&lt;T&gt;</a:t>
            </a: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 public T data;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public Priority p; 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</a:t>
            </a:r>
            <a:r>
              <a:rPr lang="en-US" sz="1800" dirty="0" err="1" smtClean="0">
                <a:latin typeface="SimSun" pitchFamily="2" charset="-122"/>
              </a:rPr>
              <a:t>PQElement</a:t>
            </a:r>
            <a:r>
              <a:rPr lang="en-US" sz="1800" dirty="0" smtClean="0">
                <a:latin typeface="SimSun" pitchFamily="2" charset="-122"/>
              </a:rPr>
              <a:t>(T e, Priority </a:t>
            </a:r>
            <a:r>
              <a:rPr lang="en-US" sz="1800" dirty="0" err="1" smtClean="0">
                <a:latin typeface="SimSun" pitchFamily="2" charset="-122"/>
              </a:rPr>
              <a:t>pr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dirty="0" smtClean="0">
                <a:latin typeface="SimSun" pitchFamily="2" charset="-122"/>
              </a:rPr>
              <a:t>	data=e;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dirty="0" smtClean="0">
                <a:latin typeface="SimSun" pitchFamily="2" charset="-122"/>
              </a:rPr>
              <a:t>	p=</a:t>
            </a:r>
            <a:r>
              <a:rPr lang="en-US" sz="1800" dirty="0" err="1" smtClean="0">
                <a:latin typeface="SimSun" pitchFamily="2" charset="-122"/>
              </a:rPr>
              <a:t>pr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Linked List: </a:t>
            </a:r>
            <a:r>
              <a:rPr lang="en-US" dirty="0" err="1" smtClean="0"/>
              <a:t>Enqueue</a:t>
            </a:r>
            <a:r>
              <a:rPr lang="en-US" dirty="0" smtClean="0"/>
              <a:t> is O(n), Serve is O(1).</a:t>
            </a:r>
            <a:endParaRPr lang="en-US" dirty="0"/>
          </a:p>
          <a:p>
            <a:pPr lvl="1"/>
            <a:r>
              <a:rPr lang="en-US" dirty="0"/>
              <a:t>Array Implementation: </a:t>
            </a:r>
            <a:r>
              <a:rPr lang="en-US" dirty="0" err="1"/>
              <a:t>Enqueue</a:t>
            </a:r>
            <a:r>
              <a:rPr lang="en-US" dirty="0"/>
              <a:t> is O(n), Serve is O(1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/>
              <a:t>Heap: </a:t>
            </a:r>
            <a:r>
              <a:rPr lang="en-US" dirty="0" err="1"/>
              <a:t>Enqueue</a:t>
            </a:r>
            <a:r>
              <a:rPr lang="en-US" dirty="0"/>
              <a:t> is O(log n), Serve is O(log n) </a:t>
            </a:r>
            <a:r>
              <a:rPr lang="en-US" dirty="0">
                <a:sym typeface="Wingdings" pitchFamily="2" charset="2"/>
              </a:rPr>
              <a:t> Heaps to be discussed later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8D25-ED8B-42AD-B7AE-D4E640885ACF}" type="slidenum">
              <a:rPr lang="en-US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Double ended queue (or a </a:t>
            </a:r>
            <a:r>
              <a:rPr lang="en-US" b="1"/>
              <a:t>deque</a:t>
            </a:r>
            <a:r>
              <a:rPr lang="en-US"/>
              <a:t>) supports insertion and deletion at both the front and the tail of the queue.</a:t>
            </a:r>
          </a:p>
          <a:p>
            <a:r>
              <a:rPr lang="en-US"/>
              <a:t>Supports operations: addFirst( ), addLast(), removeFirst( ) and removeLast( ).</a:t>
            </a:r>
          </a:p>
          <a:p>
            <a:r>
              <a:rPr lang="en-US"/>
              <a:t>Can be used in place of a queue or a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665A-E61A-4A9C-8756-2B6B3BFA665C}" type="slidenum">
              <a:rPr lang="en-US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b="1" u="sng"/>
              <a:t>Operations:</a:t>
            </a:r>
            <a:r>
              <a:rPr lang="en-US" sz="2000"/>
              <a:t>  (Assume all operations are performed on deque  DQ)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b="1"/>
              <a:t>Method</a:t>
            </a:r>
            <a:r>
              <a:rPr lang="en-US" sz="2000"/>
              <a:t> addFirst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requires:</a:t>
            </a:r>
            <a:r>
              <a:rPr lang="en-US" sz="2000"/>
              <a:t> DQ is not full.  </a:t>
            </a:r>
            <a:r>
              <a:rPr lang="en-US" sz="2000" b="1"/>
              <a:t>input:</a:t>
            </a:r>
            <a:r>
              <a:rPr lang="en-US" sz="2000"/>
              <a:t> 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results:</a:t>
            </a:r>
            <a:r>
              <a:rPr lang="en-US" sz="2000"/>
              <a:t> Element e is added to DQ as first element. </a:t>
            </a:r>
            <a:r>
              <a:rPr lang="en-US" sz="2000" b="1"/>
              <a:t>output:</a:t>
            </a:r>
            <a:r>
              <a:rPr lang="en-US" sz="2000"/>
              <a:t>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sz="2000" b="1"/>
              <a:t>Method</a:t>
            </a:r>
            <a:r>
              <a:rPr lang="en-US" sz="2000"/>
              <a:t> addLast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full.  </a:t>
            </a:r>
            <a:r>
              <a:rPr lang="en-US" sz="2000" b="1"/>
              <a:t>input</a:t>
            </a:r>
            <a:r>
              <a:rPr lang="en-US" sz="2000"/>
              <a:t>: 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Element e is added to DQ as last element. </a:t>
            </a:r>
            <a:r>
              <a:rPr lang="en-US" sz="2000" b="1"/>
              <a:t>output</a:t>
            </a:r>
            <a:r>
              <a:rPr lang="en-US" sz="2000"/>
              <a:t>: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sz="2000" b="1"/>
              <a:t>Method</a:t>
            </a:r>
            <a:r>
              <a:rPr lang="en-US" sz="2000"/>
              <a:t> removeFirst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  </a:t>
            </a:r>
            <a:r>
              <a:rPr lang="en-US" sz="2000" b="1"/>
              <a:t>results</a:t>
            </a:r>
            <a:r>
              <a:rPr lang="en-US" sz="2000"/>
              <a:t>: Removes and returns the first element of DQ. </a:t>
            </a:r>
            <a:r>
              <a:rPr lang="en-US" sz="2000" b="1"/>
              <a:t>output</a:t>
            </a:r>
            <a:r>
              <a:rPr lang="en-US" sz="2000"/>
              <a:t>: 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FFD2-4B30-4CD8-96C9-87FF4977942C}" type="slidenum">
              <a:rPr lang="en-US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000" b="1"/>
              <a:t>Method</a:t>
            </a:r>
            <a:r>
              <a:rPr lang="en-US" sz="2000"/>
              <a:t> removeLast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requires:</a:t>
            </a:r>
            <a:r>
              <a:rPr lang="en-US" sz="2000"/>
              <a:t> DQ is not empty.  </a:t>
            </a:r>
            <a:r>
              <a:rPr lang="en-US" sz="2000" b="1"/>
              <a:t>input: </a:t>
            </a:r>
            <a:r>
              <a:rPr lang="en-US" sz="2000"/>
              <a:t>none.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results:</a:t>
            </a:r>
            <a:r>
              <a:rPr lang="en-US" sz="2000"/>
              <a:t> Removes and returns the last element of DQ. </a:t>
            </a:r>
            <a:r>
              <a:rPr lang="en-US" sz="2000" b="1"/>
              <a:t>output:</a:t>
            </a:r>
            <a:r>
              <a:rPr lang="en-US" sz="2000"/>
              <a:t> 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5"/>
            </a:pPr>
            <a:r>
              <a:rPr lang="en-US" sz="2000" b="1"/>
              <a:t>Method</a:t>
            </a:r>
            <a:r>
              <a:rPr lang="en-US" sz="2000"/>
              <a:t> getFirst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Returns the first element of DQ. </a:t>
            </a:r>
            <a:r>
              <a:rPr lang="en-US" sz="2000" b="1"/>
              <a:t>output</a:t>
            </a:r>
            <a:r>
              <a:rPr lang="en-US" sz="2000"/>
              <a:t>: 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6"/>
            </a:pPr>
            <a:r>
              <a:rPr lang="en-US" sz="2000" b="1"/>
              <a:t>Method</a:t>
            </a:r>
            <a:r>
              <a:rPr lang="en-US" sz="2000"/>
              <a:t> getLast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Returns the last element of DQ. </a:t>
            </a:r>
            <a:r>
              <a:rPr lang="en-US" sz="2000" b="1"/>
              <a:t>output</a:t>
            </a:r>
            <a:r>
              <a:rPr lang="en-US" sz="2000"/>
              <a:t>: e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7"/>
            </a:pPr>
            <a:r>
              <a:rPr lang="en-US" sz="2000" b="1"/>
              <a:t>Method</a:t>
            </a:r>
            <a:r>
              <a:rPr lang="en-US" sz="2000"/>
              <a:t> size (int x)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input</a:t>
            </a:r>
            <a:r>
              <a:rPr lang="en-US" sz="2000"/>
              <a:t>: none  </a:t>
            </a:r>
            <a:r>
              <a:rPr lang="en-US" sz="2000" b="1"/>
              <a:t>results</a:t>
            </a:r>
            <a:r>
              <a:rPr lang="en-US" sz="2000"/>
              <a:t>: Returns the number of elements in DQ. </a:t>
            </a:r>
            <a:r>
              <a:rPr lang="en-US" sz="2000" b="1"/>
              <a:t>output</a:t>
            </a:r>
            <a:r>
              <a:rPr lang="en-US" sz="2000"/>
              <a:t>: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F666-EB93-4F81-B34D-CA315B5C0A46}" type="slidenum">
              <a:rPr lang="en-US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</a:t>
            </a:r>
            <a:r>
              <a:rPr lang="en-US" sz="2800" dirty="0" smtClean="0"/>
              <a:t>Linked-List): Implementation</a:t>
            </a:r>
            <a:endParaRPr lang="en-US" sz="2800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full()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(){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DDB4-C1F0-4664-8ACF-7FEEE67038F0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8"/>
            </a:pPr>
            <a:r>
              <a:rPr lang="en-US" sz="2000" b="1"/>
              <a:t>Method</a:t>
            </a:r>
            <a:r>
              <a:rPr lang="en-US" sz="2000"/>
              <a:t> isEmpty (boolean x)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input</a:t>
            </a:r>
            <a:r>
              <a:rPr lang="en-US" sz="2000"/>
              <a:t>: none  </a:t>
            </a:r>
            <a:r>
              <a:rPr lang="en-US" sz="2000" b="1"/>
              <a:t>results</a:t>
            </a:r>
            <a:r>
              <a:rPr lang="en-US" sz="2000"/>
              <a:t>: if DQ is empty returns x as true otherwise false. </a:t>
            </a:r>
            <a:r>
              <a:rPr lang="en-US" sz="2000" b="1"/>
              <a:t>output</a:t>
            </a:r>
            <a:r>
              <a:rPr lang="en-US" sz="2000"/>
              <a:t>: 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5E5F-69E2-48D2-A63A-AD9BB8DFA53D}" type="slidenum">
              <a:rPr lang="en-US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so far?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09520"/>
          <a:ext cx="8229601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091"/>
                <a:gridCol w="1645920"/>
                <a:gridCol w="1763486"/>
                <a:gridCol w="1881052"/>
                <a:gridCol w="1881052"/>
              </a:tblGrid>
              <a:tr h="271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Operation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Queue (LL)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Queue 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Priority Queue (LL)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Priority Queue (CA)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Full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Length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/>
                        <a:t>Enqueue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Serve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so far?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851431"/>
              </p:ext>
            </p:extLst>
          </p:nvPr>
        </p:nvGraphicFramePr>
        <p:xfrm>
          <a:off x="457200" y="2509520"/>
          <a:ext cx="8229601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091"/>
                <a:gridCol w="1645920"/>
                <a:gridCol w="1763486"/>
                <a:gridCol w="1881052"/>
                <a:gridCol w="1881052"/>
              </a:tblGrid>
              <a:tr h="271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Operation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Queue (LL)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Queue 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Priority Queue (LL)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Priority Queue (CA)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Full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Length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/>
                        <a:t>Enqueue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Serve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so far?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788687"/>
              </p:ext>
            </p:extLst>
          </p:nvPr>
        </p:nvGraphicFramePr>
        <p:xfrm>
          <a:off x="457200" y="1600200"/>
          <a:ext cx="8229600" cy="3979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479"/>
                <a:gridCol w="2173857"/>
                <a:gridCol w="2329132"/>
                <a:gridCol w="2329132"/>
              </a:tblGrid>
              <a:tr h="27146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Operation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Double-Ended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Queue  (LL)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Double-Ended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Queue (CA)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Double-Ended</a:t>
                      </a:r>
                      <a:r>
                        <a:rPr lang="en-US" sz="1050" baseline="0" dirty="0" smtClean="0"/>
                        <a:t> Queue (DLL)</a:t>
                      </a:r>
                      <a:endParaRPr 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/>
                        <a:t>AddFirst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/>
                        <a:t>AddLast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/>
                        <a:t>RemoveFirst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/>
                        <a:t>RemoveLast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O(1)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/>
                        <a:t>GetFirst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 smtClean="0"/>
                        <a:t>GetLast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Size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/>
                        <a:t>Empty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 smtClean="0"/>
              <a:t>Static Method Enquiry (</a:t>
            </a:r>
            <a:r>
              <a:rPr lang="en-US" sz="2400" dirty="0" err="1" smtClean="0"/>
              <a:t>LinkedQueue</a:t>
            </a:r>
            <a:r>
              <a:rPr lang="en-US" sz="2400" dirty="0" smtClean="0"/>
              <a:t>/</a:t>
            </a:r>
            <a:r>
              <a:rPr lang="en-US" sz="2400" dirty="0" err="1" smtClean="0"/>
              <a:t>ArrayQueue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static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&lt;T&gt; T enquiry(</a:t>
            </a:r>
            <a:r>
              <a:rPr lang="en-US" sz="2400" dirty="0" err="1" smtClean="0">
                <a:latin typeface="SimSun" pitchFamily="2" charset="-122"/>
                <a:ea typeface="SimSun" pitchFamily="2" charset="-122"/>
              </a:rPr>
              <a:t>ArrayQueue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&lt;T&gt; q) {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		T data = </a:t>
            </a:r>
            <a:r>
              <a:rPr lang="en-US" sz="2400" dirty="0" err="1" smtClean="0">
                <a:latin typeface="SimSun" pitchFamily="2" charset="-122"/>
                <a:ea typeface="SimSun" pitchFamily="2" charset="-122"/>
              </a:rPr>
              <a:t>q.serve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  <a:ea typeface="SimSun" pitchFamily="2" charset="-122"/>
              </a:rPr>
              <a:t>q.enqueue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(data);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for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int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2400" dirty="0" err="1" smtClean="0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 = 0; </a:t>
            </a:r>
            <a:r>
              <a:rPr lang="en-US" sz="2400" dirty="0" err="1" smtClean="0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 &lt; </a:t>
            </a:r>
            <a:r>
              <a:rPr lang="en-US" sz="2400" dirty="0" err="1" smtClean="0">
                <a:latin typeface="SimSun" pitchFamily="2" charset="-122"/>
                <a:ea typeface="SimSun" pitchFamily="2" charset="-122"/>
              </a:rPr>
              <a:t>q.length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() – 1; </a:t>
            </a:r>
            <a:r>
              <a:rPr lang="en-US" sz="2400" dirty="0" err="1" smtClean="0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++)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			</a:t>
            </a:r>
            <a:r>
              <a:rPr lang="en-US" sz="2400" dirty="0" err="1" smtClean="0">
                <a:latin typeface="SimSun" pitchFamily="2" charset="-122"/>
                <a:ea typeface="SimSun" pitchFamily="2" charset="-122"/>
              </a:rPr>
              <a:t>q.enqueue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  <a:ea typeface="SimSun" pitchFamily="2" charset="-122"/>
              </a:rPr>
              <a:t>q.serve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());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 data;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 smtClean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x-none" sz="2400" dirty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Member Method Enquiry (</a:t>
            </a:r>
            <a:r>
              <a:rPr lang="en-US" sz="2800" dirty="0" err="1" smtClean="0"/>
              <a:t>LinkedQueue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T enquiry() {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2400" dirty="0" err="1" smtClean="0">
                <a:latin typeface="SimSun" pitchFamily="2" charset="-122"/>
                <a:ea typeface="SimSun" pitchFamily="2" charset="-122"/>
              </a:rPr>
              <a:t>head.data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 smtClean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x-none" sz="2400" dirty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 smtClean="0"/>
              <a:t>Member Method Enquiry (</a:t>
            </a:r>
            <a:r>
              <a:rPr lang="en-US" sz="2800" dirty="0" err="1" smtClean="0"/>
              <a:t>ArrayQueue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T enquiry() {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 data[head];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 smtClean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x-none" sz="2400" dirty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ToDo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Read 5.2, 5.3 of the Textbook.</a:t>
            </a:r>
          </a:p>
          <a:p>
            <a:pPr algn="l" rtl="0"/>
            <a:r>
              <a:rPr lang="en-US" dirty="0" smtClean="0"/>
              <a:t>Add “</a:t>
            </a:r>
            <a:r>
              <a:rPr lang="en-US" dirty="0" err="1" smtClean="0"/>
              <a:t>int</a:t>
            </a:r>
            <a:r>
              <a:rPr lang="en-US" dirty="0" smtClean="0"/>
              <a:t> length()” method in the  </a:t>
            </a:r>
            <a:r>
              <a:rPr lang="en-US" dirty="0" err="1" smtClean="0"/>
              <a:t>LinkedQueue</a:t>
            </a:r>
            <a:r>
              <a:rPr lang="en-US" dirty="0" smtClean="0"/>
              <a:t> class with O(n) complexity.</a:t>
            </a:r>
          </a:p>
          <a:p>
            <a:r>
              <a:rPr lang="en-US" dirty="0" smtClean="0"/>
              <a:t>Add “</a:t>
            </a:r>
            <a:r>
              <a:rPr lang="en-US" sz="2800" dirty="0" err="1" smtClean="0">
                <a:latin typeface="SimSun" pitchFamily="2" charset="-122"/>
              </a:rPr>
              <a:t>int</a:t>
            </a:r>
            <a:r>
              <a:rPr lang="en-US" sz="2800" dirty="0" smtClean="0">
                <a:latin typeface="SimSun" pitchFamily="2" charset="-122"/>
              </a:rPr>
              <a:t> length(</a:t>
            </a:r>
            <a:r>
              <a:rPr lang="en-US" sz="2800" dirty="0" err="1" smtClean="0">
                <a:latin typeface="SimSun" pitchFamily="2" charset="-122"/>
              </a:rPr>
              <a:t>ArrayQueue</a:t>
            </a:r>
            <a:r>
              <a:rPr lang="en-US" sz="2800" dirty="0" smtClean="0">
                <a:latin typeface="SimSun" pitchFamily="2" charset="-122"/>
              </a:rPr>
              <a:t>&lt;T&gt; q)</a:t>
            </a:r>
            <a:r>
              <a:rPr lang="en-US" dirty="0" smtClean="0"/>
              <a:t> ” in the Test class of </a:t>
            </a:r>
            <a:r>
              <a:rPr lang="en-US" dirty="0" err="1" smtClean="0"/>
              <a:t>ArrayQueue</a:t>
            </a:r>
            <a:r>
              <a:rPr lang="en-US" dirty="0" smtClean="0"/>
              <a:t>. The Queue must remain unchanged after the operation. </a:t>
            </a:r>
          </a:p>
          <a:p>
            <a:r>
              <a:rPr lang="en-US" dirty="0" smtClean="0"/>
              <a:t>Add “</a:t>
            </a:r>
            <a:r>
              <a:rPr lang="en-US" sz="2800" dirty="0" smtClean="0">
                <a:latin typeface="SimSun" pitchFamily="2" charset="-122"/>
              </a:rPr>
              <a:t>T enquiry(</a:t>
            </a:r>
            <a:r>
              <a:rPr lang="en-US" sz="2800" dirty="0" err="1" smtClean="0">
                <a:latin typeface="SimSun" pitchFamily="2" charset="-122"/>
              </a:rPr>
              <a:t>ArrayQueue</a:t>
            </a:r>
            <a:r>
              <a:rPr lang="en-US" sz="2800" dirty="0" smtClean="0">
                <a:latin typeface="SimSun" pitchFamily="2" charset="-122"/>
              </a:rPr>
              <a:t>&lt;T&gt; q)</a:t>
            </a:r>
            <a:r>
              <a:rPr lang="en-US" dirty="0" smtClean="0"/>
              <a:t> ” in the Test class of </a:t>
            </a:r>
            <a:r>
              <a:rPr lang="en-US" dirty="0" err="1" smtClean="0"/>
              <a:t>ArrayQueue</a:t>
            </a:r>
            <a:r>
              <a:rPr lang="en-US" dirty="0" smtClean="0"/>
              <a:t>. It should return the data of the head without changing the queue at the end of the call. 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DQueue</a:t>
            </a:r>
            <a:r>
              <a:rPr lang="en-US" dirty="0" smtClean="0"/>
              <a:t> (Double-ended queue) using a Java class using Linked-List.</a:t>
            </a:r>
          </a:p>
          <a:p>
            <a:pPr algn="l" rtl="0"/>
            <a:r>
              <a:rPr lang="en-US" dirty="0" smtClean="0"/>
              <a:t>Test this </a:t>
            </a:r>
            <a:r>
              <a:rPr lang="en-US" dirty="0" err="1" smtClean="0"/>
              <a:t>DQueue</a:t>
            </a:r>
            <a:r>
              <a:rPr lang="en-US" dirty="0" smtClean="0"/>
              <a:t> using a test Class. </a:t>
            </a:r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/>
            <a:endParaRPr lang="x-non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3086</TotalTime>
  <Words>2632</Words>
  <Application>Microsoft Macintosh PowerPoint</Application>
  <PresentationFormat>On-screen Show (4:3)</PresentationFormat>
  <Paragraphs>1728</Paragraphs>
  <Slides>97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Clarity</vt:lpstr>
      <vt:lpstr>Queue</vt:lpstr>
      <vt:lpstr>Queue</vt:lpstr>
      <vt:lpstr>ADT Queue: Specification</vt:lpstr>
      <vt:lpstr>ADT Queue: Specification</vt:lpstr>
      <vt:lpstr>ADT Queue: Specification</vt:lpstr>
      <vt:lpstr>ADT Queue (Linked-List)</vt:lpstr>
      <vt:lpstr>ADT Queue (Linked-List): Element</vt:lpstr>
      <vt:lpstr>ADT Queue (Linked-List): Representation</vt:lpstr>
      <vt:lpstr>ADT Queue (Linked-List): Implementation</vt:lpstr>
      <vt:lpstr>ADT Queue (Linked-List): Implementation</vt:lpstr>
      <vt:lpstr>ADT Queue (Linked-List): Implementation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(Array): Representation</vt:lpstr>
      <vt:lpstr>ADT Queue (Array): Representation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Priority Queue</vt:lpstr>
      <vt:lpstr>ADT Priority Queue</vt:lpstr>
      <vt:lpstr>ADT Priority Queue</vt:lpstr>
      <vt:lpstr>ADT Priority Queue</vt:lpstr>
      <vt:lpstr>ADT Priority Queue</vt:lpstr>
      <vt:lpstr>ADT Priority Queue (Linked-List): Element</vt:lpstr>
      <vt:lpstr>ADT Priority Queue (Linked-List): Element (int Priority)</vt:lpstr>
      <vt:lpstr>ADT Priority Queue (Linked-List): Representation</vt:lpstr>
      <vt:lpstr>ADT Priority Queue (Linked-List): Representation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</vt:lpstr>
      <vt:lpstr>Double-Ended Queues</vt:lpstr>
      <vt:lpstr>Double-Ended Queues</vt:lpstr>
      <vt:lpstr>Double-Ended Queues</vt:lpstr>
      <vt:lpstr>Double-Ended Queues</vt:lpstr>
      <vt:lpstr>Complexity so far? </vt:lpstr>
      <vt:lpstr>Complexity so far? </vt:lpstr>
      <vt:lpstr>Complexity so far? </vt:lpstr>
      <vt:lpstr>Static Method Enquiry (LinkedQueue/ArrayQueue)</vt:lpstr>
      <vt:lpstr>Member Method Enquiry (LinkedQueue)</vt:lpstr>
      <vt:lpstr>Member Method Enquiry (ArrayQueue)</vt:lpstr>
      <vt:lpstr>ToDo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mudassar</dc:creator>
  <cp:lastModifiedBy>MacBook Pro</cp:lastModifiedBy>
  <cp:revision>154</cp:revision>
  <dcterms:created xsi:type="dcterms:W3CDTF">2011-09-16T22:54:57Z</dcterms:created>
  <dcterms:modified xsi:type="dcterms:W3CDTF">2016-10-17T17:37:23Z</dcterms:modified>
</cp:coreProperties>
</file>