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90"/>
  </p:notesMasterIdLst>
  <p:sldIdLst>
    <p:sldId id="391" r:id="rId2"/>
    <p:sldId id="393" r:id="rId3"/>
    <p:sldId id="394" r:id="rId4"/>
    <p:sldId id="392" r:id="rId5"/>
    <p:sldId id="583" r:id="rId6"/>
    <p:sldId id="396" r:id="rId7"/>
    <p:sldId id="397" r:id="rId8"/>
    <p:sldId id="584" r:id="rId9"/>
    <p:sldId id="398" r:id="rId10"/>
    <p:sldId id="399" r:id="rId11"/>
    <p:sldId id="400" r:id="rId12"/>
    <p:sldId id="401" r:id="rId13"/>
    <p:sldId id="402" r:id="rId14"/>
    <p:sldId id="414" r:id="rId15"/>
    <p:sldId id="415" r:id="rId16"/>
    <p:sldId id="417" r:id="rId17"/>
    <p:sldId id="395" r:id="rId18"/>
    <p:sldId id="403" r:id="rId19"/>
    <p:sldId id="418" r:id="rId20"/>
    <p:sldId id="419" r:id="rId21"/>
    <p:sldId id="420" r:id="rId22"/>
    <p:sldId id="421" r:id="rId23"/>
    <p:sldId id="422" r:id="rId24"/>
    <p:sldId id="425" r:id="rId25"/>
    <p:sldId id="423" r:id="rId26"/>
    <p:sldId id="424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456" r:id="rId58"/>
    <p:sldId id="457" r:id="rId59"/>
    <p:sldId id="458" r:id="rId60"/>
    <p:sldId id="459" r:id="rId61"/>
    <p:sldId id="460" r:id="rId62"/>
    <p:sldId id="461" r:id="rId63"/>
    <p:sldId id="462" r:id="rId64"/>
    <p:sldId id="463" r:id="rId65"/>
    <p:sldId id="464" r:id="rId66"/>
    <p:sldId id="465" r:id="rId67"/>
    <p:sldId id="466" r:id="rId68"/>
    <p:sldId id="467" r:id="rId69"/>
    <p:sldId id="468" r:id="rId70"/>
    <p:sldId id="469" r:id="rId71"/>
    <p:sldId id="470" r:id="rId72"/>
    <p:sldId id="404" r:id="rId73"/>
    <p:sldId id="541" r:id="rId74"/>
    <p:sldId id="471" r:id="rId75"/>
    <p:sldId id="472" r:id="rId76"/>
    <p:sldId id="473" r:id="rId77"/>
    <p:sldId id="474" r:id="rId78"/>
    <p:sldId id="475" r:id="rId79"/>
    <p:sldId id="476" r:id="rId80"/>
    <p:sldId id="477" r:id="rId81"/>
    <p:sldId id="478" r:id="rId82"/>
    <p:sldId id="479" r:id="rId83"/>
    <p:sldId id="480" r:id="rId84"/>
    <p:sldId id="481" r:id="rId85"/>
    <p:sldId id="482" r:id="rId86"/>
    <p:sldId id="483" r:id="rId87"/>
    <p:sldId id="484" r:id="rId88"/>
    <p:sldId id="485" r:id="rId89"/>
    <p:sldId id="486" r:id="rId90"/>
    <p:sldId id="487" r:id="rId91"/>
    <p:sldId id="488" r:id="rId92"/>
    <p:sldId id="489" r:id="rId93"/>
    <p:sldId id="490" r:id="rId94"/>
    <p:sldId id="491" r:id="rId95"/>
    <p:sldId id="492" r:id="rId96"/>
    <p:sldId id="493" r:id="rId97"/>
    <p:sldId id="494" r:id="rId98"/>
    <p:sldId id="495" r:id="rId99"/>
    <p:sldId id="496" r:id="rId100"/>
    <p:sldId id="497" r:id="rId101"/>
    <p:sldId id="498" r:id="rId102"/>
    <p:sldId id="499" r:id="rId103"/>
    <p:sldId id="500" r:id="rId104"/>
    <p:sldId id="501" r:id="rId105"/>
    <p:sldId id="502" r:id="rId106"/>
    <p:sldId id="503" r:id="rId107"/>
    <p:sldId id="504" r:id="rId108"/>
    <p:sldId id="505" r:id="rId109"/>
    <p:sldId id="506" r:id="rId110"/>
    <p:sldId id="507" r:id="rId111"/>
    <p:sldId id="508" r:id="rId112"/>
    <p:sldId id="509" r:id="rId113"/>
    <p:sldId id="510" r:id="rId114"/>
    <p:sldId id="511" r:id="rId115"/>
    <p:sldId id="512" r:id="rId116"/>
    <p:sldId id="513" r:id="rId117"/>
    <p:sldId id="514" r:id="rId118"/>
    <p:sldId id="515" r:id="rId119"/>
    <p:sldId id="516" r:id="rId120"/>
    <p:sldId id="517" r:id="rId121"/>
    <p:sldId id="518" r:id="rId122"/>
    <p:sldId id="519" r:id="rId123"/>
    <p:sldId id="520" r:id="rId124"/>
    <p:sldId id="521" r:id="rId125"/>
    <p:sldId id="522" r:id="rId126"/>
    <p:sldId id="523" r:id="rId127"/>
    <p:sldId id="524" r:id="rId128"/>
    <p:sldId id="525" r:id="rId129"/>
    <p:sldId id="526" r:id="rId130"/>
    <p:sldId id="527" r:id="rId131"/>
    <p:sldId id="528" r:id="rId132"/>
    <p:sldId id="529" r:id="rId133"/>
    <p:sldId id="530" r:id="rId134"/>
    <p:sldId id="531" r:id="rId135"/>
    <p:sldId id="532" r:id="rId136"/>
    <p:sldId id="533" r:id="rId137"/>
    <p:sldId id="534" r:id="rId138"/>
    <p:sldId id="535" r:id="rId139"/>
    <p:sldId id="536" r:id="rId140"/>
    <p:sldId id="537" r:id="rId141"/>
    <p:sldId id="538" r:id="rId142"/>
    <p:sldId id="539" r:id="rId143"/>
    <p:sldId id="540" r:id="rId144"/>
    <p:sldId id="405" r:id="rId145"/>
    <p:sldId id="579" r:id="rId146"/>
    <p:sldId id="542" r:id="rId147"/>
    <p:sldId id="543" r:id="rId148"/>
    <p:sldId id="544" r:id="rId149"/>
    <p:sldId id="545" r:id="rId150"/>
    <p:sldId id="546" r:id="rId151"/>
    <p:sldId id="580" r:id="rId152"/>
    <p:sldId id="547" r:id="rId153"/>
    <p:sldId id="548" r:id="rId154"/>
    <p:sldId id="549" r:id="rId155"/>
    <p:sldId id="550" r:id="rId156"/>
    <p:sldId id="551" r:id="rId157"/>
    <p:sldId id="552" r:id="rId158"/>
    <p:sldId id="553" r:id="rId159"/>
    <p:sldId id="554" r:id="rId160"/>
    <p:sldId id="581" r:id="rId161"/>
    <p:sldId id="570" r:id="rId162"/>
    <p:sldId id="563" r:id="rId163"/>
    <p:sldId id="556" r:id="rId164"/>
    <p:sldId id="557" r:id="rId165"/>
    <p:sldId id="558" r:id="rId166"/>
    <p:sldId id="560" r:id="rId167"/>
    <p:sldId id="559" r:id="rId168"/>
    <p:sldId id="561" r:id="rId169"/>
    <p:sldId id="562" r:id="rId170"/>
    <p:sldId id="564" r:id="rId171"/>
    <p:sldId id="565" r:id="rId172"/>
    <p:sldId id="566" r:id="rId173"/>
    <p:sldId id="567" r:id="rId174"/>
    <p:sldId id="568" r:id="rId175"/>
    <p:sldId id="569" r:id="rId176"/>
    <p:sldId id="572" r:id="rId177"/>
    <p:sldId id="573" r:id="rId178"/>
    <p:sldId id="574" r:id="rId179"/>
    <p:sldId id="575" r:id="rId180"/>
    <p:sldId id="576" r:id="rId181"/>
    <p:sldId id="577" r:id="rId182"/>
    <p:sldId id="578" r:id="rId183"/>
    <p:sldId id="582" r:id="rId184"/>
    <p:sldId id="409" r:id="rId185"/>
    <p:sldId id="410" r:id="rId186"/>
    <p:sldId id="411" r:id="rId187"/>
    <p:sldId id="412" r:id="rId188"/>
    <p:sldId id="413" r:id="rId189"/>
  </p:sldIdLst>
  <p:sldSz cx="9144000" cy="6858000" type="screen4x3"/>
  <p:notesSz cx="6858000" cy="9144000"/>
  <p:defaultTextStyle>
    <a:defPPr>
      <a:defRPr lang="x-non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3306" autoAdjust="0"/>
    <p:restoredTop sz="94660"/>
  </p:normalViewPr>
  <p:slideViewPr>
    <p:cSldViewPr>
      <p:cViewPr varScale="1">
        <p:scale>
          <a:sx n="60" d="100"/>
          <a:sy n="60" d="100"/>
        </p:scale>
        <p:origin x="-560" y="-112"/>
      </p:cViewPr>
      <p:guideLst>
        <p:guide orient="horz" pos="27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notesMaster" Target="notesMasters/notesMaster1.xml"/><Relationship Id="rId191" Type="http://schemas.openxmlformats.org/officeDocument/2006/relationships/printerSettings" Target="printerSettings/printerSettings1.bin"/><Relationship Id="rId192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viewProps" Target="viewProps.xml"/><Relationship Id="rId194" Type="http://schemas.openxmlformats.org/officeDocument/2006/relationships/theme" Target="theme/theme1.xml"/><Relationship Id="rId195" Type="http://schemas.openxmlformats.org/officeDocument/2006/relationships/tableStyles" Target="tableStyle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9E75100-FEE9-4A76-8A75-98538F07B036}" type="datetimeFigureOut">
              <a:rPr lang="x-none" smtClean="0"/>
              <a:pPr/>
              <a:t>11/19/16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7557B49-33AF-4FDC-88CA-91ECFED7F28F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719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11/19/16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11/19/16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11/19/16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11/19/16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11/19/16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11/19/16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11/19/16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11/19/16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11/19/16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11/19/16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744D-C46E-4544-90AA-F5593261BFF6}" type="datetimeFigureOut">
              <a:rPr lang="x-none" smtClean="0"/>
              <a:pPr/>
              <a:t>11/19/16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8C9744D-C46E-4544-90AA-F5593261BFF6}" type="datetimeFigureOut">
              <a:rPr lang="x-none" smtClean="0"/>
              <a:pPr/>
              <a:t>11/19/16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AA98E7-580B-4C88-8BB6-D946647EA2E2}" type="slidenum">
              <a:rPr lang="x-none" smtClean="0"/>
              <a:pPr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dirty="0"/>
              <a:t>Binary Search Trees (BSTs)</a:t>
            </a:r>
          </a:p>
        </p:txBody>
      </p:sp>
      <p:sp>
        <p:nvSpPr>
          <p:cNvPr id="153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760040" y="3429000"/>
            <a:ext cx="7772400" cy="1199704"/>
          </a:xfrm>
        </p:spPr>
        <p:txBody>
          <a:bodyPr/>
          <a:lstStyle/>
          <a:p>
            <a:pPr algn="l" rtl="0"/>
            <a:r>
              <a:rPr lang="en-US" dirty="0" smtClean="0"/>
              <a:t>CSC212: Data Structures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A8D8-8BC7-43FB-BFCF-320E5D68F41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lnSpc>
                <a:spcPct val="90000"/>
              </a:lnSpc>
              <a:buFontTx/>
              <a:buAutoNum type="arabicPeriod" startAt="4"/>
            </a:pPr>
            <a:r>
              <a:rPr lang="en-US" sz="2800" b="1" dirty="0"/>
              <a:t>Method </a:t>
            </a:r>
            <a:r>
              <a:rPr lang="en-US" sz="2800" dirty="0" smtClean="0"/>
              <a:t>Update(</a:t>
            </a:r>
            <a:r>
              <a:rPr lang="en-US" sz="2800" dirty="0" err="1" smtClean="0"/>
              <a:t>int</a:t>
            </a:r>
            <a:r>
              <a:rPr lang="en-US" sz="2800" dirty="0" smtClean="0"/>
              <a:t> key, Type e,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updated)</a:t>
            </a:r>
            <a:endParaRPr lang="en-US" sz="2800" dirty="0"/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b="1" dirty="0"/>
              <a:t>requires:</a:t>
            </a:r>
            <a:r>
              <a:rPr lang="en-US" sz="2800" dirty="0"/>
              <a:t> Empty(</a:t>
            </a:r>
            <a:r>
              <a:rPr lang="en-US" sz="2800" dirty="0" err="1"/>
              <a:t>bst</a:t>
            </a:r>
            <a:r>
              <a:rPr lang="en-US" sz="2800" dirty="0"/>
              <a:t>) is false. </a:t>
            </a:r>
            <a:r>
              <a:rPr lang="en-US" sz="2800" b="1" dirty="0" smtClean="0"/>
              <a:t>input:</a:t>
            </a:r>
            <a:r>
              <a:rPr lang="en-US" sz="2800" dirty="0" smtClean="0"/>
              <a:t> key, e. </a:t>
            </a:r>
            <a:r>
              <a:rPr lang="en-US" sz="2800" b="1" dirty="0" smtClean="0"/>
              <a:t>results</a:t>
            </a:r>
            <a:r>
              <a:rPr lang="en-US" sz="2800" b="1" dirty="0"/>
              <a:t>:</a:t>
            </a:r>
            <a:r>
              <a:rPr lang="en-US" sz="2800" dirty="0"/>
              <a:t> current node’s element is replaced with e</a:t>
            </a:r>
            <a:r>
              <a:rPr lang="en-US" sz="2800" dirty="0" smtClean="0"/>
              <a:t>. </a:t>
            </a:r>
            <a:r>
              <a:rPr lang="en-US" sz="2800" b="1" dirty="0" smtClean="0"/>
              <a:t>Output:</a:t>
            </a:r>
            <a:r>
              <a:rPr lang="en-US" sz="2800" dirty="0" smtClean="0"/>
              <a:t> updated.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64C0F-E0D2-4F49-AB3C-2BA3676C8CA2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</a:t>
            </a:r>
            <a:r>
              <a:rPr lang="en-US" sz="1800" dirty="0"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28190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303307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84234" y="336641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8832" y="358045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573126" y="28423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7742991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109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l" rtl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These operations have the same specification as ADT Binary Tree.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/>
              <a:t>5.	Method</a:t>
            </a:r>
            <a:r>
              <a:rPr lang="en-US" sz="2400" dirty="0"/>
              <a:t> Traverse (Order </a:t>
            </a:r>
            <a:r>
              <a:rPr lang="en-US" sz="2400" dirty="0" err="1"/>
              <a:t>ord</a:t>
            </a:r>
            <a:r>
              <a:rPr lang="en-US" sz="2400" dirty="0"/>
              <a:t>)</a:t>
            </a:r>
            <a:endParaRPr lang="en-US" sz="2400" b="1" dirty="0"/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/>
              <a:t>6.	Method</a:t>
            </a:r>
            <a:r>
              <a:rPr lang="en-US" sz="2400" dirty="0"/>
              <a:t> </a:t>
            </a:r>
            <a:r>
              <a:rPr lang="en-US" sz="2400" dirty="0" err="1"/>
              <a:t>DeleteSub</a:t>
            </a:r>
            <a:r>
              <a:rPr lang="en-US" sz="2400" dirty="0"/>
              <a:t> ( )</a:t>
            </a:r>
          </a:p>
          <a:p>
            <a:pPr marL="0" indent="0" algn="l" rtl="0">
              <a:lnSpc>
                <a:spcPct val="90000"/>
              </a:lnSpc>
              <a:buNone/>
            </a:pPr>
            <a:r>
              <a:rPr lang="en-US" sz="2400" b="1" dirty="0" smtClean="0"/>
              <a:t>7.   Method</a:t>
            </a:r>
            <a:r>
              <a:rPr lang="en-US" sz="2400" dirty="0" smtClean="0"/>
              <a:t> </a:t>
            </a:r>
            <a:r>
              <a:rPr lang="en-US" sz="2400" dirty="0"/>
              <a:t>Retrieve (Type e)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/>
              <a:t>8.	Method</a:t>
            </a:r>
            <a:r>
              <a:rPr lang="en-US" sz="2400" dirty="0"/>
              <a:t> Empty ( </a:t>
            </a:r>
            <a:r>
              <a:rPr lang="en-US" sz="2400" dirty="0" err="1"/>
              <a:t>boolean</a:t>
            </a:r>
            <a:r>
              <a:rPr lang="en-US" sz="2400" dirty="0"/>
              <a:t> empty )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 marL="609600" indent="-609600" algn="l" rtl="0">
              <a:buFontTx/>
              <a:buNone/>
            </a:pPr>
            <a:r>
              <a:rPr lang="en-US" sz="2400" b="1" dirty="0" smtClean="0"/>
              <a:t>9.   Method</a:t>
            </a:r>
            <a:r>
              <a:rPr lang="en-US" sz="2400" dirty="0" smtClean="0"/>
              <a:t> </a:t>
            </a:r>
            <a:r>
              <a:rPr lang="en-US" sz="2400" dirty="0"/>
              <a:t>Full (</a:t>
            </a:r>
            <a:r>
              <a:rPr lang="en-US" sz="2400" dirty="0" err="1"/>
              <a:t>boolean</a:t>
            </a:r>
            <a:r>
              <a:rPr lang="en-US" sz="2400" dirty="0"/>
              <a:t> full)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FB62-11D5-4634-A473-213817FE5AD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960964" y="3380304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116401" y="359434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31984" y="3838717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666582" y="40527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846696" y="335274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7016561" y="356679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25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119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Element</a:t>
            </a:r>
            <a:endParaRPr lang="en-US" sz="3200" dirty="0"/>
          </a:p>
        </p:txBody>
      </p:sp>
      <p:sp>
        <p:nvSpPr>
          <p:cNvPr id="14848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400" dirty="0" err="1">
                <a:latin typeface="SimSun" pitchFamily="2" charset="-122"/>
              </a:rPr>
              <a:t>BSTNode</a:t>
            </a:r>
            <a:r>
              <a:rPr lang="en-US" sz="2400" dirty="0">
                <a:latin typeface="SimSun" pitchFamily="2" charset="-122"/>
              </a:rPr>
              <a:t> &lt;T&gt;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latin typeface="SimSun" pitchFamily="2" charset="-122"/>
              </a:rPr>
              <a:t>key;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T </a:t>
            </a:r>
            <a:r>
              <a:rPr lang="en-US" sz="2400" dirty="0" smtClean="0">
                <a:latin typeface="SimSun" pitchFamily="2" charset="-122"/>
              </a:rPr>
              <a:t>data;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BSTNode</a:t>
            </a:r>
            <a:r>
              <a:rPr lang="en-US" sz="2400" dirty="0">
                <a:latin typeface="SimSun" pitchFamily="2" charset="-122"/>
              </a:rPr>
              <a:t>&lt;T&gt; left, 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Creates a new instance of </a:t>
            </a:r>
            <a:r>
              <a:rPr lang="en-US" sz="2400" dirty="0" err="1">
                <a:solidFill>
                  <a:srgbClr val="00B050"/>
                </a:solidFill>
                <a:latin typeface="SimSun" pitchFamily="2" charset="-122"/>
              </a:rPr>
              <a:t>BSTNode</a:t>
            </a:r>
            <a:r>
              <a:rPr lang="en-US" sz="2400" dirty="0">
                <a:solidFill>
                  <a:srgbClr val="00B050"/>
                </a:solidFill>
                <a:latin typeface="SimSun" pitchFamily="2" charset="-122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dirty="0" err="1">
                <a:latin typeface="SimSun" pitchFamily="2" charset="-122"/>
              </a:rPr>
              <a:t>BSTNode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</a:rPr>
              <a:t> k, T </a:t>
            </a:r>
            <a:r>
              <a:rPr lang="en-US" sz="2400" dirty="0" err="1">
                <a:latin typeface="SimSun" pitchFamily="2" charset="-122"/>
              </a:rPr>
              <a:t>val</a:t>
            </a:r>
            <a:r>
              <a:rPr lang="en-US" sz="2400" dirty="0"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key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k;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data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left </a:t>
            </a:r>
            <a:r>
              <a:rPr lang="en-US" sz="2400" dirty="0">
                <a:latin typeface="SimSun" pitchFamily="2" charset="-122"/>
              </a:rPr>
              <a:t>= right 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dirty="0" smtClean="0">
                <a:latin typeface="SimSun" pitchFamily="2" charset="-122"/>
              </a:rPr>
              <a:t> k, T </a:t>
            </a:r>
            <a:r>
              <a:rPr lang="en-US" sz="2400" dirty="0" err="1" smtClean="0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, 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&lt;T&gt; l, 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&lt;T&gt; r)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key = k;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data = </a:t>
            </a:r>
            <a:r>
              <a:rPr lang="en-US" sz="2400" dirty="0" err="1" smtClean="0">
                <a:latin typeface="SimSun" pitchFamily="2" charset="-122"/>
              </a:rPr>
              <a:t>val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left = 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right = r;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6419F-DD39-4ED4-8395-FC99351F3129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25158" y="384410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80595" y="405814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534596" y="283388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690033" y="304793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09810" y="320860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44408" y="342265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45964" y="38377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4" name="Line 26"/>
          <p:cNvSpPr>
            <a:spLocks noChangeShapeType="1"/>
          </p:cNvSpPr>
          <p:nvPr/>
        </p:nvSpPr>
        <p:spPr bwMode="auto">
          <a:xfrm flipH="1">
            <a:off x="6715829" y="40517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#5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90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129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Implementation</a:t>
            </a:r>
            <a:endParaRPr lang="en-US" sz="32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BST 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BSTNode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BST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BST()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root </a:t>
            </a:r>
            <a:r>
              <a:rPr lang="en-US" sz="2000" dirty="0">
                <a:latin typeface="SimSun" pitchFamily="2" charset="-122"/>
              </a:rPr>
              <a:t>= current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empty</a:t>
            </a:r>
            <a:r>
              <a:rPr lang="en-US" sz="2000" dirty="0" smtClean="0">
                <a:latin typeface="SimSun" pitchFamily="2" charset="-122"/>
              </a:rPr>
              <a:t>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full()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 retrieve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current.data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172-6CDE-47A2-BEC5-CC76A072652F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8000552" y="321508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8155989" y="34291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444208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599645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8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021578" y="32806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156176" y="34946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8115282" y="32087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8285147" y="34227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#6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10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139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043910" y="32722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213775" y="34862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Implementation</a:t>
            </a:r>
            <a:endParaRPr lang="en-US" sz="32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BST 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BSTNode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BST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BST()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root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= current = null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empty</a:t>
            </a:r>
            <a:r>
              <a:rPr lang="en-US" sz="2000" dirty="0" smtClean="0">
                <a:latin typeface="SimSun" pitchFamily="2" charset="-122"/>
              </a:rPr>
              <a:t>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full()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 retrieve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current.data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172-6CDE-47A2-BEC5-CC76A072652F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649333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82721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850930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 flipH="1">
            <a:off x="7043243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6631643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140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043910" y="32722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213775" y="34862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141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876256" y="335693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031693" y="357098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043910" y="32722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213775" y="34862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q;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()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142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043910" y="327223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213775" y="348627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false;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//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key already in the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143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#7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Oval 62"/>
          <p:cNvSpPr>
            <a:spLocks noChangeArrowheads="1"/>
          </p:cNvSpPr>
          <p:nvPr/>
        </p:nvSpPr>
        <p:spPr bwMode="auto">
          <a:xfrm>
            <a:off x="6802808" y="387483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cxnSp>
        <p:nvCxnSpPr>
          <p:cNvPr id="27" name="Straight Connector 26"/>
          <p:cNvCxnSpPr>
            <a:stCxn id="17" idx="5"/>
            <a:endCxn id="26" idx="0"/>
          </p:cNvCxnSpPr>
          <p:nvPr/>
        </p:nvCxnSpPr>
        <p:spPr>
          <a:xfrm>
            <a:off x="6753465" y="3708737"/>
            <a:ext cx="266087" cy="1661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8" name="Oval 62"/>
          <p:cNvSpPr>
            <a:spLocks noChangeArrowheads="1"/>
          </p:cNvSpPr>
          <p:nvPr/>
        </p:nvSpPr>
        <p:spPr bwMode="auto">
          <a:xfrm>
            <a:off x="6450558" y="4347143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29" name="Straight Connector 28"/>
          <p:cNvCxnSpPr>
            <a:stCxn id="26" idx="4"/>
            <a:endCxn id="28" idx="7"/>
          </p:cNvCxnSpPr>
          <p:nvPr/>
        </p:nvCxnSpPr>
        <p:spPr>
          <a:xfrm flipH="1">
            <a:off x="6820563" y="4293096"/>
            <a:ext cx="198989" cy="115300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" name="Oval 62"/>
          <p:cNvSpPr>
            <a:spLocks noChangeArrowheads="1"/>
          </p:cNvSpPr>
          <p:nvPr/>
        </p:nvSpPr>
        <p:spPr bwMode="auto">
          <a:xfrm>
            <a:off x="8028384" y="371703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25" name="Straight Connector 24"/>
          <p:cNvCxnSpPr>
            <a:stCxn id="23" idx="5"/>
            <a:endCxn id="33" idx="1"/>
          </p:cNvCxnSpPr>
          <p:nvPr/>
        </p:nvCxnSpPr>
        <p:spPr>
          <a:xfrm>
            <a:off x="7822325" y="3718368"/>
            <a:ext cx="269542" cy="59917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Oval 62"/>
          <p:cNvSpPr>
            <a:spLocks noChangeArrowheads="1"/>
          </p:cNvSpPr>
          <p:nvPr/>
        </p:nvSpPr>
        <p:spPr bwMode="auto">
          <a:xfrm>
            <a:off x="5940152" y="3789040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30" name="Straight Connector 29"/>
          <p:cNvCxnSpPr>
            <a:stCxn id="17" idx="3"/>
            <a:endCxn id="36" idx="7"/>
          </p:cNvCxnSpPr>
          <p:nvPr/>
        </p:nvCxnSpPr>
        <p:spPr>
          <a:xfrm flipH="1">
            <a:off x="6310157" y="3708737"/>
            <a:ext cx="136786" cy="141556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906244" y="328708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5" name="Line 26"/>
          <p:cNvSpPr>
            <a:spLocks noChangeShapeType="1"/>
          </p:cNvSpPr>
          <p:nvPr/>
        </p:nvSpPr>
        <p:spPr bwMode="auto">
          <a:xfrm flipH="1">
            <a:off x="6061681" y="350113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Node Deletion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There are three cases:</a:t>
            </a:r>
          </a:p>
          <a:p>
            <a:pPr lvl="1" algn="l" rtl="0"/>
            <a:r>
              <a:rPr lang="en-US" dirty="0"/>
              <a:t>Case 1: Node to be deleted has no children.</a:t>
            </a:r>
          </a:p>
          <a:p>
            <a:pPr lvl="1" algn="l" rtl="0"/>
            <a:r>
              <a:rPr lang="en-US" dirty="0"/>
              <a:t>Case 2: Node to be deleted has one child.</a:t>
            </a:r>
          </a:p>
          <a:p>
            <a:pPr lvl="1" algn="l" rtl="0"/>
            <a:r>
              <a:rPr lang="en-US" dirty="0"/>
              <a:t>Case 3: Node to be deleted has two children.</a:t>
            </a:r>
          </a:p>
          <a:p>
            <a:pPr algn="l" rtl="0"/>
            <a:r>
              <a:rPr lang="en-US" dirty="0"/>
              <a:t>In all these case it is always a leaf node that gets deleted.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9DC0-FF23-4E0F-9E7B-3DF63C31572A}" type="slidenum">
              <a:rPr lang="en-US"/>
              <a:pPr/>
              <a:t>144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BST Deletion: Case 1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Node </a:t>
            </a:r>
            <a:r>
              <a:rPr lang="en-US" dirty="0"/>
              <a:t>to be deleted has no children</a:t>
            </a:r>
            <a:r>
              <a:rPr lang="en-US" dirty="0" smtClean="0"/>
              <a:t>.</a:t>
            </a:r>
            <a:endParaRPr lang="en-US" dirty="0"/>
          </a:p>
          <a:p>
            <a:pPr algn="l" rtl="0"/>
            <a:r>
              <a:rPr lang="en-US" dirty="0" smtClean="0"/>
              <a:t>Simplest case. Unlink the node from its parent.</a:t>
            </a:r>
          </a:p>
          <a:p>
            <a:pPr algn="l" rtl="0"/>
            <a:r>
              <a:rPr lang="en-US" dirty="0" smtClean="0"/>
              <a:t>The parent will be linked with null in the place of the deleted node.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9DC0-FF23-4E0F-9E7B-3DF63C31572A}" type="slidenum">
              <a:rPr lang="en-US"/>
              <a:pPr/>
              <a:t>145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146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80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147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80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148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80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391250" y="248360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149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80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391250" y="248360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1250" y="2752586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Implementation</a:t>
            </a:r>
            <a:endParaRPr lang="en-US" sz="32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BST 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BSTNode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BST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BST()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root </a:t>
            </a:r>
            <a:r>
              <a:rPr lang="en-US" sz="2000" dirty="0">
                <a:latin typeface="SimSun" pitchFamily="2" charset="-122"/>
              </a:rPr>
              <a:t>= current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 empty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return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null;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full()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T retrieve 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 err="1">
                <a:latin typeface="SimSun" pitchFamily="2" charset="-122"/>
              </a:rPr>
              <a:t>current.data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172-6CDE-47A2-BEC5-CC76A072652F}" type="slidenum">
              <a:rPr lang="en-US"/>
              <a:pPr/>
              <a:t>15</a:t>
            </a:fld>
            <a:endParaRPr lang="en-US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649333" y="14127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6827219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850930" y="1412776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7043243" y="17098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631643" y="2006114"/>
            <a:ext cx="6046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6718920" y="3819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x-none" dirty="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6566520" y="54200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x-none" dirty="0"/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5652120" y="54200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x-none" dirty="0"/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6109320" y="4581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x-none" dirty="0"/>
          </a:p>
        </p:txBody>
      </p:sp>
      <p:sp>
        <p:nvSpPr>
          <p:cNvPr id="20" name="Oval 8"/>
          <p:cNvSpPr>
            <a:spLocks noChangeArrowheads="1"/>
          </p:cNvSpPr>
          <p:nvPr/>
        </p:nvSpPr>
        <p:spPr bwMode="auto">
          <a:xfrm>
            <a:off x="7404720" y="4581872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x-none" dirty="0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6337920" y="4277072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6947520" y="4277072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5880720" y="503907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6337920" y="503907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768036" y="3212976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945922" y="3510061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452320" y="3983435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7644633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628172" y="2438162"/>
            <a:ext cx="63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6494" y="6021288"/>
            <a:ext cx="710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5436096" y="2996952"/>
            <a:ext cx="309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1</a:t>
            </a:r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150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22408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80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391250" y="248360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40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391250" y="2752586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BST Deletion: Case 2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Node </a:t>
            </a:r>
            <a:r>
              <a:rPr lang="en-US" dirty="0"/>
              <a:t>to be deleted has </a:t>
            </a:r>
            <a:r>
              <a:rPr lang="en-US" dirty="0" smtClean="0"/>
              <a:t>one child.</a:t>
            </a:r>
            <a:endParaRPr lang="en-US" dirty="0"/>
          </a:p>
          <a:p>
            <a:pPr algn="l" rtl="0"/>
            <a:r>
              <a:rPr lang="en-US" dirty="0" smtClean="0"/>
              <a:t>Remove the node, and place its child (along with its </a:t>
            </a:r>
            <a:r>
              <a:rPr lang="en-US" dirty="0" err="1" smtClean="0"/>
              <a:t>subtree</a:t>
            </a:r>
            <a:r>
              <a:rPr lang="en-US" dirty="0" smtClean="0"/>
              <a:t>) in its place.</a:t>
            </a:r>
          </a:p>
          <a:p>
            <a:pPr algn="l" rtl="0"/>
            <a:r>
              <a:rPr lang="en-US" dirty="0" smtClean="0"/>
              <a:t>The parent will be linked with the child of the deleted node.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9DC0-FF23-4E0F-9E7B-3DF63C31572A}" type="slidenum">
              <a:rPr lang="en-US"/>
              <a:pPr/>
              <a:t>151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152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153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>
                  <a:alpha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Line 48"/>
          <p:cNvSpPr>
            <a:spLocks noChangeShapeType="1"/>
          </p:cNvSpPr>
          <p:nvPr/>
        </p:nvSpPr>
        <p:spPr bwMode="auto">
          <a:xfrm>
            <a:off x="5652120" y="3265934"/>
            <a:ext cx="216024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154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3581400"/>
            <a:chOff x="480" y="1200"/>
            <a:chExt cx="267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155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3581400"/>
            <a:chOff x="480" y="1200"/>
            <a:chExt cx="267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156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3581400"/>
            <a:chOff x="480" y="1200"/>
            <a:chExt cx="267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>
                  <a:alpha val="49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>
            <a:stCxn id="145417" idx="6"/>
            <a:endCxn id="145432" idx="0"/>
          </p:cNvCxnSpPr>
          <p:nvPr/>
        </p:nvCxnSpPr>
        <p:spPr>
          <a:xfrm>
            <a:off x="4130824" y="3009900"/>
            <a:ext cx="952500" cy="1257300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157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2916238"/>
            <a:chOff x="480" y="1200"/>
            <a:chExt cx="2670" cy="1837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843" y="268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227" y="215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083" y="2443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247234" y="2728203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158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2916238"/>
            <a:chOff x="480" y="1200"/>
            <a:chExt cx="2670" cy="1837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843" y="268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227" y="2155"/>
              <a:ext cx="336" cy="336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9525">
              <a:solidFill>
                <a:schemeClr val="tx1">
                  <a:alpha val="51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083" y="2443"/>
              <a:ext cx="192" cy="24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247234" y="2728203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Line 46"/>
          <p:cNvSpPr>
            <a:spLocks noChangeShapeType="1"/>
          </p:cNvSpPr>
          <p:nvPr/>
        </p:nvSpPr>
        <p:spPr bwMode="auto">
          <a:xfrm flipH="1">
            <a:off x="3847157" y="3265932"/>
            <a:ext cx="72008" cy="1152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159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238625" cy="2916238"/>
            <a:chOff x="480" y="1200"/>
            <a:chExt cx="2670" cy="1837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430" y="217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227" y="215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40</a:t>
              </a:r>
              <a:endParaRPr lang="en-US" dirty="0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142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814" y="270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670" y="2509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334" y="2509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247316" y="2224088"/>
            <a:ext cx="1407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110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6247234" y="2474079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30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247234" y="2728203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/>
              <a:t>ADT Binary Search </a:t>
            </a:r>
            <a:r>
              <a:rPr lang="en-US" sz="3200" dirty="0" smtClean="0"/>
              <a:t>Tree: Implementation</a:t>
            </a:r>
            <a:endParaRPr lang="en-US" sz="3200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public class </a:t>
            </a:r>
            <a:r>
              <a:rPr lang="en-US" sz="2000" dirty="0">
                <a:latin typeface="SimSun" pitchFamily="2" charset="-122"/>
              </a:rPr>
              <a:t>BST &lt;T&gt;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err="1" smtClean="0">
                <a:latin typeface="SimSun" pitchFamily="2" charset="-122"/>
              </a:rPr>
              <a:t>BSTNode</a:t>
            </a:r>
            <a:r>
              <a:rPr lang="en-US" sz="2000" dirty="0" smtClean="0">
                <a:latin typeface="SimSun" pitchFamily="2" charset="-122"/>
              </a:rPr>
              <a:t>&lt;T</a:t>
            </a:r>
            <a:r>
              <a:rPr lang="en-US" sz="2000" dirty="0">
                <a:latin typeface="SimSun" pitchFamily="2" charset="-122"/>
              </a:rPr>
              <a:t>&gt; root, current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/**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Creates a new instance of BST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*/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BST() </a:t>
            </a:r>
            <a:r>
              <a:rPr lang="en-US" sz="20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root </a:t>
            </a:r>
            <a:r>
              <a:rPr lang="en-US" sz="2000" dirty="0">
                <a:latin typeface="SimSun" pitchFamily="2" charset="-122"/>
              </a:rPr>
              <a:t>= current 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empty</a:t>
            </a:r>
            <a:r>
              <a:rPr lang="en-US" sz="2000" dirty="0" smtClean="0">
                <a:latin typeface="SimSun" pitchFamily="2" charset="-122"/>
              </a:rPr>
              <a:t>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root ==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 smtClean="0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 smtClean="0">
                <a:latin typeface="SimSun" pitchFamily="2" charset="-122"/>
              </a:rPr>
              <a:t>full()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SimSun" pitchFamily="2" charset="-122"/>
              </a:rPr>
              <a:t>T retrieve () 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SimSun" pitchFamily="2" charset="-122"/>
              </a:rPr>
              <a:t>current.data</a:t>
            </a: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SimSun" pitchFamily="2" charset="-122"/>
              </a:rPr>
              <a:t>	}</a:t>
            </a:r>
            <a:endParaRPr lang="en-US" sz="2000" b="1" dirty="0">
              <a:solidFill>
                <a:srgbClr val="FF0000"/>
              </a:solidFill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C5172-6CDE-47A2-BEC5-CC76A072652F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46" name="Shape 45"/>
          <p:cNvCxnSpPr>
            <a:stCxn id="45" idx="2"/>
          </p:cNvCxnSpPr>
          <p:nvPr/>
        </p:nvCxnSpPr>
        <p:spPr>
          <a:xfrm rot="10800000" flipV="1">
            <a:off x="4985942" y="3735137"/>
            <a:ext cx="1098226" cy="1494062"/>
          </a:xfrm>
          <a:prstGeom prst="curvedConnector2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6718920" y="26858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7</a:t>
            </a:r>
            <a:endParaRPr lang="x-none" dirty="0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6566520" y="42860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6</a:t>
            </a:r>
            <a:endParaRPr lang="x-none" dirty="0"/>
          </a:p>
        </p:txBody>
      </p:sp>
      <p:sp>
        <p:nvSpPr>
          <p:cNvPr id="49" name="Oval 6"/>
          <p:cNvSpPr>
            <a:spLocks noChangeArrowheads="1"/>
          </p:cNvSpPr>
          <p:nvPr/>
        </p:nvSpPr>
        <p:spPr bwMode="auto">
          <a:xfrm>
            <a:off x="5652120" y="42860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3</a:t>
            </a:r>
            <a:endParaRPr lang="x-none" dirty="0"/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6109320" y="34478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5</a:t>
            </a:r>
            <a:endParaRPr lang="x-none" dirty="0"/>
          </a:p>
        </p:txBody>
      </p:sp>
      <p:sp>
        <p:nvSpPr>
          <p:cNvPr id="51" name="Oval 8"/>
          <p:cNvSpPr>
            <a:spLocks noChangeArrowheads="1"/>
          </p:cNvSpPr>
          <p:nvPr/>
        </p:nvSpPr>
        <p:spPr bwMode="auto">
          <a:xfrm>
            <a:off x="7404720" y="3447849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/>
              <a:t>9</a:t>
            </a:r>
            <a:endParaRPr lang="x-none" dirty="0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6337920" y="3143049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6947520" y="3143049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 flipH="1">
            <a:off x="5880720" y="3905049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>
            <a:off x="6337920" y="3905049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6768036" y="2078953"/>
            <a:ext cx="3305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6945922" y="237603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7452320" y="2849412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 flipH="1">
            <a:off x="7644633" y="314649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45" name="Oval 44"/>
          <p:cNvSpPr/>
          <p:nvPr/>
        </p:nvSpPr>
        <p:spPr>
          <a:xfrm>
            <a:off x="6084168" y="3663129"/>
            <a:ext cx="504056" cy="144016"/>
          </a:xfrm>
          <a:prstGeom prst="ellipse">
            <a:avLst/>
          </a:prstGeom>
          <a:noFill/>
          <a:ln w="222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BST Deletion: Case 3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 smtClean="0"/>
              <a:t>Node </a:t>
            </a:r>
            <a:r>
              <a:rPr lang="en-US" dirty="0"/>
              <a:t>to be deleted has </a:t>
            </a:r>
            <a:r>
              <a:rPr lang="en-US" dirty="0" smtClean="0"/>
              <a:t>two children.</a:t>
            </a:r>
            <a:endParaRPr lang="en-US" dirty="0"/>
          </a:p>
          <a:p>
            <a:pPr algn="l" rtl="0"/>
            <a:r>
              <a:rPr lang="en-US" dirty="0" smtClean="0"/>
              <a:t>Complex case:</a:t>
            </a:r>
          </a:p>
          <a:p>
            <a:pPr lvl="1" algn="l" rtl="0"/>
            <a:r>
              <a:rPr lang="en-US" dirty="0" smtClean="0"/>
              <a:t>Find the node with the minimum key in the right </a:t>
            </a:r>
            <a:r>
              <a:rPr lang="en-US" dirty="0" err="1" smtClean="0"/>
              <a:t>subtree</a:t>
            </a:r>
            <a:r>
              <a:rPr lang="en-US" dirty="0" smtClean="0"/>
              <a:t> (left-most node in the right </a:t>
            </a:r>
            <a:r>
              <a:rPr lang="en-US" dirty="0" err="1" smtClean="0"/>
              <a:t>subtree</a:t>
            </a:r>
            <a:r>
              <a:rPr lang="en-US" dirty="0" smtClean="0"/>
              <a:t>).</a:t>
            </a:r>
          </a:p>
          <a:p>
            <a:pPr lvl="1" algn="l" rtl="0"/>
            <a:r>
              <a:rPr lang="en-US" dirty="0" smtClean="0"/>
              <a:t>Copy its key/data over the node to be deleted.</a:t>
            </a:r>
          </a:p>
          <a:p>
            <a:pPr lvl="1" algn="l" rtl="0"/>
            <a:r>
              <a:rPr lang="en-US" dirty="0" smtClean="0"/>
              <a:t>Delete the duplicate node (using either Case 1 or 2)</a:t>
            </a:r>
          </a:p>
          <a:p>
            <a:pPr algn="l" rtl="0"/>
            <a:r>
              <a:rPr lang="en-US" dirty="0" smtClean="0"/>
              <a:t>The node will be overwritten by the minimum node in the right </a:t>
            </a:r>
            <a:r>
              <a:rPr lang="en-US" dirty="0" err="1" smtClean="0"/>
              <a:t>subtree</a:t>
            </a:r>
            <a:r>
              <a:rPr lang="en-US" dirty="0" smtClean="0"/>
              <a:t>. Then that duplicate node will be deleted.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9DC0-FF23-4E0F-9E7B-3DF63C31572A}" type="slidenum">
              <a:rPr lang="en-US"/>
              <a:pPr/>
              <a:t>160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161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162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7904" y="1727967"/>
            <a:ext cx="2015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163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326136" y="222297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55321" y="243701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707904" y="1727967"/>
            <a:ext cx="2015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164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326136" y="222297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55321" y="243701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30" name="Shape 29"/>
          <p:cNvCxnSpPr>
            <a:stCxn id="145412" idx="0"/>
            <a:endCxn id="145413" idx="6"/>
          </p:cNvCxnSpPr>
          <p:nvPr/>
        </p:nvCxnSpPr>
        <p:spPr>
          <a:xfrm rot="16200000" flipV="1">
            <a:off x="5045224" y="2247900"/>
            <a:ext cx="419100" cy="571500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4132244" y="1727967"/>
            <a:ext cx="12410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copy key/data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165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166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91980" y="2023804"/>
            <a:ext cx="75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</a:t>
            </a:r>
            <a:br>
              <a:rPr lang="en-US" sz="1200" dirty="0" smtClean="0"/>
            </a:br>
            <a:r>
              <a:rPr lang="en-US" sz="1200" dirty="0" smtClean="0"/>
              <a:t>(case 2)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55321" y="243701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48"/>
          <p:cNvSpPr>
            <a:spLocks noChangeShapeType="1"/>
          </p:cNvSpPr>
          <p:nvPr/>
        </p:nvSpPr>
        <p:spPr bwMode="auto">
          <a:xfrm>
            <a:off x="4892824" y="2438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51"/>
          <p:cNvSpPr>
            <a:spLocks noChangeShapeType="1"/>
          </p:cNvSpPr>
          <p:nvPr/>
        </p:nvSpPr>
        <p:spPr bwMode="auto">
          <a:xfrm>
            <a:off x="5731024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167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10000" cy="3581400"/>
            <a:chOff x="480" y="1200"/>
            <a:chExt cx="2400" cy="2256"/>
          </a:xfrm>
        </p:grpSpPr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1920" y="1632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1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448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1872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5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680" y="1440"/>
              <a:ext cx="336" cy="24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208" y="1920"/>
              <a:ext cx="288" cy="288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400" y="244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400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064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91980" y="2023804"/>
            <a:ext cx="75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</a:t>
            </a:r>
            <a:br>
              <a:rPr lang="en-US" sz="1200" dirty="0" smtClean="0"/>
            </a:br>
            <a:r>
              <a:rPr lang="en-US" sz="1200" dirty="0" smtClean="0"/>
              <a:t>(case 2)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55321" y="243701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32" name="Shape 31"/>
          <p:cNvCxnSpPr>
            <a:stCxn id="145413" idx="5"/>
            <a:endCxn id="145418" idx="2"/>
          </p:cNvCxnSpPr>
          <p:nvPr/>
        </p:nvCxnSpPr>
        <p:spPr>
          <a:xfrm rot="16200000" flipH="1">
            <a:off x="4833759" y="2569834"/>
            <a:ext cx="1335415" cy="1221115"/>
          </a:xfrm>
          <a:prstGeom prst="curved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168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169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BST: Searching</a:t>
            </a:r>
          </a:p>
        </p:txBody>
      </p:sp>
      <p:sp>
        <p:nvSpPr>
          <p:cNvPr id="14029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 search operation in a binary search tree can be carried out as:</a:t>
            </a:r>
          </a:p>
          <a:p>
            <a:pPr lvl="1" algn="l" rtl="0">
              <a:buFontTx/>
              <a:buNone/>
            </a:pPr>
            <a:r>
              <a:rPr lang="en-US" sz="2400" u="sng" dirty="0">
                <a:latin typeface="SimSun" pitchFamily="2" charset="-122"/>
              </a:rPr>
              <a:t>While</a:t>
            </a:r>
            <a:r>
              <a:rPr lang="en-US" sz="2400" dirty="0">
                <a:latin typeface="SimSun" pitchFamily="2" charset="-122"/>
              </a:rPr>
              <a:t> (the target element is not found </a:t>
            </a:r>
            <a:r>
              <a:rPr lang="en-US" sz="2400" u="sng" dirty="0">
                <a:latin typeface="SimSun" pitchFamily="2" charset="-122"/>
              </a:rPr>
              <a:t>and</a:t>
            </a:r>
            <a:r>
              <a:rPr lang="en-US" sz="2400" dirty="0">
                <a:latin typeface="SimSun" pitchFamily="2" charset="-122"/>
              </a:rPr>
              <a:t> there is more tree to search) </a:t>
            </a:r>
            <a:r>
              <a:rPr lang="en-US" sz="2400" u="sng" dirty="0">
                <a:latin typeface="SimSun" pitchFamily="2" charset="-122"/>
              </a:rPr>
              <a:t>do</a:t>
            </a:r>
          </a:p>
          <a:p>
            <a:pPr lvl="1" algn="l" rtl="0">
              <a:buFontTx/>
              <a:buNone/>
            </a:pPr>
            <a:r>
              <a:rPr lang="en-US" sz="2400" dirty="0">
                <a:latin typeface="SimSun" pitchFamily="2" charset="-122"/>
              </a:rPr>
              <a:t>	</a:t>
            </a:r>
            <a:r>
              <a:rPr lang="en-US" sz="2400" u="sng" dirty="0">
                <a:latin typeface="SimSun" pitchFamily="2" charset="-122"/>
              </a:rPr>
              <a:t>if</a:t>
            </a:r>
            <a:r>
              <a:rPr lang="en-US" sz="2400" dirty="0">
                <a:latin typeface="SimSun" pitchFamily="2" charset="-122"/>
              </a:rPr>
              <a:t> the target element is </a:t>
            </a:r>
            <a:r>
              <a:rPr lang="en-US" sz="2400" dirty="0">
                <a:latin typeface="Times New Roman"/>
              </a:rPr>
              <a:t>“</a:t>
            </a:r>
            <a:r>
              <a:rPr lang="en-US" sz="2400" dirty="0">
                <a:latin typeface="SimSun" pitchFamily="2" charset="-122"/>
              </a:rPr>
              <a:t>less than</a:t>
            </a:r>
            <a:r>
              <a:rPr lang="en-US" sz="2400" dirty="0">
                <a:latin typeface="Times New Roman"/>
              </a:rPr>
              <a:t>”</a:t>
            </a:r>
            <a:r>
              <a:rPr lang="en-US" sz="2400" dirty="0">
                <a:latin typeface="SimSun" pitchFamily="2" charset="-122"/>
              </a:rPr>
              <a:t> the current element </a:t>
            </a:r>
            <a:r>
              <a:rPr lang="en-US" sz="2400" u="sng" dirty="0">
                <a:latin typeface="SimSun" pitchFamily="2" charset="-122"/>
              </a:rPr>
              <a:t>then</a:t>
            </a:r>
            <a:r>
              <a:rPr lang="en-US" sz="2400" dirty="0">
                <a:latin typeface="SimSun" pitchFamily="2" charset="-122"/>
              </a:rPr>
              <a:t> search the left </a:t>
            </a:r>
            <a:r>
              <a:rPr lang="en-US" sz="2400" dirty="0" err="1">
                <a:latin typeface="SimSun" pitchFamily="2" charset="-122"/>
              </a:rPr>
              <a:t>subtree</a:t>
            </a:r>
            <a:r>
              <a:rPr lang="en-US" sz="2400" dirty="0">
                <a:latin typeface="SimSun" pitchFamily="2" charset="-122"/>
              </a:rPr>
              <a:t> </a:t>
            </a:r>
            <a:r>
              <a:rPr lang="en-US" sz="2400" u="sng" dirty="0">
                <a:latin typeface="SimSun" pitchFamily="2" charset="-122"/>
              </a:rPr>
              <a:t>else</a:t>
            </a:r>
            <a:r>
              <a:rPr lang="en-US" sz="2400" dirty="0">
                <a:latin typeface="SimSun" pitchFamily="2" charset="-122"/>
              </a:rPr>
              <a:t> search the right </a:t>
            </a:r>
            <a:r>
              <a:rPr lang="en-US" sz="2400" dirty="0" err="1">
                <a:latin typeface="SimSun" pitchFamily="2" charset="-122"/>
              </a:rPr>
              <a:t>subtree</a:t>
            </a:r>
            <a:r>
              <a:rPr lang="en-US" sz="2400" dirty="0">
                <a:latin typeface="SimSun" pitchFamily="2" charset="-122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7A50-65BA-4A9D-AABE-258B0C31977F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170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148025" y="3039343"/>
            <a:ext cx="1151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</a:t>
            </a:r>
          </a:p>
          <a:p>
            <a:pPr algn="ctr"/>
            <a:r>
              <a:rPr lang="en-US" sz="1200" dirty="0" smtClean="0"/>
              <a:t>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171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148025" y="3039343"/>
            <a:ext cx="1151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</a:t>
            </a:r>
          </a:p>
          <a:p>
            <a:pPr algn="ctr"/>
            <a:r>
              <a:rPr lang="en-US" sz="1200" dirty="0" smtClean="0"/>
              <a:t>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538851" y="379102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768036" y="40050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172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50272" y="378904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79457" y="4003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32" name="Shape 31"/>
          <p:cNvCxnSpPr>
            <a:stCxn id="145436" idx="0"/>
            <a:endCxn id="145414" idx="6"/>
          </p:cNvCxnSpPr>
          <p:nvPr/>
        </p:nvCxnSpPr>
        <p:spPr>
          <a:xfrm rot="16200000" flipV="1">
            <a:off x="6312050" y="3848100"/>
            <a:ext cx="571500" cy="342900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109718" y="3222029"/>
            <a:ext cx="12410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copy key/data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173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4670751" y="3033164"/>
            <a:ext cx="1712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100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174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048126" cy="3581400"/>
            <a:chOff x="480" y="1200"/>
            <a:chExt cx="2550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94" y="261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50" y="24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4670751" y="3033164"/>
            <a:ext cx="1712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100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6779457" y="4003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407996" y="3555326"/>
            <a:ext cx="75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</a:t>
            </a:r>
            <a:br>
              <a:rPr lang="en-US" sz="1200" dirty="0" smtClean="0"/>
            </a:br>
            <a:r>
              <a:rPr lang="en-US" sz="1200" dirty="0" smtClean="0"/>
              <a:t>(case 1)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175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3895726" cy="3581400"/>
            <a:chOff x="480" y="1200"/>
            <a:chExt cx="2454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2310" y="20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598" y="165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22" y="26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80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05" y="1429"/>
              <a:ext cx="95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0" name="Line 52"/>
            <p:cNvSpPr>
              <a:spLocks noChangeShapeType="1"/>
            </p:cNvSpPr>
            <p:nvPr/>
          </p:nvSpPr>
          <p:spPr bwMode="auto">
            <a:xfrm flipH="1">
              <a:off x="2550" y="194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14" y="24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145466" name="Text Box 58"/>
          <p:cNvSpPr txBox="1">
            <a:spLocks noChangeArrowheads="1"/>
          </p:cNvSpPr>
          <p:nvPr/>
        </p:nvSpPr>
        <p:spPr bwMode="auto">
          <a:xfrm>
            <a:off x="6393190" y="206084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 Box 58"/>
          <p:cNvSpPr txBox="1">
            <a:spLocks noChangeArrowheads="1"/>
          </p:cNvSpPr>
          <p:nvPr/>
        </p:nvSpPr>
        <p:spPr bwMode="auto">
          <a:xfrm>
            <a:off x="6390306" y="2320364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90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176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177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7904" y="1727967"/>
            <a:ext cx="2015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178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707904" y="1727967"/>
            <a:ext cx="20152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find min 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468200" y="379102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5697385" y="40050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179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468200" y="3791020"/>
            <a:ext cx="47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min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5697385" y="40050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cxnSp>
        <p:nvCxnSpPr>
          <p:cNvPr id="33" name="Shape 32"/>
          <p:cNvCxnSpPr>
            <a:stCxn id="32" idx="1"/>
            <a:endCxn id="145413" idx="6"/>
          </p:cNvCxnSpPr>
          <p:nvPr/>
        </p:nvCxnSpPr>
        <p:spPr>
          <a:xfrm rot="16200000" flipV="1">
            <a:off x="4342419" y="2950706"/>
            <a:ext cx="1981572" cy="728360"/>
          </a:xfrm>
          <a:prstGeom prst="curved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132244" y="1727967"/>
            <a:ext cx="124104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copy key/data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180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181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 flipH="1">
              <a:off x="2231" y="247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3" name="Oval 25"/>
            <p:cNvSpPr>
              <a:spLocks noChangeArrowheads="1"/>
            </p:cNvSpPr>
            <p:nvPr/>
          </p:nvSpPr>
          <p:spPr bwMode="auto">
            <a:xfrm>
              <a:off x="2039" y="2608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851920" y="1599183"/>
            <a:ext cx="16145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 duplicate 70</a:t>
            </a:r>
            <a:br>
              <a:rPr lang="en-US" sz="1200" dirty="0" smtClean="0"/>
            </a:br>
            <a:r>
              <a:rPr lang="en-US" sz="1200" dirty="0" smtClean="0"/>
              <a:t>in right </a:t>
            </a:r>
            <a:r>
              <a:rPr lang="en-US" sz="1200" dirty="0" err="1" smtClean="0"/>
              <a:t>subtree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5591533" y="402317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5220072" y="3575412"/>
            <a:ext cx="756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 smtClean="0"/>
              <a:t>delete</a:t>
            </a:r>
            <a:br>
              <a:rPr lang="en-US" sz="1200" dirty="0" smtClean="0"/>
            </a:br>
            <a:r>
              <a:rPr lang="en-US" sz="1200" dirty="0" smtClean="0"/>
              <a:t>(case 1)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BST Deletion: Case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C09A9-C806-490D-A5FF-94DE14FFB45E}" type="slidenum">
              <a:rPr lang="en-US"/>
              <a:pPr/>
              <a:t>182</a:t>
            </a:fld>
            <a:endParaRPr lang="en-US"/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987824" y="2057400"/>
            <a:ext cx="4311653" cy="3581400"/>
            <a:chOff x="480" y="1200"/>
            <a:chExt cx="2716" cy="2256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392" y="12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70</a:t>
              </a:r>
              <a:endParaRPr lang="en-US" dirty="0"/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120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48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864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145431" name="Oval 23"/>
            <p:cNvSpPr>
              <a:spLocks noChangeArrowheads="1"/>
            </p:cNvSpPr>
            <p:nvPr/>
          </p:nvSpPr>
          <p:spPr bwMode="auto">
            <a:xfrm>
              <a:off x="1248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145432" name="Oval 24"/>
            <p:cNvSpPr>
              <a:spLocks noChangeArrowheads="1"/>
            </p:cNvSpPr>
            <p:nvPr/>
          </p:nvSpPr>
          <p:spPr bwMode="auto">
            <a:xfrm>
              <a:off x="1632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45454" name="Line 46"/>
            <p:cNvSpPr>
              <a:spLocks noChangeShapeType="1"/>
            </p:cNvSpPr>
            <p:nvPr/>
          </p:nvSpPr>
          <p:spPr bwMode="auto">
            <a:xfrm flipH="1">
              <a:off x="1152" y="144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1714" y="1440"/>
              <a:ext cx="898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7" name="Line 49"/>
            <p:cNvSpPr>
              <a:spLocks noChangeShapeType="1"/>
            </p:cNvSpPr>
            <p:nvPr/>
          </p:nvSpPr>
          <p:spPr bwMode="auto">
            <a:xfrm flipH="1">
              <a:off x="720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8" name="Line 50"/>
            <p:cNvSpPr>
              <a:spLocks noChangeShapeType="1"/>
            </p:cNvSpPr>
            <p:nvPr/>
          </p:nvSpPr>
          <p:spPr bwMode="auto">
            <a:xfrm>
              <a:off x="1152" y="192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59" name="Line 51"/>
            <p:cNvSpPr>
              <a:spLocks noChangeShapeType="1"/>
            </p:cNvSpPr>
            <p:nvPr/>
          </p:nvSpPr>
          <p:spPr bwMode="auto">
            <a:xfrm>
              <a:off x="2839" y="1928"/>
              <a:ext cx="18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1" name="Line 53"/>
            <p:cNvSpPr>
              <a:spLocks noChangeShapeType="1"/>
            </p:cNvSpPr>
            <p:nvPr/>
          </p:nvSpPr>
          <p:spPr bwMode="auto">
            <a:xfrm>
              <a:off x="1488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2" name="Line 54"/>
            <p:cNvSpPr>
              <a:spLocks noChangeShapeType="1"/>
            </p:cNvSpPr>
            <p:nvPr/>
          </p:nvSpPr>
          <p:spPr bwMode="auto">
            <a:xfrm flipH="1">
              <a:off x="1488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64" name="Line 56"/>
            <p:cNvSpPr>
              <a:spLocks noChangeShapeType="1"/>
            </p:cNvSpPr>
            <p:nvPr/>
          </p:nvSpPr>
          <p:spPr bwMode="auto">
            <a:xfrm>
              <a:off x="2567" y="247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45436" name="Oval 28"/>
            <p:cNvSpPr>
              <a:spLocks noChangeArrowheads="1"/>
            </p:cNvSpPr>
            <p:nvPr/>
          </p:nvSpPr>
          <p:spPr bwMode="auto">
            <a:xfrm>
              <a:off x="2612" y="263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90</a:t>
              </a:r>
              <a:endParaRPr lang="en-US" dirty="0"/>
            </a:p>
          </p:txBody>
        </p:sp>
        <p:sp>
          <p:nvSpPr>
            <p:cNvPr id="145412" name="Oval 4"/>
            <p:cNvSpPr>
              <a:spLocks noChangeArrowheads="1"/>
            </p:cNvSpPr>
            <p:nvPr/>
          </p:nvSpPr>
          <p:spPr bwMode="auto">
            <a:xfrm>
              <a:off x="2593" y="163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100</a:t>
              </a:r>
              <a:endParaRPr lang="en-US" dirty="0"/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2860" y="21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110</a:t>
              </a:r>
            </a:p>
          </p:txBody>
        </p:sp>
      </p:grp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5910808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9" name="Line 51"/>
          <p:cNvSpPr>
            <a:spLocks noChangeShapeType="1"/>
          </p:cNvSpPr>
          <p:nvPr/>
        </p:nvSpPr>
        <p:spPr bwMode="auto">
          <a:xfrm flipH="1">
            <a:off x="6228184" y="3212976"/>
            <a:ext cx="216024" cy="360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6393190" y="1700808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Delete </a:t>
            </a:r>
            <a:r>
              <a:rPr lang="en-US" b="1" dirty="0" smtClean="0">
                <a:solidFill>
                  <a:srgbClr val="FF0000"/>
                </a:solidFill>
              </a:rPr>
              <a:t>60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remove_key</a:t>
            </a:r>
            <a:r>
              <a:rPr lang="en-US" sz="2400" dirty="0">
                <a:latin typeface="SimSun" pitchFamily="2" charset="-122"/>
              </a:rPr>
              <a:t> 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Boolean removed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2400" dirty="0" smtClean="0">
                <a:latin typeface="SimSun" pitchFamily="2" charset="-122"/>
              </a:rPr>
              <a:t>Boolean(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>
                <a:latin typeface="SimSun" pitchFamily="2" charset="-122"/>
              </a:rPr>
              <a:t>remove_aux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>
                <a:latin typeface="SimSun" pitchFamily="2" charset="-122"/>
              </a:rPr>
              <a:t>, root, removed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root 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removed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BA8-09F4-4C28-B121-9ABCC485665C}" type="slidenum">
              <a:rPr lang="en-US"/>
              <a:pPr/>
              <a:t>183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remove_key</a:t>
            </a:r>
            <a:r>
              <a:rPr lang="en-US" sz="2400" dirty="0">
                <a:latin typeface="SimSun" pitchFamily="2" charset="-122"/>
              </a:rPr>
              <a:t> 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dirty="0"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){</a:t>
            </a:r>
          </a:p>
          <a:p>
            <a:pPr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dirty="0" err="1" smtClean="0">
                <a:latin typeface="SimSun" pitchFamily="2" charset="-122"/>
              </a:rPr>
              <a:t>BooleanWrapper</a:t>
            </a:r>
            <a:r>
              <a:rPr lang="en-US" sz="2400" dirty="0" smtClean="0">
                <a:latin typeface="SimSun" pitchFamily="2" charset="-122"/>
              </a:rPr>
              <a:t> removed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dirty="0" err="1" smtClean="0">
                <a:latin typeface="SimSun" pitchFamily="2" charset="-122"/>
              </a:rPr>
              <a:t>BooleanWrapper</a:t>
            </a:r>
            <a:r>
              <a:rPr lang="en-US" dirty="0" smtClean="0">
                <a:latin typeface="SimSun" pitchFamily="2" charset="-122"/>
              </a:rPr>
              <a:t>(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>
                <a:latin typeface="SimSun" pitchFamily="2" charset="-122"/>
              </a:rPr>
              <a:t>remove_aux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>
                <a:latin typeface="SimSun" pitchFamily="2" charset="-122"/>
              </a:rPr>
              <a:t>, root,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removed</a:t>
            </a:r>
            <a:r>
              <a:rPr lang="en-US" sz="24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root 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 err="1" smtClean="0">
                <a:latin typeface="SimSun" pitchFamily="2" charset="-122"/>
              </a:rPr>
              <a:t>removed.get</a:t>
            </a:r>
            <a:r>
              <a:rPr lang="en-US" sz="2400" dirty="0" smtClean="0">
                <a:latin typeface="SimSun" pitchFamily="2" charset="-122"/>
              </a:rPr>
              <a:t>();</a:t>
            </a:r>
          </a:p>
          <a:p>
            <a:pPr algn="l" rtl="0"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DBA8-09F4-4C28-B121-9ABCC485665C}" type="slidenum">
              <a:rPr lang="en-US"/>
              <a:pPr/>
              <a:t>184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79712" y="2996952"/>
            <a:ext cx="4968552" cy="360040"/>
          </a:xfrm>
          <a:prstGeom prst="rect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x-none"/>
          </a:p>
        </p:txBody>
      </p:sp>
      <p:cxnSp>
        <p:nvCxnSpPr>
          <p:cNvPr id="8" name="Straight Connector 7"/>
          <p:cNvCxnSpPr>
            <a:endCxn id="9" idx="0"/>
          </p:cNvCxnSpPr>
          <p:nvPr/>
        </p:nvCxnSpPr>
        <p:spPr>
          <a:xfrm>
            <a:off x="5364088" y="3356992"/>
            <a:ext cx="1197360" cy="1224136"/>
          </a:xfrm>
          <a:prstGeom prst="line">
            <a:avLst/>
          </a:prstGeom>
          <a:noFill/>
          <a:ln w="222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 Box 58"/>
          <p:cNvSpPr txBox="1">
            <a:spLocks noChangeArrowheads="1"/>
          </p:cNvSpPr>
          <p:nvPr/>
        </p:nvSpPr>
        <p:spPr bwMode="auto">
          <a:xfrm>
            <a:off x="4139952" y="4581128"/>
            <a:ext cx="48429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Traverse the tree to find the key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and handle remove cases (all 3 cases).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If found, it will </a:t>
            </a:r>
            <a:r>
              <a:rPr lang="en-US" b="1" i="1" dirty="0" smtClean="0">
                <a:solidFill>
                  <a:srgbClr val="FF0000"/>
                </a:solidFill>
              </a:rPr>
              <a:t>remove</a:t>
            </a:r>
            <a:r>
              <a:rPr lang="en-US" b="1" dirty="0" smtClean="0">
                <a:solidFill>
                  <a:srgbClr val="FF0000"/>
                </a:solidFill>
              </a:rPr>
              <a:t> and set removed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to (true). Otherwise, </a:t>
            </a:r>
            <a:r>
              <a:rPr lang="en-US" b="1" i="1" dirty="0" smtClean="0">
                <a:solidFill>
                  <a:srgbClr val="FF0000"/>
                </a:solidFill>
              </a:rPr>
              <a:t>removed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will not change (false).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The method will return the modified tree.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42339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remove_aux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int</a:t>
            </a:r>
            <a:r>
              <a:rPr lang="en-US" sz="1800" dirty="0">
                <a:latin typeface="SimSun" pitchFamily="2" charset="-122"/>
              </a:rPr>
              <a:t> key,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 p, </a:t>
            </a:r>
            <a:r>
              <a:rPr lang="en-US" sz="1800" dirty="0" err="1" smtClean="0">
                <a:latin typeface="SimSun" pitchFamily="2" charset="-122"/>
              </a:rPr>
              <a:t>BooleanWrapper</a:t>
            </a:r>
            <a:r>
              <a:rPr lang="en-US" sz="1800" dirty="0" smtClean="0">
                <a:latin typeface="SimSun" pitchFamily="2" charset="-122"/>
              </a:rPr>
              <a:t> flag)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q, child 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(p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(key </a:t>
            </a:r>
            <a:r>
              <a:rPr lang="en-US" sz="1800" dirty="0">
                <a:latin typeface="SimSun" pitchFamily="2" charset="-122"/>
              </a:rPr>
              <a:t>&lt; </a:t>
            </a:r>
            <a:r>
              <a:rPr lang="en-US" sz="1800" dirty="0" err="1" smtClean="0">
                <a:latin typeface="SimSun" pitchFamily="2" charset="-122"/>
              </a:rPr>
              <a:t>p.key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p.left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remove_aux</a:t>
            </a:r>
            <a:r>
              <a:rPr lang="en-US" sz="1800" dirty="0">
                <a:latin typeface="SimSun" pitchFamily="2" charset="-122"/>
              </a:rPr>
              <a:t>(key, </a:t>
            </a:r>
            <a:r>
              <a:rPr lang="en-US" sz="1800" dirty="0" err="1">
                <a:latin typeface="SimSun" pitchFamily="2" charset="-122"/>
              </a:rPr>
              <a:t>p.left</a:t>
            </a:r>
            <a:r>
              <a:rPr lang="en-US" sz="1800" dirty="0">
                <a:latin typeface="SimSun" pitchFamily="2" charset="-122"/>
              </a:rPr>
              <a:t>, flag);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//go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left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1800" dirty="0" smtClean="0">
                <a:latin typeface="SimSun" pitchFamily="2" charset="-122"/>
              </a:rPr>
              <a:t>(key </a:t>
            </a:r>
            <a:r>
              <a:rPr lang="en-US" sz="1800" dirty="0">
                <a:latin typeface="SimSun" pitchFamily="2" charset="-122"/>
              </a:rPr>
              <a:t>&gt; </a:t>
            </a:r>
            <a:r>
              <a:rPr lang="en-US" sz="1800" dirty="0" err="1" smtClean="0">
                <a:latin typeface="SimSun" pitchFamily="2" charset="-122"/>
              </a:rPr>
              <a:t>p.key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p.right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remove_aux</a:t>
            </a:r>
            <a:r>
              <a:rPr lang="en-US" sz="1800" dirty="0">
                <a:latin typeface="SimSun" pitchFamily="2" charset="-122"/>
              </a:rPr>
              <a:t>(key, </a:t>
            </a:r>
            <a:r>
              <a:rPr lang="en-US" sz="1800" dirty="0" err="1">
                <a:latin typeface="SimSun" pitchFamily="2" charset="-122"/>
              </a:rPr>
              <a:t>p.right</a:t>
            </a:r>
            <a:r>
              <a:rPr lang="en-US" sz="1800" dirty="0">
                <a:latin typeface="SimSun" pitchFamily="2" charset="-122"/>
              </a:rPr>
              <a:t>, flag);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//go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right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err="1" smtClean="0">
                <a:latin typeface="SimSun" pitchFamily="2" charset="-122"/>
              </a:rPr>
              <a:t>flag.set</a:t>
            </a:r>
            <a:r>
              <a:rPr lang="en-US" sz="1800" dirty="0" smtClean="0">
                <a:latin typeface="SimSun" pitchFamily="2" charset="-122"/>
              </a:rPr>
              <a:t>(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true)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p.left</a:t>
            </a:r>
            <a:r>
              <a:rPr lang="en-US" sz="1800" dirty="0">
                <a:latin typeface="SimSun" pitchFamily="2" charset="-122"/>
              </a:rPr>
              <a:t> 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 &amp;&amp; </a:t>
            </a:r>
            <a:r>
              <a:rPr lang="en-US" sz="1800" dirty="0" err="1">
                <a:latin typeface="SimSun" pitchFamily="2" charset="-122"/>
              </a:rPr>
              <a:t>p.right</a:t>
            </a:r>
            <a:r>
              <a:rPr lang="en-US" sz="1800" dirty="0">
                <a:latin typeface="SimSun" pitchFamily="2" charset="-122"/>
              </a:rPr>
              <a:t> 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>
                <a:latin typeface="SimSun" pitchFamily="2" charset="-122"/>
              </a:rPr>
              <a:t>){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//two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children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q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find_min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p.right</a:t>
            </a:r>
            <a:r>
              <a:rPr lang="en-US" sz="1800" dirty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p.key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q.key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p.data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q.data</a:t>
            </a:r>
            <a:r>
              <a:rPr lang="en-US" sz="1800" dirty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p.right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remove_aux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q.key</a:t>
            </a:r>
            <a:r>
              <a:rPr lang="en-US" sz="1800" dirty="0">
                <a:latin typeface="SimSun" pitchFamily="2" charset="-122"/>
              </a:rPr>
              <a:t>, </a:t>
            </a:r>
            <a:r>
              <a:rPr lang="en-US" sz="1800" dirty="0" err="1">
                <a:latin typeface="SimSun" pitchFamily="2" charset="-122"/>
              </a:rPr>
              <a:t>p.right</a:t>
            </a:r>
            <a:r>
              <a:rPr lang="en-US" sz="1800" dirty="0">
                <a:latin typeface="SimSun" pitchFamily="2" charset="-122"/>
              </a:rPr>
              <a:t>, flag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F9FD-5B8C-4C92-B710-65CB358980BE}" type="slidenum">
              <a:rPr lang="en-US"/>
              <a:pPr/>
              <a:t>185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2000" dirty="0" smtClean="0">
                <a:latin typeface="SimSun" pitchFamily="2" charset="-122"/>
              </a:rPr>
              <a:t> 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(</a:t>
            </a:r>
            <a:r>
              <a:rPr lang="en-US" sz="2000" dirty="0" err="1">
                <a:latin typeface="SimSun" pitchFamily="2" charset="-122"/>
              </a:rPr>
              <a:t>p.right</a:t>
            </a:r>
            <a:r>
              <a:rPr lang="en-US" sz="2000" dirty="0">
                <a:latin typeface="SimSun" pitchFamily="2" charset="-122"/>
              </a:rPr>
              <a:t>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//one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child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	child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 smtClean="0">
                <a:latin typeface="SimSun" pitchFamily="2" charset="-122"/>
              </a:rPr>
              <a:t>p.left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else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000" dirty="0">
                <a:latin typeface="SimSun" pitchFamily="2" charset="-122"/>
              </a:rPr>
              <a:t> (</a:t>
            </a:r>
            <a:r>
              <a:rPr lang="en-US" sz="2000" dirty="0" err="1">
                <a:latin typeface="SimSun" pitchFamily="2" charset="-122"/>
              </a:rPr>
              <a:t>p.left</a:t>
            </a:r>
            <a:r>
              <a:rPr lang="en-US" sz="2000" dirty="0">
                <a:latin typeface="SimSun" pitchFamily="2" charset="-122"/>
              </a:rPr>
              <a:t> == 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000" dirty="0">
                <a:latin typeface="SimSun" pitchFamily="2" charset="-122"/>
              </a:rPr>
              <a:t>) </a:t>
            </a:r>
            <a:r>
              <a:rPr lang="en-US" sz="2000" dirty="0">
                <a:solidFill>
                  <a:srgbClr val="00B050"/>
                </a:solidFill>
                <a:latin typeface="SimSun" pitchFamily="2" charset="-122"/>
              </a:rPr>
              <a:t>//one </a:t>
            </a:r>
            <a:r>
              <a:rPr lang="en-US" sz="2000" dirty="0" smtClean="0">
                <a:solidFill>
                  <a:srgbClr val="00B050"/>
                </a:solidFill>
                <a:latin typeface="SimSun" pitchFamily="2" charset="-122"/>
              </a:rPr>
              <a:t>child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	child </a:t>
            </a:r>
            <a:r>
              <a:rPr lang="en-US" sz="2000" dirty="0">
                <a:latin typeface="SimSun" pitchFamily="2" charset="-122"/>
              </a:rPr>
              <a:t>= </a:t>
            </a:r>
            <a:r>
              <a:rPr lang="en-US" sz="2000" dirty="0" err="1" smtClean="0">
                <a:latin typeface="SimSun" pitchFamily="2" charset="-122"/>
              </a:rPr>
              <a:t>p.right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child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	}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}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2000" dirty="0" smtClean="0"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p</a:t>
            </a:r>
            <a:r>
              <a:rPr lang="en-US" sz="20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C420-E8DF-4B2A-806F-2F15150205C8}" type="slidenum">
              <a:rPr lang="en-US"/>
              <a:pPr/>
              <a:t>186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None/>
            </a:pPr>
            <a:endParaRPr lang="en-US" sz="18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private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 </a:t>
            </a:r>
            <a:r>
              <a:rPr lang="en-US" sz="1800" dirty="0" err="1">
                <a:latin typeface="SimSun" pitchFamily="2" charset="-122"/>
              </a:rPr>
              <a:t>find_min</a:t>
            </a:r>
            <a:r>
              <a:rPr lang="en-US" sz="1800" dirty="0">
                <a:latin typeface="SimSun" pitchFamily="2" charset="-122"/>
              </a:rPr>
              <a:t>(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 p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(p </a:t>
            </a:r>
            <a:r>
              <a:rPr lang="en-US" sz="1800" dirty="0">
                <a:latin typeface="SimSun" pitchFamily="2" charset="-122"/>
              </a:rPr>
              <a:t>== 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null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p.left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!=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18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err="1">
                <a:latin typeface="SimSun" pitchFamily="2" charset="-122"/>
              </a:rPr>
              <a:t>p.left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p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D5772-7117-4B14-A5CC-ABC8E757597C}" type="slidenum">
              <a:rPr lang="en-US"/>
              <a:pPr/>
              <a:t>187</a:t>
            </a:fld>
            <a:endParaRPr lang="en-US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1115616" y="5230941"/>
            <a:ext cx="62969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Find left-most node (minimum key node) in any tree p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update(</a:t>
            </a:r>
            <a:r>
              <a:rPr lang="en-US" sz="20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000" dirty="0">
                <a:latin typeface="SimSun" pitchFamily="2" charset="-122"/>
              </a:rPr>
              <a:t>key, T data</a:t>
            </a:r>
            <a:r>
              <a:rPr lang="en-US" sz="2000" dirty="0" smtClean="0">
                <a:latin typeface="SimSun" pitchFamily="2" charset="-122"/>
              </a:rPr>
              <a:t>){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dirty="0" err="1" smtClean="0">
                <a:latin typeface="SimSun" pitchFamily="2" charset="-122"/>
              </a:rPr>
              <a:t>remove_key</a:t>
            </a:r>
            <a:r>
              <a:rPr lang="en-US" sz="2000" dirty="0" smtClean="0">
                <a:latin typeface="SimSun" pitchFamily="2" charset="-122"/>
              </a:rPr>
              <a:t>(</a:t>
            </a:r>
            <a:r>
              <a:rPr lang="en-US" sz="2000" dirty="0" err="1" smtClean="0">
                <a:latin typeface="SimSun" pitchFamily="2" charset="-122"/>
              </a:rPr>
              <a:t>current.key</a:t>
            </a:r>
            <a:r>
              <a:rPr lang="en-US" sz="20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	</a:t>
            </a:r>
            <a:r>
              <a:rPr lang="en-US" sz="20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000" dirty="0">
                <a:latin typeface="SimSun" pitchFamily="2" charset="-122"/>
              </a:rPr>
              <a:t>insert(key, data</a:t>
            </a:r>
            <a:r>
              <a:rPr lang="en-US" sz="2000" dirty="0" smtClean="0">
                <a:latin typeface="SimSun" pitchFamily="2" charset="-122"/>
              </a:rPr>
              <a:t>);</a:t>
            </a: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	}</a:t>
            </a:r>
          </a:p>
          <a:p>
            <a:pPr algn="l" rtl="0">
              <a:buFontTx/>
              <a:buNone/>
            </a:pPr>
            <a:endParaRPr lang="en-US" sz="2000" dirty="0" smtClean="0">
              <a:latin typeface="SimSun" pitchFamily="2" charset="-122"/>
            </a:endParaRPr>
          </a:p>
          <a:p>
            <a:pPr algn="l" rtl="0">
              <a:buFontTx/>
              <a:buNone/>
            </a:pPr>
            <a:r>
              <a:rPr lang="en-US" sz="2000" dirty="0" smtClean="0">
                <a:latin typeface="SimSun" pitchFamily="2" charset="-122"/>
              </a:rPr>
              <a:t>}</a:t>
            </a:r>
            <a:endParaRPr lang="en-US" sz="20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8D47-B6C7-425E-8F9A-1E1424AF7F3E}" type="slidenum">
              <a:rPr lang="en-US"/>
              <a:pPr/>
              <a:t>188</a:t>
            </a:fld>
            <a:endParaRPr lang="en-US"/>
          </a:p>
        </p:txBody>
      </p:sp>
      <p:sp>
        <p:nvSpPr>
          <p:cNvPr id="7" name="Text Box 58"/>
          <p:cNvSpPr txBox="1">
            <a:spLocks noChangeArrowheads="1"/>
          </p:cNvSpPr>
          <p:nvPr/>
        </p:nvSpPr>
        <p:spPr bwMode="auto">
          <a:xfrm>
            <a:off x="1074169" y="4725144"/>
            <a:ext cx="655980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To update the current key/value: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1). Remove the current node.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2). Insert a new node with the new key/data.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</a:rPr>
              <a:t>Note: The new node will be set the current after insert.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44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Binary Search Trees (BSTs)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/>
            <a:r>
              <a:rPr lang="en-US" sz="3200" dirty="0"/>
              <a:t>A </a:t>
            </a:r>
            <a:r>
              <a:rPr lang="en-US" sz="3200" dirty="0" smtClean="0"/>
              <a:t>Binary Search Tree (BST) </a:t>
            </a:r>
            <a:r>
              <a:rPr lang="en-US" sz="3200" dirty="0"/>
              <a:t>is a binary tree such that for each node, say N, the following statements are true:</a:t>
            </a:r>
          </a:p>
          <a:p>
            <a:pPr marL="990600" lvl="1" indent="-533400" algn="l" rtl="0">
              <a:buFontTx/>
              <a:buAutoNum type="arabicPeriod"/>
            </a:pPr>
            <a:r>
              <a:rPr lang="en-US" sz="2800" dirty="0"/>
              <a:t>If  L is any node in the left </a:t>
            </a:r>
            <a:r>
              <a:rPr lang="en-US" sz="2800" dirty="0" err="1"/>
              <a:t>subtree</a:t>
            </a:r>
            <a:r>
              <a:rPr lang="en-US" sz="2800" dirty="0"/>
              <a:t> of N, then </a:t>
            </a:r>
            <a:r>
              <a:rPr lang="en-US" sz="2800" b="1" dirty="0">
                <a:solidFill>
                  <a:srgbClr val="FF0000"/>
                </a:solidFill>
              </a:rPr>
              <a:t>L </a:t>
            </a:r>
            <a:r>
              <a:rPr lang="en-US" sz="2800" dirty="0"/>
              <a:t>is </a:t>
            </a:r>
            <a:r>
              <a:rPr lang="en-US" sz="2800" b="1" u="sng" dirty="0">
                <a:solidFill>
                  <a:srgbClr val="FF0000"/>
                </a:solidFill>
              </a:rPr>
              <a:t>less</a:t>
            </a:r>
            <a:r>
              <a:rPr lang="en-US" sz="2800" dirty="0"/>
              <a:t> than N.</a:t>
            </a:r>
          </a:p>
          <a:p>
            <a:pPr marL="990600" lvl="1" indent="-533400" algn="l" rtl="0">
              <a:buFontTx/>
              <a:buAutoNum type="arabicPeriod"/>
            </a:pPr>
            <a:r>
              <a:rPr lang="en-US" sz="2800" dirty="0"/>
              <a:t>If R is any node in the right </a:t>
            </a:r>
            <a:r>
              <a:rPr lang="en-US" sz="2800" dirty="0" err="1"/>
              <a:t>subtree</a:t>
            </a:r>
            <a:r>
              <a:rPr lang="en-US" sz="2800" dirty="0"/>
              <a:t> of N, then </a:t>
            </a:r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 is </a:t>
            </a:r>
            <a:r>
              <a:rPr lang="en-US" sz="2800" b="1" u="sng" dirty="0">
                <a:solidFill>
                  <a:srgbClr val="FF0000"/>
                </a:solidFill>
              </a:rPr>
              <a:t>greater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than 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782A-BBD2-446A-B893-9CF8A69B54AB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root,q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225336" y="2449611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6363146" y="2663655"/>
            <a:ext cx="32891" cy="289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60</a:t>
            </a:r>
            <a:endParaRPr lang="en-US" b="1" dirty="0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225336" y="2449611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>
            <a:off x="6363146" y="2663655"/>
            <a:ext cx="32891" cy="2890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root,q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600" dirty="0" smtClean="0"/>
              <a:t>Binary Search Tree (BST): Example</a:t>
            </a:r>
            <a:endParaRPr lang="en-US" sz="3600" dirty="0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C253-B1DD-4914-A9E0-686E3569392C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47" name="Group 2095"/>
          <p:cNvGrpSpPr>
            <a:grpSpLocks/>
          </p:cNvGrpSpPr>
          <p:nvPr/>
        </p:nvGrpSpPr>
        <p:grpSpPr bwMode="auto">
          <a:xfrm>
            <a:off x="755576" y="1341340"/>
            <a:ext cx="7696200" cy="4414839"/>
            <a:chOff x="240" y="1155"/>
            <a:chExt cx="4848" cy="2781"/>
          </a:xfrm>
        </p:grpSpPr>
        <p:sp>
          <p:nvSpPr>
            <p:cNvPr id="48" name="Oval 2052"/>
            <p:cNvSpPr>
              <a:spLocks noChangeArrowheads="1"/>
            </p:cNvSpPr>
            <p:nvPr/>
          </p:nvSpPr>
          <p:spPr bwMode="auto">
            <a:xfrm>
              <a:off x="3936" y="14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91</a:t>
              </a:r>
            </a:p>
          </p:txBody>
        </p:sp>
        <p:sp>
          <p:nvSpPr>
            <p:cNvPr id="49" name="Oval 2053"/>
            <p:cNvSpPr>
              <a:spLocks noChangeArrowheads="1"/>
            </p:cNvSpPr>
            <p:nvPr/>
          </p:nvSpPr>
          <p:spPr bwMode="auto">
            <a:xfrm>
              <a:off x="2736" y="1155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65</a:t>
              </a:r>
            </a:p>
          </p:txBody>
        </p:sp>
        <p:sp>
          <p:nvSpPr>
            <p:cNvPr id="50" name="Oval 2054"/>
            <p:cNvSpPr>
              <a:spLocks noChangeArrowheads="1"/>
            </p:cNvSpPr>
            <p:nvPr/>
          </p:nvSpPr>
          <p:spPr bwMode="auto">
            <a:xfrm>
              <a:off x="312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73</a:t>
              </a:r>
            </a:p>
          </p:txBody>
        </p:sp>
        <p:sp>
          <p:nvSpPr>
            <p:cNvPr id="51" name="Oval 2055"/>
            <p:cNvSpPr>
              <a:spLocks noChangeArrowheads="1"/>
            </p:cNvSpPr>
            <p:nvPr/>
          </p:nvSpPr>
          <p:spPr bwMode="auto">
            <a:xfrm>
              <a:off x="2208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53</a:t>
              </a:r>
            </a:p>
          </p:txBody>
        </p:sp>
        <p:sp>
          <p:nvSpPr>
            <p:cNvPr id="52" name="Oval 2056"/>
            <p:cNvSpPr>
              <a:spLocks noChangeArrowheads="1"/>
            </p:cNvSpPr>
            <p:nvPr/>
          </p:nvSpPr>
          <p:spPr bwMode="auto">
            <a:xfrm>
              <a:off x="624" y="192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53" name="Oval 2057"/>
            <p:cNvSpPr>
              <a:spLocks noChangeArrowheads="1"/>
            </p:cNvSpPr>
            <p:nvPr/>
          </p:nvSpPr>
          <p:spPr bwMode="auto">
            <a:xfrm>
              <a:off x="1536" y="14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35</a:t>
              </a:r>
            </a:p>
          </p:txBody>
        </p:sp>
        <p:sp>
          <p:nvSpPr>
            <p:cNvPr id="54" name="Oval 2058"/>
            <p:cNvSpPr>
              <a:spLocks noChangeArrowheads="1"/>
            </p:cNvSpPr>
            <p:nvPr/>
          </p:nvSpPr>
          <p:spPr bwMode="auto">
            <a:xfrm>
              <a:off x="4752" y="19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93</a:t>
              </a:r>
            </a:p>
          </p:txBody>
        </p:sp>
        <p:sp>
          <p:nvSpPr>
            <p:cNvPr id="55" name="Line 2059"/>
            <p:cNvSpPr>
              <a:spLocks noChangeShapeType="1"/>
            </p:cNvSpPr>
            <p:nvPr/>
          </p:nvSpPr>
          <p:spPr bwMode="auto">
            <a:xfrm flipH="1">
              <a:off x="1872" y="1299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2060"/>
            <p:cNvSpPr>
              <a:spLocks noChangeShapeType="1"/>
            </p:cNvSpPr>
            <p:nvPr/>
          </p:nvSpPr>
          <p:spPr bwMode="auto">
            <a:xfrm>
              <a:off x="3072" y="1344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2061"/>
            <p:cNvSpPr>
              <a:spLocks noChangeShapeType="1"/>
            </p:cNvSpPr>
            <p:nvPr/>
          </p:nvSpPr>
          <p:spPr bwMode="auto">
            <a:xfrm flipH="1">
              <a:off x="960" y="173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2062"/>
            <p:cNvSpPr>
              <a:spLocks noChangeShapeType="1"/>
            </p:cNvSpPr>
            <p:nvPr/>
          </p:nvSpPr>
          <p:spPr bwMode="auto">
            <a:xfrm>
              <a:off x="187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2063"/>
            <p:cNvSpPr>
              <a:spLocks noChangeShapeType="1"/>
            </p:cNvSpPr>
            <p:nvPr/>
          </p:nvSpPr>
          <p:spPr bwMode="auto">
            <a:xfrm flipH="1">
              <a:off x="3408" y="1728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2064"/>
            <p:cNvSpPr>
              <a:spLocks noChangeShapeType="1"/>
            </p:cNvSpPr>
            <p:nvPr/>
          </p:nvSpPr>
          <p:spPr bwMode="auto">
            <a:xfrm>
              <a:off x="4272" y="172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Oval 2066"/>
            <p:cNvSpPr>
              <a:spLocks noChangeArrowheads="1"/>
            </p:cNvSpPr>
            <p:nvPr/>
          </p:nvSpPr>
          <p:spPr bwMode="auto">
            <a:xfrm>
              <a:off x="182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62" name="Oval 2067"/>
            <p:cNvSpPr>
              <a:spLocks noChangeArrowheads="1"/>
            </p:cNvSpPr>
            <p:nvPr/>
          </p:nvSpPr>
          <p:spPr bwMode="auto">
            <a:xfrm>
              <a:off x="9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63" name="Oval 2068"/>
            <p:cNvSpPr>
              <a:spLocks noChangeArrowheads="1"/>
            </p:cNvSpPr>
            <p:nvPr/>
          </p:nvSpPr>
          <p:spPr bwMode="auto">
            <a:xfrm>
              <a:off x="240" y="2547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4" name="Oval 2069"/>
            <p:cNvSpPr>
              <a:spLocks noChangeArrowheads="1"/>
            </p:cNvSpPr>
            <p:nvPr/>
          </p:nvSpPr>
          <p:spPr bwMode="auto">
            <a:xfrm>
              <a:off x="912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65" name="Oval 2070"/>
            <p:cNvSpPr>
              <a:spLocks noChangeArrowheads="1"/>
            </p:cNvSpPr>
            <p:nvPr/>
          </p:nvSpPr>
          <p:spPr bwMode="auto">
            <a:xfrm>
              <a:off x="13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44</a:t>
              </a:r>
            </a:p>
          </p:txBody>
        </p:sp>
        <p:sp>
          <p:nvSpPr>
            <p:cNvPr id="66" name="Oval 2071"/>
            <p:cNvSpPr>
              <a:spLocks noChangeArrowheads="1"/>
            </p:cNvSpPr>
            <p:nvPr/>
          </p:nvSpPr>
          <p:spPr bwMode="auto">
            <a:xfrm>
              <a:off x="244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56</a:t>
              </a:r>
            </a:p>
          </p:txBody>
        </p:sp>
        <p:sp>
          <p:nvSpPr>
            <p:cNvPr id="67" name="Oval 2072"/>
            <p:cNvSpPr>
              <a:spLocks noChangeArrowheads="1"/>
            </p:cNvSpPr>
            <p:nvPr/>
          </p:nvSpPr>
          <p:spPr bwMode="auto">
            <a:xfrm>
              <a:off x="206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68" name="Oval 2073"/>
            <p:cNvSpPr>
              <a:spLocks noChangeArrowheads="1"/>
            </p:cNvSpPr>
            <p:nvPr/>
          </p:nvSpPr>
          <p:spPr bwMode="auto">
            <a:xfrm>
              <a:off x="24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58</a:t>
              </a:r>
            </a:p>
          </p:txBody>
        </p:sp>
        <p:sp>
          <p:nvSpPr>
            <p:cNvPr id="69" name="Oval 2074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81</a:t>
              </a:r>
            </a:p>
          </p:txBody>
        </p:sp>
        <p:sp>
          <p:nvSpPr>
            <p:cNvPr id="70" name="Oval 2075"/>
            <p:cNvSpPr>
              <a:spLocks noChangeArrowheads="1"/>
            </p:cNvSpPr>
            <p:nvPr/>
          </p:nvSpPr>
          <p:spPr bwMode="auto">
            <a:xfrm>
              <a:off x="345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80</a:t>
              </a:r>
            </a:p>
          </p:txBody>
        </p:sp>
        <p:sp>
          <p:nvSpPr>
            <p:cNvPr id="71" name="Oval 2076"/>
            <p:cNvSpPr>
              <a:spLocks noChangeArrowheads="1"/>
            </p:cNvSpPr>
            <p:nvPr/>
          </p:nvSpPr>
          <p:spPr bwMode="auto">
            <a:xfrm>
              <a:off x="288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71</a:t>
              </a:r>
            </a:p>
          </p:txBody>
        </p:sp>
        <p:sp>
          <p:nvSpPr>
            <p:cNvPr id="72" name="Oval 2077"/>
            <p:cNvSpPr>
              <a:spLocks noChangeArrowheads="1"/>
            </p:cNvSpPr>
            <p:nvPr/>
          </p:nvSpPr>
          <p:spPr bwMode="auto">
            <a:xfrm>
              <a:off x="4224" y="355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87</a:t>
              </a:r>
            </a:p>
          </p:txBody>
        </p:sp>
        <p:sp>
          <p:nvSpPr>
            <p:cNvPr id="73" name="Oval 2078"/>
            <p:cNvSpPr>
              <a:spLocks noChangeArrowheads="1"/>
            </p:cNvSpPr>
            <p:nvPr/>
          </p:nvSpPr>
          <p:spPr bwMode="auto">
            <a:xfrm>
              <a:off x="264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69</a:t>
              </a:r>
            </a:p>
          </p:txBody>
        </p:sp>
        <p:sp>
          <p:nvSpPr>
            <p:cNvPr id="74" name="Line 2079"/>
            <p:cNvSpPr>
              <a:spLocks noChangeShapeType="1"/>
            </p:cNvSpPr>
            <p:nvPr/>
          </p:nvSpPr>
          <p:spPr bwMode="auto">
            <a:xfrm flipH="1">
              <a:off x="432" y="2211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5" name="Line 2081"/>
            <p:cNvSpPr>
              <a:spLocks noChangeShapeType="1"/>
            </p:cNvSpPr>
            <p:nvPr/>
          </p:nvSpPr>
          <p:spPr bwMode="auto">
            <a:xfrm>
              <a:off x="912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6" name="Line 2082"/>
            <p:cNvSpPr>
              <a:spLocks noChangeShapeType="1"/>
            </p:cNvSpPr>
            <p:nvPr/>
          </p:nvSpPr>
          <p:spPr bwMode="auto">
            <a:xfrm flipH="1">
              <a:off x="2064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7" name="Line 2083"/>
            <p:cNvSpPr>
              <a:spLocks noChangeShapeType="1"/>
            </p:cNvSpPr>
            <p:nvPr/>
          </p:nvSpPr>
          <p:spPr bwMode="auto">
            <a:xfrm>
              <a:off x="2496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8" name="Line 2084"/>
            <p:cNvSpPr>
              <a:spLocks noChangeShapeType="1"/>
            </p:cNvSpPr>
            <p:nvPr/>
          </p:nvSpPr>
          <p:spPr bwMode="auto">
            <a:xfrm flipH="1">
              <a:off x="3072" y="2256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79" name="Line 2085"/>
            <p:cNvSpPr>
              <a:spLocks noChangeShapeType="1"/>
            </p:cNvSpPr>
            <p:nvPr/>
          </p:nvSpPr>
          <p:spPr bwMode="auto">
            <a:xfrm>
              <a:off x="3408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0" name="Line 2086"/>
            <p:cNvSpPr>
              <a:spLocks noChangeShapeType="1"/>
            </p:cNvSpPr>
            <p:nvPr/>
          </p:nvSpPr>
          <p:spPr bwMode="auto">
            <a:xfrm flipH="1">
              <a:off x="2304" y="288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1" name="Line 2087"/>
            <p:cNvSpPr>
              <a:spLocks noChangeShapeType="1"/>
            </p:cNvSpPr>
            <p:nvPr/>
          </p:nvSpPr>
          <p:spPr bwMode="auto">
            <a:xfrm flipH="1">
              <a:off x="1632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2" name="Line 2088"/>
            <p:cNvSpPr>
              <a:spLocks noChangeShapeType="1"/>
            </p:cNvSpPr>
            <p:nvPr/>
          </p:nvSpPr>
          <p:spPr bwMode="auto">
            <a:xfrm flipH="1">
              <a:off x="1200" y="34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3" name="Line 2090"/>
            <p:cNvSpPr>
              <a:spLocks noChangeShapeType="1"/>
            </p:cNvSpPr>
            <p:nvPr/>
          </p:nvSpPr>
          <p:spPr bwMode="auto">
            <a:xfrm>
              <a:off x="2352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4" name="Line 2092"/>
            <p:cNvSpPr>
              <a:spLocks noChangeShapeType="1"/>
            </p:cNvSpPr>
            <p:nvPr/>
          </p:nvSpPr>
          <p:spPr bwMode="auto">
            <a:xfrm flipH="1">
              <a:off x="2832" y="28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5" name="Line 2093"/>
            <p:cNvSpPr>
              <a:spLocks noChangeShapeType="1"/>
            </p:cNvSpPr>
            <p:nvPr/>
          </p:nvSpPr>
          <p:spPr bwMode="auto">
            <a:xfrm>
              <a:off x="3744" y="288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6" name="Line 2094"/>
            <p:cNvSpPr>
              <a:spLocks noChangeShapeType="1"/>
            </p:cNvSpPr>
            <p:nvPr/>
          </p:nvSpPr>
          <p:spPr bwMode="auto">
            <a:xfrm>
              <a:off x="4128" y="336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p.left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5904471" y="308508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769393" y="2871042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p.right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5868144" y="2880095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011330" y="309413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Binary Search Trees (BSTs)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90000"/>
              </a:lnSpc>
            </a:pPr>
            <a:r>
              <a:rPr lang="en-US" sz="2800" dirty="0"/>
              <a:t>Consider the search operation </a:t>
            </a:r>
            <a:r>
              <a:rPr lang="en-US" sz="2800" b="1" dirty="0" err="1" smtClean="0"/>
              <a:t>FindKey</a:t>
            </a:r>
            <a:r>
              <a:rPr lang="en-US" sz="2800" dirty="0" smtClean="0"/>
              <a:t>: </a:t>
            </a:r>
            <a:r>
              <a:rPr lang="en-US" sz="2800" dirty="0"/>
              <a:t>find an element of a particular key value in a binary </a:t>
            </a:r>
            <a:r>
              <a:rPr lang="en-US" sz="2800" dirty="0" smtClean="0"/>
              <a:t>tree.</a:t>
            </a:r>
          </a:p>
          <a:p>
            <a:pPr lvl="1" algn="l" rtl="0">
              <a:lnSpc>
                <a:spcPct val="90000"/>
              </a:lnSpc>
            </a:pPr>
            <a:r>
              <a:rPr lang="en-US" sz="2800" b="1" dirty="0" smtClean="0"/>
              <a:t>In binary tree this </a:t>
            </a:r>
            <a:r>
              <a:rPr lang="en-US" sz="2800" b="1" dirty="0"/>
              <a:t>operation </a:t>
            </a:r>
            <a:r>
              <a:rPr lang="en-US" sz="2800" b="1" dirty="0" smtClean="0"/>
              <a:t>is </a:t>
            </a:r>
            <a:r>
              <a:rPr lang="en-US" sz="2800" b="1" dirty="0">
                <a:solidFill>
                  <a:srgbClr val="FF0000"/>
                </a:solidFill>
              </a:rPr>
              <a:t>O(n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pPr lvl="2" algn="l" rtl="0">
              <a:lnSpc>
                <a:spcPct val="90000"/>
              </a:lnSpc>
            </a:pPr>
            <a:r>
              <a:rPr lang="en-US" sz="2400" dirty="0"/>
              <a:t>In a binary tree of 10</a:t>
            </a:r>
            <a:r>
              <a:rPr lang="en-US" sz="2400" baseline="30000" dirty="0"/>
              <a:t>6 </a:t>
            </a:r>
            <a:r>
              <a:rPr lang="en-US" sz="2400" dirty="0"/>
              <a:t>nodes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10</a:t>
            </a:r>
            <a:r>
              <a:rPr lang="en-US" sz="2400" baseline="30000" dirty="0"/>
              <a:t>6 </a:t>
            </a:r>
            <a:r>
              <a:rPr lang="en-US" sz="2400" dirty="0"/>
              <a:t>steps </a:t>
            </a:r>
            <a:r>
              <a:rPr lang="en-US" sz="2400" dirty="0" smtClean="0"/>
              <a:t>required.</a:t>
            </a:r>
          </a:p>
          <a:p>
            <a:pPr marL="548640" lvl="2" indent="0" algn="l" rtl="0">
              <a:lnSpc>
                <a:spcPct val="90000"/>
              </a:lnSpc>
              <a:buNone/>
            </a:pPr>
            <a:endParaRPr lang="en-US" sz="2400" dirty="0"/>
          </a:p>
          <a:p>
            <a:pPr lvl="1" algn="l" rtl="0">
              <a:lnSpc>
                <a:spcPct val="90000"/>
              </a:lnSpc>
            </a:pPr>
            <a:r>
              <a:rPr lang="en-US" sz="2800" b="1" dirty="0"/>
              <a:t>In a </a:t>
            </a:r>
            <a:r>
              <a:rPr lang="en-US" sz="2800" b="1" dirty="0" smtClean="0"/>
              <a:t>Binary Search Tree (BST) </a:t>
            </a:r>
            <a:r>
              <a:rPr lang="en-US" sz="2800" b="1" dirty="0"/>
              <a:t>this operation can be performed very </a:t>
            </a:r>
            <a:r>
              <a:rPr lang="en-US" sz="2800" b="1" dirty="0" smtClean="0"/>
              <a:t>efficiently: </a:t>
            </a:r>
            <a:r>
              <a:rPr lang="en-US" sz="2800" b="1" dirty="0">
                <a:solidFill>
                  <a:srgbClr val="FF0000"/>
                </a:solidFill>
              </a:rPr>
              <a:t>O(log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n)</a:t>
            </a:r>
            <a:r>
              <a:rPr lang="en-US" sz="2800" b="1" dirty="0"/>
              <a:t>.</a:t>
            </a:r>
          </a:p>
          <a:p>
            <a:pPr lvl="2" algn="l" rtl="0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 smtClean="0"/>
              <a:t>binary search tree of </a:t>
            </a:r>
            <a:r>
              <a:rPr lang="en-US" sz="2400" dirty="0"/>
              <a:t>10</a:t>
            </a:r>
            <a:r>
              <a:rPr lang="en-US" sz="2400" baseline="30000" dirty="0"/>
              <a:t>6 </a:t>
            </a:r>
            <a:r>
              <a:rPr lang="en-US" sz="2400" dirty="0"/>
              <a:t>nodes </a:t>
            </a:r>
            <a:r>
              <a:rPr lang="en-US" sz="2400" dirty="0">
                <a:sym typeface="Wingdings" pitchFamily="2" charset="2"/>
              </a:rPr>
              <a:t> log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/>
              <a:t>10</a:t>
            </a:r>
            <a:r>
              <a:rPr lang="en-US" sz="2400" baseline="30000" dirty="0"/>
              <a:t>6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 20 steps only are required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In </a:t>
            </a:r>
            <a:r>
              <a:rPr lang="en-US" sz="2400" dirty="0">
                <a:sym typeface="Symbol" pitchFamily="18" charset="2"/>
              </a:rPr>
              <a:t>average case 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2C96-BBC0-4D39-B824-A08BC7F0D92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337234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480420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337234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480420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450829" y="36344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563762" y="3848472"/>
            <a:ext cx="24878" cy="316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372315" y="374930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337234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480420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37237" y="353526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30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450829" y="3634428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563762" y="3848472"/>
            <a:ext cx="24878" cy="316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root,q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p.right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344631" y="31016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209553" y="28876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344631" y="31016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209553" y="28876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23528" y="620688"/>
            <a:ext cx="4248472" cy="2736304"/>
            <a:chOff x="107504" y="692696"/>
            <a:chExt cx="4248472" cy="2736304"/>
          </a:xfrm>
        </p:grpSpPr>
        <p:grpSp>
          <p:nvGrpSpPr>
            <p:cNvPr id="17" name="Group 16"/>
            <p:cNvGrpSpPr/>
            <p:nvPr/>
          </p:nvGrpSpPr>
          <p:grpSpPr>
            <a:xfrm>
              <a:off x="169168" y="908720"/>
              <a:ext cx="4114800" cy="2281238"/>
              <a:chOff x="169168" y="908720"/>
              <a:chExt cx="4114800" cy="2281238"/>
            </a:xfrm>
          </p:grpSpPr>
          <p:sp>
            <p:nvSpPr>
              <p:cNvPr id="4" name="Oval 2055"/>
              <p:cNvSpPr>
                <a:spLocks noChangeArrowheads="1"/>
              </p:cNvSpPr>
              <p:nvPr/>
            </p:nvSpPr>
            <p:spPr bwMode="auto">
              <a:xfrm>
                <a:off x="3293368" y="1665958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53</a:t>
                </a:r>
              </a:p>
            </p:txBody>
          </p:sp>
          <p:sp>
            <p:nvSpPr>
              <p:cNvPr id="5" name="Oval 2056"/>
              <p:cNvSpPr>
                <a:spLocks noChangeArrowheads="1"/>
              </p:cNvSpPr>
              <p:nvPr/>
            </p:nvSpPr>
            <p:spPr bwMode="auto">
              <a:xfrm>
                <a:off x="778768" y="159452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14</a:t>
                </a:r>
              </a:p>
            </p:txBody>
          </p:sp>
          <p:sp>
            <p:nvSpPr>
              <p:cNvPr id="6" name="Oval 2057"/>
              <p:cNvSpPr>
                <a:spLocks noChangeArrowheads="1"/>
              </p:cNvSpPr>
              <p:nvPr/>
            </p:nvSpPr>
            <p:spPr bwMode="auto">
              <a:xfrm>
                <a:off x="2226568" y="90872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35</a:t>
                </a:r>
              </a:p>
            </p:txBody>
          </p:sp>
          <p:sp>
            <p:nvSpPr>
              <p:cNvPr id="7" name="Line 2061"/>
              <p:cNvSpPr>
                <a:spLocks noChangeShapeType="1"/>
              </p:cNvSpPr>
              <p:nvPr/>
            </p:nvSpPr>
            <p:spPr bwMode="auto">
              <a:xfrm flipH="1">
                <a:off x="1312168" y="1289720"/>
                <a:ext cx="914400" cy="457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8" name="Line 2062"/>
              <p:cNvSpPr>
                <a:spLocks noChangeShapeType="1"/>
              </p:cNvSpPr>
              <p:nvPr/>
            </p:nvSpPr>
            <p:spPr bwMode="auto">
              <a:xfrm>
                <a:off x="2759968" y="1361158"/>
                <a:ext cx="6096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9" name="Oval 2066"/>
              <p:cNvSpPr>
                <a:spLocks noChangeArrowheads="1"/>
              </p:cNvSpPr>
              <p:nvPr/>
            </p:nvSpPr>
            <p:spPr bwMode="auto">
              <a:xfrm>
                <a:off x="2683768" y="2656558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50</a:t>
                </a:r>
              </a:p>
            </p:txBody>
          </p:sp>
          <p:sp>
            <p:nvSpPr>
              <p:cNvPr id="10" name="Oval 2067"/>
              <p:cNvSpPr>
                <a:spLocks noChangeArrowheads="1"/>
              </p:cNvSpPr>
              <p:nvPr/>
            </p:nvSpPr>
            <p:spPr bwMode="auto">
              <a:xfrm>
                <a:off x="1312168" y="2656558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33</a:t>
                </a:r>
              </a:p>
            </p:txBody>
          </p:sp>
          <p:sp>
            <p:nvSpPr>
              <p:cNvPr id="11" name="Oval 2068"/>
              <p:cNvSpPr>
                <a:spLocks noChangeArrowheads="1"/>
              </p:cNvSpPr>
              <p:nvPr/>
            </p:nvSpPr>
            <p:spPr bwMode="auto">
              <a:xfrm>
                <a:off x="169168" y="2585121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2" name="Oval 2073"/>
              <p:cNvSpPr>
                <a:spLocks noChangeArrowheads="1"/>
              </p:cNvSpPr>
              <p:nvPr/>
            </p:nvSpPr>
            <p:spPr bwMode="auto">
              <a:xfrm>
                <a:off x="3750568" y="2656558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58</a:t>
                </a:r>
              </a:p>
            </p:txBody>
          </p:sp>
          <p:sp>
            <p:nvSpPr>
              <p:cNvPr id="13" name="Line 2079"/>
              <p:cNvSpPr>
                <a:spLocks noChangeShapeType="1"/>
              </p:cNvSpPr>
              <p:nvPr/>
            </p:nvSpPr>
            <p:spPr bwMode="auto">
              <a:xfrm flipH="1">
                <a:off x="473968" y="2051721"/>
                <a:ext cx="3810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4" name="Line 2081"/>
              <p:cNvSpPr>
                <a:spLocks noChangeShapeType="1"/>
              </p:cNvSpPr>
              <p:nvPr/>
            </p:nvSpPr>
            <p:spPr bwMode="auto">
              <a:xfrm>
                <a:off x="1235968" y="2123158"/>
                <a:ext cx="3048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5" name="Line 2082"/>
              <p:cNvSpPr>
                <a:spLocks noChangeShapeType="1"/>
              </p:cNvSpPr>
              <p:nvPr/>
            </p:nvSpPr>
            <p:spPr bwMode="auto">
              <a:xfrm flipH="1">
                <a:off x="3064768" y="2123158"/>
                <a:ext cx="3048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  <p:sp>
            <p:nvSpPr>
              <p:cNvPr id="16" name="Line 2083"/>
              <p:cNvSpPr>
                <a:spLocks noChangeShapeType="1"/>
              </p:cNvSpPr>
              <p:nvPr/>
            </p:nvSpPr>
            <p:spPr bwMode="auto">
              <a:xfrm>
                <a:off x="3750568" y="2123158"/>
                <a:ext cx="2286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x-none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07504" y="692696"/>
              <a:ext cx="4248472" cy="273630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946576" y="926976"/>
            <a:ext cx="3505200" cy="2286000"/>
            <a:chOff x="4946576" y="926976"/>
            <a:chExt cx="3505200" cy="2286000"/>
          </a:xfrm>
        </p:grpSpPr>
        <p:sp>
          <p:nvSpPr>
            <p:cNvPr id="27" name="Oval 2052"/>
            <p:cNvSpPr>
              <a:spLocks noChangeArrowheads="1"/>
            </p:cNvSpPr>
            <p:nvPr/>
          </p:nvSpPr>
          <p:spPr bwMode="auto">
            <a:xfrm>
              <a:off x="6622976" y="9269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91</a:t>
              </a:r>
            </a:p>
          </p:txBody>
        </p:sp>
        <p:sp>
          <p:nvSpPr>
            <p:cNvPr id="28" name="Oval 2054"/>
            <p:cNvSpPr>
              <a:spLocks noChangeArrowheads="1"/>
            </p:cNvSpPr>
            <p:nvPr/>
          </p:nvSpPr>
          <p:spPr bwMode="auto">
            <a:xfrm>
              <a:off x="5327576" y="16889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73</a:t>
              </a:r>
            </a:p>
          </p:txBody>
        </p:sp>
        <p:sp>
          <p:nvSpPr>
            <p:cNvPr id="29" name="Oval 2058"/>
            <p:cNvSpPr>
              <a:spLocks noChangeArrowheads="1"/>
            </p:cNvSpPr>
            <p:nvPr/>
          </p:nvSpPr>
          <p:spPr bwMode="auto">
            <a:xfrm>
              <a:off x="7918376" y="16127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94</a:t>
              </a:r>
              <a:endParaRPr lang="en-US" dirty="0"/>
            </a:p>
          </p:txBody>
        </p:sp>
        <p:sp>
          <p:nvSpPr>
            <p:cNvPr id="30" name="Line 2063"/>
            <p:cNvSpPr>
              <a:spLocks noChangeShapeType="1"/>
            </p:cNvSpPr>
            <p:nvPr/>
          </p:nvSpPr>
          <p:spPr bwMode="auto">
            <a:xfrm flipH="1">
              <a:off x="5784776" y="1307976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1" name="Line 2064"/>
            <p:cNvSpPr>
              <a:spLocks noChangeShapeType="1"/>
            </p:cNvSpPr>
            <p:nvPr/>
          </p:nvSpPr>
          <p:spPr bwMode="auto">
            <a:xfrm>
              <a:off x="7156376" y="1307976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Oval 2075"/>
            <p:cNvSpPr>
              <a:spLocks noChangeArrowheads="1"/>
            </p:cNvSpPr>
            <p:nvPr/>
          </p:nvSpPr>
          <p:spPr bwMode="auto">
            <a:xfrm>
              <a:off x="5860976" y="26795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93</a:t>
              </a:r>
              <a:endParaRPr lang="en-US" dirty="0"/>
            </a:p>
          </p:txBody>
        </p:sp>
        <p:sp>
          <p:nvSpPr>
            <p:cNvPr id="33" name="Oval 2076"/>
            <p:cNvSpPr>
              <a:spLocks noChangeArrowheads="1"/>
            </p:cNvSpPr>
            <p:nvPr/>
          </p:nvSpPr>
          <p:spPr bwMode="auto">
            <a:xfrm>
              <a:off x="4946576" y="2679576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71</a:t>
              </a:r>
            </a:p>
          </p:txBody>
        </p:sp>
        <p:sp>
          <p:nvSpPr>
            <p:cNvPr id="34" name="Line 2084"/>
            <p:cNvSpPr>
              <a:spLocks noChangeShapeType="1"/>
            </p:cNvSpPr>
            <p:nvPr/>
          </p:nvSpPr>
          <p:spPr bwMode="auto">
            <a:xfrm flipH="1">
              <a:off x="5251376" y="2146176"/>
              <a:ext cx="152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35" name="Line 2085"/>
          <p:cNvSpPr>
            <a:spLocks noChangeShapeType="1"/>
          </p:cNvSpPr>
          <p:nvPr/>
        </p:nvSpPr>
        <p:spPr bwMode="auto">
          <a:xfrm>
            <a:off x="5784776" y="2146176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9" name="Rectangle 38"/>
          <p:cNvSpPr/>
          <p:nvPr/>
        </p:nvSpPr>
        <p:spPr>
          <a:xfrm>
            <a:off x="4716016" y="620688"/>
            <a:ext cx="4248472" cy="27363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23528" y="3573016"/>
            <a:ext cx="4248472" cy="27363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2053"/>
          <p:cNvSpPr>
            <a:spLocks noChangeArrowheads="1"/>
          </p:cNvSpPr>
          <p:nvPr/>
        </p:nvSpPr>
        <p:spPr bwMode="auto">
          <a:xfrm>
            <a:off x="3275856" y="357301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70" name="Oval 2056"/>
          <p:cNvSpPr>
            <a:spLocks noChangeArrowheads="1"/>
          </p:cNvSpPr>
          <p:nvPr/>
        </p:nvSpPr>
        <p:spPr bwMode="auto">
          <a:xfrm>
            <a:off x="963960" y="458946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71" name="Oval 2057"/>
          <p:cNvSpPr>
            <a:spLocks noChangeArrowheads="1"/>
          </p:cNvSpPr>
          <p:nvPr/>
        </p:nvSpPr>
        <p:spPr bwMode="auto">
          <a:xfrm>
            <a:off x="1907704" y="4119736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72" name="Line 2059"/>
          <p:cNvSpPr>
            <a:spLocks noChangeShapeType="1"/>
          </p:cNvSpPr>
          <p:nvPr/>
        </p:nvSpPr>
        <p:spPr bwMode="auto">
          <a:xfrm flipH="1">
            <a:off x="2411760" y="3933056"/>
            <a:ext cx="936104" cy="360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3" name="Line 2061"/>
          <p:cNvSpPr>
            <a:spLocks noChangeShapeType="1"/>
          </p:cNvSpPr>
          <p:nvPr/>
        </p:nvSpPr>
        <p:spPr bwMode="auto">
          <a:xfrm flipH="1">
            <a:off x="1497360" y="4529287"/>
            <a:ext cx="441176" cy="21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4" name="Oval 2068"/>
          <p:cNvSpPr>
            <a:spLocks noChangeArrowheads="1"/>
          </p:cNvSpPr>
          <p:nvPr/>
        </p:nvSpPr>
        <p:spPr bwMode="auto">
          <a:xfrm>
            <a:off x="354360" y="558006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5" name="Line 2079"/>
          <p:cNvSpPr>
            <a:spLocks noChangeShapeType="1"/>
          </p:cNvSpPr>
          <p:nvPr/>
        </p:nvSpPr>
        <p:spPr bwMode="auto">
          <a:xfrm flipH="1">
            <a:off x="659160" y="504666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77" name="Rectangle 76"/>
          <p:cNvSpPr/>
          <p:nvPr/>
        </p:nvSpPr>
        <p:spPr>
          <a:xfrm>
            <a:off x="395537" y="620688"/>
            <a:ext cx="5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88024" y="694437"/>
            <a:ext cx="5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5536" y="3573016"/>
            <a:ext cx="5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580112" y="3625551"/>
            <a:ext cx="2304256" cy="2539753"/>
            <a:chOff x="5852120" y="3625551"/>
            <a:chExt cx="1600200" cy="2971801"/>
          </a:xfrm>
        </p:grpSpPr>
        <p:sp>
          <p:nvSpPr>
            <p:cNvPr id="80" name="Oval 2055"/>
            <p:cNvSpPr>
              <a:spLocks noChangeArrowheads="1"/>
            </p:cNvSpPr>
            <p:nvPr/>
          </p:nvSpPr>
          <p:spPr bwMode="auto">
            <a:xfrm>
              <a:off x="6461720" y="362555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1" name="Oval 2066"/>
            <p:cNvSpPr>
              <a:spLocks noChangeArrowheads="1"/>
            </p:cNvSpPr>
            <p:nvPr/>
          </p:nvSpPr>
          <p:spPr bwMode="auto">
            <a:xfrm>
              <a:off x="5852120" y="461615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82" name="Oval 2071"/>
            <p:cNvSpPr>
              <a:spLocks noChangeArrowheads="1"/>
            </p:cNvSpPr>
            <p:nvPr/>
          </p:nvSpPr>
          <p:spPr bwMode="auto">
            <a:xfrm>
              <a:off x="6842720" y="606395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1</a:t>
              </a:r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3" name="Oval 2072"/>
            <p:cNvSpPr>
              <a:spLocks noChangeArrowheads="1"/>
            </p:cNvSpPr>
            <p:nvPr/>
          </p:nvSpPr>
          <p:spPr bwMode="auto">
            <a:xfrm>
              <a:off x="6233120" y="5454352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84" name="Oval 2073"/>
            <p:cNvSpPr>
              <a:spLocks noChangeArrowheads="1"/>
            </p:cNvSpPr>
            <p:nvPr/>
          </p:nvSpPr>
          <p:spPr bwMode="auto">
            <a:xfrm>
              <a:off x="6918920" y="4616151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 smtClean="0"/>
                <a:t>18</a:t>
              </a:r>
              <a:endParaRPr lang="en-US" dirty="0"/>
            </a:p>
          </p:txBody>
        </p:sp>
        <p:sp>
          <p:nvSpPr>
            <p:cNvPr id="85" name="Line 2082"/>
            <p:cNvSpPr>
              <a:spLocks noChangeShapeType="1"/>
            </p:cNvSpPr>
            <p:nvPr/>
          </p:nvSpPr>
          <p:spPr bwMode="auto">
            <a:xfrm flipH="1">
              <a:off x="6233120" y="4082751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6" name="Line 2083"/>
            <p:cNvSpPr>
              <a:spLocks noChangeShapeType="1"/>
            </p:cNvSpPr>
            <p:nvPr/>
          </p:nvSpPr>
          <p:spPr bwMode="auto">
            <a:xfrm>
              <a:off x="6918920" y="4082751"/>
              <a:ext cx="228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7" name="Line 2086"/>
            <p:cNvSpPr>
              <a:spLocks noChangeShapeType="1"/>
            </p:cNvSpPr>
            <p:nvPr/>
          </p:nvSpPr>
          <p:spPr bwMode="auto">
            <a:xfrm flipH="1">
              <a:off x="6614120" y="5073351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88" name="Line 2083"/>
            <p:cNvSpPr>
              <a:spLocks noChangeShapeType="1"/>
            </p:cNvSpPr>
            <p:nvPr/>
          </p:nvSpPr>
          <p:spPr bwMode="auto">
            <a:xfrm>
              <a:off x="6660232" y="5949280"/>
              <a:ext cx="288032" cy="2160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90" name="Rectangle 89"/>
          <p:cNvSpPr/>
          <p:nvPr/>
        </p:nvSpPr>
        <p:spPr>
          <a:xfrm>
            <a:off x="4716016" y="3573016"/>
            <a:ext cx="4248472" cy="27363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788024" y="3646765"/>
            <a:ext cx="5760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6237312"/>
            <a:ext cx="8229600" cy="620688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Which of the above Trees is not BST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3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344631" y="31016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066367" y="28785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209553" y="30925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209553" y="28876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p.right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947739" y="37583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066367" y="28785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209553" y="30925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12661" y="35443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947739" y="37583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066367" y="2878552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209553" y="309259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12661" y="35443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947739" y="3758358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705386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848572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812661" y="3544314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p.left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560956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705386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848572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425878" y="406647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560956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705386" y="356242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848572" y="37764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425878" y="406647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560956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506222" y="406647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649408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425878" y="406647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== </a:t>
            </a:r>
            <a:r>
              <a:rPr lang="en-US" sz="2400" b="1" dirty="0" err="1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current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return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90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317357" y="4075529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7455168" y="428957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7560956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7506222" y="4066476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7649408" y="428052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7425878" y="406647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&gt; p 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root,q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59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buFontTx/>
              <a:buNone/>
            </a:pPr>
            <a:r>
              <a:rPr lang="en-US" sz="2800" b="1" u="sng" dirty="0"/>
              <a:t>Elements:</a:t>
            </a: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elements are nodes (</a:t>
            </a:r>
            <a:r>
              <a:rPr lang="en-US" sz="2800" dirty="0" err="1"/>
              <a:t>BSTNode</a:t>
            </a:r>
            <a:r>
              <a:rPr lang="en-US" sz="2800" dirty="0"/>
              <a:t>), each node contains the following data type: </a:t>
            </a:r>
            <a:r>
              <a:rPr lang="en-US" sz="2800" dirty="0" err="1" smtClean="0"/>
              <a:t>Type,Key</a:t>
            </a:r>
            <a:r>
              <a:rPr lang="en-US" sz="2800" dirty="0"/>
              <a:t> and has </a:t>
            </a:r>
            <a:r>
              <a:rPr lang="en-US" sz="2800" dirty="0" err="1"/>
              <a:t>LeftChild</a:t>
            </a:r>
            <a:r>
              <a:rPr lang="en-US" sz="2800" dirty="0"/>
              <a:t> and </a:t>
            </a:r>
            <a:r>
              <a:rPr lang="en-US" sz="2800" dirty="0" err="1"/>
              <a:t>RightChild</a:t>
            </a:r>
            <a:r>
              <a:rPr lang="en-US" sz="2800" dirty="0"/>
              <a:t> references. </a:t>
            </a:r>
            <a:r>
              <a:rPr lang="en-US" sz="2800" dirty="0" smtClean="0"/>
              <a:t> .</a:t>
            </a:r>
            <a:endParaRPr lang="en-US" sz="2800" dirty="0"/>
          </a:p>
          <a:p>
            <a:pPr algn="l" rtl="0">
              <a:buFontTx/>
              <a:buNone/>
            </a:pPr>
            <a:r>
              <a:rPr lang="en-US" sz="2800" b="1" u="sng" dirty="0"/>
              <a:t>Structure:</a:t>
            </a:r>
            <a:r>
              <a:rPr lang="en-US" sz="2800" dirty="0"/>
              <a:t> hierarchical structure; each node can have two children: left or right child; there is a root node and a current node. If N is any node in the tree, nodes in the left </a:t>
            </a:r>
            <a:r>
              <a:rPr lang="en-US" sz="2800" dirty="0" err="1"/>
              <a:t>subtree</a:t>
            </a:r>
            <a:r>
              <a:rPr lang="en-US" sz="2800" dirty="0"/>
              <a:t> &lt; N and nodes in the right </a:t>
            </a:r>
            <a:r>
              <a:rPr lang="en-US" sz="2800" dirty="0" err="1"/>
              <a:t>subtree</a:t>
            </a:r>
            <a:r>
              <a:rPr lang="en-US" sz="2800" dirty="0"/>
              <a:t> &gt; N.</a:t>
            </a:r>
          </a:p>
          <a:p>
            <a:pPr algn="l" rtl="0">
              <a:buFontTx/>
              <a:buNone/>
            </a:pPr>
            <a:r>
              <a:rPr lang="en-US" sz="2800" b="1" u="sng" dirty="0"/>
              <a:t>Domain:</a:t>
            </a:r>
            <a:r>
              <a:rPr lang="en-US" sz="2800" dirty="0"/>
              <a:t> the number of nodes in a BST is bounded; type/class name is BST</a:t>
            </a:r>
            <a:endParaRPr lang="en-US" sz="2800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7A83-9641-44B3-BCC4-5C425936FF9E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612372" y="256292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477294" y="234888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p.left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62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76895" y="311224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841817" y="289820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63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76895" y="311224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580116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723302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841817" y="289820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64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76895" y="311224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707268" y="2887189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50454" y="310123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841817" y="289820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p.right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65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363262" y="37512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707268" y="2887189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50454" y="310123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228184" y="353722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66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363262" y="37512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707268" y="2887189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5850454" y="3101233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228184" y="353722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67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363262" y="375126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09245" y="355378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452431" y="376782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228184" y="3537220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else if(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tkey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&lt;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p.key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				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  <a:latin typeface="SimSun" pitchFamily="2" charset="-122"/>
              </a:rPr>
              <a:t>p.left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68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31214" y="45685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09245" y="355378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452431" y="376782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796136" y="4354508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while(p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!= null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) </a:t>
            </a:r>
            <a:r>
              <a:rPr lang="en-US" sz="24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69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7890573" y="3574996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8028384" y="378904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31214" y="45685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09245" y="355378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452431" y="376782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796136" y="4354508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buFontTx/>
              <a:buNone/>
            </a:pPr>
            <a:r>
              <a:rPr lang="en-US" sz="2400" b="1" u="sng" dirty="0"/>
              <a:t>Operations:</a:t>
            </a:r>
            <a:r>
              <a:rPr lang="en-US" sz="2400" dirty="0"/>
              <a:t> </a:t>
            </a:r>
          </a:p>
          <a:p>
            <a:pPr marL="609600" indent="-609600" algn="l" rtl="0">
              <a:buFontTx/>
              <a:buAutoNum type="arabicPeriod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FindKey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found</a:t>
            </a:r>
            <a:r>
              <a:rPr lang="en-US" sz="2400" dirty="0" smtClean="0"/>
              <a:t>).</a:t>
            </a:r>
            <a:br>
              <a:rPr lang="en-US" sz="2400" dirty="0" smtClean="0"/>
            </a:br>
            <a:r>
              <a:rPr lang="en-US" sz="2400" b="1" dirty="0" smtClean="0"/>
              <a:t>requires: </a:t>
            </a:r>
            <a:r>
              <a:rPr lang="en-US" sz="2400" dirty="0" smtClean="0"/>
              <a:t>none.</a:t>
            </a:r>
            <a:br>
              <a:rPr lang="en-US" sz="2400" dirty="0" smtClean="0"/>
            </a:br>
            <a:r>
              <a:rPr lang="en-US" sz="2400" b="1" dirty="0" smtClean="0"/>
              <a:t>input:</a:t>
            </a:r>
            <a:r>
              <a:rPr lang="en-US" sz="2400" dirty="0" smtClean="0"/>
              <a:t> </a:t>
            </a:r>
            <a:r>
              <a:rPr lang="en-US" sz="2400" dirty="0" err="1" smtClean="0"/>
              <a:t>tkey</a:t>
            </a:r>
            <a:r>
              <a:rPr lang="en-US" sz="2400" dirty="0" smtClean="0"/>
              <a:t>.</a:t>
            </a:r>
            <a:endParaRPr lang="en-US" sz="2400" dirty="0"/>
          </a:p>
          <a:p>
            <a:pPr marL="609600" indent="-609600" algn="l" rtl="0"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results:</a:t>
            </a:r>
            <a:r>
              <a:rPr lang="en-US" sz="2400" dirty="0"/>
              <a:t> If </a:t>
            </a:r>
            <a:r>
              <a:rPr lang="en-US" sz="2400" dirty="0" err="1"/>
              <a:t>bst</a:t>
            </a:r>
            <a:r>
              <a:rPr lang="en-US" sz="2400" dirty="0"/>
              <a:t> contains a node whose key value is </a:t>
            </a:r>
            <a:r>
              <a:rPr lang="en-US" sz="2400" dirty="0" err="1"/>
              <a:t>tkey</a:t>
            </a:r>
            <a:r>
              <a:rPr lang="en-US" sz="2400" dirty="0"/>
              <a:t>, then that node is made the current node and found is set to true; otherwise found is set to false and either the tree is empty or the current node is the node to which the node with key = </a:t>
            </a:r>
            <a:r>
              <a:rPr lang="en-US" sz="2400" dirty="0" err="1"/>
              <a:t>tkey</a:t>
            </a:r>
            <a:r>
              <a:rPr lang="en-US" sz="2400" dirty="0"/>
              <a:t> would be attached as a child if it were added to the BST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output:</a:t>
            </a:r>
            <a:r>
              <a:rPr lang="en-US" sz="2400" dirty="0" smtClean="0"/>
              <a:t> found.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8E77-ED87-4CEC-A15A-87DD08B2A838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70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207646" y="3529731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345457" y="374377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5931214" y="4568552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09245" y="355378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6452431" y="376782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5796136" y="4354508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findkey</a:t>
            </a:r>
            <a:r>
              <a:rPr lang="en-US" sz="2400" dirty="0">
                <a:latin typeface="SimSun" pitchFamily="2" charset="-122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  <a:endParaRPr lang="en-US" sz="2400" dirty="0">
              <a:latin typeface="SimSun" pitchFamily="2" charset="-12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dirty="0" err="1" smtClean="0">
                <a:latin typeface="SimSun" pitchFamily="2" charset="-122"/>
              </a:rPr>
              <a:t>BSTNode</a:t>
            </a:r>
            <a:r>
              <a:rPr lang="en-US" sz="2400" dirty="0" smtClean="0">
                <a:latin typeface="SimSun" pitchFamily="2" charset="-122"/>
              </a:rPr>
              <a:t>&lt;T</a:t>
            </a:r>
            <a:r>
              <a:rPr lang="en-US" sz="2400" dirty="0">
                <a:latin typeface="SimSun" pitchFamily="2" charset="-122"/>
              </a:rPr>
              <a:t>&gt; p = </a:t>
            </a:r>
            <a:r>
              <a:rPr lang="en-US" sz="2400" dirty="0" err="1" smtClean="0">
                <a:latin typeface="SimSun" pitchFamily="2" charset="-122"/>
              </a:rPr>
              <a:t>root,q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root;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(empty())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false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while</a:t>
            </a:r>
            <a:r>
              <a:rPr lang="en-US" sz="2400" dirty="0" smtClean="0">
                <a:latin typeface="SimSun" pitchFamily="2" charset="-122"/>
              </a:rPr>
              <a:t>(p </a:t>
            </a:r>
            <a:r>
              <a:rPr lang="en-US" sz="2400" dirty="0">
                <a:latin typeface="SimSun" pitchFamily="2" charset="-122"/>
              </a:rPr>
              <a:t>!=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null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q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== </a:t>
            </a:r>
            <a:r>
              <a:rPr lang="en-US" sz="2400" dirty="0" err="1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 if</a:t>
            </a:r>
            <a:r>
              <a:rPr lang="en-US" sz="2400" dirty="0" smtClean="0">
                <a:latin typeface="SimSun" pitchFamily="2" charset="-122"/>
              </a:rPr>
              <a:t>(</a:t>
            </a:r>
            <a:r>
              <a:rPr lang="en-US" sz="2400" dirty="0" err="1" smtClean="0">
                <a:latin typeface="SimSun" pitchFamily="2" charset="-122"/>
              </a:rPr>
              <a:t>tkey</a:t>
            </a:r>
            <a:r>
              <a:rPr lang="en-US" sz="2400" dirty="0" smtClean="0">
                <a:latin typeface="SimSun" pitchFamily="2" charset="-122"/>
              </a:rPr>
              <a:t> </a:t>
            </a:r>
            <a:r>
              <a:rPr lang="en-US" sz="2400" dirty="0">
                <a:latin typeface="SimSun" pitchFamily="2" charset="-122"/>
              </a:rPr>
              <a:t>&lt; </a:t>
            </a:r>
            <a:r>
              <a:rPr lang="en-US" sz="2400" dirty="0" err="1" smtClean="0">
                <a:latin typeface="SimSun" pitchFamily="2" charset="-122"/>
              </a:rPr>
              <a:t>p.key</a:t>
            </a:r>
            <a:r>
              <a:rPr lang="en-US" sz="24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p.left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</a:t>
            </a: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		p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err="1" smtClean="0">
                <a:latin typeface="SimSun" pitchFamily="2" charset="-122"/>
              </a:rPr>
              <a:t>p.right</a:t>
            </a:r>
            <a:r>
              <a:rPr lang="en-US" sz="24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	current </a:t>
            </a:r>
            <a:r>
              <a:rPr lang="en-US" sz="2400" dirty="0">
                <a:latin typeface="SimSun" pitchFamily="2" charset="-122"/>
              </a:rPr>
              <a:t>= </a:t>
            </a:r>
            <a:r>
              <a:rPr lang="en-US" sz="2400" dirty="0" smtClean="0">
                <a:latin typeface="SimSun" pitchFamily="2" charset="-122"/>
              </a:rPr>
              <a:t>q;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SimSun" pitchFamily="2" charset="-12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2400" b="1" dirty="0">
                <a:solidFill>
                  <a:srgbClr val="FF0000"/>
                </a:solidFill>
                <a:latin typeface="SimSun" pitchFamily="2" charset="-122"/>
              </a:rPr>
              <a:t>false</a:t>
            </a:r>
            <a:r>
              <a:rPr lang="en-US" sz="24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SimSun" pitchFamily="2" charset="-122"/>
              </a:rPr>
              <a:t>	}</a:t>
            </a:r>
            <a:endParaRPr lang="en-US" sz="24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FEC-12E2-4A10-852A-E471C08E38DB}" type="slidenum">
              <a:rPr lang="en-US"/>
              <a:pPr/>
              <a:t>71</a:t>
            </a:fld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5197212" y="2861989"/>
            <a:ext cx="3096344" cy="2808312"/>
            <a:chOff x="2928" y="1344"/>
            <a:chExt cx="2400" cy="2256"/>
          </a:xfrm>
        </p:grpSpPr>
        <p:sp>
          <p:nvSpPr>
            <p:cNvPr id="45" name="Oval 61"/>
            <p:cNvSpPr>
              <a:spLocks noChangeArrowheads="1"/>
            </p:cNvSpPr>
            <p:nvPr/>
          </p:nvSpPr>
          <p:spPr bwMode="auto">
            <a:xfrm>
              <a:off x="4368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70</a:t>
              </a:r>
            </a:p>
          </p:txBody>
        </p:sp>
        <p:sp>
          <p:nvSpPr>
            <p:cNvPr id="46" name="Oval 62"/>
            <p:cNvSpPr>
              <a:spLocks noChangeArrowheads="1"/>
            </p:cNvSpPr>
            <p:nvPr/>
          </p:nvSpPr>
          <p:spPr bwMode="auto">
            <a:xfrm>
              <a:off x="3840" y="13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60</a:t>
              </a:r>
            </a:p>
          </p:txBody>
        </p:sp>
        <p:sp>
          <p:nvSpPr>
            <p:cNvPr id="47" name="Oval 63"/>
            <p:cNvSpPr>
              <a:spLocks noChangeArrowheads="1"/>
            </p:cNvSpPr>
            <p:nvPr/>
          </p:nvSpPr>
          <p:spPr bwMode="auto">
            <a:xfrm>
              <a:off x="4608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90</a:t>
              </a:r>
            </a:p>
          </p:txBody>
        </p:sp>
        <p:sp>
          <p:nvSpPr>
            <p:cNvPr id="48" name="Oval 64"/>
            <p:cNvSpPr>
              <a:spLocks noChangeArrowheads="1"/>
            </p:cNvSpPr>
            <p:nvPr/>
          </p:nvSpPr>
          <p:spPr bwMode="auto">
            <a:xfrm>
              <a:off x="364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49" name="Oval 65"/>
            <p:cNvSpPr>
              <a:spLocks noChangeArrowheads="1"/>
            </p:cNvSpPr>
            <p:nvPr/>
          </p:nvSpPr>
          <p:spPr bwMode="auto">
            <a:xfrm>
              <a:off x="2928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  <p:sp>
          <p:nvSpPr>
            <p:cNvPr id="50" name="Oval 66"/>
            <p:cNvSpPr>
              <a:spLocks noChangeArrowheads="1"/>
            </p:cNvSpPr>
            <p:nvPr/>
          </p:nvSpPr>
          <p:spPr bwMode="auto">
            <a:xfrm>
              <a:off x="3312" y="17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51" name="Oval 67"/>
            <p:cNvSpPr>
              <a:spLocks noChangeArrowheads="1"/>
            </p:cNvSpPr>
            <p:nvPr/>
          </p:nvSpPr>
          <p:spPr bwMode="auto">
            <a:xfrm>
              <a:off x="4896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110</a:t>
              </a:r>
            </a:p>
          </p:txBody>
        </p:sp>
        <p:sp>
          <p:nvSpPr>
            <p:cNvPr id="52" name="Oval 68"/>
            <p:cNvSpPr>
              <a:spLocks noChangeArrowheads="1"/>
            </p:cNvSpPr>
            <p:nvPr/>
          </p:nvSpPr>
          <p:spPr bwMode="auto">
            <a:xfrm>
              <a:off x="369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53" name="Oval 69"/>
            <p:cNvSpPr>
              <a:spLocks noChangeArrowheads="1"/>
            </p:cNvSpPr>
            <p:nvPr/>
          </p:nvSpPr>
          <p:spPr bwMode="auto">
            <a:xfrm>
              <a:off x="4080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54" name="Oval 71"/>
            <p:cNvSpPr>
              <a:spLocks noChangeArrowheads="1"/>
            </p:cNvSpPr>
            <p:nvPr/>
          </p:nvSpPr>
          <p:spPr bwMode="auto">
            <a:xfrm>
              <a:off x="4992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55" name="Line 72"/>
            <p:cNvSpPr>
              <a:spLocks noChangeShapeType="1"/>
            </p:cNvSpPr>
            <p:nvPr/>
          </p:nvSpPr>
          <p:spPr bwMode="auto">
            <a:xfrm flipH="1">
              <a:off x="3600" y="1603"/>
              <a:ext cx="268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6" name="Line 73"/>
            <p:cNvSpPr>
              <a:spLocks noChangeShapeType="1"/>
            </p:cNvSpPr>
            <p:nvPr/>
          </p:nvSpPr>
          <p:spPr bwMode="auto">
            <a:xfrm>
              <a:off x="4151" y="1598"/>
              <a:ext cx="285" cy="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>
              <a:off x="3162" y="2064"/>
              <a:ext cx="198" cy="2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3600" y="206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>
              <a:off x="4656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 flipH="1">
              <a:off x="4835" y="2592"/>
              <a:ext cx="109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1" name="Line 78"/>
            <p:cNvSpPr>
              <a:spLocks noChangeShapeType="1"/>
            </p:cNvSpPr>
            <p:nvPr/>
          </p:nvSpPr>
          <p:spPr bwMode="auto">
            <a:xfrm>
              <a:off x="3936" y="2592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2" name="Line 79"/>
            <p:cNvSpPr>
              <a:spLocks noChangeShapeType="1"/>
            </p:cNvSpPr>
            <p:nvPr/>
          </p:nvSpPr>
          <p:spPr bwMode="auto">
            <a:xfrm flipH="1">
              <a:off x="3930" y="3024"/>
              <a:ext cx="198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63" name="Line 80"/>
            <p:cNvSpPr>
              <a:spLocks noChangeShapeType="1"/>
            </p:cNvSpPr>
            <p:nvPr/>
          </p:nvSpPr>
          <p:spPr bwMode="auto">
            <a:xfrm>
              <a:off x="4846" y="3059"/>
              <a:ext cx="231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64" name="Text Box 25"/>
          <p:cNvSpPr txBox="1">
            <a:spLocks noChangeArrowheads="1"/>
          </p:cNvSpPr>
          <p:nvPr/>
        </p:nvSpPr>
        <p:spPr bwMode="auto">
          <a:xfrm>
            <a:off x="634828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579613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err="1" smtClean="0"/>
              <a:t>tkey</a:t>
            </a:r>
            <a:r>
              <a:rPr lang="en-US" sz="1400" b="1" dirty="0" smtClean="0"/>
              <a:t> = 25</a:t>
            </a:r>
            <a:endParaRPr lang="en-US" b="1" dirty="0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207646" y="3529731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6345457" y="374377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647807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7677762" y="192625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7812360" y="214029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7596336" y="243467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6713190" y="2905894"/>
            <a:ext cx="5565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/>
              <a:t>null</a:t>
            </a:r>
            <a:endParaRPr lang="en-US" sz="1600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7677762" y="192625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7812360" y="2140295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Oval 62"/>
          <p:cNvSpPr>
            <a:spLocks noChangeArrowheads="1"/>
          </p:cNvSpPr>
          <p:nvPr/>
        </p:nvSpPr>
        <p:spPr bwMode="auto">
          <a:xfrm>
            <a:off x="7596336" y="2434677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root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current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7677762" y="1926251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>
            <a:off x="7164288" y="2140294"/>
            <a:ext cx="648072" cy="7846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79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#1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60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60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endParaRPr lang="en-US" dirty="0"/>
          </a:p>
        </p:txBody>
      </p:sp>
      <p:grpSp>
        <p:nvGrpSpPr>
          <p:cNvPr id="4" name="Group 2095"/>
          <p:cNvGrpSpPr>
            <a:grpSpLocks/>
          </p:cNvGrpSpPr>
          <p:nvPr/>
        </p:nvGrpSpPr>
        <p:grpSpPr bwMode="auto">
          <a:xfrm>
            <a:off x="457200" y="2139850"/>
            <a:ext cx="4114800" cy="3881438"/>
            <a:chOff x="240" y="1491"/>
            <a:chExt cx="2592" cy="2445"/>
          </a:xfrm>
        </p:grpSpPr>
        <p:sp>
          <p:nvSpPr>
            <p:cNvPr id="8" name="Oval 2055"/>
            <p:cNvSpPr>
              <a:spLocks noChangeArrowheads="1"/>
            </p:cNvSpPr>
            <p:nvPr/>
          </p:nvSpPr>
          <p:spPr bwMode="auto">
            <a:xfrm>
              <a:off x="2208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53</a:t>
              </a:r>
            </a:p>
          </p:txBody>
        </p:sp>
        <p:sp>
          <p:nvSpPr>
            <p:cNvPr id="9" name="Oval 2056"/>
            <p:cNvSpPr>
              <a:spLocks noChangeArrowheads="1"/>
            </p:cNvSpPr>
            <p:nvPr/>
          </p:nvSpPr>
          <p:spPr bwMode="auto">
            <a:xfrm>
              <a:off x="624" y="1923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sp>
          <p:nvSpPr>
            <p:cNvPr id="10" name="Oval 2057"/>
            <p:cNvSpPr>
              <a:spLocks noChangeArrowheads="1"/>
            </p:cNvSpPr>
            <p:nvPr/>
          </p:nvSpPr>
          <p:spPr bwMode="auto">
            <a:xfrm>
              <a:off x="1536" y="1491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35</a:t>
              </a:r>
            </a:p>
          </p:txBody>
        </p:sp>
        <p:sp>
          <p:nvSpPr>
            <p:cNvPr id="14" name="Line 2061"/>
            <p:cNvSpPr>
              <a:spLocks noChangeShapeType="1"/>
            </p:cNvSpPr>
            <p:nvPr/>
          </p:nvSpPr>
          <p:spPr bwMode="auto">
            <a:xfrm flipH="1">
              <a:off x="960" y="1731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5" name="Line 2062"/>
            <p:cNvSpPr>
              <a:spLocks noChangeShapeType="1"/>
            </p:cNvSpPr>
            <p:nvPr/>
          </p:nvSpPr>
          <p:spPr bwMode="auto">
            <a:xfrm>
              <a:off x="187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18" name="Oval 2066"/>
            <p:cNvSpPr>
              <a:spLocks noChangeArrowheads="1"/>
            </p:cNvSpPr>
            <p:nvPr/>
          </p:nvSpPr>
          <p:spPr bwMode="auto">
            <a:xfrm>
              <a:off x="1824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19" name="Oval 2067"/>
            <p:cNvSpPr>
              <a:spLocks noChangeArrowheads="1"/>
            </p:cNvSpPr>
            <p:nvPr/>
          </p:nvSpPr>
          <p:spPr bwMode="auto">
            <a:xfrm>
              <a:off x="960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20" name="Oval 2068"/>
            <p:cNvSpPr>
              <a:spLocks noChangeArrowheads="1"/>
            </p:cNvSpPr>
            <p:nvPr/>
          </p:nvSpPr>
          <p:spPr bwMode="auto">
            <a:xfrm>
              <a:off x="240" y="2547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1" name="Oval 2069"/>
            <p:cNvSpPr>
              <a:spLocks noChangeArrowheads="1"/>
            </p:cNvSpPr>
            <p:nvPr/>
          </p:nvSpPr>
          <p:spPr bwMode="auto">
            <a:xfrm>
              <a:off x="912" y="360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40</a:t>
              </a:r>
            </a:p>
          </p:txBody>
        </p:sp>
        <p:sp>
          <p:nvSpPr>
            <p:cNvPr id="22" name="Oval 2070"/>
            <p:cNvSpPr>
              <a:spLocks noChangeArrowheads="1"/>
            </p:cNvSpPr>
            <p:nvPr/>
          </p:nvSpPr>
          <p:spPr bwMode="auto">
            <a:xfrm>
              <a:off x="134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44</a:t>
              </a:r>
            </a:p>
          </p:txBody>
        </p:sp>
        <p:sp>
          <p:nvSpPr>
            <p:cNvPr id="23" name="Oval 2071"/>
            <p:cNvSpPr>
              <a:spLocks noChangeArrowheads="1"/>
            </p:cNvSpPr>
            <p:nvPr/>
          </p:nvSpPr>
          <p:spPr bwMode="auto">
            <a:xfrm>
              <a:off x="244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56</a:t>
              </a:r>
            </a:p>
          </p:txBody>
        </p:sp>
        <p:sp>
          <p:nvSpPr>
            <p:cNvPr id="24" name="Oval 2072"/>
            <p:cNvSpPr>
              <a:spLocks noChangeArrowheads="1"/>
            </p:cNvSpPr>
            <p:nvPr/>
          </p:nvSpPr>
          <p:spPr bwMode="auto">
            <a:xfrm>
              <a:off x="206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25" name="Oval 2073"/>
            <p:cNvSpPr>
              <a:spLocks noChangeArrowheads="1"/>
            </p:cNvSpPr>
            <p:nvPr/>
          </p:nvSpPr>
          <p:spPr bwMode="auto">
            <a:xfrm>
              <a:off x="2496" y="25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58</a:t>
              </a:r>
            </a:p>
          </p:txBody>
        </p:sp>
        <p:sp>
          <p:nvSpPr>
            <p:cNvPr id="31" name="Line 2079"/>
            <p:cNvSpPr>
              <a:spLocks noChangeShapeType="1"/>
            </p:cNvSpPr>
            <p:nvPr/>
          </p:nvSpPr>
          <p:spPr bwMode="auto">
            <a:xfrm flipH="1">
              <a:off x="432" y="2211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2" name="Line 2081"/>
            <p:cNvSpPr>
              <a:spLocks noChangeShapeType="1"/>
            </p:cNvSpPr>
            <p:nvPr/>
          </p:nvSpPr>
          <p:spPr bwMode="auto">
            <a:xfrm>
              <a:off x="912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3" name="Line 2082"/>
            <p:cNvSpPr>
              <a:spLocks noChangeShapeType="1"/>
            </p:cNvSpPr>
            <p:nvPr/>
          </p:nvSpPr>
          <p:spPr bwMode="auto">
            <a:xfrm flipH="1">
              <a:off x="2064" y="225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4" name="Line 2083"/>
            <p:cNvSpPr>
              <a:spLocks noChangeShapeType="1"/>
            </p:cNvSpPr>
            <p:nvPr/>
          </p:nvSpPr>
          <p:spPr bwMode="auto">
            <a:xfrm>
              <a:off x="2496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7" name="Line 2086"/>
            <p:cNvSpPr>
              <a:spLocks noChangeShapeType="1"/>
            </p:cNvSpPr>
            <p:nvPr/>
          </p:nvSpPr>
          <p:spPr bwMode="auto">
            <a:xfrm flipH="1">
              <a:off x="2304" y="288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8" name="Line 2087"/>
            <p:cNvSpPr>
              <a:spLocks noChangeShapeType="1"/>
            </p:cNvSpPr>
            <p:nvPr/>
          </p:nvSpPr>
          <p:spPr bwMode="auto">
            <a:xfrm flipH="1">
              <a:off x="1632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39" name="Line 2088"/>
            <p:cNvSpPr>
              <a:spLocks noChangeShapeType="1"/>
            </p:cNvSpPr>
            <p:nvPr/>
          </p:nvSpPr>
          <p:spPr bwMode="auto">
            <a:xfrm flipH="1">
              <a:off x="1200" y="340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  <p:sp>
          <p:nvSpPr>
            <p:cNvPr id="40" name="Line 2090"/>
            <p:cNvSpPr>
              <a:spLocks noChangeShapeType="1"/>
            </p:cNvSpPr>
            <p:nvPr/>
          </p:nvSpPr>
          <p:spPr bwMode="auto">
            <a:xfrm>
              <a:off x="2352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436096" y="148478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find (50)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585277" y="1484784"/>
            <a:ext cx="330539" cy="597693"/>
            <a:chOff x="6768036" y="3212976"/>
            <a:chExt cx="330539" cy="597693"/>
          </a:xfrm>
        </p:grpSpPr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6768036" y="3212976"/>
              <a:ext cx="3305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 flipH="1">
              <a:off x="6945922" y="3510061"/>
              <a:ext cx="0" cy="300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59832" y="3284984"/>
            <a:ext cx="344966" cy="597693"/>
            <a:chOff x="7452320" y="3983435"/>
            <a:chExt cx="344966" cy="597693"/>
          </a:xfrm>
        </p:grpSpPr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7452320" y="3983435"/>
              <a:ext cx="3449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 flipH="1">
              <a:off x="7644633" y="4280520"/>
              <a:ext cx="0" cy="300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691680" y="3263355"/>
            <a:ext cx="344966" cy="597693"/>
            <a:chOff x="7452320" y="3983435"/>
            <a:chExt cx="344966" cy="597693"/>
          </a:xfrm>
        </p:grpSpPr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7452320" y="3983435"/>
              <a:ext cx="3449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 flipH="1">
              <a:off x="7644633" y="4280520"/>
              <a:ext cx="0" cy="300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x-none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08104" y="220660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find (30)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32457" y="7386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3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current.left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17108" y="23848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2545" y="25989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69023" y="2383133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7138888" y="259717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6464886" y="2843305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6599484" y="3057349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#2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20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89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ADT Binary Search Tree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b="1" dirty="0"/>
              <a:t>2.	Method</a:t>
            </a:r>
            <a:r>
              <a:rPr lang="en-US" sz="2400" dirty="0"/>
              <a:t> Insert (</a:t>
            </a:r>
            <a:r>
              <a:rPr lang="en-US" sz="2400" dirty="0" err="1"/>
              <a:t>int</a:t>
            </a:r>
            <a:r>
              <a:rPr lang="en-US" sz="2400" dirty="0"/>
              <a:t> k, Type e, </a:t>
            </a:r>
            <a:r>
              <a:rPr lang="en-US" sz="2400" dirty="0" err="1"/>
              <a:t>boolean</a:t>
            </a:r>
            <a:r>
              <a:rPr lang="en-US" sz="2400" dirty="0"/>
              <a:t> inserted)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requires</a:t>
            </a:r>
            <a:r>
              <a:rPr lang="en-US" sz="2400" dirty="0"/>
              <a:t>: Full (</a:t>
            </a:r>
            <a:r>
              <a:rPr lang="en-US" sz="2400" dirty="0" err="1"/>
              <a:t>bst</a:t>
            </a:r>
            <a:r>
              <a:rPr lang="en-US" sz="2400" dirty="0"/>
              <a:t>) is false. </a:t>
            </a:r>
            <a:r>
              <a:rPr lang="en-US" sz="2400" b="1" dirty="0"/>
              <a:t>input</a:t>
            </a:r>
            <a:r>
              <a:rPr lang="en-US" sz="2400" dirty="0"/>
              <a:t>: key, e.</a:t>
            </a:r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</a:t>
            </a:r>
            <a:r>
              <a:rPr lang="en-US" sz="2400" dirty="0"/>
              <a:t>: if </a:t>
            </a:r>
            <a:r>
              <a:rPr lang="en-US" sz="2400" dirty="0" err="1"/>
              <a:t>bst</a:t>
            </a:r>
            <a:r>
              <a:rPr lang="en-US" sz="2400" dirty="0"/>
              <a:t> does not contain k then inserted is set to true and node with k and e is inserted and made the current element; otherwise inserted is set to false and current value does not change. </a:t>
            </a:r>
            <a:r>
              <a:rPr lang="en-US" sz="2400" b="1" dirty="0"/>
              <a:t>output</a:t>
            </a:r>
            <a:r>
              <a:rPr lang="en-US" sz="2400" dirty="0"/>
              <a:t>: inserted.</a:t>
            </a:r>
          </a:p>
          <a:p>
            <a:pPr marL="609600" indent="-609600" algn="l" rtl="0">
              <a:lnSpc>
                <a:spcPct val="90000"/>
              </a:lnSpc>
              <a:buFontTx/>
              <a:buAutoNum type="arabicPeriod" startAt="3"/>
            </a:pPr>
            <a:r>
              <a:rPr lang="en-US" sz="2400" b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Remove_Key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tkey</a:t>
            </a:r>
            <a:r>
              <a:rPr lang="en-US" sz="2400" dirty="0"/>
              <a:t>, </a:t>
            </a:r>
            <a:r>
              <a:rPr lang="en-US" sz="2400" dirty="0" err="1"/>
              <a:t>boolean</a:t>
            </a:r>
            <a:r>
              <a:rPr lang="en-US" sz="2400" dirty="0"/>
              <a:t> removed) </a:t>
            </a:r>
            <a:r>
              <a:rPr lang="en-US" sz="2400" b="1" dirty="0"/>
              <a:t>input</a:t>
            </a:r>
            <a:r>
              <a:rPr lang="en-US" sz="2400" dirty="0"/>
              <a:t>: </a:t>
            </a:r>
            <a:r>
              <a:rPr lang="en-US" sz="2400" dirty="0" err="1"/>
              <a:t>tkey</a:t>
            </a:r>
            <a:endParaRPr lang="en-US" sz="2400" dirty="0"/>
          </a:p>
          <a:p>
            <a:pPr marL="609600" indent="-609600" algn="l" rtl="0">
              <a:lnSpc>
                <a:spcPct val="9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b="1" dirty="0"/>
              <a:t>results:</a:t>
            </a:r>
            <a:r>
              <a:rPr lang="en-US" sz="2400" dirty="0"/>
              <a:t> Node with key value </a:t>
            </a:r>
            <a:r>
              <a:rPr lang="en-US" sz="2400" dirty="0" err="1"/>
              <a:t>tkey</a:t>
            </a:r>
            <a:r>
              <a:rPr lang="en-US" sz="2400" dirty="0"/>
              <a:t> is removed from the </a:t>
            </a:r>
            <a:r>
              <a:rPr lang="en-US" sz="2400" dirty="0" err="1"/>
              <a:t>bst</a:t>
            </a:r>
            <a:r>
              <a:rPr lang="en-US" sz="2400" dirty="0"/>
              <a:t> and removed set to true. If BST is not empty then root is made the current. </a:t>
            </a:r>
            <a:r>
              <a:rPr lang="en-US" sz="2400" b="1" dirty="0"/>
              <a:t>output</a:t>
            </a:r>
            <a:r>
              <a:rPr lang="en-US" sz="2400" dirty="0"/>
              <a:t>: removed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991C5-9E8C-40AE-B9B3-C8BF2B6A1F1F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&lt;T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&gt; p, q 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90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91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541616" y="28423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697053" y="30563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if(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findkey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(k))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92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new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BSTNode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&lt;T&gt;(k, </a:t>
            </a:r>
            <a:r>
              <a:rPr lang="en-US" sz="1800" b="1" dirty="0" err="1">
                <a:solidFill>
                  <a:srgbClr val="FF0000"/>
                </a:solidFill>
                <a:latin typeface="SimSun" pitchFamily="2" charset="-122"/>
              </a:rPr>
              <a:t>val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93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94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if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(k &lt; 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current.key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95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b="1" dirty="0" err="1" smtClean="0">
                <a:solidFill>
                  <a:srgbClr val="FF0000"/>
                </a:solidFill>
                <a:latin typeface="SimSun" pitchFamily="2" charset="-122"/>
              </a:rPr>
              <a:t>current.right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96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723458" y="2410292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8895" y="2624336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= 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97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533746" y="2852936"/>
            <a:ext cx="2696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P</a:t>
            </a: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H="1">
            <a:off x="7668344" y="3066980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397600" y="2829640"/>
            <a:ext cx="3048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Q</a:t>
            </a:r>
            <a:endParaRPr lang="en-US" sz="1200" dirty="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6567465" y="30436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FF0000"/>
                </a:solidFill>
                <a:latin typeface="SimSun" pitchFamily="2" charset="-122"/>
              </a:rPr>
              <a:t>true</a:t>
            </a:r>
            <a:r>
              <a:rPr lang="en-US" sz="1800" b="1" dirty="0" smtClean="0">
                <a:solidFill>
                  <a:srgbClr val="FF0000"/>
                </a:solidFill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98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#3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70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3200" dirty="0" smtClean="0"/>
              <a:t>ADT Binary Search Tree: Implementation</a:t>
            </a:r>
            <a:endParaRPr lang="en-US" sz="3200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public </a:t>
            </a:r>
            <a:r>
              <a:rPr lang="en-US" sz="1800" b="1" dirty="0" err="1">
                <a:solidFill>
                  <a:srgbClr val="002060"/>
                </a:solidFill>
                <a:latin typeface="SimSun" pitchFamily="2" charset="-122"/>
              </a:rPr>
              <a:t>boolean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 </a:t>
            </a:r>
            <a:r>
              <a:rPr lang="en-US" sz="1800" dirty="0" smtClean="0">
                <a:latin typeface="SimSun" pitchFamily="2" charset="-122"/>
              </a:rPr>
              <a:t>insert(</a:t>
            </a:r>
            <a:r>
              <a:rPr lang="en-US" sz="1800" b="1" dirty="0" err="1" smtClean="0">
                <a:solidFill>
                  <a:srgbClr val="002060"/>
                </a:solidFill>
                <a:latin typeface="SimSun" pitchFamily="2" charset="-122"/>
              </a:rPr>
              <a:t>int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k, T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dirty="0" err="1" smtClean="0">
                <a:latin typeface="SimSun" pitchFamily="2" charset="-122"/>
              </a:rPr>
              <a:t>BSTNode</a:t>
            </a:r>
            <a:r>
              <a:rPr lang="en-US" sz="1800" dirty="0" smtClean="0">
                <a:latin typeface="SimSun" pitchFamily="2" charset="-122"/>
              </a:rPr>
              <a:t>&lt;T</a:t>
            </a:r>
            <a:r>
              <a:rPr lang="en-US" sz="1800" dirty="0">
                <a:latin typeface="SimSun" pitchFamily="2" charset="-122"/>
              </a:rPr>
              <a:t>&gt; p, q = </a:t>
            </a:r>
            <a:r>
              <a:rPr lang="en-US" sz="1800" dirty="0" smtClean="0">
                <a:latin typeface="SimSun" pitchFamily="2" charset="-122"/>
              </a:rPr>
              <a:t>current;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(</a:t>
            </a:r>
            <a:r>
              <a:rPr lang="en-US" sz="1800" dirty="0" err="1" smtClean="0">
                <a:latin typeface="SimSun" pitchFamily="2" charset="-122"/>
              </a:rPr>
              <a:t>findkey</a:t>
            </a:r>
            <a:r>
              <a:rPr lang="en-US" sz="1800" dirty="0" smtClean="0">
                <a:latin typeface="SimSun" pitchFamily="2" charset="-122"/>
              </a:rPr>
              <a:t>(k))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q; 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SimSun" pitchFamily="2" charset="-122"/>
              </a:rPr>
              <a:t>findkey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()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modified current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false</a:t>
            </a:r>
            <a:r>
              <a:rPr lang="en-US" sz="1800" dirty="0">
                <a:latin typeface="SimSun" pitchFamily="2" charset="-122"/>
              </a:rPr>
              <a:t>;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key already in the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BST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p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new </a:t>
            </a:r>
            <a:r>
              <a:rPr lang="en-US" sz="1800" dirty="0" err="1">
                <a:latin typeface="SimSun" pitchFamily="2" charset="-122"/>
              </a:rPr>
              <a:t>BSTNode</a:t>
            </a:r>
            <a:r>
              <a:rPr lang="en-US" sz="1800" dirty="0">
                <a:latin typeface="SimSun" pitchFamily="2" charset="-122"/>
              </a:rPr>
              <a:t>&lt;T&gt;(k, </a:t>
            </a:r>
            <a:r>
              <a:rPr lang="en-US" sz="1800" dirty="0" err="1">
                <a:latin typeface="SimSun" pitchFamily="2" charset="-122"/>
              </a:rPr>
              <a:t>val</a:t>
            </a:r>
            <a:r>
              <a:rPr lang="en-US" sz="1800" dirty="0" smtClean="0">
                <a:latin typeface="SimSun" pitchFamily="2" charset="-122"/>
              </a:rPr>
              <a:t>);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 </a:t>
            </a:r>
            <a:r>
              <a:rPr lang="en-US" sz="1800" dirty="0">
                <a:latin typeface="SimSun" pitchFamily="2" charset="-122"/>
              </a:rPr>
              <a:t>(empty()) </a:t>
            </a:r>
            <a:r>
              <a:rPr lang="en-US" sz="1800" dirty="0" smtClean="0">
                <a:latin typeface="SimSun" pitchFamily="2" charset="-122"/>
              </a:rPr>
              <a:t>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root </a:t>
            </a:r>
            <a:r>
              <a:rPr lang="en-US" sz="1800" dirty="0">
                <a:latin typeface="SimSun" pitchFamily="2" charset="-122"/>
              </a:rPr>
              <a:t>= current 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  <a:r>
              <a:rPr lang="en-US" sz="1800" dirty="0" smtClean="0">
                <a:latin typeface="SimSun" pitchFamily="2" charset="-122"/>
              </a:rPr>
              <a:t> {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// </a:t>
            </a:r>
            <a:r>
              <a:rPr lang="en-US" sz="1800" dirty="0">
                <a:solidFill>
                  <a:srgbClr val="00B050"/>
                </a:solidFill>
                <a:latin typeface="SimSun" pitchFamily="2" charset="-122"/>
              </a:rPr>
              <a:t>current is pointing to parent of the new </a:t>
            </a:r>
            <a:r>
              <a:rPr lang="en-US" sz="1800" dirty="0" smtClean="0">
                <a:solidFill>
                  <a:srgbClr val="00B050"/>
                </a:solidFill>
                <a:latin typeface="SimSun" pitchFamily="2" charset="-122"/>
              </a:rPr>
              <a:t>key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if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(k &lt; </a:t>
            </a:r>
            <a:r>
              <a:rPr lang="en-US" sz="1800" dirty="0" err="1" smtClean="0">
                <a:latin typeface="SimSun" pitchFamily="2" charset="-122"/>
              </a:rPr>
              <a:t>current.key</a:t>
            </a:r>
            <a:r>
              <a:rPr lang="en-US" sz="1800" dirty="0" smtClean="0">
                <a:latin typeface="SimSun" pitchFamily="2" charset="-122"/>
              </a:rPr>
              <a:t>)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current.left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else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	</a:t>
            </a:r>
            <a:r>
              <a:rPr lang="en-US" sz="1800" dirty="0" err="1" smtClean="0">
                <a:latin typeface="SimSun" pitchFamily="2" charset="-122"/>
              </a:rPr>
              <a:t>current.right</a:t>
            </a:r>
            <a:r>
              <a:rPr lang="en-US" sz="1800" dirty="0" smtClean="0">
                <a:latin typeface="SimSun" pitchFamily="2" charset="-122"/>
              </a:rPr>
              <a:t>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current </a:t>
            </a:r>
            <a:r>
              <a:rPr lang="en-US" sz="1800" dirty="0">
                <a:latin typeface="SimSun" pitchFamily="2" charset="-122"/>
              </a:rPr>
              <a:t>= </a:t>
            </a:r>
            <a:r>
              <a:rPr lang="en-US" sz="1800" dirty="0" smtClean="0">
                <a:latin typeface="SimSun" pitchFamily="2" charset="-122"/>
              </a:rPr>
              <a:t>p;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	</a:t>
            </a:r>
            <a:r>
              <a:rPr lang="en-US" sz="1800" b="1" dirty="0" smtClean="0">
                <a:solidFill>
                  <a:srgbClr val="002060"/>
                </a:solidFill>
                <a:latin typeface="SimSun" pitchFamily="2" charset="-122"/>
              </a:rPr>
              <a:t>return </a:t>
            </a:r>
            <a:r>
              <a:rPr lang="en-US" sz="1800" b="1" dirty="0">
                <a:solidFill>
                  <a:srgbClr val="002060"/>
                </a:solidFill>
                <a:latin typeface="SimSun" pitchFamily="2" charset="-122"/>
              </a:rPr>
              <a:t>true</a:t>
            </a:r>
            <a:r>
              <a:rPr lang="en-US" sz="1800" dirty="0" smtClean="0">
                <a:latin typeface="SimSun" pitchFamily="2" charset="-122"/>
              </a:rPr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	}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SimSun" pitchFamily="2" charset="-122"/>
              </a:rPr>
              <a:t>	}</a:t>
            </a:r>
            <a:endParaRPr lang="en-US" sz="1800" dirty="0">
              <a:latin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7E6E9-B44C-4C2A-BE71-B16960B96848}" type="slidenum">
              <a:rPr lang="en-US"/>
              <a:pPr/>
              <a:t>99</a:t>
            </a:fld>
            <a:endParaRPr lang="en-US"/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6862172" y="2359913"/>
            <a:ext cx="28244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R</a:t>
            </a:r>
            <a:endParaRPr lang="en-US" sz="1200" dirty="0"/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flipH="1">
            <a:off x="6991968" y="2573957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10026" y="1332057"/>
            <a:ext cx="15023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Example #4</a:t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sz="1400" b="1" dirty="0" smtClean="0"/>
              <a:t>k = 30</a:t>
            </a:r>
            <a:endParaRPr lang="en-US" b="1" dirty="0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7411788" y="2855040"/>
            <a:ext cx="290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 smtClean="0"/>
              <a:t>C</a:t>
            </a:r>
            <a:endParaRPr lang="en-US" sz="1200" dirty="0"/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7567225" y="3069084"/>
            <a:ext cx="0" cy="300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x-none"/>
          </a:p>
        </p:txBody>
      </p:sp>
      <p:sp>
        <p:nvSpPr>
          <p:cNvPr id="18" name="Oval 62"/>
          <p:cNvSpPr>
            <a:spLocks noChangeArrowheads="1"/>
          </p:cNvSpPr>
          <p:nvPr/>
        </p:nvSpPr>
        <p:spPr bwMode="auto">
          <a:xfrm>
            <a:off x="6804248" y="2893194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17" name="Oval 62"/>
          <p:cNvSpPr>
            <a:spLocks noChangeArrowheads="1"/>
          </p:cNvSpPr>
          <p:nvPr/>
        </p:nvSpPr>
        <p:spPr bwMode="auto">
          <a:xfrm>
            <a:off x="6383460" y="3351731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cxnSp>
        <p:nvCxnSpPr>
          <p:cNvPr id="20" name="Straight Connector 19"/>
          <p:cNvCxnSpPr>
            <a:stCxn id="18" idx="3"/>
            <a:endCxn id="17" idx="7"/>
          </p:cNvCxnSpPr>
          <p:nvPr/>
        </p:nvCxnSpPr>
        <p:spPr>
          <a:xfrm flipH="1">
            <a:off x="6753465" y="3250200"/>
            <a:ext cx="114266" cy="162784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" name="Oval 62"/>
          <p:cNvSpPr>
            <a:spLocks noChangeArrowheads="1"/>
          </p:cNvSpPr>
          <p:nvPr/>
        </p:nvSpPr>
        <p:spPr bwMode="auto">
          <a:xfrm>
            <a:off x="7452320" y="3361362"/>
            <a:ext cx="433488" cy="41825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cxnSp>
        <p:nvCxnSpPr>
          <p:cNvPr id="24" name="Straight Connector 23"/>
          <p:cNvCxnSpPr>
            <a:stCxn id="18" idx="5"/>
            <a:endCxn id="23" idx="1"/>
          </p:cNvCxnSpPr>
          <p:nvPr/>
        </p:nvCxnSpPr>
        <p:spPr>
          <a:xfrm>
            <a:off x="7174253" y="3250200"/>
            <a:ext cx="341550" cy="172415"/>
          </a:xfrm>
          <a:prstGeom prst="lin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890</TotalTime>
  <Words>4178</Words>
  <Application>Microsoft Macintosh PowerPoint</Application>
  <PresentationFormat>On-screen Show (4:3)</PresentationFormat>
  <Paragraphs>5277</Paragraphs>
  <Slides>188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188</vt:i4>
      </vt:variant>
    </vt:vector>
  </HeadingPairs>
  <TitlesOfParts>
    <vt:vector size="189" baseType="lpstr">
      <vt:lpstr>Clarity</vt:lpstr>
      <vt:lpstr>Binary Search Trees (BSTs)</vt:lpstr>
      <vt:lpstr>Binary Search Trees (BSTs)</vt:lpstr>
      <vt:lpstr>Binary Search Tree (BST): Example</vt:lpstr>
      <vt:lpstr>Binary Search Trees (BSTs)</vt:lpstr>
      <vt:lpstr>Which of the above Trees is not BST ?</vt:lpstr>
      <vt:lpstr>ADT Binary Search Tree</vt:lpstr>
      <vt:lpstr>ADT Binary Search Tree</vt:lpstr>
      <vt:lpstr>Find </vt:lpstr>
      <vt:lpstr>ADT Binary Search Tree</vt:lpstr>
      <vt:lpstr>ADT Binary Search Tree</vt:lpstr>
      <vt:lpstr>ADT Binary Search Tree</vt:lpstr>
      <vt:lpstr>ADT Binary Search Tree: Element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BST: Searching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BST Node Deletion</vt:lpstr>
      <vt:lpstr>BST Deletion: Case 1</vt:lpstr>
      <vt:lpstr>BST Deletion: Case 1</vt:lpstr>
      <vt:lpstr>BST Deletion: Case 1</vt:lpstr>
      <vt:lpstr>BST Deletion: Case 1</vt:lpstr>
      <vt:lpstr>BST Deletion: Case 1</vt:lpstr>
      <vt:lpstr>BST Deletion: Case 1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2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BST Deletion: Case 3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  <vt:lpstr>ADT Binary Search Tree: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Abdullatif</dc:creator>
  <cp:lastModifiedBy>MacBook Pro</cp:lastModifiedBy>
  <cp:revision>386</cp:revision>
  <dcterms:created xsi:type="dcterms:W3CDTF">2011-10-23T15:36:08Z</dcterms:created>
  <dcterms:modified xsi:type="dcterms:W3CDTF">2016-11-19T15:21:35Z</dcterms:modified>
</cp:coreProperties>
</file>