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2"/>
  </p:notesMasterIdLst>
  <p:sldIdLst>
    <p:sldId id="256" r:id="rId2"/>
    <p:sldId id="260" r:id="rId3"/>
    <p:sldId id="257" r:id="rId4"/>
    <p:sldId id="263" r:id="rId5"/>
    <p:sldId id="264" r:id="rId6"/>
    <p:sldId id="259" r:id="rId7"/>
    <p:sldId id="265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2" r:id="rId17"/>
    <p:sldId id="267" r:id="rId18"/>
    <p:sldId id="268" r:id="rId19"/>
    <p:sldId id="270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41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27729-0F68-DB4B-AAC8-9120A8A58139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7866D-9833-B64A-9565-69F76C4E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2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in-class behavior rules and the consequences for not observing them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Establish the "Class Climate"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teachers prefer different classroom climates: intense, relaxed, formal, personal, humorous, serious, etc. Whatever climate you prefer, you must establish it at the beginning. It sets the tone for the whole semester.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7866D-9833-B64A-9565-69F76C4E9D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3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everything about DS, watch online video , search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your information with your college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 your teacher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 mind maps for every chapter 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7866D-9833-B64A-9565-69F76C4E9D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5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7866D-9833-B64A-9565-69F76C4E9D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September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September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September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September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September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September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September 19,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September 19,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September 19,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September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September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September 19,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212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</a:t>
            </a:r>
          </a:p>
          <a:p>
            <a:endParaRPr lang="en-US" dirty="0" smtClean="0"/>
          </a:p>
          <a:p>
            <a:r>
              <a:rPr lang="en-US" dirty="0" smtClean="0"/>
              <a:t>Course Orientation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is it?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a set of problems that you have to solve at </a:t>
            </a:r>
            <a:r>
              <a:rPr lang="en-US" dirty="0" smtClean="0"/>
              <a:t>home then </a:t>
            </a:r>
            <a:r>
              <a:rPr lang="en-US" dirty="0"/>
              <a:t>submit to LMS (hard copy submissions is not accepted).</a:t>
            </a:r>
          </a:p>
          <a:p>
            <a:r>
              <a:rPr lang="en-US" dirty="0"/>
              <a:t>When?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will be 5 to 7 problem sets, and you will have </a:t>
            </a:r>
            <a:r>
              <a:rPr lang="en-US" dirty="0" smtClean="0"/>
              <a:t>typically one </a:t>
            </a:r>
            <a:r>
              <a:rPr lang="en-US" dirty="0"/>
              <a:t>week to return the homework. Solving the homework </a:t>
            </a:r>
            <a:r>
              <a:rPr lang="en-US" dirty="0" smtClean="0"/>
              <a:t>usually takes </a:t>
            </a:r>
            <a:r>
              <a:rPr lang="en-US" dirty="0"/>
              <a:t>time, so do not leave it until the deadline.</a:t>
            </a:r>
          </a:p>
          <a:p>
            <a:r>
              <a:rPr lang="en-US" dirty="0"/>
              <a:t>Why?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goal of the homework is to assess your understanding </a:t>
            </a:r>
            <a:r>
              <a:rPr lang="en-US" dirty="0" smtClean="0"/>
              <a:t>of material </a:t>
            </a:r>
            <a:r>
              <a:rPr lang="en-US" dirty="0"/>
              <a:t>and give you a clear idea about the type of questions </a:t>
            </a:r>
            <a:r>
              <a:rPr lang="en-US" dirty="0" smtClean="0"/>
              <a:t>that you </a:t>
            </a:r>
            <a:r>
              <a:rPr lang="en-US" dirty="0"/>
              <a:t>will get in the exams.</a:t>
            </a:r>
          </a:p>
          <a:p>
            <a:r>
              <a:rPr lang="en-US" dirty="0"/>
              <a:t>How should I answer? </a:t>
            </a:r>
          </a:p>
          <a:p>
            <a:pPr lvl="1"/>
            <a:r>
              <a:rPr lang="en-US" dirty="0" smtClean="0"/>
              <a:t>Try </a:t>
            </a:r>
            <a:r>
              <a:rPr lang="en-US" dirty="0"/>
              <a:t>to start working on the homework </a:t>
            </a:r>
            <a:r>
              <a:rPr lang="en-US" dirty="0" smtClean="0"/>
              <a:t>as soon </a:t>
            </a:r>
            <a:r>
              <a:rPr lang="en-US" dirty="0"/>
              <a:t>as it is posted. If you are unable to answer a problem, you </a:t>
            </a:r>
            <a:r>
              <a:rPr lang="en-US" dirty="0" smtClean="0"/>
              <a:t>may discuss </a:t>
            </a:r>
            <a:r>
              <a:rPr lang="en-US" dirty="0"/>
              <a:t>it with your classmates. However, the solution you </a:t>
            </a:r>
            <a:r>
              <a:rPr lang="en-US" dirty="0" smtClean="0"/>
              <a:t>submit must </a:t>
            </a:r>
            <a:r>
              <a:rPr lang="en-US" dirty="0"/>
              <a:t>be your own. Copying the solution of other students (even </a:t>
            </a:r>
            <a:r>
              <a:rPr lang="en-US" dirty="0" smtClean="0"/>
              <a:t>if you </a:t>
            </a:r>
            <a:r>
              <a:rPr lang="en-US" dirty="0"/>
              <a:t>understand it) is considered cheating.</a:t>
            </a:r>
          </a:p>
          <a:p>
            <a:r>
              <a:rPr lang="en-US" dirty="0"/>
              <a:t>Is it graded? </a:t>
            </a:r>
            <a:endParaRPr lang="en-US" dirty="0" smtClean="0"/>
          </a:p>
          <a:p>
            <a:pPr lvl="1"/>
            <a:r>
              <a:rPr lang="en-US" b="1" dirty="0" smtClean="0"/>
              <a:t>Yes</a:t>
            </a:r>
            <a:r>
              <a:rPr lang="en-US" dirty="0" smtClean="0"/>
              <a:t> </a:t>
            </a:r>
            <a:r>
              <a:rPr lang="en-US" dirty="0"/>
              <a:t>(see evaluation slide).</a:t>
            </a:r>
          </a:p>
        </p:txBody>
      </p:sp>
    </p:spTree>
    <p:extLst>
      <p:ext uri="{BB962C8B-B14F-4D97-AF65-F5344CB8AC3E}">
        <p14:creationId xmlns:p14="http://schemas.microsoft.com/office/powerpoint/2010/main" val="27316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it?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programming assignment is a small </a:t>
            </a:r>
            <a:r>
              <a:rPr lang="en-US" dirty="0" smtClean="0"/>
              <a:t>programming exercise </a:t>
            </a:r>
            <a:r>
              <a:rPr lang="en-US" dirty="0"/>
              <a:t>that you have to solve and submit to Web-CAT (no </a:t>
            </a:r>
            <a:r>
              <a:rPr lang="en-US" dirty="0" smtClean="0"/>
              <a:t>other form </a:t>
            </a:r>
            <a:r>
              <a:rPr lang="en-US" dirty="0"/>
              <a:t>of submission is accepted).</a:t>
            </a:r>
          </a:p>
          <a:p>
            <a:r>
              <a:rPr lang="en-US" dirty="0"/>
              <a:t>When?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will be 4 to 5 programming assignments, and you </a:t>
            </a:r>
            <a:r>
              <a:rPr lang="en-US" dirty="0" smtClean="0"/>
              <a:t>will have </a:t>
            </a:r>
            <a:r>
              <a:rPr lang="en-US" dirty="0"/>
              <a:t>typically one week to submit your solution. Solving </a:t>
            </a:r>
            <a:r>
              <a:rPr lang="en-US" dirty="0" smtClean="0"/>
              <a:t>a programming </a:t>
            </a:r>
            <a:r>
              <a:rPr lang="en-US" dirty="0"/>
              <a:t>assignment usually takes time, so do not leave it </a:t>
            </a:r>
            <a:r>
              <a:rPr lang="en-US" dirty="0" smtClean="0"/>
              <a:t>until the </a:t>
            </a:r>
            <a:r>
              <a:rPr lang="en-US" dirty="0"/>
              <a:t>deadline.</a:t>
            </a:r>
          </a:p>
          <a:p>
            <a:r>
              <a:rPr lang="en-US" dirty="0"/>
              <a:t>Why?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goal of the programming assignments is to practice </a:t>
            </a:r>
            <a:r>
              <a:rPr lang="en-US" dirty="0" smtClean="0"/>
              <a:t>the notions </a:t>
            </a:r>
            <a:r>
              <a:rPr lang="en-US" dirty="0"/>
              <a:t>seen in class.</a:t>
            </a:r>
          </a:p>
          <a:p>
            <a:r>
              <a:rPr lang="en-US" dirty="0"/>
              <a:t>How should I answer? </a:t>
            </a:r>
            <a:endParaRPr lang="en-US" dirty="0" smtClean="0"/>
          </a:p>
          <a:p>
            <a:pPr lvl="1"/>
            <a:r>
              <a:rPr lang="en-US" dirty="0" smtClean="0"/>
              <a:t>Try </a:t>
            </a:r>
            <a:r>
              <a:rPr lang="en-US" dirty="0"/>
              <a:t>to start working on the </a:t>
            </a:r>
            <a:r>
              <a:rPr lang="en-US" dirty="0" smtClean="0"/>
              <a:t>programming assignment </a:t>
            </a:r>
            <a:r>
              <a:rPr lang="en-US" dirty="0"/>
              <a:t>as soon as it is posted. If you are unable to answer </a:t>
            </a:r>
            <a:r>
              <a:rPr lang="en-US" dirty="0" smtClean="0"/>
              <a:t>a problem</a:t>
            </a:r>
            <a:r>
              <a:rPr lang="en-US" dirty="0"/>
              <a:t>, you may discuss it with your classmates. However, </a:t>
            </a:r>
            <a:r>
              <a:rPr lang="en-US" dirty="0" smtClean="0"/>
              <a:t>the solution </a:t>
            </a:r>
            <a:r>
              <a:rPr lang="en-US" dirty="0"/>
              <a:t>you submit must be your own. Copying the solution </a:t>
            </a:r>
            <a:r>
              <a:rPr lang="en-US" dirty="0" smtClean="0"/>
              <a:t>of other </a:t>
            </a:r>
            <a:r>
              <a:rPr lang="en-US" dirty="0"/>
              <a:t>students (even if you understand it) is considered cheating.</a:t>
            </a:r>
          </a:p>
          <a:p>
            <a:r>
              <a:rPr lang="en-US" dirty="0"/>
              <a:t>Is it graded? </a:t>
            </a:r>
            <a:endParaRPr lang="en-US" dirty="0" smtClean="0"/>
          </a:p>
          <a:p>
            <a:pPr lvl="1"/>
            <a:r>
              <a:rPr lang="en-US" b="1" u="sng" dirty="0" smtClean="0"/>
              <a:t>Yes</a:t>
            </a:r>
            <a:r>
              <a:rPr lang="en-US" dirty="0" smtClean="0"/>
              <a:t> </a:t>
            </a:r>
            <a:r>
              <a:rPr lang="en-US" dirty="0"/>
              <a:t>(see evaluation slide). The mark given </a:t>
            </a:r>
            <a:r>
              <a:rPr lang="en-US" dirty="0" smtClean="0"/>
              <a:t>by Web-CAT </a:t>
            </a:r>
            <a:r>
              <a:rPr lang="en-US" dirty="0"/>
              <a:t>is your </a:t>
            </a:r>
            <a:r>
              <a:rPr lang="en-US" dirty="0" smtClean="0"/>
              <a:t>final </a:t>
            </a:r>
            <a:r>
              <a:rPr lang="en-US" dirty="0"/>
              <a:t>mark and </a:t>
            </a:r>
            <a:r>
              <a:rPr lang="en-US" b="1" u="sng" dirty="0"/>
              <a:t>will not be </a:t>
            </a:r>
            <a:r>
              <a:rPr lang="en-US" b="1" u="sng" dirty="0" smtClean="0"/>
              <a:t>modified </a:t>
            </a:r>
            <a:r>
              <a:rPr lang="en-US" b="1" u="sng" dirty="0"/>
              <a:t>for any reason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78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it? </a:t>
            </a:r>
            <a:endParaRPr lang="en-US" dirty="0" smtClean="0"/>
          </a:p>
          <a:p>
            <a:pPr lvl="1"/>
            <a:r>
              <a:rPr lang="en-US" dirty="0" smtClean="0"/>
              <a:t>Quizzes </a:t>
            </a:r>
            <a:r>
              <a:rPr lang="en-US" dirty="0"/>
              <a:t>are short exams conducted during the </a:t>
            </a:r>
            <a:r>
              <a:rPr lang="en-US" dirty="0" smtClean="0"/>
              <a:t>tutorial session</a:t>
            </a:r>
            <a:r>
              <a:rPr lang="en-US" dirty="0"/>
              <a:t>.</a:t>
            </a:r>
          </a:p>
          <a:p>
            <a:r>
              <a:rPr lang="en-US" dirty="0"/>
              <a:t>When?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will be 3 quizzes. Every quiz will cover the topics </a:t>
            </a:r>
            <a:r>
              <a:rPr lang="en-US" dirty="0" smtClean="0"/>
              <a:t>of the </a:t>
            </a:r>
            <a:r>
              <a:rPr lang="en-US" dirty="0"/>
              <a:t>homework sets that came before it and not covered by </a:t>
            </a:r>
            <a:r>
              <a:rPr lang="en-US" dirty="0" smtClean="0"/>
              <a:t>the previous </a:t>
            </a:r>
            <a:r>
              <a:rPr lang="en-US" dirty="0"/>
              <a:t>quiz/exam.</a:t>
            </a:r>
          </a:p>
          <a:p>
            <a:r>
              <a:rPr lang="en-US" dirty="0"/>
              <a:t>Why?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goal of the quiz is to assess how much </a:t>
            </a:r>
            <a:r>
              <a:rPr lang="en-US" dirty="0" err="1"/>
              <a:t>eort</a:t>
            </a:r>
            <a:r>
              <a:rPr lang="en-US" dirty="0"/>
              <a:t> you did </a:t>
            </a:r>
            <a:r>
              <a:rPr lang="en-US" dirty="0" smtClean="0"/>
              <a:t>in solving </a:t>
            </a:r>
            <a:r>
              <a:rPr lang="en-US" dirty="0"/>
              <a:t>the homework.</a:t>
            </a:r>
          </a:p>
          <a:p>
            <a:r>
              <a:rPr lang="en-US" dirty="0"/>
              <a:t>How should I prepare?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best way to prepare for a quiz is </a:t>
            </a:r>
            <a:r>
              <a:rPr lang="en-US" dirty="0" smtClean="0"/>
              <a:t>to solve </a:t>
            </a:r>
            <a:r>
              <a:rPr lang="en-US" dirty="0"/>
              <a:t>the related homework.</a:t>
            </a:r>
          </a:p>
          <a:p>
            <a:r>
              <a:rPr lang="en-US" dirty="0"/>
              <a:t>Is it graded? </a:t>
            </a:r>
            <a:endParaRPr lang="en-US" dirty="0" smtClean="0"/>
          </a:p>
          <a:p>
            <a:pPr lvl="1"/>
            <a:r>
              <a:rPr lang="en-US" dirty="0" smtClean="0"/>
              <a:t>Yes </a:t>
            </a:r>
            <a:r>
              <a:rPr lang="en-US" dirty="0"/>
              <a:t>(see evaluation slide).</a:t>
            </a:r>
          </a:p>
        </p:txBody>
      </p:sp>
    </p:spTree>
    <p:extLst>
      <p:ext uri="{BB962C8B-B14F-4D97-AF65-F5344CB8AC3E}">
        <p14:creationId xmlns:p14="http://schemas.microsoft.com/office/powerpoint/2010/main" val="136736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it?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a semester-long programming task where you </a:t>
            </a:r>
            <a:r>
              <a:rPr lang="en-US" dirty="0" smtClean="0"/>
              <a:t>write code </a:t>
            </a:r>
            <a:r>
              <a:rPr lang="en-US" dirty="0"/>
              <a:t>to solve a </a:t>
            </a:r>
            <a:r>
              <a:rPr lang="en-US" dirty="0" smtClean="0"/>
              <a:t>specific </a:t>
            </a:r>
            <a:r>
              <a:rPr lang="en-US" dirty="0"/>
              <a:t>computational problem.</a:t>
            </a:r>
          </a:p>
          <a:p>
            <a:r>
              <a:rPr lang="en-US" dirty="0"/>
              <a:t>When?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project is assigned during the </a:t>
            </a:r>
            <a:r>
              <a:rPr lang="en-US" dirty="0" err="1" smtClean="0"/>
              <a:t>firrst</a:t>
            </a:r>
            <a:r>
              <a:rPr lang="en-US" dirty="0" smtClean="0"/>
              <a:t> </a:t>
            </a:r>
            <a:r>
              <a:rPr lang="en-US" dirty="0"/>
              <a:t>weeks of </a:t>
            </a:r>
            <a:r>
              <a:rPr lang="en-US" dirty="0" smtClean="0"/>
              <a:t>the semester</a:t>
            </a:r>
            <a:r>
              <a:rPr lang="en-US" dirty="0"/>
              <a:t>. The project is divided into several cumulative phases. </a:t>
            </a:r>
            <a:r>
              <a:rPr lang="en-US" dirty="0" smtClean="0"/>
              <a:t>At each </a:t>
            </a:r>
            <a:r>
              <a:rPr lang="en-US" dirty="0"/>
              <a:t>phase, you have to submit a code (to Web-CAT) and a report.</a:t>
            </a:r>
          </a:p>
          <a:p>
            <a:r>
              <a:rPr lang="en-US" dirty="0"/>
              <a:t>Why?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project has as goal to allow you to put into practice </a:t>
            </a:r>
            <a:r>
              <a:rPr lang="en-US" dirty="0" smtClean="0"/>
              <a:t>the knowledge </a:t>
            </a:r>
            <a:r>
              <a:rPr lang="en-US" dirty="0"/>
              <a:t>acquired in class, and as such it constitutes an </a:t>
            </a:r>
            <a:r>
              <a:rPr lang="en-US" dirty="0" smtClean="0"/>
              <a:t>important part </a:t>
            </a:r>
            <a:r>
              <a:rPr lang="en-US" dirty="0"/>
              <a:t>of the course.</a:t>
            </a:r>
          </a:p>
          <a:p>
            <a:r>
              <a:rPr lang="en-US" dirty="0"/>
              <a:t>How should I work on the project ?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project is a </a:t>
            </a:r>
            <a:r>
              <a:rPr lang="en-US" dirty="0" smtClean="0"/>
              <a:t>group assignment</a:t>
            </a:r>
            <a:r>
              <a:rPr lang="en-US" dirty="0"/>
              <a:t>, so you have to choose your group and coordinate </a:t>
            </a:r>
            <a:r>
              <a:rPr lang="en-US" dirty="0" smtClean="0"/>
              <a:t>with your </a:t>
            </a:r>
            <a:r>
              <a:rPr lang="en-US" dirty="0"/>
              <a:t>fellow members to work on the project as soon as it is </a:t>
            </a:r>
            <a:r>
              <a:rPr lang="en-US" dirty="0" smtClean="0"/>
              <a:t>posted. Writing </a:t>
            </a:r>
            <a:r>
              <a:rPr lang="en-US" dirty="0"/>
              <a:t>the code and correcting the bugs takes time so do not </a:t>
            </a:r>
            <a:r>
              <a:rPr lang="en-US" dirty="0" smtClean="0"/>
              <a:t>wait until </a:t>
            </a:r>
            <a:r>
              <a:rPr lang="en-US" dirty="0"/>
              <a:t>the deadline.</a:t>
            </a:r>
          </a:p>
          <a:p>
            <a:r>
              <a:rPr lang="en-US" dirty="0"/>
              <a:t>Is it graded? </a:t>
            </a:r>
            <a:endParaRPr lang="en-US" dirty="0" smtClean="0"/>
          </a:p>
          <a:p>
            <a:pPr lvl="1"/>
            <a:r>
              <a:rPr lang="en-US" b="1" u="sng" dirty="0" smtClean="0"/>
              <a:t>Yes</a:t>
            </a:r>
            <a:r>
              <a:rPr lang="en-US" dirty="0" smtClean="0"/>
              <a:t> </a:t>
            </a:r>
            <a:r>
              <a:rPr lang="en-US" dirty="0"/>
              <a:t>(see evaluation slide). The mark given </a:t>
            </a:r>
            <a:r>
              <a:rPr lang="en-US" dirty="0" smtClean="0"/>
              <a:t>by Web-CAT </a:t>
            </a:r>
            <a:r>
              <a:rPr lang="en-US" dirty="0"/>
              <a:t>is your </a:t>
            </a:r>
            <a:r>
              <a:rPr lang="en-US" dirty="0" smtClean="0"/>
              <a:t>final </a:t>
            </a:r>
            <a:r>
              <a:rPr lang="en-US" dirty="0"/>
              <a:t>mark and </a:t>
            </a:r>
            <a:r>
              <a:rPr lang="en-US" b="1" u="sng" dirty="0"/>
              <a:t>will not be </a:t>
            </a:r>
            <a:r>
              <a:rPr lang="en-US" b="1" u="sng" dirty="0" smtClean="0"/>
              <a:t>modified </a:t>
            </a:r>
            <a:r>
              <a:rPr lang="en-US" b="1" u="sng" dirty="0"/>
              <a:t>for any reason.</a:t>
            </a:r>
          </a:p>
          <a:p>
            <a:r>
              <a:rPr lang="en-US" dirty="0"/>
              <a:t>Plagiarism in the project is prohibited and will be dealt with very</a:t>
            </a:r>
          </a:p>
          <a:p>
            <a:r>
              <a:rPr lang="en-US" dirty="0"/>
              <a:t>harshly.</a:t>
            </a:r>
          </a:p>
        </p:txBody>
      </p:sp>
    </p:spTree>
    <p:extLst>
      <p:ext uri="{BB962C8B-B14F-4D97-AF65-F5344CB8AC3E}">
        <p14:creationId xmlns:p14="http://schemas.microsoft.com/office/powerpoint/2010/main" val="136221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parts of the homework and the project code will </a:t>
            </a:r>
            <a:r>
              <a:rPr lang="en-US" dirty="0" smtClean="0"/>
              <a:t>be automatically </a:t>
            </a:r>
            <a:r>
              <a:rPr lang="en-US" dirty="0"/>
              <a:t>evaluated using the online system Web-CAT.</a:t>
            </a:r>
          </a:p>
          <a:p>
            <a:r>
              <a:rPr lang="en-US" dirty="0"/>
              <a:t>You will be assigned a Web-CAT account to submit your assignments.</a:t>
            </a:r>
          </a:p>
          <a:p>
            <a:r>
              <a:rPr lang="en-US" dirty="0"/>
              <a:t>You will receive documentation on how to use Web-CAT. Read </a:t>
            </a:r>
            <a:r>
              <a:rPr lang="en-US" dirty="0" smtClean="0"/>
              <a:t>Them carefully</a:t>
            </a:r>
            <a:r>
              <a:rPr lang="en-US" dirty="0"/>
              <a:t>.</a:t>
            </a:r>
          </a:p>
          <a:p>
            <a:r>
              <a:rPr lang="en-US" dirty="0"/>
              <a:t>Follow closely the submission instructions indicated in </a:t>
            </a:r>
            <a:r>
              <a:rPr lang="en-US" dirty="0" smtClean="0"/>
              <a:t>your assignments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90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 </a:t>
            </a:r>
            <a:r>
              <a:rPr lang="en-US" dirty="0"/>
              <a:t>I: </a:t>
            </a:r>
            <a:r>
              <a:rPr lang="ar-SA" b="1" dirty="0"/>
              <a:t>3/2/1438</a:t>
            </a:r>
            <a:r>
              <a:rPr lang="en-US" b="1" dirty="0" smtClean="0"/>
              <a:t>H</a:t>
            </a:r>
            <a:endParaRPr lang="en-US" b="1" dirty="0"/>
          </a:p>
          <a:p>
            <a:r>
              <a:rPr lang="en-US" dirty="0"/>
              <a:t>MT II: </a:t>
            </a:r>
            <a:r>
              <a:rPr lang="ar-SA" b="1" dirty="0"/>
              <a:t>9/3/1438</a:t>
            </a:r>
            <a:r>
              <a:rPr lang="en-US" b="1" dirty="0" smtClean="0"/>
              <a:t>H</a:t>
            </a:r>
            <a:endParaRPr lang="en-US" b="1" dirty="0"/>
          </a:p>
          <a:p>
            <a:r>
              <a:rPr lang="en-US" dirty="0"/>
              <a:t>Makeup for midterms and quizzes: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makeups are for students who miss a midterm or a quiz with </a:t>
            </a:r>
            <a:r>
              <a:rPr lang="en-US" dirty="0" smtClean="0"/>
              <a:t>a valid </a:t>
            </a:r>
            <a:r>
              <a:rPr lang="en-US" dirty="0"/>
              <a:t>excuse.</a:t>
            </a:r>
          </a:p>
          <a:p>
            <a:pPr lvl="1"/>
            <a:r>
              <a:rPr lang="en-US" dirty="0"/>
              <a:t>To attend the makeup, you must submit your excuse within one </a:t>
            </a:r>
            <a:r>
              <a:rPr lang="en-US" dirty="0" smtClean="0"/>
              <a:t>week </a:t>
            </a:r>
            <a:r>
              <a:rPr lang="en-US" dirty="0"/>
              <a:t>after the exam </a:t>
            </a:r>
            <a:r>
              <a:rPr lang="en-US" dirty="0" smtClean="0"/>
              <a:t>to the responsible committee, </a:t>
            </a:r>
            <a:r>
              <a:rPr lang="en-US" dirty="0"/>
              <a:t>otherwise you may be refused to enter the makeup.</a:t>
            </a:r>
          </a:p>
          <a:p>
            <a:r>
              <a:rPr lang="en-US" dirty="0"/>
              <a:t>Final (comprehensive): </a:t>
            </a:r>
            <a:r>
              <a:rPr lang="en-US" b="1" dirty="0"/>
              <a:t>19/1/2017</a:t>
            </a:r>
            <a:endParaRPr lang="en-US" b="1" dirty="0" smtClean="0"/>
          </a:p>
          <a:p>
            <a:r>
              <a:rPr lang="en-US" dirty="0" smtClean="0"/>
              <a:t>No </a:t>
            </a:r>
            <a:r>
              <a:rPr lang="en-US" dirty="0"/>
              <a:t>calculators or any other electronic devices are allowed in </a:t>
            </a:r>
            <a:r>
              <a:rPr lang="en-US" dirty="0" smtClean="0"/>
              <a:t>the exams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69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and Plagiarism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than 25% absence automatically results in denial of final exam.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Plagiarism will not be tolerated and is grounds for failing the course. Any student (or group of students) submitting work which is not his/their own, or if the submitted work was found to be copied, he/they will all face failing the course. No excuses will be accepted whatsoever.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84784"/>
            <a:ext cx="1671936" cy="2304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772816"/>
            <a:ext cx="1027802" cy="1728192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3203848" y="1556792"/>
            <a:ext cx="1728192" cy="223224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5182" t="12328" r="22900" b="13882"/>
          <a:stretch/>
        </p:blipFill>
        <p:spPr>
          <a:xfrm>
            <a:off x="5796136" y="1700808"/>
            <a:ext cx="972015" cy="1850229"/>
          </a:xfrm>
          <a:prstGeom prst="rect">
            <a:avLst/>
          </a:prstGeom>
        </p:spPr>
      </p:pic>
      <p:sp>
        <p:nvSpPr>
          <p:cNvPr id="10" name="Multiply 9"/>
          <p:cNvSpPr/>
          <p:nvPr/>
        </p:nvSpPr>
        <p:spPr>
          <a:xfrm>
            <a:off x="5436096" y="1628800"/>
            <a:ext cx="1728192" cy="223224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4149080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can study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Prepare the tutorial before attending</a:t>
            </a:r>
          </a:p>
          <a:p>
            <a:r>
              <a:rPr lang="en-GB" dirty="0" smtClean="0"/>
              <a:t>Do the </a:t>
            </a:r>
            <a:r>
              <a:rPr lang="en-GB" dirty="0" smtClean="0"/>
              <a:t>homework </a:t>
            </a:r>
            <a:r>
              <a:rPr lang="en-GB" dirty="0" smtClean="0"/>
              <a:t>by yourself </a:t>
            </a:r>
          </a:p>
          <a:p>
            <a:r>
              <a:rPr lang="en-GB" dirty="0" smtClean="0"/>
              <a:t>Check and read some parts of the book</a:t>
            </a:r>
          </a:p>
          <a:p>
            <a:r>
              <a:rPr lang="en-US" dirty="0" smtClean="0"/>
              <a:t>Open discussions </a:t>
            </a:r>
            <a:endParaRPr lang="en-US" dirty="0"/>
          </a:p>
          <a:p>
            <a:r>
              <a:rPr lang="en-US" dirty="0"/>
              <a:t>Read everything about DS, watch online video , search</a:t>
            </a:r>
            <a:endParaRPr lang="en-GB" dirty="0" smtClean="0"/>
          </a:p>
          <a:p>
            <a:r>
              <a:rPr lang="en-GB" dirty="0" smtClean="0"/>
              <a:t>Write programs related to the course</a:t>
            </a:r>
          </a:p>
          <a:p>
            <a:r>
              <a:rPr lang="en-US" dirty="0"/>
              <a:t>create mind maps for every chapter </a:t>
            </a:r>
            <a:endParaRPr lang="en-GB" dirty="0" smtClean="0"/>
          </a:p>
          <a:p>
            <a:r>
              <a:rPr lang="en-GB" dirty="0" smtClean="0"/>
              <a:t>Ask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expect from this course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Name: </a:t>
            </a:r>
            <a:r>
              <a:rPr lang="en-US" dirty="0" smtClean="0"/>
              <a:t> Hafida </a:t>
            </a:r>
            <a:r>
              <a:rPr lang="en-US" dirty="0" err="1" smtClean="0"/>
              <a:t>Benhidour</a:t>
            </a:r>
            <a:endParaRPr lang="en-US" dirty="0"/>
          </a:p>
          <a:p>
            <a:r>
              <a:rPr lang="en-US" dirty="0"/>
              <a:t>Office: </a:t>
            </a:r>
            <a:r>
              <a:rPr lang="en-US" dirty="0" smtClean="0"/>
              <a:t>3T117</a:t>
            </a:r>
          </a:p>
          <a:p>
            <a:r>
              <a:rPr lang="en-US" dirty="0" smtClean="0"/>
              <a:t>Email: hbenhidour@ksu.edu.sa</a:t>
            </a:r>
            <a:endParaRPr lang="en-US" dirty="0"/>
          </a:p>
          <a:p>
            <a:r>
              <a:rPr lang="en-US" dirty="0"/>
              <a:t>Office hours are displayed on the office door. </a:t>
            </a:r>
          </a:p>
          <a:p>
            <a:r>
              <a:rPr lang="en-US" dirty="0"/>
              <a:t>Information and announcements will be communicated to you by email (university email). </a:t>
            </a:r>
          </a:p>
          <a:p>
            <a:pPr lvl="1"/>
            <a:r>
              <a:rPr lang="en-US" dirty="0"/>
              <a:t>Make sure you have access to your university email account. You have to check your email periodically. </a:t>
            </a:r>
          </a:p>
          <a:p>
            <a:r>
              <a:rPr lang="en-US" dirty="0"/>
              <a:t>All course materials and assignments will be uploaded on </a:t>
            </a:r>
            <a:r>
              <a:rPr lang="en-US" b="1" u="sng" dirty="0"/>
              <a:t>LMS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Make sure you have access to LMS.</a:t>
            </a:r>
            <a:br>
              <a:rPr lang="en-US" dirty="0"/>
            </a:br>
            <a:r>
              <a:rPr lang="en-US" dirty="0"/>
              <a:t>If you have not used LMS before, login to the system and get familiar with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Enjoy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course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Fundamental </a:t>
            </a:r>
            <a:r>
              <a:rPr lang="en-US" dirty="0"/>
              <a:t>concepts of data structures. Performance measurement of algorithms. Implementation and use of lists, stacks, queues, priority queues, trees, heap, hash tables and graphs.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will do programming assignments and a project.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course is delivered </a:t>
            </a:r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Three </a:t>
            </a:r>
            <a:r>
              <a:rPr lang="en-US" dirty="0"/>
              <a:t>lectures and one tutorial every week. </a:t>
            </a:r>
            <a:endParaRPr lang="en-US" dirty="0" smtClean="0"/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to lectures and tutorial is </a:t>
            </a:r>
            <a:r>
              <a:rPr lang="en-US" b="1" dirty="0"/>
              <a:t>mandatory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be able to: </a:t>
            </a:r>
          </a:p>
          <a:p>
            <a:r>
              <a:rPr lang="en-US" dirty="0" smtClean="0"/>
              <a:t>Determine </a:t>
            </a:r>
            <a:r>
              <a:rPr lang="en-US" dirty="0"/>
              <a:t>time and space complexity of data structures and associated algorithms. </a:t>
            </a:r>
          </a:p>
          <a:p>
            <a:r>
              <a:rPr lang="en-US" dirty="0" smtClean="0"/>
              <a:t>Describe and use fundamental data structures such as lists, stacks, queues and trees. </a:t>
            </a:r>
          </a:p>
          <a:p>
            <a:r>
              <a:rPr lang="en-US" dirty="0" smtClean="0"/>
              <a:t>Design </a:t>
            </a:r>
            <a:r>
              <a:rPr lang="en-US" dirty="0"/>
              <a:t>appropriate data structures for a problem i.e. be able to analyze a given problem, identify and specify data elements, structure and operations appropriate to it. </a:t>
            </a:r>
          </a:p>
          <a:p>
            <a:r>
              <a:rPr lang="en-US" dirty="0" smtClean="0"/>
              <a:t>Implement </a:t>
            </a:r>
            <a:r>
              <a:rPr lang="en-US" dirty="0"/>
              <a:t>a specified data structure i.e. be able to choose a storage structure for the data elements and algorithms for the operations. </a:t>
            </a:r>
          </a:p>
          <a:p>
            <a:r>
              <a:rPr lang="en-US" dirty="0" smtClean="0"/>
              <a:t>Compare </a:t>
            </a:r>
            <a:r>
              <a:rPr lang="en-US" dirty="0"/>
              <a:t>alternative data structures for a problem (e.g. based on their time and space complexity) and be able to choose the most appropriate one for the given problem. </a:t>
            </a:r>
          </a:p>
          <a:p>
            <a:r>
              <a:rPr lang="en-US" dirty="0" smtClean="0"/>
              <a:t>Understand </a:t>
            </a:r>
            <a:r>
              <a:rPr lang="en-US" dirty="0"/>
              <a:t>recursion and be able to write recursive algorithms for problems.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39705"/>
              </p:ext>
            </p:extLst>
          </p:nvPr>
        </p:nvGraphicFramePr>
        <p:xfrm>
          <a:off x="457200" y="1622425"/>
          <a:ext cx="8229599" cy="3612236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349217"/>
                <a:gridCol w="609099"/>
                <a:gridCol w="1721719"/>
                <a:gridCol w="1191126"/>
                <a:gridCol w="1191126"/>
                <a:gridCol w="1583656"/>
                <a:gridCol w="1583656"/>
              </a:tblGrid>
              <a:tr h="162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Week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Date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Lecture 1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Lecture 2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Lecture 3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Tutorial Posted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Tutorial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18/09/2016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Orientation &amp; Introduction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National Day Break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1: Java Review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25/09/2016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Introduction to Data Structures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Performance Analysis 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Performance Analysis 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2: Performance Analysis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1: Java Review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2/10/2016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Performance Analysis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Performance Analysis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 (Specification)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3: Performance Analysis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2: Performance Analysis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9/10/2016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  (Linked List) 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List (Array List) 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Double Linked List 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4: List + Double Linked List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3: Performance Analysis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16/10/2016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Queue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Queue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Priority Queue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4: Queue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4: List + Double Linked List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23/10/2016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Stack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Stack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Stack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5: Stack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4: Queue 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30/10/2016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Recursion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Recursion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Recursion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6: Recursion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5: Stack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6/11/2016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Trees &amp; Binary Tree 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Binary Tree 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Binary Tree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7: Binary Trees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6: Recursion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13/11/2016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20/112016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BST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BST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BST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8: BST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7: Binary Trees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27/11/2016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AVL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AVL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AVL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9: AVL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8: BST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4/12/2016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B+ Trees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B+ Trees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B+ Trees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10: B+ Trees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9: AVL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11/12/2016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11: Hash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10: B+ Trees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18/12/2016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Heap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Heap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Heap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12: Heap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11: Hash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25/12/2016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Graphs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Graphs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Graphs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13: Graphs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12: Heap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1/1/2016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Revision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Revision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Revision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Tut 13: Graphs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8/1/2016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Preparatory Courses Final Exams</a:t>
                      </a:r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15/1/2016</a:t>
                      </a:r>
                      <a:endParaRPr lang="en-US" sz="9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Final Exams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1626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22/1/2016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2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Data </a:t>
            </a:r>
            <a:r>
              <a:rPr lang="en-US" sz="2800" dirty="0"/>
              <a:t>Structures and Algorithms in Java, </a:t>
            </a:r>
            <a:r>
              <a:rPr lang="en-US" sz="2800" dirty="0" smtClean="0"/>
              <a:t>6th </a:t>
            </a:r>
            <a:r>
              <a:rPr lang="en-US" sz="2800" dirty="0"/>
              <a:t>edition, by M.T. Goodrich and R. </a:t>
            </a:r>
            <a:r>
              <a:rPr lang="en-US" sz="2800" dirty="0" err="1"/>
              <a:t>Tamassia</a:t>
            </a:r>
            <a:r>
              <a:rPr lang="en-US" sz="2800" dirty="0"/>
              <a:t>. John Wiley and Sons, Inc. ISBN: </a:t>
            </a:r>
            <a:r>
              <a:rPr lang="en-US" sz="2800" dirty="0" smtClean="0"/>
              <a:t>0-471-73884-0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21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tutorials: 2%</a:t>
            </a:r>
          </a:p>
          <a:p>
            <a:r>
              <a:rPr lang="en-US" dirty="0"/>
              <a:t>Homework: 6%</a:t>
            </a:r>
          </a:p>
          <a:p>
            <a:r>
              <a:rPr lang="en-US" dirty="0"/>
              <a:t>Programming assignments: 4%</a:t>
            </a:r>
          </a:p>
          <a:p>
            <a:r>
              <a:rPr lang="en-US" dirty="0"/>
              <a:t>Quizzes (3): 9%</a:t>
            </a:r>
          </a:p>
          <a:p>
            <a:r>
              <a:rPr lang="en-US" dirty="0"/>
              <a:t>Midterm I 12%.</a:t>
            </a:r>
          </a:p>
          <a:p>
            <a:r>
              <a:rPr lang="en-US" dirty="0"/>
              <a:t>Midterm II 12%.</a:t>
            </a:r>
          </a:p>
          <a:p>
            <a:r>
              <a:rPr lang="en-US" dirty="0"/>
              <a:t>Project 15%.</a:t>
            </a:r>
          </a:p>
          <a:p>
            <a:r>
              <a:rPr lang="en-US" dirty="0"/>
              <a:t>Final 40%.</a:t>
            </a:r>
          </a:p>
        </p:txBody>
      </p:sp>
    </p:spTree>
    <p:extLst>
      <p:ext uri="{BB962C8B-B14F-4D97-AF65-F5344CB8AC3E}">
        <p14:creationId xmlns:p14="http://schemas.microsoft.com/office/powerpoint/2010/main" val="32947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Every tutorial consists of two parts:</a:t>
            </a:r>
          </a:p>
          <a:p>
            <a:r>
              <a:rPr lang="en-US" dirty="0" smtClean="0"/>
              <a:t>Online </a:t>
            </a:r>
            <a:r>
              <a:rPr lang="en-US" dirty="0"/>
              <a:t>tutorial:</a:t>
            </a:r>
          </a:p>
          <a:p>
            <a:pPr lvl="1"/>
            <a:r>
              <a:rPr lang="en-US" dirty="0"/>
              <a:t>What is it?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is a small online multiple choice test that you have </a:t>
            </a:r>
            <a:r>
              <a:rPr lang="en-US" dirty="0" smtClean="0"/>
              <a:t>to answer </a:t>
            </a:r>
            <a:r>
              <a:rPr lang="en-US" dirty="0"/>
              <a:t>on LMS.</a:t>
            </a:r>
          </a:p>
          <a:p>
            <a:pPr lvl="1"/>
            <a:r>
              <a:rPr lang="en-US" dirty="0"/>
              <a:t>When?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test is posted before the week of the </a:t>
            </a:r>
            <a:r>
              <a:rPr lang="en-US" dirty="0" smtClean="0"/>
              <a:t>corresponding tutorial session.</a:t>
            </a:r>
          </a:p>
          <a:p>
            <a:pPr lvl="1"/>
            <a:r>
              <a:rPr lang="en-US" dirty="0" smtClean="0"/>
              <a:t>Why</a:t>
            </a:r>
            <a:r>
              <a:rPr lang="en-US" dirty="0"/>
              <a:t>?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goal of this test is to help you assess your understanding </a:t>
            </a:r>
            <a:r>
              <a:rPr lang="en-US" dirty="0" smtClean="0"/>
              <a:t>of the </a:t>
            </a:r>
            <a:r>
              <a:rPr lang="en-US" dirty="0"/>
              <a:t>lecture content before you attend the </a:t>
            </a:r>
            <a:r>
              <a:rPr lang="en-US" dirty="0" smtClean="0"/>
              <a:t>tutorial.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should I answer?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you are not sure about your answer, take </a:t>
            </a:r>
            <a:r>
              <a:rPr lang="en-US" dirty="0" smtClean="0"/>
              <a:t>a look </a:t>
            </a:r>
            <a:r>
              <a:rPr lang="en-US" dirty="0"/>
              <a:t>again at your lecture content or other resources and try </a:t>
            </a:r>
            <a:r>
              <a:rPr lang="en-US" dirty="0" smtClean="0"/>
              <a:t>to understand </a:t>
            </a:r>
            <a:r>
              <a:rPr lang="en-US" dirty="0"/>
              <a:t>the parts related to the question. After that go back </a:t>
            </a:r>
            <a:r>
              <a:rPr lang="en-US" dirty="0" smtClean="0"/>
              <a:t>and answer </a:t>
            </a:r>
            <a:r>
              <a:rPr lang="en-US" dirty="0"/>
              <a:t>the </a:t>
            </a:r>
            <a:r>
              <a:rPr lang="en-US" dirty="0" smtClean="0"/>
              <a:t>question.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it graded? </a:t>
            </a:r>
            <a:endParaRPr lang="en-US" dirty="0" smtClean="0"/>
          </a:p>
          <a:p>
            <a:pPr lvl="2"/>
            <a:r>
              <a:rPr lang="en-US" b="1" dirty="0" smtClean="0"/>
              <a:t>Yes</a:t>
            </a:r>
            <a:r>
              <a:rPr lang="en-US" dirty="0" smtClean="0"/>
              <a:t> </a:t>
            </a:r>
            <a:r>
              <a:rPr lang="en-US" dirty="0"/>
              <a:t>(see evaluation slide).</a:t>
            </a:r>
          </a:p>
        </p:txBody>
      </p:sp>
    </p:spTree>
    <p:extLst>
      <p:ext uri="{BB962C8B-B14F-4D97-AF65-F5344CB8AC3E}">
        <p14:creationId xmlns:p14="http://schemas.microsoft.com/office/powerpoint/2010/main" val="151213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tutorial:</a:t>
            </a:r>
          </a:p>
          <a:p>
            <a:pPr lvl="1"/>
            <a:r>
              <a:rPr lang="en-US" dirty="0"/>
              <a:t>What is it?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is a set of problems that you have to prepare for </a:t>
            </a:r>
            <a:r>
              <a:rPr lang="en-US" dirty="0" smtClean="0"/>
              <a:t>the  tutorial </a:t>
            </a:r>
            <a:r>
              <a:rPr lang="en-US" dirty="0"/>
              <a:t>session.</a:t>
            </a:r>
          </a:p>
          <a:p>
            <a:pPr lvl="1"/>
            <a:r>
              <a:rPr lang="en-US" dirty="0"/>
              <a:t>When?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tutorial is posted before the week of the </a:t>
            </a:r>
            <a:r>
              <a:rPr lang="en-US" dirty="0" smtClean="0"/>
              <a:t>corresponding tutorial session.</a:t>
            </a:r>
          </a:p>
          <a:p>
            <a:pPr lvl="1"/>
            <a:r>
              <a:rPr lang="en-US" dirty="0" smtClean="0"/>
              <a:t>Why</a:t>
            </a:r>
            <a:r>
              <a:rPr lang="en-US" dirty="0"/>
              <a:t>?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goal of the tutorials is to make you familiar with the </a:t>
            </a:r>
            <a:r>
              <a:rPr lang="en-US" dirty="0" smtClean="0"/>
              <a:t>types of </a:t>
            </a:r>
            <a:r>
              <a:rPr lang="en-US" dirty="0"/>
              <a:t>questions that you will get in the homework, quizzes and exams.</a:t>
            </a:r>
          </a:p>
          <a:p>
            <a:pPr lvl="1"/>
            <a:r>
              <a:rPr lang="en-US" dirty="0"/>
              <a:t>Is it graded? </a:t>
            </a:r>
            <a:endParaRPr lang="en-US" dirty="0" smtClean="0"/>
          </a:p>
          <a:p>
            <a:pPr lvl="2"/>
            <a:r>
              <a:rPr lang="en-US" dirty="0" smtClean="0"/>
              <a:t>No</a:t>
            </a:r>
            <a:r>
              <a:rPr lang="en-US" dirty="0"/>
              <a:t>. However, if you do not prepare the tutorials </a:t>
            </a:r>
            <a:r>
              <a:rPr lang="en-US" dirty="0" smtClean="0"/>
              <a:t>before coming </a:t>
            </a:r>
            <a:r>
              <a:rPr lang="en-US" dirty="0"/>
              <a:t>to class, you will get little </a:t>
            </a:r>
            <a:r>
              <a:rPr lang="en-US" dirty="0" smtClean="0"/>
              <a:t>benefit </a:t>
            </a:r>
            <a:r>
              <a:rPr lang="en-US" dirty="0"/>
              <a:t>from the tutorial sessions.</a:t>
            </a:r>
          </a:p>
        </p:txBody>
      </p:sp>
    </p:spTree>
    <p:extLst>
      <p:ext uri="{BB962C8B-B14F-4D97-AF65-F5344CB8AC3E}">
        <p14:creationId xmlns:p14="http://schemas.microsoft.com/office/powerpoint/2010/main" val="1235833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287</TotalTime>
  <Words>1804</Words>
  <Application>Microsoft Office PowerPoint</Application>
  <PresentationFormat>On-screen Show (4:3)</PresentationFormat>
  <Paragraphs>294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Clarity</vt:lpstr>
      <vt:lpstr>CSC 212</vt:lpstr>
      <vt:lpstr>Contact </vt:lpstr>
      <vt:lpstr>Overview  </vt:lpstr>
      <vt:lpstr>Course Objectives </vt:lpstr>
      <vt:lpstr>Schedule </vt:lpstr>
      <vt:lpstr>Text Book</vt:lpstr>
      <vt:lpstr>Evaluation </vt:lpstr>
      <vt:lpstr>Tutorials</vt:lpstr>
      <vt:lpstr>Tutorials</vt:lpstr>
      <vt:lpstr>Homework</vt:lpstr>
      <vt:lpstr>Programming assignments</vt:lpstr>
      <vt:lpstr>Quizzes</vt:lpstr>
      <vt:lpstr>Project</vt:lpstr>
      <vt:lpstr>Web-cat</vt:lpstr>
      <vt:lpstr>Exams</vt:lpstr>
      <vt:lpstr>Attendance and Plagiarism </vt:lpstr>
      <vt:lpstr>Rules </vt:lpstr>
      <vt:lpstr>How I can study ?</vt:lpstr>
      <vt:lpstr>What do you expect from this course </vt:lpstr>
      <vt:lpstr>Enjoy the course</vt:lpstr>
    </vt:vector>
  </TitlesOfParts>
  <Company>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212</dc:title>
  <dc:creator>MacBook Pro</dc:creator>
  <cp:lastModifiedBy>Hafida</cp:lastModifiedBy>
  <cp:revision>32</cp:revision>
  <dcterms:created xsi:type="dcterms:W3CDTF">2015-08-22T10:34:33Z</dcterms:created>
  <dcterms:modified xsi:type="dcterms:W3CDTF">2016-09-19T16:51:26Z</dcterms:modified>
</cp:coreProperties>
</file>