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6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7.bin" ContentType="application/vnd.openxmlformats-officedocument.oleObject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80"/>
  </p:notesMasterIdLst>
  <p:sldIdLst>
    <p:sldId id="256" r:id="rId2"/>
    <p:sldId id="286" r:id="rId3"/>
    <p:sldId id="365" r:id="rId4"/>
    <p:sldId id="287" r:id="rId5"/>
    <p:sldId id="288" r:id="rId6"/>
    <p:sldId id="315" r:id="rId7"/>
    <p:sldId id="289" r:id="rId8"/>
    <p:sldId id="306" r:id="rId9"/>
    <p:sldId id="305" r:id="rId10"/>
    <p:sldId id="304" r:id="rId11"/>
    <p:sldId id="307" r:id="rId12"/>
    <p:sldId id="303" r:id="rId13"/>
    <p:sldId id="311" r:id="rId14"/>
    <p:sldId id="310" r:id="rId15"/>
    <p:sldId id="312" r:id="rId16"/>
    <p:sldId id="309" r:id="rId17"/>
    <p:sldId id="313" r:id="rId18"/>
    <p:sldId id="308" r:id="rId19"/>
    <p:sldId id="314" r:id="rId20"/>
    <p:sldId id="366" r:id="rId21"/>
    <p:sldId id="367" r:id="rId22"/>
    <p:sldId id="290" r:id="rId23"/>
    <p:sldId id="291" r:id="rId24"/>
    <p:sldId id="292" r:id="rId25"/>
    <p:sldId id="322" r:id="rId26"/>
    <p:sldId id="321" r:id="rId27"/>
    <p:sldId id="320" r:id="rId28"/>
    <p:sldId id="319" r:id="rId29"/>
    <p:sldId id="318" r:id="rId30"/>
    <p:sldId id="293" r:id="rId31"/>
    <p:sldId id="323" r:id="rId32"/>
    <p:sldId id="326" r:id="rId33"/>
    <p:sldId id="317" r:id="rId34"/>
    <p:sldId id="327" r:id="rId35"/>
    <p:sldId id="324" r:id="rId36"/>
    <p:sldId id="328" r:id="rId37"/>
    <p:sldId id="325" r:id="rId38"/>
    <p:sldId id="329" r:id="rId39"/>
    <p:sldId id="316" r:id="rId40"/>
    <p:sldId id="296" r:id="rId41"/>
    <p:sldId id="330" r:id="rId42"/>
    <p:sldId id="331" r:id="rId43"/>
    <p:sldId id="332" r:id="rId44"/>
    <p:sldId id="334" r:id="rId45"/>
    <p:sldId id="335" r:id="rId46"/>
    <p:sldId id="337" r:id="rId47"/>
    <p:sldId id="338" r:id="rId48"/>
    <p:sldId id="345" r:id="rId49"/>
    <p:sldId id="339" r:id="rId50"/>
    <p:sldId id="340" r:id="rId51"/>
    <p:sldId id="341" r:id="rId52"/>
    <p:sldId id="342" r:id="rId53"/>
    <p:sldId id="343" r:id="rId54"/>
    <p:sldId id="344" r:id="rId55"/>
    <p:sldId id="298" r:id="rId56"/>
    <p:sldId id="299" r:id="rId57"/>
    <p:sldId id="300" r:id="rId58"/>
    <p:sldId id="301" r:id="rId59"/>
    <p:sldId id="302" r:id="rId60"/>
    <p:sldId id="346" r:id="rId61"/>
    <p:sldId id="347" r:id="rId62"/>
    <p:sldId id="348" r:id="rId63"/>
    <p:sldId id="349" r:id="rId64"/>
    <p:sldId id="350" r:id="rId65"/>
    <p:sldId id="351" r:id="rId66"/>
    <p:sldId id="357" r:id="rId67"/>
    <p:sldId id="358" r:id="rId68"/>
    <p:sldId id="352" r:id="rId69"/>
    <p:sldId id="353" r:id="rId70"/>
    <p:sldId id="354" r:id="rId71"/>
    <p:sldId id="355" r:id="rId72"/>
    <p:sldId id="356" r:id="rId73"/>
    <p:sldId id="359" r:id="rId74"/>
    <p:sldId id="360" r:id="rId75"/>
    <p:sldId id="361" r:id="rId76"/>
    <p:sldId id="362" r:id="rId77"/>
    <p:sldId id="364" r:id="rId78"/>
    <p:sldId id="363" r:id="rId79"/>
  </p:sldIdLst>
  <p:sldSz cx="9144000" cy="6858000" type="screen4x3"/>
  <p:notesSz cx="6858000" cy="9144000"/>
  <p:defaultTextStyle>
    <a:defPPr>
      <a:defRPr lang="x-non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3814" autoAdjust="0"/>
    <p:restoredTop sz="94660"/>
  </p:normalViewPr>
  <p:slideViewPr>
    <p:cSldViewPr>
      <p:cViewPr>
        <p:scale>
          <a:sx n="68" d="100"/>
          <a:sy n="68" d="100"/>
        </p:scale>
        <p:origin x="-328" y="-512"/>
      </p:cViewPr>
      <p:guideLst>
        <p:guide orient="horz" pos="3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9BD609-89BB-4446-90F6-C478BB0E95B1}" type="datetimeFigureOut">
              <a:rPr lang="x-none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x-non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BA2CA5-ACBB-4CF2-AF02-78090B8A1EA2}" type="slidenum">
              <a:rPr lang="x-none"/>
              <a:pPr>
                <a:defRPr/>
              </a:pPr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8132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ACC53E0-D1DE-4C3A-BDD9-7D46BF44B02B}" type="slidenum">
              <a:rPr lang="en-US" sz="1100"/>
              <a:pPr algn="r" defTabSz="865188"/>
              <a:t>2</a:t>
            </a:fld>
            <a:endParaRPr lang="en-US" sz="11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12</a:t>
            </a:fld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13</a:t>
            </a:fld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14</a:t>
            </a:fld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15</a:t>
            </a:fld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16</a:t>
            </a:fld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17</a:t>
            </a:fld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18</a:t>
            </a:fld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19</a:t>
            </a:fld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CD249EA-546A-4AD6-9856-3778108B6304}" type="slidenum">
              <a:rPr lang="en-US" sz="1100"/>
              <a:pPr algn="r" defTabSz="865188"/>
              <a:t>23</a:t>
            </a:fld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803445A8-D8FC-4240-8E70-3B39AE9EF468}" type="slidenum">
              <a:rPr lang="en-US" sz="1100"/>
              <a:pPr algn="r" defTabSz="865188"/>
              <a:t>24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9BC9918-F9C1-4DD4-BC19-85DACF4D9931}" type="slidenum">
              <a:rPr lang="en-US" sz="1100"/>
              <a:pPr algn="r" defTabSz="865188"/>
              <a:t>4</a:t>
            </a:fld>
            <a:endParaRPr lang="en-US"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25</a:t>
            </a:fld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26</a:t>
            </a:fld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27</a:t>
            </a:fld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28</a:t>
            </a:fld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29</a:t>
            </a:fld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30</a:t>
            </a:fld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31</a:t>
            </a:fld>
            <a:endParaRPr lang="en-US"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32</a:t>
            </a:fld>
            <a:endParaRPr lang="en-US"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33</a:t>
            </a:fld>
            <a:endParaRPr lang="en-US"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34</a:t>
            </a:fld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2631EDB6-C1C9-4A84-9AC0-47A408E7D625}" type="slidenum">
              <a:rPr lang="en-US" sz="1100"/>
              <a:pPr algn="r" defTabSz="865188"/>
              <a:t>5</a:t>
            </a:fld>
            <a:endParaRPr lang="en-US"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35</a:t>
            </a:fld>
            <a:endParaRPr lang="en-US"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36</a:t>
            </a:fld>
            <a:endParaRPr lang="en-US"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37</a:t>
            </a:fld>
            <a:endParaRPr lang="en-US"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38</a:t>
            </a:fld>
            <a:endParaRPr lang="en-US"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39</a:t>
            </a:fld>
            <a:endParaRPr lang="en-US"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D5F579ED-8DC2-4476-923E-E3BC68E4FB5B}" type="slidenum">
              <a:rPr lang="en-US" sz="1100"/>
              <a:pPr algn="r" defTabSz="865188"/>
              <a:t>40</a:t>
            </a:fld>
            <a:endParaRPr lang="en-US"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41</a:t>
            </a:fld>
            <a:endParaRPr lang="en-US"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42</a:t>
            </a:fld>
            <a:endParaRPr lang="en-US" sz="11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43</a:t>
            </a:fld>
            <a:endParaRPr lang="en-US" sz="11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44</a:t>
            </a:fld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6</a:t>
            </a:fld>
            <a:endParaRPr lang="en-US" sz="11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45</a:t>
            </a:fld>
            <a:endParaRPr lang="en-US"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46</a:t>
            </a:fld>
            <a:endParaRPr lang="en-US" sz="11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47</a:t>
            </a:fld>
            <a:endParaRPr lang="en-US" sz="11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48</a:t>
            </a:fld>
            <a:endParaRPr lang="en-US" sz="11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49</a:t>
            </a:fld>
            <a:endParaRPr lang="en-US" sz="11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50</a:t>
            </a:fld>
            <a:endParaRPr lang="en-US" sz="11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51</a:t>
            </a:fld>
            <a:endParaRPr lang="en-US" sz="11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52</a:t>
            </a:fld>
            <a:endParaRPr lang="en-US" sz="11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53</a:t>
            </a:fld>
            <a:endParaRPr lang="en-US" sz="11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54</a:t>
            </a:fld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7</a:t>
            </a:fld>
            <a:endParaRPr lang="en-US" sz="11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 smtClean="0">
              <a:cs typeface="Arial" charset="0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1F25A0-FC72-47B9-92D8-B4F0C791CF91}" type="slidenum">
              <a:rPr lang="en-US" sz="1100"/>
              <a:pPr algn="r" defTabSz="865188"/>
              <a:t>55</a:t>
            </a:fld>
            <a:endParaRPr lang="en-US" sz="11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 smtClean="0">
              <a:cs typeface="Arial" charset="0"/>
            </a:endParaRPr>
          </a:p>
        </p:txBody>
      </p:sp>
      <p:sp>
        <p:nvSpPr>
          <p:cNvPr id="108548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6D2D4376-80B0-4912-9C57-8537088EF50F}" type="slidenum">
              <a:rPr lang="en-US" sz="1100"/>
              <a:pPr algn="r" defTabSz="865188"/>
              <a:t>56</a:t>
            </a:fld>
            <a:endParaRPr lang="en-US" sz="11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ED1EFD9-2AFB-4674-8D24-6342CBAA8AA6}" type="slidenum">
              <a:rPr lang="en-US" sz="1100"/>
              <a:pPr algn="r" defTabSz="865188"/>
              <a:t>57</a:t>
            </a:fld>
            <a:endParaRPr lang="en-US" sz="11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26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7A13C72D-5D04-46EE-B66A-D2E093D225CD}" type="slidenum">
              <a:rPr lang="en-US" sz="1100"/>
              <a:pPr algn="r" defTabSz="865188"/>
              <a:t>58</a:t>
            </a:fld>
            <a:endParaRPr lang="en-US" sz="11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59</a:t>
            </a:fld>
            <a:endParaRPr lang="en-US" sz="11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60</a:t>
            </a:fld>
            <a:endParaRPr lang="en-US" sz="11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61</a:t>
            </a:fld>
            <a:endParaRPr lang="en-US" sz="11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62</a:t>
            </a:fld>
            <a:endParaRPr lang="en-US" sz="11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63</a:t>
            </a:fld>
            <a:endParaRPr lang="en-US" sz="11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64</a:t>
            </a:fld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8</a:t>
            </a:fld>
            <a:endParaRPr lang="en-US" sz="11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65</a:t>
            </a:fld>
            <a:endParaRPr lang="en-US" sz="11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66</a:t>
            </a:fld>
            <a:endParaRPr lang="en-US" sz="11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67</a:t>
            </a:fld>
            <a:endParaRPr lang="en-US" sz="11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68</a:t>
            </a:fld>
            <a:endParaRPr lang="en-US" sz="11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69</a:t>
            </a:fld>
            <a:endParaRPr lang="en-US" sz="11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70</a:t>
            </a:fld>
            <a:endParaRPr lang="en-US" sz="11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71</a:t>
            </a:fld>
            <a:endParaRPr lang="en-US" sz="11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72</a:t>
            </a:fld>
            <a:endParaRPr lang="en-US" sz="11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73</a:t>
            </a:fld>
            <a:endParaRPr lang="en-US" sz="11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74</a:t>
            </a:fld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9</a:t>
            </a:fld>
            <a:endParaRPr lang="en-US" sz="11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75</a:t>
            </a:fld>
            <a:endParaRPr lang="en-US" sz="11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76</a:t>
            </a:fld>
            <a:endParaRPr lang="en-US" sz="110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77</a:t>
            </a:fld>
            <a:endParaRPr lang="en-US" sz="11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78</a:t>
            </a:fld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10</a:t>
            </a:fld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11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FEF39-4977-4034-B124-62DE51A6BCC1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FF625-ACF7-44A8-B992-624A1AE7C59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32DF8-6E1A-42C1-B259-4B66570708C6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F25D4-FD2F-4BA3-BA8E-296249B5A3A1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2DBCE-785D-4B4C-BB62-850C2CF624F1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4F7C3-8C71-4313-B8C6-48BEA1DBCAD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D491B-FABD-4E5C-ACF9-C03F85928F19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08FA-40C1-4ABD-BA6D-CF107EC216C6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94287-0D71-4EAC-B199-90F97FB413EC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6337C-A6D6-4C76-BFCA-3FAB87A3A4F8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8C207-D854-4C2B-891E-9875AF42A78E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5B30D-6CB6-4CD7-8B7E-FC96ECDDFD7B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3C578-B11C-4BE7-97D4-1AB2D70B136E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289B0-EA09-4A6B-B04C-58E95080FD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050FF-C21F-452B-86AE-A5BB6AA887AB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162D2-038A-41DE-9A29-C432C239EE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E56C0-A5F9-4E68-B798-FC4C6946A4B8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22816-5EB8-4087-A630-B46B3C5F7325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10/24/15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Arial" charset="0"/>
              </a:rPr>
              <a:t>Recursion</a:t>
            </a:r>
            <a:endParaRPr lang="x-none" dirty="0"/>
          </a:p>
        </p:txBody>
      </p:sp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algn="l" rtl="0"/>
            <a:r>
              <a:rPr lang="en-US" dirty="0" smtClean="0">
                <a:cs typeface="Arial" charset="0"/>
              </a:rPr>
              <a:t>CSC212: Data Structures</a:t>
            </a:r>
            <a:endParaRPr lang="x-non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88084" name="TextBox 16"/>
              <p:cNvSpPr txBox="1">
                <a:spLocks noChangeArrowheads="1"/>
              </p:cNvSpPr>
              <p:nvPr/>
            </p:nvSpPr>
            <p:spPr bwMode="auto">
              <a:xfrm>
                <a:off x="3276600" y="57912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182707" y="573381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82707" y="512428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89" name="TextBox 30"/>
              <p:cNvSpPr txBox="1">
                <a:spLocks noChangeArrowheads="1"/>
              </p:cNvSpPr>
              <p:nvPr/>
            </p:nvSpPr>
            <p:spPr bwMode="auto">
              <a:xfrm>
                <a:off x="3249304" y="5154304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182707" y="449569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0" name="TextBox 31"/>
              <p:cNvSpPr txBox="1">
                <a:spLocks noChangeArrowheads="1"/>
              </p:cNvSpPr>
              <p:nvPr/>
            </p:nvSpPr>
            <p:spPr bwMode="auto">
              <a:xfrm>
                <a:off x="3284560" y="44958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4*</a:t>
                </a:r>
                <a:r>
                  <a:rPr lang="en-US">
                    <a:solidFill>
                      <a:srgbClr val="C90303"/>
                    </a:solidFill>
                  </a:rPr>
                  <a:t>6</a:t>
                </a:r>
                <a:r>
                  <a:rPr lang="en-US"/>
                  <a:t>=24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3*</a:t>
                </a:r>
                <a:r>
                  <a:rPr lang="en-US">
                    <a:solidFill>
                      <a:srgbClr val="C90303"/>
                    </a:solidFill>
                  </a:rPr>
                  <a:t>2</a:t>
                </a:r>
                <a:r>
                  <a:rPr lang="en-US"/>
                  <a:t>=6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182707" y="374330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1" name="TextBox 32"/>
              <p:cNvSpPr txBox="1">
                <a:spLocks noChangeArrowheads="1"/>
              </p:cNvSpPr>
              <p:nvPr/>
            </p:nvSpPr>
            <p:spPr bwMode="auto">
              <a:xfrm>
                <a:off x="3248819" y="38100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0788" y="3352801"/>
            <a:ext cx="3521075" cy="457199"/>
            <a:chOff x="1220788" y="3505200"/>
            <a:chExt cx="3520660" cy="45715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581391"/>
              <a:ext cx="1907950" cy="380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048" y="3505200"/>
              <a:ext cx="914400" cy="369332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4*</a:t>
              </a:r>
              <a:r>
                <a:rPr lang="en-US">
                  <a:solidFill>
                    <a:srgbClr val="C90303"/>
                  </a:solidFill>
                </a:rPr>
                <a:t>6</a:t>
              </a:r>
              <a:r>
                <a:rPr lang="en-US"/>
                <a:t>=24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5"/>
          <p:cNvGraphicFramePr>
            <a:graphicFrameLocks noChangeAspect="1"/>
          </p:cNvGraphicFramePr>
          <p:nvPr/>
        </p:nvGraphicFramePr>
        <p:xfrm>
          <a:off x="41021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251520" y="2852936"/>
            <a:ext cx="874008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Factorial Function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Factorial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! =4*3*2*1</a:t>
            </a:r>
          </a:p>
          <a:p>
            <a:pPr marL="171450" indent="-17145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! =4 * 3!</a:t>
            </a:r>
          </a:p>
        </p:txBody>
      </p:sp>
      <p:sp>
        <p:nvSpPr>
          <p:cNvPr id="81924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8458200" cy="2338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Sometimes, certain statements in an algorithm are repeated on different sizes of an input instance. </a:t>
            </a:r>
          </a:p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Repetition can be achieved in two different ways.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uses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function calls itself</a:t>
            </a:r>
          </a:p>
          <a:p>
            <a:pPr marL="852488" lvl="1" indent="-457200">
              <a:buFont typeface="Wingdings" pitchFamily="2" charset="2"/>
              <a:buChar char="Ø"/>
              <a:defRPr/>
            </a:pPr>
            <a:endParaRPr lang="en-US" dirty="0"/>
          </a:p>
        </p:txBody>
      </p:sp>
      <p:graphicFrame>
        <p:nvGraphicFramePr>
          <p:cNvPr id="819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74101"/>
              </p:ext>
            </p:extLst>
          </p:nvPr>
        </p:nvGraphicFramePr>
        <p:xfrm>
          <a:off x="957263" y="4132263"/>
          <a:ext cx="61372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6" imgW="2832100" imgH="533400" progId="Equation.3">
                  <p:embed/>
                </p:oleObj>
              </mc:Choice>
              <mc:Fallback>
                <p:oleObj name="Equation" r:id="rId6" imgW="28321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132263"/>
                        <a:ext cx="6137275" cy="12398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31540" y="1412776"/>
            <a:ext cx="8280920" cy="4536504"/>
            <a:chOff x="1115616" y="1417047"/>
            <a:chExt cx="7704856" cy="4244201"/>
          </a:xfrm>
        </p:grpSpPr>
        <p:grpSp>
          <p:nvGrpSpPr>
            <p:cNvPr id="2" name="Group 41"/>
            <p:cNvGrpSpPr>
              <a:grpSpLocks/>
            </p:cNvGrpSpPr>
            <p:nvPr/>
          </p:nvGrpSpPr>
          <p:grpSpPr bwMode="auto">
            <a:xfrm>
              <a:off x="1220788" y="2211671"/>
              <a:ext cx="5333333" cy="3449577"/>
              <a:chOff x="1220788" y="3575210"/>
              <a:chExt cx="3655639" cy="2298299"/>
            </a:xfrm>
          </p:grpSpPr>
          <p:grpSp>
            <p:nvGrpSpPr>
              <p:cNvPr id="3" name="Group 34"/>
              <p:cNvGrpSpPr>
                <a:grpSpLocks/>
              </p:cNvGrpSpPr>
              <p:nvPr/>
            </p:nvGrpSpPr>
            <p:grpSpPr bwMode="auto">
              <a:xfrm>
                <a:off x="1220788" y="3575210"/>
                <a:ext cx="3655639" cy="2298299"/>
                <a:chOff x="1220788" y="3499010"/>
                <a:chExt cx="3655639" cy="2298299"/>
              </a:xfrm>
            </p:grpSpPr>
            <p:grpSp>
              <p:nvGrpSpPr>
                <p:cNvPr id="7" name="Group 10"/>
                <p:cNvGrpSpPr>
                  <a:grpSpLocks/>
                </p:cNvGrpSpPr>
                <p:nvPr/>
              </p:nvGrpSpPr>
              <p:grpSpPr bwMode="auto">
                <a:xfrm>
                  <a:off x="1220788" y="3581392"/>
                  <a:ext cx="1907950" cy="2215917"/>
                  <a:chOff x="1981994" y="3581392"/>
                  <a:chExt cx="1907950" cy="2215917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981994" y="3581392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recursiveFact(4)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81994" y="4190928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recursiveFact(3)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981994" y="4800464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recursiveFact(2)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981994" y="5416349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recursiveFact(1)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3962027" y="3499010"/>
                  <a:ext cx="914400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en-US" dirty="0" smtClean="0"/>
                    <a:t>*</a:t>
                  </a:r>
                  <a:r>
                    <a:rPr lang="en-US" dirty="0" smtClean="0">
                      <a:solidFill>
                        <a:srgbClr val="C90303"/>
                      </a:solidFill>
                    </a:rPr>
                    <a:t>6</a:t>
                  </a:r>
                  <a:r>
                    <a:rPr lang="en-US" dirty="0" smtClean="0"/>
                    <a:t>=24</a:t>
                  </a:r>
                  <a:endParaRPr lang="en-US" dirty="0"/>
                </a:p>
              </p:txBody>
            </p:sp>
            <p:sp>
              <p:nvSpPr>
                <p:cNvPr id="9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3764601" y="4104926"/>
                  <a:ext cx="838971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*</a:t>
                  </a:r>
                  <a:r>
                    <a:rPr lang="en-US" dirty="0" smtClean="0">
                      <a:solidFill>
                        <a:srgbClr val="C90303"/>
                      </a:solidFill>
                    </a:rPr>
                    <a:t>2</a:t>
                  </a:r>
                  <a:r>
                    <a:rPr lang="en-US" dirty="0" smtClean="0"/>
                    <a:t>=6</a:t>
                  </a:r>
                  <a:endParaRPr lang="en-US" dirty="0"/>
                </a:p>
              </p:txBody>
            </p:sp>
            <p:sp>
              <p:nvSpPr>
                <p:cNvPr id="10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567174" y="4800544"/>
                  <a:ext cx="927358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2*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=2</a:t>
                  </a:r>
                </a:p>
              </p:txBody>
            </p:sp>
            <p:sp>
              <p:nvSpPr>
                <p:cNvPr id="11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559750" y="5393428"/>
                  <a:ext cx="927256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1*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=1</a:t>
                  </a: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182707" y="5077673"/>
                  <a:ext cx="152382" cy="457152"/>
                </a:xfrm>
                <a:custGeom>
                  <a:avLst/>
                  <a:gdLst>
                    <a:gd name="connsiteX0" fmla="*/ 9525 w 254000"/>
                    <a:gd name="connsiteY0" fmla="*/ 742950 h 742950"/>
                    <a:gd name="connsiteX1" fmla="*/ 209550 w 254000"/>
                    <a:gd name="connsiteY1" fmla="*/ 466725 h 742950"/>
                    <a:gd name="connsiteX2" fmla="*/ 219075 w 254000"/>
                    <a:gd name="connsiteY2" fmla="*/ 209550 h 742950"/>
                    <a:gd name="connsiteX3" fmla="*/ 0 w 254000"/>
                    <a:gd name="connsiteY3" fmla="*/ 0 h 742950"/>
                    <a:gd name="connsiteX4" fmla="*/ 0 w 254000"/>
                    <a:gd name="connsiteY4" fmla="*/ 0 h 74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000" h="742950">
                      <a:moveTo>
                        <a:pt x="9525" y="742950"/>
                      </a:moveTo>
                      <a:cubicBezTo>
                        <a:pt x="92075" y="649287"/>
                        <a:pt x="174625" y="555625"/>
                        <a:pt x="209550" y="466725"/>
                      </a:cubicBezTo>
                      <a:cubicBezTo>
                        <a:pt x="244475" y="377825"/>
                        <a:pt x="254000" y="287337"/>
                        <a:pt x="219075" y="209550"/>
                      </a:cubicBezTo>
                      <a:cubicBezTo>
                        <a:pt x="184150" y="131763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" name="Down Arrow 3"/>
              <p:cNvSpPr/>
              <p:nvPr/>
            </p:nvSpPr>
            <p:spPr>
              <a:xfrm>
                <a:off x="2209683" y="4046489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209683" y="4676660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2209683" y="5252863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5004048" y="443711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4067944" y="3717032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92080" y="3501008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80112" y="2492896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31" idx="1"/>
            </p:cNvCxnSpPr>
            <p:nvPr/>
          </p:nvCxnSpPr>
          <p:spPr>
            <a:xfrm flipV="1">
              <a:off x="6554121" y="2380238"/>
              <a:ext cx="394143" cy="16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48264" y="219557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final answer 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067944" y="285293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082820" y="177281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115616" y="1417047"/>
              <a:ext cx="2783572" cy="57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</a:rPr>
                <a:t>caller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660642" y="2060848"/>
              <a:ext cx="111158" cy="3430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940152" y="155679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460625" y="332656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460625" y="332656"/>
            <a:ext cx="4320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Exercise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84785"/>
            <a:ext cx="8748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Calculate </a:t>
            </a:r>
            <a:r>
              <a:rPr lang="en-US" sz="3200" dirty="0" err="1"/>
              <a:t>x</a:t>
            </a:r>
            <a:r>
              <a:rPr lang="en-US" sz="3200" baseline="30000" dirty="0" err="1"/>
              <a:t>n</a:t>
            </a:r>
            <a:r>
              <a:rPr lang="en-US" sz="3200" dirty="0"/>
              <a:t> using both iteration and recursion. (Assume x &gt; 0 and n &gt;= 0)</a:t>
            </a:r>
          </a:p>
        </p:txBody>
      </p:sp>
    </p:spTree>
    <p:extLst>
      <p:ext uri="{BB962C8B-B14F-4D97-AF65-F5344CB8AC3E}">
        <p14:creationId xmlns:p14="http://schemas.microsoft.com/office/powerpoint/2010/main" val="15966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1890713" y="381000"/>
            <a:ext cx="56530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Types of 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990600" y="1219200"/>
            <a:ext cx="4572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ChangeArrowheads="1"/>
          </p:cNvSpPr>
          <p:nvPr/>
        </p:nvSpPr>
        <p:spPr bwMode="auto">
          <a:xfrm>
            <a:off x="304800" y="1447800"/>
            <a:ext cx="8534400" cy="954088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 algn="ctr"/>
            <a:r>
              <a:rPr 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 this case a recursive method makes at most one recursive call each time it is invoked.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81000" y="2514600"/>
            <a:ext cx="87630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3: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an array A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find the sum of first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integers.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Observation: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Sum can be defined recursively as follows: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1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8217"/>
              </p:ext>
            </p:extLst>
          </p:nvPr>
        </p:nvGraphicFramePr>
        <p:xfrm>
          <a:off x="1017588" y="4310063"/>
          <a:ext cx="81470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4" imgW="3759200" imgH="558800" progId="Equation.3">
                  <p:embed/>
                </p:oleObj>
              </mc:Choice>
              <mc:Fallback>
                <p:oleObj name="Equation" r:id="rId4" imgW="37592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310063"/>
                        <a:ext cx="8147050" cy="12096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066800" y="1905000"/>
            <a:ext cx="7696200" cy="3000375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defRPr/>
            </a:pPr>
            <a:r>
              <a:rPr lang="en-US" sz="2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       return A[0];                           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3187" name="Rectangle 17"/>
          <p:cNvSpPr>
            <a:spLocks noChangeArrowheads="1"/>
          </p:cNvSpPr>
          <p:nvPr/>
        </p:nvSpPr>
        <p:spPr bwMode="auto">
          <a:xfrm>
            <a:off x="304800" y="4800600"/>
            <a:ext cx="8534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Base case should be defined so that every possible chain of recursive calls eventually reach a base case.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Algorithm must start by testing a set of base cases.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After testing for base cases perform a single recursive call.</a:t>
            </a:r>
          </a:p>
        </p:txBody>
      </p:sp>
      <p:sp>
        <p:nvSpPr>
          <p:cNvPr id="93188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90600" y="1447800"/>
            <a:ext cx="195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buFont typeface="Times New Roman" pitchFamily="18" charset="0"/>
              <a:buChar char="−"/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6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]=??+5=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]=?+6=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A[1</a:t>
            </a:r>
            <a:r>
              <a:rPr lang="en-US" sz="1600" dirty="0" smtClean="0"/>
              <a:t>]=?+</a:t>
            </a:r>
            <a:r>
              <a:rPr lang="en-US" sz="1600" dirty="0"/>
              <a:t>3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23528" y="764704"/>
            <a:ext cx="879346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Factorial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This is recursive definition. It consists of two parts: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case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ii.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3405"/>
              </p:ext>
            </p:extLst>
          </p:nvPr>
        </p:nvGraphicFramePr>
        <p:xfrm>
          <a:off x="1043608" y="2276872"/>
          <a:ext cx="55308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552400" imgH="457200" progId="Equation.3">
                  <p:embed/>
                </p:oleObj>
              </mc:Choice>
              <mc:Fallback>
                <p:oleObj name="Equation" r:id="rId3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5530850" cy="10620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429000" y="272703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445224"/>
            <a:ext cx="87129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Important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endParaRPr lang="en-US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Every recursion must have at least one base case, at which </a:t>
            </a:r>
            <a:r>
              <a:rPr lang="en-US" sz="2000" dirty="0" smtClean="0">
                <a:latin typeface="Times New Roman"/>
                <a:cs typeface="Times New Roman"/>
              </a:rPr>
              <a:t>the recursion </a:t>
            </a:r>
            <a:r>
              <a:rPr lang="en-US" sz="2000" dirty="0">
                <a:latin typeface="Times New Roman"/>
                <a:cs typeface="Times New Roman"/>
              </a:rPr>
              <a:t>does not recur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5235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A[1</a:t>
            </a:r>
            <a:r>
              <a:rPr lang="en-US" sz="1600" dirty="0" smtClean="0"/>
              <a:t>]=?+</a:t>
            </a:r>
            <a:r>
              <a:rPr lang="en-US" sz="1600" dirty="0"/>
              <a:t>3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95259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95260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182813" cy="2057400"/>
            <a:chOff x="762000" y="2667000"/>
            <a:chExt cx="2182813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827211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A[0]=</a:t>
            </a:r>
            <a:r>
              <a:rPr lang="en-US" sz="1600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3581400" y="40386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1526977"/>
            <a:chOff x="762000" y="2667000"/>
            <a:chExt cx="2438400" cy="1526977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7</a:t>
            </a:r>
            <a:r>
              <a:rPr lang="en-US" sz="1600" dirty="0" smtClean="0"/>
              <a:t>+A[2</a:t>
            </a:r>
            <a:r>
              <a:rPr lang="en-US" sz="1600" dirty="0"/>
              <a:t>]=</a:t>
            </a:r>
            <a:r>
              <a:rPr lang="en-US" sz="1600" dirty="0" smtClean="0"/>
              <a:t>7+6=</a:t>
            </a:r>
            <a:r>
              <a:rPr lang="en-US" sz="1600" dirty="0" smtClean="0">
                <a:solidFill>
                  <a:srgbClr val="C00000"/>
                </a:solidFill>
              </a:rPr>
              <a:t>13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7</a:t>
            </a:r>
            <a:r>
              <a:rPr lang="en-US" sz="1600" dirty="0" smtClean="0"/>
              <a:t>+A[2</a:t>
            </a:r>
            <a:r>
              <a:rPr lang="en-US" sz="1600" dirty="0"/>
              <a:t>]=</a:t>
            </a:r>
            <a:r>
              <a:rPr lang="en-US" sz="1600" dirty="0" smtClean="0"/>
              <a:t>7+6=</a:t>
            </a:r>
            <a:r>
              <a:rPr lang="en-US" sz="1600" dirty="0" smtClean="0">
                <a:solidFill>
                  <a:srgbClr val="C00000"/>
                </a:solidFill>
              </a:rPr>
              <a:t>13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2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1066800"/>
            <a:chOff x="762000" y="2667000"/>
            <a:chExt cx="2182813" cy="10668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13</a:t>
            </a:r>
            <a:r>
              <a:rPr lang="en-US" sz="1600" dirty="0" smtClean="0"/>
              <a:t>+A[3</a:t>
            </a:r>
            <a:r>
              <a:rPr lang="en-US" sz="1600" dirty="0"/>
              <a:t>]=</a:t>
            </a:r>
            <a:r>
              <a:rPr lang="en-US" sz="1600" dirty="0" smtClean="0"/>
              <a:t>13+2=</a:t>
            </a:r>
            <a:r>
              <a:rPr lang="en-US" sz="1600" dirty="0" smtClean="0">
                <a:solidFill>
                  <a:srgbClr val="C00000"/>
                </a:solidFill>
              </a:rPr>
              <a:t>15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8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13</a:t>
            </a:r>
            <a:r>
              <a:rPr lang="en-US" sz="1600" dirty="0" smtClean="0"/>
              <a:t>+A[3</a:t>
            </a:r>
            <a:r>
              <a:rPr lang="en-US" sz="1600" dirty="0"/>
              <a:t>]=</a:t>
            </a:r>
            <a:r>
              <a:rPr lang="en-US" sz="1600" dirty="0" smtClean="0"/>
              <a:t>13+2=</a:t>
            </a:r>
            <a:r>
              <a:rPr lang="en-US" sz="1600" dirty="0" smtClean="0">
                <a:solidFill>
                  <a:srgbClr val="C00000"/>
                </a:solidFill>
              </a:rPr>
              <a:t>15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1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609600"/>
            <a:chOff x="762000" y="2667000"/>
            <a:chExt cx="2182813" cy="6096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Freeform 46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0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2057400"/>
            <a:chOff x="762000" y="2667000"/>
            <a:chExt cx="2438400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255" name="TextBox 22"/>
            <p:cNvSpPr txBox="1">
              <a:spLocks noChangeArrowheads="1"/>
            </p:cNvSpPr>
            <p:nvPr/>
          </p:nvSpPr>
          <p:spPr bwMode="auto">
            <a:xfrm>
              <a:off x="2971800" y="43434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8" name="Rectangle 17"/>
          <p:cNvSpPr>
            <a:spLocks noChangeArrowheads="1"/>
          </p:cNvSpPr>
          <p:nvPr/>
        </p:nvSpPr>
        <p:spPr bwMode="auto">
          <a:xfrm>
            <a:off x="314474" y="4725560"/>
            <a:ext cx="8505998" cy="1446550"/>
          </a:xfrm>
          <a:prstGeom prst="rect">
            <a:avLst/>
          </a:prstGeom>
          <a:solidFill>
            <a:srgbClr val="FCFEBE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 array of size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Sum(A,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makes n calls.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spends a constant amount of time.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time complexity is O(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1125538" y="14430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It can be written as:</a:t>
            </a:r>
          </a:p>
        </p:txBody>
      </p:sp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1250950" y="2052638"/>
          <a:ext cx="6686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4" imgW="3085920" imgH="457200" progId="">
                  <p:embed/>
                </p:oleObj>
              </mc:Choice>
              <mc:Fallback>
                <p:oleObj name="Equation" r:id="rId4" imgW="308592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052638"/>
                        <a:ext cx="6686550" cy="990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1524000" y="3271838"/>
            <a:ext cx="6553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where fact(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is the function that calculates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!.</a:t>
            </a:r>
          </a:p>
        </p:txBody>
      </p:sp>
      <p:sp>
        <p:nvSpPr>
          <p:cNvPr id="83973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3974" name="Rectangle 8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14400" y="3538538"/>
            <a:ext cx="7391400" cy="286226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BinarySum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 ,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,n)</a:t>
            </a:r>
          </a:p>
          <a:p>
            <a:pPr marL="1146175" indent="-750888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≥ 1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such that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has at least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integers in A. 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if n =1</a:t>
            </a:r>
          </a:p>
          <a:p>
            <a:pPr marL="1714500" lvl="3" indent="-3429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A[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Else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)+BinarySum(A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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grpSp>
        <p:nvGrpSpPr>
          <p:cNvPr id="101380" name="Group 8"/>
          <p:cNvGrpSpPr>
            <a:grpSpLocks/>
          </p:cNvGrpSpPr>
          <p:nvPr/>
        </p:nvGrpSpPr>
        <p:grpSpPr bwMode="auto">
          <a:xfrm>
            <a:off x="8153400" y="1371600"/>
            <a:ext cx="838200" cy="1981200"/>
            <a:chOff x="6400800" y="1981200"/>
            <a:chExt cx="838200" cy="1981200"/>
          </a:xfrm>
        </p:grpSpPr>
        <p:grpSp>
          <p:nvGrpSpPr>
            <p:cNvPr id="101381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1387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13" name="Rectangle 12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1013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4" name="Rectangle 28"/>
          <p:cNvSpPr>
            <a:spLocks noChangeArrowheads="1"/>
          </p:cNvSpPr>
          <p:nvPr/>
        </p:nvSpPr>
        <p:spPr bwMode="auto">
          <a:xfrm>
            <a:off x="574675" y="914400"/>
            <a:ext cx="7731125" cy="4619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In this case,  a recursive algorithm makes two recursive calls.</a:t>
            </a:r>
          </a:p>
        </p:txBody>
      </p:sp>
      <p:sp>
        <p:nvSpPr>
          <p:cNvPr id="101395" name="Rectangle 29"/>
          <p:cNvSpPr>
            <a:spLocks noChangeArrowheads="1"/>
          </p:cNvSpPr>
          <p:nvPr/>
        </p:nvSpPr>
        <p:spPr bwMode="auto">
          <a:xfrm>
            <a:off x="479425" y="1371600"/>
            <a:ext cx="2430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</a:t>
            </a:r>
            <a:endParaRPr lang="en-US"/>
          </a:p>
        </p:txBody>
      </p:sp>
      <p:sp>
        <p:nvSpPr>
          <p:cNvPr id="101396" name="Rectangle 30"/>
          <p:cNvSpPr>
            <a:spLocks noChangeArrowheads="1"/>
          </p:cNvSpPr>
          <p:nvPr/>
        </p:nvSpPr>
        <p:spPr bwMode="auto">
          <a:xfrm>
            <a:off x="990600" y="19050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Problem: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Find the sum of n elements of an integer array A.</a:t>
            </a:r>
          </a:p>
        </p:txBody>
      </p:sp>
      <p:sp>
        <p:nvSpPr>
          <p:cNvPr id="101397" name="Rectangle 31"/>
          <p:cNvSpPr>
            <a:spLocks noChangeArrowheads="1"/>
          </p:cNvSpPr>
          <p:nvPr/>
        </p:nvSpPr>
        <p:spPr bwMode="auto">
          <a:xfrm>
            <a:off x="990600" y="1905000"/>
            <a:ext cx="670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Algorithm:</a:t>
            </a:r>
            <a:endParaRPr lang="en-US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Add these two values</a:t>
            </a:r>
          </a:p>
        </p:txBody>
      </p:sp>
      <p:graphicFrame>
        <p:nvGraphicFramePr>
          <p:cNvPr id="101398" name="Object 25"/>
          <p:cNvGraphicFramePr>
            <a:graphicFrameLocks noChangeAspect="1"/>
          </p:cNvGraphicFramePr>
          <p:nvPr/>
        </p:nvGraphicFramePr>
        <p:xfrm>
          <a:off x="41148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1"/>
          <p:cNvSpPr txBox="1">
            <a:spLocks noChangeArrowheads="1"/>
          </p:cNvSpPr>
          <p:nvPr/>
        </p:nvSpPr>
        <p:spPr bwMode="auto">
          <a:xfrm>
            <a:off x="1524000" y="4445000"/>
            <a:ext cx="5562600" cy="20240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static int iterativeFact(int n)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int fact = 1;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for(i = 1; i &lt;= n; i++)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fact=fact*I;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return fact;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1201738" y="1443038"/>
            <a:ext cx="2379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Implementation</a:t>
            </a:r>
          </a:p>
        </p:txBody>
      </p:sp>
      <p:sp>
        <p:nvSpPr>
          <p:cNvPr id="86020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24000" y="2284413"/>
            <a:ext cx="5410200" cy="1754187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if(n==0)return 1;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n*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1447800" y="1801813"/>
            <a:ext cx="1585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Recursive:</a:t>
            </a: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1447800" y="3957638"/>
            <a:ext cx="1414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Iterative: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 rot="10800000">
            <a:off x="3927475" y="2438400"/>
            <a:ext cx="533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00488" y="1995488"/>
            <a:ext cx="533400" cy="368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24</a:t>
            </a:r>
            <a:endParaRPr lang="en-MY" dirty="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"/>
          <p:cNvSpPr>
            <a:spLocks noChangeArrowheads="1"/>
          </p:cNvSpPr>
          <p:nvPr/>
        </p:nvSpPr>
        <p:spPr bwMode="auto">
          <a:xfrm>
            <a:off x="1219200" y="1676400"/>
            <a:ext cx="7620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>
              <a:buFont typeface="Times New Roman" pitchFamily="18" charset="0"/>
              <a:buChar char="−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Fibonacci Number</a:t>
            </a:r>
          </a:p>
          <a:p>
            <a:pPr marL="463550" indent="-46355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1, 1, 2, 3, 5, 8, 13, 21, 34, 55, . . . . . 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number after the second number is the sum of the two preceding numbers.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numbers can naturally be defined recursively :</a:t>
            </a:r>
          </a:p>
          <a:p>
            <a:pPr marL="463550" indent="-46355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5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79425" y="1092200"/>
            <a:ext cx="232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</a:t>
            </a:r>
            <a:endParaRPr lang="en-US"/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644650" y="3792538"/>
          <a:ext cx="73469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quation" r:id="rId4" imgW="3390840" imgH="711000" progId="">
                  <p:embed/>
                </p:oleObj>
              </mc:Choice>
              <mc:Fallback>
                <p:oleObj name="Equation" r:id="rId4" imgW="3390840" imgH="711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792538"/>
                        <a:ext cx="7346950" cy="1541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ChangeArrowheads="1"/>
          </p:cNvSpPr>
          <p:nvPr/>
        </p:nvSpPr>
        <p:spPr bwMode="auto">
          <a:xfrm>
            <a:off x="1066800" y="1676400"/>
            <a:ext cx="670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Implementation of Fibonacci Function</a:t>
            </a:r>
          </a:p>
        </p:txBody>
      </p:sp>
      <p:sp>
        <p:nvSpPr>
          <p:cNvPr id="107523" name="TextBox 2"/>
          <p:cNvSpPr txBox="1">
            <a:spLocks noChangeArrowheads="1"/>
          </p:cNvSpPr>
          <p:nvPr/>
        </p:nvSpPr>
        <p:spPr bwMode="auto">
          <a:xfrm>
            <a:off x="1143000" y="2211388"/>
            <a:ext cx="7391400" cy="304641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fib(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base cases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 fib(n-1)+fib(n-2);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4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479425" y="1092200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" descr="scan00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63725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10"/>
          <p:cNvSpPr>
            <a:spLocks noChangeArrowheads="1"/>
          </p:cNvSpPr>
          <p:nvPr/>
        </p:nvSpPr>
        <p:spPr bwMode="auto">
          <a:xfrm>
            <a:off x="762000" y="1366838"/>
            <a:ext cx="670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Trace of Fibonacci Function: fib(5)</a:t>
            </a:r>
          </a:p>
        </p:txBody>
      </p:sp>
      <p:sp>
        <p:nvSpPr>
          <p:cNvPr id="109572" name="Rectangle 10"/>
          <p:cNvSpPr>
            <a:spLocks noChangeArrowheads="1"/>
          </p:cNvSpPr>
          <p:nvPr/>
        </p:nvSpPr>
        <p:spPr bwMode="auto">
          <a:xfrm>
            <a:off x="2438400" y="2063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479425" y="885825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04800" y="1676400"/>
            <a:ext cx="861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Given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S={s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athematica1Mono"/>
              </a:rPr>
              <a:t>… ,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athematica1Mono"/>
              </a:rPr>
              <a:t>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is a sorted sequence of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and an  	         integer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whether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in S.</a:t>
            </a:r>
          </a:p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Algorithm: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sequence is empty, return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the middle element of the sequence.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return its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 x,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apply the algorithm on the subsequence that lies  above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Otherwise, apply the algorithm on the subsequence of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lies below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19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1016000"/>
            <a:ext cx="506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6: Binary Search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=4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=0</a:t>
            </a:r>
            <a:endParaRPr lang="x-none" sz="1200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638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1,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4" name="Rectangle 3"/>
          <p:cNvSpPr/>
          <p:nvPr/>
        </p:nvSpPr>
        <p:spPr bwMode="auto">
          <a:xfrm>
            <a:off x="1220788" y="342900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recursiveFact(4)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3827355" y="3352800"/>
            <a:ext cx="914508" cy="369371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C90303"/>
                </a:solidFill>
              </a:rPr>
              <a:t>?</a:t>
            </a:r>
            <a:r>
              <a:rPr lang="en-US" dirty="0" smtClean="0"/>
              <a:t>=?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=4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/2);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980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=5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6, 5,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=4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=3</a:t>
            </a:r>
            <a:endParaRPr lang="x-none" sz="12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4, 3,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6" name="Group 5"/>
          <p:cNvGrpSpPr/>
          <p:nvPr/>
        </p:nvGrpSpPr>
        <p:grpSpPr>
          <a:xfrm>
            <a:off x="1220788" y="3352800"/>
            <a:ext cx="3521075" cy="457201"/>
            <a:chOff x="1220788" y="3352800"/>
            <a:chExt cx="3521075" cy="45720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4290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C90303"/>
                  </a:solidFill>
                </a:rPr>
                <a:t>?</a:t>
              </a:r>
              <a:r>
                <a:rPr lang="en-US" dirty="0" smtClean="0"/>
                <a:t>=?</a:t>
              </a:r>
              <a:endParaRPr lang="en-US" dirty="0"/>
            </a:p>
          </p:txBody>
        </p:sp>
      </p:grpSp>
      <p:sp>
        <p:nvSpPr>
          <p:cNvPr id="88081" name="TextBox 13"/>
          <p:cNvSpPr txBox="1">
            <a:spLocks noChangeArrowheads="1"/>
          </p:cNvSpPr>
          <p:nvPr/>
        </p:nvSpPr>
        <p:spPr bwMode="auto">
          <a:xfrm>
            <a:off x="3419872" y="4067741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C90303"/>
                </a:solidFill>
              </a:rPr>
              <a:t>?</a:t>
            </a:r>
            <a:r>
              <a:rPr lang="en-US" dirty="0" smtClean="0"/>
              <a:t>=?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20788" y="3817938"/>
            <a:ext cx="1908175" cy="601663"/>
            <a:chOff x="1220788" y="3817938"/>
            <a:chExt cx="1908175" cy="601663"/>
          </a:xfrm>
        </p:grpSpPr>
        <p:sp>
          <p:nvSpPr>
            <p:cNvPr id="5" name="Rectangle 4"/>
            <p:cNvSpPr/>
            <p:nvPr/>
          </p:nvSpPr>
          <p:spPr bwMode="auto">
            <a:xfrm>
              <a:off x="1220788" y="40386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recursiveFact(3)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209800" y="3817938"/>
              <a:ext cx="76200" cy="2286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7" name="Group 6"/>
          <p:cNvGrpSpPr/>
          <p:nvPr/>
        </p:nvGrpSpPr>
        <p:grpSpPr>
          <a:xfrm>
            <a:off x="1220788" y="3352800"/>
            <a:ext cx="3521075" cy="1676400"/>
            <a:chOff x="1220788" y="3352800"/>
            <a:chExt cx="3521075" cy="1676400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220788" y="3429000"/>
              <a:ext cx="1908175" cy="1600200"/>
              <a:chOff x="1981994" y="3581392"/>
              <a:chExt cx="1907950" cy="16000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1994" y="3581392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recursiveFact(4)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1994" y="4190928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recursiveFact(3)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81994" y="4800464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recursiveFact(2)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C90303"/>
                  </a:solidFill>
                </a:rPr>
                <a:t>?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88081" name="TextBox 13"/>
            <p:cNvSpPr txBox="1">
              <a:spLocks noChangeArrowheads="1"/>
            </p:cNvSpPr>
            <p:nvPr/>
          </p:nvSpPr>
          <p:spPr bwMode="auto">
            <a:xfrm>
              <a:off x="3505469" y="4028439"/>
              <a:ext cx="838299" cy="36937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C90303"/>
                  </a:solidFill>
                </a:rPr>
                <a:t>?</a:t>
              </a:r>
              <a:r>
                <a:rPr lang="en-US" dirty="0" smtClean="0"/>
                <a:t>=?</a:t>
              </a:r>
              <a:endParaRPr lang="en-US" dirty="0"/>
            </a:p>
          </p:txBody>
        </p:sp>
      </p:grpSp>
      <p:sp>
        <p:nvSpPr>
          <p:cNvPr id="88082" name="TextBox 14"/>
          <p:cNvSpPr txBox="1">
            <a:spLocks noChangeArrowheads="1"/>
          </p:cNvSpPr>
          <p:nvPr/>
        </p:nvSpPr>
        <p:spPr bwMode="auto">
          <a:xfrm>
            <a:off x="3505469" y="4608532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C90303"/>
                </a:solidFill>
              </a:rPr>
              <a:t>?</a:t>
            </a:r>
            <a:r>
              <a:rPr lang="en-US" dirty="0" smtClean="0"/>
              <a:t>=?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 bwMode="auto">
          <a:xfrm>
            <a:off x="2209800" y="3817938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Down Arrow 38"/>
          <p:cNvSpPr/>
          <p:nvPr/>
        </p:nvSpPr>
        <p:spPr bwMode="auto">
          <a:xfrm>
            <a:off x="2209800" y="4448175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344</TotalTime>
  <Words>5675</Words>
  <Application>Microsoft Macintosh PowerPoint</Application>
  <PresentationFormat>On-screen Show (4:3)</PresentationFormat>
  <Paragraphs>1935</Paragraphs>
  <Slides>78</Slides>
  <Notes>73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>Clarity</vt:lpstr>
      <vt:lpstr>Equation</vt:lpstr>
      <vt:lpstr>Microsoft Equation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MacBook Pro</cp:lastModifiedBy>
  <cp:revision>51</cp:revision>
  <dcterms:created xsi:type="dcterms:W3CDTF">2011-10-23T15:36:08Z</dcterms:created>
  <dcterms:modified xsi:type="dcterms:W3CDTF">2015-10-24T15:13:15Z</dcterms:modified>
</cp:coreProperties>
</file>