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0"/>
  </p:notesMasterIdLst>
  <p:handoutMasterIdLst>
    <p:handoutMasterId r:id="rId111"/>
  </p:handoutMasterIdLst>
  <p:sldIdLst>
    <p:sldId id="288" r:id="rId2"/>
    <p:sldId id="289" r:id="rId3"/>
    <p:sldId id="290" r:id="rId4"/>
    <p:sldId id="291" r:id="rId5"/>
    <p:sldId id="292" r:id="rId6"/>
    <p:sldId id="323" r:id="rId7"/>
    <p:sldId id="326" r:id="rId8"/>
    <p:sldId id="324" r:id="rId9"/>
    <p:sldId id="325" r:id="rId10"/>
    <p:sldId id="328" r:id="rId11"/>
    <p:sldId id="327" r:id="rId12"/>
    <p:sldId id="329" r:id="rId13"/>
    <p:sldId id="330" r:id="rId14"/>
    <p:sldId id="332" r:id="rId15"/>
    <p:sldId id="331" r:id="rId16"/>
    <p:sldId id="294" r:id="rId17"/>
    <p:sldId id="415" r:id="rId18"/>
    <p:sldId id="295" r:id="rId19"/>
    <p:sldId id="296" r:id="rId20"/>
    <p:sldId id="298" r:id="rId21"/>
    <p:sldId id="333" r:id="rId22"/>
    <p:sldId id="299" r:id="rId23"/>
    <p:sldId id="300" r:id="rId24"/>
    <p:sldId id="336" r:id="rId25"/>
    <p:sldId id="338" r:id="rId26"/>
    <p:sldId id="337" r:id="rId27"/>
    <p:sldId id="339" r:id="rId28"/>
    <p:sldId id="341" r:id="rId29"/>
    <p:sldId id="340" r:id="rId30"/>
    <p:sldId id="342" r:id="rId31"/>
    <p:sldId id="343" r:id="rId32"/>
    <p:sldId id="344" r:id="rId33"/>
    <p:sldId id="345" r:id="rId34"/>
    <p:sldId id="346" r:id="rId35"/>
    <p:sldId id="347" r:id="rId36"/>
    <p:sldId id="376" r:id="rId37"/>
    <p:sldId id="348" r:id="rId38"/>
    <p:sldId id="349" r:id="rId39"/>
    <p:sldId id="351" r:id="rId40"/>
    <p:sldId id="304" r:id="rId41"/>
    <p:sldId id="354" r:id="rId42"/>
    <p:sldId id="355" r:id="rId43"/>
    <p:sldId id="356" r:id="rId44"/>
    <p:sldId id="357" r:id="rId45"/>
    <p:sldId id="358" r:id="rId46"/>
    <p:sldId id="352" r:id="rId47"/>
    <p:sldId id="353" r:id="rId48"/>
    <p:sldId id="361" r:id="rId49"/>
    <p:sldId id="359" r:id="rId50"/>
    <p:sldId id="360" r:id="rId51"/>
    <p:sldId id="362" r:id="rId52"/>
    <p:sldId id="363" r:id="rId53"/>
    <p:sldId id="364" r:id="rId54"/>
    <p:sldId id="373" r:id="rId55"/>
    <p:sldId id="372" r:id="rId56"/>
    <p:sldId id="374" r:id="rId57"/>
    <p:sldId id="375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10" r:id="rId66"/>
    <p:sldId id="311" r:id="rId67"/>
    <p:sldId id="378" r:id="rId68"/>
    <p:sldId id="377" r:id="rId69"/>
    <p:sldId id="385" r:id="rId70"/>
    <p:sldId id="379" r:id="rId71"/>
    <p:sldId id="380" r:id="rId72"/>
    <p:sldId id="386" r:id="rId73"/>
    <p:sldId id="381" r:id="rId74"/>
    <p:sldId id="382" r:id="rId75"/>
    <p:sldId id="414" r:id="rId76"/>
    <p:sldId id="384" r:id="rId77"/>
    <p:sldId id="387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2" r:id="rId93"/>
    <p:sldId id="403" r:id="rId94"/>
    <p:sldId id="319" r:id="rId95"/>
    <p:sldId id="405" r:id="rId96"/>
    <p:sldId id="406" r:id="rId97"/>
    <p:sldId id="407" r:id="rId98"/>
    <p:sldId id="408" r:id="rId99"/>
    <p:sldId id="409" r:id="rId100"/>
    <p:sldId id="410" r:id="rId101"/>
    <p:sldId id="411" r:id="rId102"/>
    <p:sldId id="412" r:id="rId103"/>
    <p:sldId id="413" r:id="rId104"/>
    <p:sldId id="314" r:id="rId105"/>
    <p:sldId id="315" r:id="rId106"/>
    <p:sldId id="316" r:id="rId107"/>
    <p:sldId id="317" r:id="rId108"/>
    <p:sldId id="318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479F-9E7A-48AF-A1B0-F7785BDBFD9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6431-7E56-4D11-9AEF-F041FAF59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9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E9D4-B98B-4768-94F2-C34DE7509E26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4DFED-F243-4BC9-8936-99EC84705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8C32B-3D16-438E-A219-E902B6D28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CC463D-3973-4EC6-AE0C-70DEC64411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CS212:Data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257800" y="2073275"/>
            <a:ext cx="2209800" cy="2057400"/>
            <a:chOff x="3312" y="1296"/>
            <a:chExt cx="1392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2073275"/>
            <a:ext cx="2209800" cy="1219200"/>
            <a:chOff x="3312" y="1296"/>
            <a:chExt cx="1392" cy="768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1430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00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98650" y="1889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0896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1520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029200" y="2450068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735118" y="19166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>
            <a:off x="4404360" y="1676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62" name="Curved Down Arrow 61"/>
          <p:cNvSpPr/>
          <p:nvPr/>
        </p:nvSpPr>
        <p:spPr>
          <a:xfrm flipH="1">
            <a:off x="2446020" y="218694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100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3" y="1766888"/>
            <a:ext cx="8091487" cy="4481512"/>
            <a:chOff x="231" y="1161"/>
            <a:chExt cx="5097" cy="2823"/>
          </a:xfrm>
        </p:grpSpPr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6" name="Oval 28"/>
            <p:cNvSpPr>
              <a:spLocks noChangeArrowheads="1"/>
            </p:cNvSpPr>
            <p:nvPr/>
          </p:nvSpPr>
          <p:spPr bwMode="auto">
            <a:xfrm>
              <a:off x="288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>
              <a:off x="2928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307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again (case 3)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Right-Left Rotation (Double)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>
            <a:off x="4404360" y="1676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101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4" y="1766888"/>
            <a:ext cx="8091488" cy="4481512"/>
            <a:chOff x="231" y="1161"/>
            <a:chExt cx="5097" cy="2823"/>
          </a:xfrm>
        </p:grpSpPr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934" y="152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256" y="1392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208" y="18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>
              <a:off x="1632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-2</a:t>
              </a:r>
              <a:endParaRPr lang="en-GB" dirty="0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70" y="206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GB" dirty="0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GB" dirty="0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307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again (case 3)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1965960" y="269748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1600200" y="2438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A66E-58D3-4E42-9B14-F01234A3803C}" type="slidenum">
              <a:rPr lang="en-US"/>
              <a:pPr/>
              <a:t>102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2" y="1766888"/>
            <a:ext cx="8472488" cy="4024312"/>
            <a:chOff x="231" y="1161"/>
            <a:chExt cx="5337" cy="2535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678" y="11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57" name="Oval 5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70" name="Oval 18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7172" name="Oval 20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7173" name="Oval 21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523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5" name="Line 33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6" name="Line 34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8" name="Line 36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1536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7" name="Text Box 45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1815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9" name="Text Box 47"/>
            <p:cNvSpPr txBox="1">
              <a:spLocks noChangeArrowheads="1"/>
            </p:cNvSpPr>
            <p:nvPr/>
          </p:nvSpPr>
          <p:spPr bwMode="auto">
            <a:xfrm>
              <a:off x="1532" y="31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3" name="Text Box 51"/>
            <p:cNvSpPr txBox="1">
              <a:spLocks noChangeArrowheads="1"/>
            </p:cNvSpPr>
            <p:nvPr/>
          </p:nvSpPr>
          <p:spPr bwMode="auto">
            <a:xfrm>
              <a:off x="2544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4034" y="134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5" name="Text Box 53"/>
            <p:cNvSpPr txBox="1">
              <a:spLocks noChangeArrowheads="1"/>
            </p:cNvSpPr>
            <p:nvPr/>
          </p:nvSpPr>
          <p:spPr bwMode="auto">
            <a:xfrm>
              <a:off x="3164" y="192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4944" y="17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8" name="Text Box 56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398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14" name="Oval 62"/>
            <p:cNvSpPr>
              <a:spLocks noChangeArrowheads="1"/>
            </p:cNvSpPr>
            <p:nvPr/>
          </p:nvSpPr>
          <p:spPr bwMode="auto">
            <a:xfrm>
              <a:off x="480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7215" name="Oval 63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7216" name="Oval 64"/>
            <p:cNvSpPr>
              <a:spLocks noChangeArrowheads="1"/>
            </p:cNvSpPr>
            <p:nvPr/>
          </p:nvSpPr>
          <p:spPr bwMode="auto">
            <a:xfrm>
              <a:off x="518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4604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5280" y="34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9" name="Line 67"/>
            <p:cNvSpPr>
              <a:spLocks noChangeShapeType="1"/>
            </p:cNvSpPr>
            <p:nvPr/>
          </p:nvSpPr>
          <p:spPr bwMode="auto">
            <a:xfrm flipH="1">
              <a:off x="4416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0" name="Line 68"/>
            <p:cNvSpPr>
              <a:spLocks noChangeShapeType="1"/>
            </p:cNvSpPr>
            <p:nvPr/>
          </p:nvSpPr>
          <p:spPr bwMode="auto">
            <a:xfrm>
              <a:off x="4752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1" name="Line 69"/>
            <p:cNvSpPr>
              <a:spLocks noChangeShapeType="1"/>
            </p:cNvSpPr>
            <p:nvPr/>
          </p:nvSpPr>
          <p:spPr bwMode="auto">
            <a:xfrm>
              <a:off x="5232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2" name="Line 70"/>
            <p:cNvSpPr>
              <a:spLocks noChangeShapeType="1"/>
            </p:cNvSpPr>
            <p:nvPr/>
          </p:nvSpPr>
          <p:spPr bwMode="auto">
            <a:xfrm>
              <a:off x="537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3" name="Text Box 71"/>
            <p:cNvSpPr txBox="1">
              <a:spLocks noChangeArrowheads="1"/>
            </p:cNvSpPr>
            <p:nvPr/>
          </p:nvSpPr>
          <p:spPr bwMode="auto">
            <a:xfrm>
              <a:off x="5078" y="250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A66E-58D3-4E42-9B14-F01234A3803C}" type="slidenum">
              <a:rPr lang="en-US"/>
              <a:pPr/>
              <a:t>103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2" y="1766888"/>
            <a:ext cx="8472488" cy="4024312"/>
            <a:chOff x="231" y="1161"/>
            <a:chExt cx="5337" cy="2535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678" y="11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57" name="Oval 5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70" name="Oval 18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7172" name="Oval 20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7173" name="Oval 21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523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5" name="Line 33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6" name="Line 34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8" name="Line 36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1536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7" name="Text Box 45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1815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9" name="Text Box 47"/>
            <p:cNvSpPr txBox="1">
              <a:spLocks noChangeArrowheads="1"/>
            </p:cNvSpPr>
            <p:nvPr/>
          </p:nvSpPr>
          <p:spPr bwMode="auto">
            <a:xfrm>
              <a:off x="1532" y="31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3" name="Text Box 51"/>
            <p:cNvSpPr txBox="1">
              <a:spLocks noChangeArrowheads="1"/>
            </p:cNvSpPr>
            <p:nvPr/>
          </p:nvSpPr>
          <p:spPr bwMode="auto">
            <a:xfrm>
              <a:off x="2544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4034" y="134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5" name="Text Box 53"/>
            <p:cNvSpPr txBox="1">
              <a:spLocks noChangeArrowheads="1"/>
            </p:cNvSpPr>
            <p:nvPr/>
          </p:nvSpPr>
          <p:spPr bwMode="auto">
            <a:xfrm>
              <a:off x="3164" y="192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4944" y="17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8" name="Text Box 56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398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14" name="Oval 62"/>
            <p:cNvSpPr>
              <a:spLocks noChangeArrowheads="1"/>
            </p:cNvSpPr>
            <p:nvPr/>
          </p:nvSpPr>
          <p:spPr bwMode="auto">
            <a:xfrm>
              <a:off x="480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7215" name="Oval 63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7216" name="Oval 64"/>
            <p:cNvSpPr>
              <a:spLocks noChangeArrowheads="1"/>
            </p:cNvSpPr>
            <p:nvPr/>
          </p:nvSpPr>
          <p:spPr bwMode="auto">
            <a:xfrm>
              <a:off x="518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4604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5280" y="34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9" name="Line 67"/>
            <p:cNvSpPr>
              <a:spLocks noChangeShapeType="1"/>
            </p:cNvSpPr>
            <p:nvPr/>
          </p:nvSpPr>
          <p:spPr bwMode="auto">
            <a:xfrm flipH="1">
              <a:off x="4416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0" name="Line 68"/>
            <p:cNvSpPr>
              <a:spLocks noChangeShapeType="1"/>
            </p:cNvSpPr>
            <p:nvPr/>
          </p:nvSpPr>
          <p:spPr bwMode="auto">
            <a:xfrm>
              <a:off x="4752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1" name="Line 69"/>
            <p:cNvSpPr>
              <a:spLocks noChangeShapeType="1"/>
            </p:cNvSpPr>
            <p:nvPr/>
          </p:nvSpPr>
          <p:spPr bwMode="auto">
            <a:xfrm>
              <a:off x="5232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2" name="Line 70"/>
            <p:cNvSpPr>
              <a:spLocks noChangeShapeType="1"/>
            </p:cNvSpPr>
            <p:nvPr/>
          </p:nvSpPr>
          <p:spPr bwMode="auto">
            <a:xfrm>
              <a:off x="537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3" name="Text Box 71"/>
            <p:cNvSpPr txBox="1">
              <a:spLocks noChangeArrowheads="1"/>
            </p:cNvSpPr>
            <p:nvPr/>
          </p:nvSpPr>
          <p:spPr bwMode="auto">
            <a:xfrm>
              <a:off x="5078" y="250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Sub-Case </a:t>
            </a:r>
            <a:r>
              <a:rPr lang="en-US" sz="28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6A29-E045-4CA1-A396-2BB9571896D1}" type="slidenum">
              <a:rPr lang="en-US"/>
              <a:pPr/>
              <a:t>104</a:t>
            </a:fld>
            <a:endParaRPr lang="en-US"/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0007" name="AutoShape 23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28600" y="1219200"/>
            <a:ext cx="3130550" cy="4587875"/>
            <a:chOff x="220" y="999"/>
            <a:chExt cx="1972" cy="2890"/>
          </a:xfrm>
        </p:grpSpPr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508" y="258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0010" name="Text Box 26"/>
            <p:cNvSpPr txBox="1">
              <a:spLocks noChangeArrowheads="1"/>
            </p:cNvSpPr>
            <p:nvPr/>
          </p:nvSpPr>
          <p:spPr bwMode="auto">
            <a:xfrm>
              <a:off x="1324" y="306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0011" name="Text Box 27"/>
            <p:cNvSpPr txBox="1">
              <a:spLocks noChangeArrowheads="1"/>
            </p:cNvSpPr>
            <p:nvPr/>
          </p:nvSpPr>
          <p:spPr bwMode="auto">
            <a:xfrm>
              <a:off x="1996" y="30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0012" name="AutoShape 28"/>
            <p:cNvSpPr>
              <a:spLocks noChangeArrowheads="1"/>
            </p:cNvSpPr>
            <p:nvPr/>
          </p:nvSpPr>
          <p:spPr bwMode="auto">
            <a:xfrm flipH="1">
              <a:off x="460" y="999"/>
              <a:ext cx="1392" cy="480"/>
            </a:xfrm>
            <a:prstGeom prst="cloudCallout">
              <a:avLst>
                <a:gd name="adj1" fmla="val -4889"/>
                <a:gd name="adj2" fmla="val 577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0013" name="Text Box 29"/>
            <p:cNvSpPr txBox="1">
              <a:spLocks noChangeArrowheads="1"/>
            </p:cNvSpPr>
            <p:nvPr/>
          </p:nvSpPr>
          <p:spPr bwMode="auto">
            <a:xfrm flipH="1">
              <a:off x="748" y="1053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 flipH="1">
              <a:off x="1036" y="16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 flipH="1">
              <a:off x="1324" y="25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 flipH="1">
              <a:off x="1036" y="210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1180" y="152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18" name="AutoShape 34"/>
            <p:cNvSpPr>
              <a:spLocks noChangeArrowheads="1"/>
            </p:cNvSpPr>
            <p:nvPr/>
          </p:nvSpPr>
          <p:spPr bwMode="auto">
            <a:xfrm flipH="1">
              <a:off x="652" y="2535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0019" name="AutoShape 35"/>
            <p:cNvSpPr>
              <a:spLocks noChangeArrowheads="1"/>
            </p:cNvSpPr>
            <p:nvPr/>
          </p:nvSpPr>
          <p:spPr bwMode="auto">
            <a:xfrm flipH="1">
              <a:off x="988" y="3063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0020" name="AutoShape 36"/>
            <p:cNvSpPr>
              <a:spLocks noChangeArrowheads="1"/>
            </p:cNvSpPr>
            <p:nvPr/>
          </p:nvSpPr>
          <p:spPr bwMode="auto">
            <a:xfrm flipH="1">
              <a:off x="1612" y="3063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 flipH="1">
              <a:off x="700" y="3207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 flipH="1">
              <a:off x="84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3" name="Text Box 39"/>
            <p:cNvSpPr txBox="1">
              <a:spLocks noChangeArrowheads="1"/>
            </p:cNvSpPr>
            <p:nvPr/>
          </p:nvSpPr>
          <p:spPr bwMode="auto">
            <a:xfrm flipH="1">
              <a:off x="220" y="3639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Node </a:t>
              </a:r>
            </a:p>
          </p:txBody>
        </p:sp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 flipH="1">
              <a:off x="1078" y="330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0025" name="Line 41"/>
            <p:cNvSpPr>
              <a:spLocks noChangeShapeType="1"/>
            </p:cNvSpPr>
            <p:nvPr/>
          </p:nvSpPr>
          <p:spPr bwMode="auto">
            <a:xfrm flipH="1">
              <a:off x="1180" y="19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6" name="Line 42"/>
            <p:cNvSpPr>
              <a:spLocks noChangeShapeType="1"/>
            </p:cNvSpPr>
            <p:nvPr/>
          </p:nvSpPr>
          <p:spPr bwMode="auto">
            <a:xfrm>
              <a:off x="1324" y="2391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7" name="Line 43"/>
            <p:cNvSpPr>
              <a:spLocks noChangeShapeType="1"/>
            </p:cNvSpPr>
            <p:nvPr/>
          </p:nvSpPr>
          <p:spPr bwMode="auto">
            <a:xfrm flipH="1">
              <a:off x="892" y="2391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8" name="Line 44"/>
            <p:cNvSpPr>
              <a:spLocks noChangeShapeType="1"/>
            </p:cNvSpPr>
            <p:nvPr/>
          </p:nvSpPr>
          <p:spPr bwMode="auto">
            <a:xfrm>
              <a:off x="1612" y="2823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9" name="Line 45"/>
            <p:cNvSpPr>
              <a:spLocks noChangeShapeType="1"/>
            </p:cNvSpPr>
            <p:nvPr/>
          </p:nvSpPr>
          <p:spPr bwMode="auto">
            <a:xfrm flipH="1">
              <a:off x="1228" y="287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 flipH="1">
              <a:off x="768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0031" name="Text Box 47"/>
            <p:cNvSpPr txBox="1">
              <a:spLocks noChangeArrowheads="1"/>
            </p:cNvSpPr>
            <p:nvPr/>
          </p:nvSpPr>
          <p:spPr bwMode="auto">
            <a:xfrm>
              <a:off x="1516" y="2343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0032" name="Text Box 48"/>
            <p:cNvSpPr txBox="1">
              <a:spLocks noChangeArrowheads="1"/>
            </p:cNvSpPr>
            <p:nvPr/>
          </p:nvSpPr>
          <p:spPr bwMode="auto">
            <a:xfrm>
              <a:off x="1324" y="200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029200" y="1295400"/>
            <a:ext cx="2657475" cy="4114800"/>
            <a:chOff x="3168" y="1056"/>
            <a:chExt cx="1674" cy="2592"/>
          </a:xfrm>
        </p:grpSpPr>
        <p:sp>
          <p:nvSpPr>
            <p:cNvPr id="169988" name="AutoShape 4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69989" name="Text Box 5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69991" name="Oval 7"/>
            <p:cNvSpPr>
              <a:spLocks noChangeArrowheads="1"/>
            </p:cNvSpPr>
            <p:nvPr/>
          </p:nvSpPr>
          <p:spPr bwMode="auto">
            <a:xfrm flipH="1">
              <a:off x="36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69992" name="Oval 8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69994" name="AutoShape 10"/>
            <p:cNvSpPr>
              <a:spLocks noChangeArrowheads="1"/>
            </p:cNvSpPr>
            <p:nvPr/>
          </p:nvSpPr>
          <p:spPr bwMode="auto">
            <a:xfrm flipH="1">
              <a:off x="336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69995" name="AutoShape 11"/>
            <p:cNvSpPr>
              <a:spLocks noChangeArrowheads="1"/>
            </p:cNvSpPr>
            <p:nvPr/>
          </p:nvSpPr>
          <p:spPr bwMode="auto">
            <a:xfrm flipH="1">
              <a:off x="384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69996" name="AutoShape 12"/>
            <p:cNvSpPr>
              <a:spLocks noChangeArrowheads="1"/>
            </p:cNvSpPr>
            <p:nvPr/>
          </p:nvSpPr>
          <p:spPr bwMode="auto">
            <a:xfrm flipH="1">
              <a:off x="4320" y="264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 flipH="1">
              <a:off x="3888" y="336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2" name="Line 18"/>
            <p:cNvSpPr>
              <a:spLocks noChangeShapeType="1"/>
            </p:cNvSpPr>
            <p:nvPr/>
          </p:nvSpPr>
          <p:spPr bwMode="auto">
            <a:xfrm flipH="1">
              <a:off x="39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3" name="Line 19"/>
            <p:cNvSpPr>
              <a:spLocks noChangeShapeType="1"/>
            </p:cNvSpPr>
            <p:nvPr/>
          </p:nvSpPr>
          <p:spPr bwMode="auto">
            <a:xfrm>
              <a:off x="4320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4" name="Line 20"/>
            <p:cNvSpPr>
              <a:spLocks noChangeShapeType="1"/>
            </p:cNvSpPr>
            <p:nvPr/>
          </p:nvSpPr>
          <p:spPr bwMode="auto">
            <a:xfrm>
              <a:off x="3936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5" name="Line 21"/>
            <p:cNvSpPr>
              <a:spLocks noChangeShapeType="1"/>
            </p:cNvSpPr>
            <p:nvPr/>
          </p:nvSpPr>
          <p:spPr bwMode="auto">
            <a:xfrm flipH="1">
              <a:off x="3600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4" name="Text Box 50"/>
            <p:cNvSpPr txBox="1">
              <a:spLocks noChangeArrowheads="1"/>
            </p:cNvSpPr>
            <p:nvPr/>
          </p:nvSpPr>
          <p:spPr bwMode="auto">
            <a:xfrm>
              <a:off x="3830" y="20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0035" name="Text Box 51"/>
            <p:cNvSpPr txBox="1">
              <a:spLocks noChangeArrowheads="1"/>
            </p:cNvSpPr>
            <p:nvPr/>
          </p:nvSpPr>
          <p:spPr bwMode="auto">
            <a:xfrm>
              <a:off x="3638" y="23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0036" name="Text Box 52"/>
            <p:cNvSpPr txBox="1">
              <a:spLocks noChangeArrowheads="1"/>
            </p:cNvSpPr>
            <p:nvPr/>
          </p:nvSpPr>
          <p:spPr bwMode="auto">
            <a:xfrm>
              <a:off x="4646" y="26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0037" name="Text Box 53"/>
            <p:cNvSpPr txBox="1">
              <a:spLocks noChangeArrowheads="1"/>
            </p:cNvSpPr>
            <p:nvPr/>
          </p:nvSpPr>
          <p:spPr bwMode="auto">
            <a:xfrm>
              <a:off x="4166" y="317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  <p:sp>
          <p:nvSpPr>
            <p:cNvPr id="170038" name="Text Box 54"/>
            <p:cNvSpPr txBox="1">
              <a:spLocks noChangeArrowheads="1"/>
            </p:cNvSpPr>
            <p:nvPr/>
          </p:nvSpPr>
          <p:spPr bwMode="auto">
            <a:xfrm>
              <a:off x="3168" y="31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Sub-Case 2)</a:t>
            </a:r>
            <a:endParaRPr lang="en-US" sz="2800" dirty="0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8AA7-4FC3-425F-AD6E-54973856FCA6}" type="slidenum">
              <a:rPr lang="en-US"/>
              <a:pPr/>
              <a:t>105</a:t>
            </a:fld>
            <a:endParaRPr 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1012" name="AutoShape 4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28600" y="1219200"/>
            <a:ext cx="3130550" cy="4587875"/>
            <a:chOff x="144" y="1008"/>
            <a:chExt cx="1972" cy="2890"/>
          </a:xfrm>
        </p:grpSpPr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432" y="259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1015" name="Text Box 7"/>
            <p:cNvSpPr txBox="1">
              <a:spLocks noChangeArrowheads="1"/>
            </p:cNvSpPr>
            <p:nvPr/>
          </p:nvSpPr>
          <p:spPr bwMode="auto">
            <a:xfrm>
              <a:off x="1248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1920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1017" name="AutoShape 9"/>
            <p:cNvSpPr>
              <a:spLocks noChangeArrowheads="1"/>
            </p:cNvSpPr>
            <p:nvPr/>
          </p:nvSpPr>
          <p:spPr bwMode="auto">
            <a:xfrm flipH="1">
              <a:off x="384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 flipH="1">
              <a:off x="67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1019" name="Oval 11"/>
            <p:cNvSpPr>
              <a:spLocks noChangeArrowheads="1"/>
            </p:cNvSpPr>
            <p:nvPr/>
          </p:nvSpPr>
          <p:spPr bwMode="auto">
            <a:xfrm flipH="1">
              <a:off x="96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1020" name="Oval 12"/>
            <p:cNvSpPr>
              <a:spLocks noChangeArrowheads="1"/>
            </p:cNvSpPr>
            <p:nvPr/>
          </p:nvSpPr>
          <p:spPr bwMode="auto">
            <a:xfrm flipH="1">
              <a:off x="124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1021" name="Oval 13"/>
            <p:cNvSpPr>
              <a:spLocks noChangeArrowheads="1"/>
            </p:cNvSpPr>
            <p:nvPr/>
          </p:nvSpPr>
          <p:spPr bwMode="auto">
            <a:xfrm flipH="1">
              <a:off x="960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 flipH="1">
              <a:off x="1104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23" name="AutoShape 15"/>
            <p:cNvSpPr>
              <a:spLocks noChangeArrowheads="1"/>
            </p:cNvSpPr>
            <p:nvPr/>
          </p:nvSpPr>
          <p:spPr bwMode="auto">
            <a:xfrm flipH="1">
              <a:off x="576" y="2544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1024" name="AutoShape 16"/>
            <p:cNvSpPr>
              <a:spLocks noChangeArrowheads="1"/>
            </p:cNvSpPr>
            <p:nvPr/>
          </p:nvSpPr>
          <p:spPr bwMode="auto">
            <a:xfrm flipH="1">
              <a:off x="912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1025" name="AutoShape 17"/>
            <p:cNvSpPr>
              <a:spLocks noChangeArrowheads="1"/>
            </p:cNvSpPr>
            <p:nvPr/>
          </p:nvSpPr>
          <p:spPr bwMode="auto">
            <a:xfrm flipH="1">
              <a:off x="1536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1026" name="Oval 18"/>
            <p:cNvSpPr>
              <a:spLocks noChangeArrowheads="1"/>
            </p:cNvSpPr>
            <p:nvPr/>
          </p:nvSpPr>
          <p:spPr bwMode="auto">
            <a:xfrm flipH="1">
              <a:off x="624" y="321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H="1">
              <a:off x="76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 flipH="1">
              <a:off x="144" y="3648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Node </a:t>
              </a:r>
            </a:p>
          </p:txBody>
        </p:sp>
        <p:sp>
          <p:nvSpPr>
            <p:cNvPr id="171029" name="Text Box 21"/>
            <p:cNvSpPr txBox="1">
              <a:spLocks noChangeArrowheads="1"/>
            </p:cNvSpPr>
            <p:nvPr/>
          </p:nvSpPr>
          <p:spPr bwMode="auto">
            <a:xfrm flipH="1">
              <a:off x="1002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1030" name="Line 22"/>
            <p:cNvSpPr>
              <a:spLocks noChangeShapeType="1"/>
            </p:cNvSpPr>
            <p:nvPr/>
          </p:nvSpPr>
          <p:spPr bwMode="auto">
            <a:xfrm flipH="1">
              <a:off x="110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 flipH="1">
              <a:off x="81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3" name="Line 25"/>
            <p:cNvSpPr>
              <a:spLocks noChangeShapeType="1"/>
            </p:cNvSpPr>
            <p:nvPr/>
          </p:nvSpPr>
          <p:spPr bwMode="auto">
            <a:xfrm>
              <a:off x="1536" y="283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 flipH="1">
              <a:off x="1152" y="288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 flipH="1">
              <a:off x="672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1248" y="20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029200" y="1295400"/>
            <a:ext cx="2657475" cy="4114800"/>
            <a:chOff x="3168" y="1056"/>
            <a:chExt cx="1674" cy="2592"/>
          </a:xfrm>
        </p:grpSpPr>
        <p:sp>
          <p:nvSpPr>
            <p:cNvPr id="171039" name="AutoShape 31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1041" name="Oval 33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1042" name="Oval 34"/>
            <p:cNvSpPr>
              <a:spLocks noChangeArrowheads="1"/>
            </p:cNvSpPr>
            <p:nvPr/>
          </p:nvSpPr>
          <p:spPr bwMode="auto">
            <a:xfrm flipH="1">
              <a:off x="36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1043" name="Oval 35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1044" name="Line 36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45" name="AutoShape 37"/>
            <p:cNvSpPr>
              <a:spLocks noChangeArrowheads="1"/>
            </p:cNvSpPr>
            <p:nvPr/>
          </p:nvSpPr>
          <p:spPr bwMode="auto">
            <a:xfrm flipH="1">
              <a:off x="336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1046" name="AutoShape 38"/>
            <p:cNvSpPr>
              <a:spLocks noChangeArrowheads="1"/>
            </p:cNvSpPr>
            <p:nvPr/>
          </p:nvSpPr>
          <p:spPr bwMode="auto">
            <a:xfrm flipH="1">
              <a:off x="384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1047" name="AutoShape 39"/>
            <p:cNvSpPr>
              <a:spLocks noChangeArrowheads="1"/>
            </p:cNvSpPr>
            <p:nvPr/>
          </p:nvSpPr>
          <p:spPr bwMode="auto">
            <a:xfrm flipH="1">
              <a:off x="4320" y="264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1048" name="Text Box 40"/>
            <p:cNvSpPr txBox="1">
              <a:spLocks noChangeArrowheads="1"/>
            </p:cNvSpPr>
            <p:nvPr/>
          </p:nvSpPr>
          <p:spPr bwMode="auto">
            <a:xfrm flipH="1">
              <a:off x="3888" y="336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0" name="Line 42"/>
            <p:cNvSpPr>
              <a:spLocks noChangeShapeType="1"/>
            </p:cNvSpPr>
            <p:nvPr/>
          </p:nvSpPr>
          <p:spPr bwMode="auto">
            <a:xfrm flipH="1">
              <a:off x="39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1" name="Line 43"/>
            <p:cNvSpPr>
              <a:spLocks noChangeShapeType="1"/>
            </p:cNvSpPr>
            <p:nvPr/>
          </p:nvSpPr>
          <p:spPr bwMode="auto">
            <a:xfrm>
              <a:off x="4320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2" name="Line 44"/>
            <p:cNvSpPr>
              <a:spLocks noChangeShapeType="1"/>
            </p:cNvSpPr>
            <p:nvPr/>
          </p:nvSpPr>
          <p:spPr bwMode="auto">
            <a:xfrm>
              <a:off x="3936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 flipH="1">
              <a:off x="3600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4" name="Text Box 46"/>
            <p:cNvSpPr txBox="1">
              <a:spLocks noChangeArrowheads="1"/>
            </p:cNvSpPr>
            <p:nvPr/>
          </p:nvSpPr>
          <p:spPr bwMode="auto">
            <a:xfrm>
              <a:off x="3830" y="202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1055" name="Text Box 47"/>
            <p:cNvSpPr txBox="1">
              <a:spLocks noChangeArrowheads="1"/>
            </p:cNvSpPr>
            <p:nvPr/>
          </p:nvSpPr>
          <p:spPr bwMode="auto">
            <a:xfrm>
              <a:off x="3638" y="2361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1056" name="Text Box 48"/>
            <p:cNvSpPr txBox="1">
              <a:spLocks noChangeArrowheads="1"/>
            </p:cNvSpPr>
            <p:nvPr/>
          </p:nvSpPr>
          <p:spPr bwMode="auto">
            <a:xfrm>
              <a:off x="4646" y="26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1057" name="Text Box 49"/>
            <p:cNvSpPr txBox="1">
              <a:spLocks noChangeArrowheads="1"/>
            </p:cNvSpPr>
            <p:nvPr/>
          </p:nvSpPr>
          <p:spPr bwMode="auto">
            <a:xfrm>
              <a:off x="4166" y="31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1058" name="Text Box 50"/>
            <p:cNvSpPr txBox="1">
              <a:spLocks noChangeArrowheads="1"/>
            </p:cNvSpPr>
            <p:nvPr/>
          </p:nvSpPr>
          <p:spPr bwMode="auto">
            <a:xfrm>
              <a:off x="3168" y="31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Sub-Case 3)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4752-661D-4904-AAFC-5E03F1C008E6}" type="slidenum">
              <a:rPr lang="en-US"/>
              <a:pPr/>
              <a:t>106</a:t>
            </a:fld>
            <a:endParaRPr lang="en-US"/>
          </a:p>
        </p:txBody>
      </p:sp>
      <p:sp>
        <p:nvSpPr>
          <p:cNvPr id="172096" name="AutoShape 64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2097" name="Text Box 65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</a:t>
            </a:r>
            <a:r>
              <a:rPr lang="en-US" b="1" dirty="0" smtClean="0"/>
              <a:t>Rotation RL</a:t>
            </a:r>
            <a:endParaRPr lang="en-US" b="1" dirty="0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4800" y="1219200"/>
            <a:ext cx="3335338" cy="4892675"/>
            <a:chOff x="0" y="1008"/>
            <a:chExt cx="2101" cy="3082"/>
          </a:xfrm>
        </p:grpSpPr>
        <p:sp>
          <p:nvSpPr>
            <p:cNvPr id="172035" name="Text Box 3"/>
            <p:cNvSpPr txBox="1">
              <a:spLocks noChangeArrowheads="1"/>
            </p:cNvSpPr>
            <p:nvPr/>
          </p:nvSpPr>
          <p:spPr bwMode="auto">
            <a:xfrm>
              <a:off x="0" y="340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</a:t>
              </a:r>
            </a:p>
            <a:p>
              <a:r>
                <a:rPr lang="en-US" b="1"/>
                <a:t>Node</a:t>
              </a:r>
            </a:p>
          </p:txBody>
        </p:sp>
        <p:sp>
          <p:nvSpPr>
            <p:cNvPr id="172037" name="AutoShape 5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39" name="Oval 7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40" name="Oval 8"/>
            <p:cNvSpPr>
              <a:spLocks noChangeArrowheads="1"/>
            </p:cNvSpPr>
            <p:nvPr/>
          </p:nvSpPr>
          <p:spPr bwMode="auto">
            <a:xfrm flipH="1">
              <a:off x="114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41" name="Oval 9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3" name="AutoShape 11"/>
            <p:cNvSpPr>
              <a:spLocks noChangeArrowheads="1"/>
            </p:cNvSpPr>
            <p:nvPr/>
          </p:nvSpPr>
          <p:spPr bwMode="auto">
            <a:xfrm flipH="1">
              <a:off x="374" y="2544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2044" name="AutoShape 12"/>
            <p:cNvSpPr>
              <a:spLocks noChangeArrowheads="1"/>
            </p:cNvSpPr>
            <p:nvPr/>
          </p:nvSpPr>
          <p:spPr bwMode="auto">
            <a:xfrm flipH="1">
              <a:off x="518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45" name="AutoShape 13"/>
            <p:cNvSpPr>
              <a:spLocks noChangeArrowheads="1"/>
            </p:cNvSpPr>
            <p:nvPr/>
          </p:nvSpPr>
          <p:spPr bwMode="auto">
            <a:xfrm flipH="1">
              <a:off x="1478" y="2976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>
              <a:off x="104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2051" name="Oval 19"/>
            <p:cNvSpPr>
              <a:spLocks noChangeArrowheads="1"/>
            </p:cNvSpPr>
            <p:nvPr/>
          </p:nvSpPr>
          <p:spPr bwMode="auto">
            <a:xfrm flipH="1">
              <a:off x="90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52" name="AutoShape 20"/>
            <p:cNvSpPr>
              <a:spLocks noChangeArrowheads="1"/>
            </p:cNvSpPr>
            <p:nvPr/>
          </p:nvSpPr>
          <p:spPr bwMode="auto">
            <a:xfrm flipH="1">
              <a:off x="1046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53" name="Oval 21"/>
            <p:cNvSpPr>
              <a:spLocks noChangeArrowheads="1"/>
            </p:cNvSpPr>
            <p:nvPr/>
          </p:nvSpPr>
          <p:spPr bwMode="auto">
            <a:xfrm flipH="1">
              <a:off x="432" y="3120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2054" name="Text Box 22"/>
            <p:cNvSpPr txBox="1">
              <a:spLocks noChangeArrowheads="1"/>
            </p:cNvSpPr>
            <p:nvPr/>
          </p:nvSpPr>
          <p:spPr bwMode="auto">
            <a:xfrm flipH="1">
              <a:off x="1094" y="360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2055" name="Text Box 23"/>
            <p:cNvSpPr txBox="1">
              <a:spLocks noChangeArrowheads="1"/>
            </p:cNvSpPr>
            <p:nvPr/>
          </p:nvSpPr>
          <p:spPr bwMode="auto">
            <a:xfrm flipH="1">
              <a:off x="566" y="35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1478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7" name="Line 25"/>
            <p:cNvSpPr>
              <a:spLocks noChangeShapeType="1"/>
            </p:cNvSpPr>
            <p:nvPr/>
          </p:nvSpPr>
          <p:spPr bwMode="auto">
            <a:xfrm flipH="1">
              <a:off x="1094" y="283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8" name="Line 26"/>
            <p:cNvSpPr>
              <a:spLocks noChangeShapeType="1"/>
            </p:cNvSpPr>
            <p:nvPr/>
          </p:nvSpPr>
          <p:spPr bwMode="auto">
            <a:xfrm>
              <a:off x="1142" y="33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9" name="Line 27"/>
            <p:cNvSpPr>
              <a:spLocks noChangeShapeType="1"/>
            </p:cNvSpPr>
            <p:nvPr/>
          </p:nvSpPr>
          <p:spPr bwMode="auto">
            <a:xfrm flipH="1">
              <a:off x="758" y="32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62" name="Text Box 30"/>
            <p:cNvSpPr txBox="1">
              <a:spLocks noChangeArrowheads="1"/>
            </p:cNvSpPr>
            <p:nvPr/>
          </p:nvSpPr>
          <p:spPr bwMode="auto">
            <a:xfrm flipH="1">
              <a:off x="1772" y="293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3" name="Text Box 31"/>
            <p:cNvSpPr txBox="1">
              <a:spLocks noChangeArrowheads="1"/>
            </p:cNvSpPr>
            <p:nvPr/>
          </p:nvSpPr>
          <p:spPr bwMode="auto">
            <a:xfrm flipH="1">
              <a:off x="1153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2064" name="Text Box 32"/>
            <p:cNvSpPr txBox="1">
              <a:spLocks noChangeArrowheads="1"/>
            </p:cNvSpPr>
            <p:nvPr/>
          </p:nvSpPr>
          <p:spPr bwMode="auto">
            <a:xfrm flipH="1">
              <a:off x="528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5" name="Text Box 33"/>
            <p:cNvSpPr txBox="1">
              <a:spLocks noChangeArrowheads="1"/>
            </p:cNvSpPr>
            <p:nvPr/>
          </p:nvSpPr>
          <p:spPr bwMode="auto">
            <a:xfrm flipH="1">
              <a:off x="236" y="255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8" name="Line 66"/>
            <p:cNvSpPr>
              <a:spLocks noChangeShapeType="1"/>
            </p:cNvSpPr>
            <p:nvPr/>
          </p:nvSpPr>
          <p:spPr bwMode="auto">
            <a:xfrm>
              <a:off x="576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9" name="Text Box 67"/>
            <p:cNvSpPr txBox="1">
              <a:spLocks noChangeArrowheads="1"/>
            </p:cNvSpPr>
            <p:nvPr/>
          </p:nvSpPr>
          <p:spPr bwMode="auto">
            <a:xfrm>
              <a:off x="854" y="274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2100" name="Text Box 68"/>
            <p:cNvSpPr txBox="1">
              <a:spLocks noChangeArrowheads="1"/>
            </p:cNvSpPr>
            <p:nvPr/>
          </p:nvSpPr>
          <p:spPr bwMode="auto">
            <a:xfrm>
              <a:off x="1334" y="23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2101" name="Text Box 69"/>
            <p:cNvSpPr txBox="1">
              <a:spLocks noChangeArrowheads="1"/>
            </p:cNvSpPr>
            <p:nvPr/>
          </p:nvSpPr>
          <p:spPr bwMode="auto">
            <a:xfrm>
              <a:off x="1046" y="197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2066" name="Text Box 34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8" name="AutoShape 36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69" name="Text Box 37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70" name="Oval 38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71" name="Oval 39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72" name="Oval 40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73" name="Line 41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4" name="AutoShape 42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2075" name="AutoShape 43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76" name="AutoShape 44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9" name="Line 47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0" name="Line 48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1" name="Text Box 49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83" name="AutoShape 51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85" name="Text Box 53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2086" name="Text Box 54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0" name="Text Box 58"/>
            <p:cNvSpPr txBox="1">
              <a:spLocks noChangeArrowheads="1"/>
            </p:cNvSpPr>
            <p:nvPr/>
          </p:nvSpPr>
          <p:spPr bwMode="auto">
            <a:xfrm flipH="1">
              <a:off x="4657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2091" name="Text Box 59"/>
            <p:cNvSpPr txBox="1">
              <a:spLocks noChangeArrowheads="1"/>
            </p:cNvSpPr>
            <p:nvPr/>
          </p:nvSpPr>
          <p:spPr bwMode="auto">
            <a:xfrm flipH="1">
              <a:off x="3696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2" name="Text Box 60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3" name="Line 61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4" name="Line 62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5" name="Line 63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102" name="Text Box 70"/>
            <p:cNvSpPr txBox="1">
              <a:spLocks noChangeArrowheads="1"/>
            </p:cNvSpPr>
            <p:nvPr/>
          </p:nvSpPr>
          <p:spPr bwMode="auto">
            <a:xfrm>
              <a:off x="4550" y="20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3" name="Text Box 71"/>
            <p:cNvSpPr txBox="1">
              <a:spLocks noChangeArrowheads="1"/>
            </p:cNvSpPr>
            <p:nvPr/>
          </p:nvSpPr>
          <p:spPr bwMode="auto">
            <a:xfrm>
              <a:off x="3734" y="24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4" name="Text Box 72"/>
            <p:cNvSpPr txBox="1">
              <a:spLocks noChangeArrowheads="1"/>
            </p:cNvSpPr>
            <p:nvPr/>
          </p:nvSpPr>
          <p:spPr bwMode="auto">
            <a:xfrm>
              <a:off x="4838" y="2409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Sub-Case 4)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900-415D-42BB-8684-2D8FD53F20DC}" type="slidenum">
              <a:rPr lang="en-US"/>
              <a:pPr/>
              <a:t>107</a:t>
            </a:fld>
            <a:endParaRPr lang="en-US"/>
          </a:p>
        </p:txBody>
      </p:sp>
      <p:sp>
        <p:nvSpPr>
          <p:cNvPr id="173059" name="AutoShape 3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</a:t>
            </a:r>
            <a:r>
              <a:rPr lang="en-US" b="1" dirty="0" smtClean="0"/>
              <a:t>Rotation RL</a:t>
            </a:r>
            <a:endParaRPr lang="en-US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1219200"/>
            <a:ext cx="3335338" cy="4892675"/>
            <a:chOff x="0" y="1008"/>
            <a:chExt cx="2101" cy="3082"/>
          </a:xfrm>
        </p:grpSpPr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0" y="340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</a:t>
              </a:r>
            </a:p>
            <a:p>
              <a:r>
                <a:rPr lang="en-US" b="1"/>
                <a:t>Node</a:t>
              </a:r>
            </a:p>
          </p:txBody>
        </p:sp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3065" name="Oval 9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 flipH="1">
              <a:off x="114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3067" name="Oval 11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69" name="AutoShape 13"/>
            <p:cNvSpPr>
              <a:spLocks noChangeArrowheads="1"/>
            </p:cNvSpPr>
            <p:nvPr/>
          </p:nvSpPr>
          <p:spPr bwMode="auto">
            <a:xfrm flipH="1">
              <a:off x="374" y="2544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3070" name="AutoShape 14"/>
            <p:cNvSpPr>
              <a:spLocks noChangeArrowheads="1"/>
            </p:cNvSpPr>
            <p:nvPr/>
          </p:nvSpPr>
          <p:spPr bwMode="auto">
            <a:xfrm flipH="1">
              <a:off x="518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071" name="AutoShape 15"/>
            <p:cNvSpPr>
              <a:spLocks noChangeArrowheads="1"/>
            </p:cNvSpPr>
            <p:nvPr/>
          </p:nvSpPr>
          <p:spPr bwMode="auto">
            <a:xfrm flipH="1">
              <a:off x="1478" y="2976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3" name="Line 17"/>
            <p:cNvSpPr>
              <a:spLocks noChangeShapeType="1"/>
            </p:cNvSpPr>
            <p:nvPr/>
          </p:nvSpPr>
          <p:spPr bwMode="auto">
            <a:xfrm>
              <a:off x="104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5" name="Text Box 19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3076" name="Oval 20"/>
            <p:cNvSpPr>
              <a:spLocks noChangeArrowheads="1"/>
            </p:cNvSpPr>
            <p:nvPr/>
          </p:nvSpPr>
          <p:spPr bwMode="auto">
            <a:xfrm flipH="1">
              <a:off x="90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3077" name="AutoShape 21"/>
            <p:cNvSpPr>
              <a:spLocks noChangeArrowheads="1"/>
            </p:cNvSpPr>
            <p:nvPr/>
          </p:nvSpPr>
          <p:spPr bwMode="auto">
            <a:xfrm flipH="1">
              <a:off x="1046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078" name="Oval 22"/>
            <p:cNvSpPr>
              <a:spLocks noChangeArrowheads="1"/>
            </p:cNvSpPr>
            <p:nvPr/>
          </p:nvSpPr>
          <p:spPr bwMode="auto">
            <a:xfrm flipH="1">
              <a:off x="432" y="3120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 flipH="1">
              <a:off x="1094" y="360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 flipH="1">
              <a:off x="566" y="35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>
              <a:off x="1478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 flipH="1">
              <a:off x="1094" y="283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3" name="Line 27"/>
            <p:cNvSpPr>
              <a:spLocks noChangeShapeType="1"/>
            </p:cNvSpPr>
            <p:nvPr/>
          </p:nvSpPr>
          <p:spPr bwMode="auto">
            <a:xfrm>
              <a:off x="1142" y="33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 flipH="1">
              <a:off x="758" y="32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5" name="Text Box 29"/>
            <p:cNvSpPr txBox="1">
              <a:spLocks noChangeArrowheads="1"/>
            </p:cNvSpPr>
            <p:nvPr/>
          </p:nvSpPr>
          <p:spPr bwMode="auto">
            <a:xfrm flipH="1">
              <a:off x="1772" y="293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 flipH="1">
              <a:off x="1154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 flipH="1">
              <a:off x="529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 flipH="1">
              <a:off x="236" y="255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9" name="Line 33"/>
            <p:cNvSpPr>
              <a:spLocks noChangeShapeType="1"/>
            </p:cNvSpPr>
            <p:nvPr/>
          </p:nvSpPr>
          <p:spPr bwMode="auto">
            <a:xfrm>
              <a:off x="576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90" name="Text Box 34"/>
            <p:cNvSpPr txBox="1">
              <a:spLocks noChangeArrowheads="1"/>
            </p:cNvSpPr>
            <p:nvPr/>
          </p:nvSpPr>
          <p:spPr bwMode="auto">
            <a:xfrm>
              <a:off x="854" y="274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091" name="Text Box 35"/>
            <p:cNvSpPr txBox="1">
              <a:spLocks noChangeArrowheads="1"/>
            </p:cNvSpPr>
            <p:nvPr/>
          </p:nvSpPr>
          <p:spPr bwMode="auto">
            <a:xfrm>
              <a:off x="1334" y="23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1046" y="197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3094" name="Text Box 38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95" name="AutoShape 39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3096" name="Text Box 40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3097" name="Oval 41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1" name="AutoShape 45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3102" name="AutoShape 46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103" name="AutoShape 47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7" name="Text Box 51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3108" name="Oval 52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3109" name="AutoShape 53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110" name="Text Box 54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3111" name="Text Box 55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3112" name="Line 56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3" name="Text Box 57"/>
            <p:cNvSpPr txBox="1">
              <a:spLocks noChangeArrowheads="1"/>
            </p:cNvSpPr>
            <p:nvPr/>
          </p:nvSpPr>
          <p:spPr bwMode="auto">
            <a:xfrm flipH="1">
              <a:off x="465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114" name="Text Box 58"/>
            <p:cNvSpPr txBox="1">
              <a:spLocks noChangeArrowheads="1"/>
            </p:cNvSpPr>
            <p:nvPr/>
          </p:nvSpPr>
          <p:spPr bwMode="auto">
            <a:xfrm flipH="1">
              <a:off x="3697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3115" name="Text Box 59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116" name="Line 60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7" name="Line 61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8" name="Line 62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9" name="Text Box 63"/>
            <p:cNvSpPr txBox="1">
              <a:spLocks noChangeArrowheads="1"/>
            </p:cNvSpPr>
            <p:nvPr/>
          </p:nvSpPr>
          <p:spPr bwMode="auto">
            <a:xfrm>
              <a:off x="4550" y="207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120" name="Text Box 64"/>
            <p:cNvSpPr txBox="1">
              <a:spLocks noChangeArrowheads="1"/>
            </p:cNvSpPr>
            <p:nvPr/>
          </p:nvSpPr>
          <p:spPr bwMode="auto">
            <a:xfrm>
              <a:off x="3734" y="2409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121" name="Text Box 65"/>
            <p:cNvSpPr txBox="1">
              <a:spLocks noChangeArrowheads="1"/>
            </p:cNvSpPr>
            <p:nvPr/>
          </p:nvSpPr>
          <p:spPr bwMode="auto">
            <a:xfrm>
              <a:off x="4838" y="24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Other Sub-Cases)</a:t>
            </a:r>
            <a:endParaRPr lang="en-GB" sz="2800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Sub-Case 5: mirror image of Sub-Case 1.</a:t>
            </a:r>
          </a:p>
          <a:p>
            <a:pPr algn="l" rtl="0"/>
            <a:r>
              <a:rPr lang="en-US" dirty="0"/>
              <a:t>Sub-Case 6: mirror image of Sub-Case 2.</a:t>
            </a:r>
          </a:p>
          <a:p>
            <a:pPr algn="l" rtl="0"/>
            <a:r>
              <a:rPr lang="en-US" dirty="0"/>
              <a:t>Sub-Case 7: mirror image of Sub-Case 3.</a:t>
            </a:r>
          </a:p>
          <a:p>
            <a:pPr algn="l" rtl="0"/>
            <a:r>
              <a:rPr lang="en-US" dirty="0"/>
              <a:t>Sub-Case 8: mirror image of Sub-Case 4.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1DAB-8EFC-4EBF-AB33-26C9D1E52E40}" type="slidenum">
              <a:rPr lang="en-US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48200" y="2073275"/>
            <a:ext cx="2819400" cy="2057400"/>
            <a:chOff x="2928" y="1296"/>
            <a:chExt cx="1776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731520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1054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0198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720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200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0386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2860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2880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984212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4508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784812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257800" y="2073275"/>
            <a:ext cx="1371600" cy="1219200"/>
            <a:chOff x="3312" y="1296"/>
            <a:chExt cx="864" cy="768"/>
          </a:xfrm>
        </p:grpSpPr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2819400" cy="2057400"/>
            <a:chOff x="2928" y="1296"/>
            <a:chExt cx="1776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200400" y="2498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752600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84212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72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791200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09905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13</a:t>
            </a:fld>
            <a:endParaRPr lang="en-US"/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816678" y="1676400"/>
            <a:ext cx="109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Not 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778078" y="1676400"/>
            <a:ext cx="109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Not AVL</a:t>
            </a:r>
            <a:endParaRPr lang="en-GB" b="1" dirty="0"/>
          </a:p>
        </p:txBody>
      </p:sp>
      <p:grpSp>
        <p:nvGrpSpPr>
          <p:cNvPr id="28" name="Group 47"/>
          <p:cNvGrpSpPr>
            <a:grpSpLocks/>
          </p:cNvGrpSpPr>
          <p:nvPr/>
        </p:nvGrpSpPr>
        <p:grpSpPr bwMode="auto">
          <a:xfrm>
            <a:off x="5257800" y="2057400"/>
            <a:ext cx="3048000" cy="3581400"/>
            <a:chOff x="672" y="1296"/>
            <a:chExt cx="1920" cy="2256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196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00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6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>
              <a:off x="96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96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H="1">
              <a:off x="2208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187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1746212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508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914400" y="2574925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60960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6699250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4896918" y="2574925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5715000" y="1905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182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7080212" y="4038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8077200" y="33528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6670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074812" y="1676400"/>
            <a:ext cx="715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AVL?</a:t>
            </a:r>
            <a:endParaRPr lang="en-GB" b="1" dirty="0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146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3434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048000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6670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074812" y="1676400"/>
            <a:ext cx="715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AVL?</a:t>
            </a:r>
            <a:endParaRPr lang="en-GB" b="1" dirty="0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3271106" y="4495800"/>
            <a:ext cx="25763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It is balanced tree</a:t>
            </a:r>
          </a:p>
          <a:p>
            <a:pPr algn="ctr"/>
            <a:r>
              <a:rPr lang="en-GB" b="1" dirty="0" smtClean="0">
                <a:solidFill>
                  <a:srgbClr val="FF0000"/>
                </a:solidFill>
              </a:rPr>
              <a:t>but not AVL</a:t>
            </a:r>
          </a:p>
          <a:p>
            <a:pPr algn="ctr"/>
            <a:r>
              <a:rPr lang="en-GB" b="1" dirty="0" smtClean="0">
                <a:solidFill>
                  <a:srgbClr val="FF0000"/>
                </a:solidFill>
              </a:rPr>
              <a:t>because it is not BST!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5398532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Remember:</a:t>
            </a:r>
          </a:p>
          <a:p>
            <a:r>
              <a:rPr lang="en-US" dirty="0" smtClean="0"/>
              <a:t>AVL tree is a </a:t>
            </a:r>
            <a:r>
              <a:rPr lang="en-US" b="1" dirty="0" smtClean="0"/>
              <a:t>BST</a:t>
            </a:r>
            <a:r>
              <a:rPr lang="en-US" dirty="0" smtClean="0"/>
              <a:t> that is </a:t>
            </a:r>
            <a:r>
              <a:rPr lang="en-US" b="1" dirty="0" smtClean="0"/>
              <a:t>height-balanced-1-tree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5146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3434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3048000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BSTs  vs.  AVL </a:t>
            </a:r>
            <a:r>
              <a:rPr lang="en-US" dirty="0"/>
              <a:t>Trees</a:t>
            </a:r>
            <a:endParaRPr lang="en-GB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38F-3797-4CA7-B860-D006DF314F79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9600" y="2209800"/>
            <a:ext cx="3581400" cy="3657600"/>
            <a:chOff x="1104" y="1440"/>
            <a:chExt cx="2256" cy="2304"/>
          </a:xfrm>
        </p:grpSpPr>
        <p:sp>
          <p:nvSpPr>
            <p:cNvPr id="152579" name="Oval 3"/>
            <p:cNvSpPr>
              <a:spLocks noChangeArrowheads="1"/>
            </p:cNvSpPr>
            <p:nvPr/>
          </p:nvSpPr>
          <p:spPr bwMode="auto">
            <a:xfrm>
              <a:off x="1104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GB"/>
            </a:p>
          </p:txBody>
        </p:sp>
        <p:sp>
          <p:nvSpPr>
            <p:cNvPr id="152580" name="Oval 4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52581" name="Oval 5"/>
            <p:cNvSpPr>
              <a:spLocks noChangeArrowheads="1"/>
            </p:cNvSpPr>
            <p:nvPr/>
          </p:nvSpPr>
          <p:spPr bwMode="auto">
            <a:xfrm>
              <a:off x="2016" y="235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52582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GB"/>
            </a:p>
          </p:txBody>
        </p:sp>
        <p:sp>
          <p:nvSpPr>
            <p:cNvPr id="152583" name="Oval 7"/>
            <p:cNvSpPr>
              <a:spLocks noChangeArrowheads="1"/>
            </p:cNvSpPr>
            <p:nvPr/>
          </p:nvSpPr>
          <p:spPr bwMode="auto">
            <a:xfrm>
              <a:off x="2976" y="33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GB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>
              <a:off x="1440" y="17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1824" y="220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2352" y="26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7" name="Line 11"/>
            <p:cNvSpPr>
              <a:spLocks noChangeShapeType="1"/>
            </p:cNvSpPr>
            <p:nvPr/>
          </p:nvSpPr>
          <p:spPr bwMode="auto">
            <a:xfrm>
              <a:off x="2784" y="31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1884362" y="1295400"/>
            <a:ext cx="3830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Inserting 1, 2, 3, 4 and 5</a:t>
            </a:r>
            <a:endParaRPr lang="en-GB" sz="2800" b="1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410200" y="2286000"/>
            <a:ext cx="2819400" cy="2667000"/>
            <a:chOff x="3360" y="1536"/>
            <a:chExt cx="1776" cy="1680"/>
          </a:xfrm>
        </p:grpSpPr>
        <p:sp>
          <p:nvSpPr>
            <p:cNvPr id="152597" name="Oval 21"/>
            <p:cNvSpPr>
              <a:spLocks noChangeArrowheads="1"/>
            </p:cNvSpPr>
            <p:nvPr/>
          </p:nvSpPr>
          <p:spPr bwMode="auto">
            <a:xfrm>
              <a:off x="3792" y="153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52598" name="Oval 22"/>
            <p:cNvSpPr>
              <a:spLocks noChangeArrowheads="1"/>
            </p:cNvSpPr>
            <p:nvPr/>
          </p:nvSpPr>
          <p:spPr bwMode="auto">
            <a:xfrm>
              <a:off x="3936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52599" name="Oval 23"/>
            <p:cNvSpPr>
              <a:spLocks noChangeArrowheads="1"/>
            </p:cNvSpPr>
            <p:nvPr/>
          </p:nvSpPr>
          <p:spPr bwMode="auto">
            <a:xfrm>
              <a:off x="43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GB"/>
            </a:p>
          </p:txBody>
        </p:sp>
        <p:sp>
          <p:nvSpPr>
            <p:cNvPr id="152600" name="Oval 24"/>
            <p:cNvSpPr>
              <a:spLocks noChangeArrowheads="1"/>
            </p:cNvSpPr>
            <p:nvPr/>
          </p:nvSpPr>
          <p:spPr bwMode="auto">
            <a:xfrm>
              <a:off x="336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GB"/>
            </a:p>
          </p:txBody>
        </p:sp>
        <p:sp>
          <p:nvSpPr>
            <p:cNvPr id="152601" name="Oval 25"/>
            <p:cNvSpPr>
              <a:spLocks noChangeArrowheads="1"/>
            </p:cNvSpPr>
            <p:nvPr/>
          </p:nvSpPr>
          <p:spPr bwMode="auto">
            <a:xfrm>
              <a:off x="4752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GB"/>
            </a:p>
          </p:txBody>
        </p:sp>
        <p:sp>
          <p:nvSpPr>
            <p:cNvPr id="152602" name="Line 26"/>
            <p:cNvSpPr>
              <a:spLocks noChangeShapeType="1"/>
            </p:cNvSpPr>
            <p:nvPr/>
          </p:nvSpPr>
          <p:spPr bwMode="auto">
            <a:xfrm flipH="1">
              <a:off x="3600" y="187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4128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flipH="1">
              <a:off x="4176" y="25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>
              <a:off x="4608" y="24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1143000" y="4724400"/>
            <a:ext cx="16626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/>
              <a:t>BST after</a:t>
            </a:r>
          </a:p>
          <a:p>
            <a:r>
              <a:rPr lang="en-US" sz="2400" b="1" dirty="0" smtClean="0"/>
              <a:t>insertions</a:t>
            </a:r>
            <a:endParaRPr lang="en-GB" sz="2400" b="1" dirty="0"/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4800600" y="4724400"/>
            <a:ext cx="2155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AVL Tree</a:t>
            </a:r>
          </a:p>
          <a:p>
            <a:r>
              <a:rPr lang="en-US" sz="2400" b="1"/>
              <a:t>after insertions</a:t>
            </a:r>
            <a:endParaRPr lang="en-GB" sz="2400" b="1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257800" y="3108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16585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807085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850" y="3032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497118" y="2041525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038600" y="1981200"/>
            <a:ext cx="4191000" cy="3048000"/>
            <a:chOff x="-48" y="1296"/>
            <a:chExt cx="2640" cy="172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8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20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-4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H="1">
              <a:off x="1008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488" y="1550"/>
              <a:ext cx="28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76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>
              <a:off x="234" y="2549"/>
              <a:ext cx="15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3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</a:t>
            </a:r>
            <a:r>
              <a:rPr lang="en-US" dirty="0" smtClean="0"/>
              <a:t>Tree: Specification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b="1" u="sng" dirty="0"/>
              <a:t>Elements:</a:t>
            </a:r>
            <a:r>
              <a:rPr lang="en-US" dirty="0"/>
              <a:t> The elements are nodes, each node contains the following data type: </a:t>
            </a:r>
            <a:r>
              <a:rPr lang="en-US" dirty="0" smtClean="0"/>
              <a:t>Type.</a:t>
            </a:r>
          </a:p>
          <a:p>
            <a:pPr algn="l" rtl="0">
              <a:buFontTx/>
              <a:buNone/>
            </a:pPr>
            <a:r>
              <a:rPr lang="en-US" dirty="0"/>
              <a:t>	</a:t>
            </a:r>
          </a:p>
          <a:p>
            <a:pPr algn="l" rtl="0">
              <a:buFontTx/>
              <a:buNone/>
            </a:pPr>
            <a:r>
              <a:rPr lang="en-US" b="1" u="sng" dirty="0"/>
              <a:t>Structure:</a:t>
            </a:r>
            <a:r>
              <a:rPr lang="en-US" dirty="0"/>
              <a:t> Same as for the BST; in addition the height difference of the two </a:t>
            </a:r>
            <a:r>
              <a:rPr lang="en-US" dirty="0" err="1"/>
              <a:t>subtrees</a:t>
            </a:r>
            <a:r>
              <a:rPr lang="en-US" dirty="0"/>
              <a:t> of any node is at the most one</a:t>
            </a:r>
            <a:r>
              <a:rPr lang="en-US" dirty="0" smtClean="0"/>
              <a:t>.</a:t>
            </a:r>
          </a:p>
          <a:p>
            <a:pPr algn="l" rtl="0">
              <a:buFontTx/>
              <a:buNone/>
            </a:pPr>
            <a:endParaRPr lang="en-US" dirty="0"/>
          </a:p>
          <a:p>
            <a:pPr algn="l" rtl="0">
              <a:buFontTx/>
              <a:buNone/>
            </a:pPr>
            <a:r>
              <a:rPr lang="en-US" b="1" u="sng" dirty="0"/>
              <a:t>Domain:</a:t>
            </a:r>
            <a:r>
              <a:rPr lang="en-US" dirty="0"/>
              <a:t> the number of nodes in a AVL is bounded; type </a:t>
            </a:r>
            <a:r>
              <a:rPr lang="en-US" dirty="0" err="1" smtClean="0"/>
              <a:t>AVLTree</a:t>
            </a:r>
            <a:r>
              <a:rPr lang="en-US" dirty="0" smtClean="0"/>
              <a:t>.</a:t>
            </a:r>
            <a:endParaRPr lang="en-US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233F-3DAE-43CC-8BF5-EDD2D64148A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AVL Tree: Specification</a:t>
            </a:r>
            <a:endParaRPr lang="en-US" dirty="0"/>
          </a:p>
        </p:txBody>
      </p:sp>
      <p:sp>
        <p:nvSpPr>
          <p:cNvPr id="1218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buFontTx/>
              <a:buNone/>
            </a:pPr>
            <a:r>
              <a:rPr lang="en-US" sz="2400" b="1" u="sng" dirty="0"/>
              <a:t>Operations:</a:t>
            </a:r>
            <a:r>
              <a:rPr lang="en-US" sz="2400" dirty="0"/>
              <a:t> 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FindKey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found). </a:t>
            </a:r>
            <a:endParaRPr lang="en-US" sz="2400" dirty="0" smtClean="0"/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</a:t>
            </a:r>
            <a:r>
              <a:rPr lang="en-US" sz="2400" dirty="0"/>
              <a:t>Insert (</a:t>
            </a:r>
            <a:r>
              <a:rPr lang="en-US" sz="2400" dirty="0" err="1"/>
              <a:t>int</a:t>
            </a:r>
            <a:r>
              <a:rPr lang="en-US" sz="2400" dirty="0"/>
              <a:t> k, Type e, </a:t>
            </a:r>
            <a:r>
              <a:rPr lang="en-US" sz="2400" dirty="0" err="1"/>
              <a:t>boolean</a:t>
            </a:r>
            <a:r>
              <a:rPr lang="en-US" sz="2400" dirty="0"/>
              <a:t> inserted</a:t>
            </a:r>
            <a:r>
              <a:rPr lang="en-US" sz="2400" dirty="0" smtClean="0"/>
              <a:t>).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</a:t>
            </a:r>
            <a:r>
              <a:rPr lang="en-US" sz="2400" dirty="0" err="1"/>
              <a:t>Remove_Key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smtClean="0"/>
              <a:t>deleted)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 </a:t>
            </a:r>
            <a:r>
              <a:rPr lang="en-US" sz="2400" dirty="0"/>
              <a:t>Update(Type </a:t>
            </a:r>
            <a:r>
              <a:rPr lang="en-US" sz="2400" dirty="0" smtClean="0"/>
              <a:t>e)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Traverse (Order </a:t>
            </a:r>
            <a:r>
              <a:rPr lang="en-US" sz="2400" dirty="0" err="1" smtClean="0"/>
              <a:t>ord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</a:t>
            </a:r>
            <a:r>
              <a:rPr lang="en-US" sz="2400" dirty="0" err="1" smtClean="0"/>
              <a:t>DeleteSub</a:t>
            </a:r>
            <a:r>
              <a:rPr lang="en-US" sz="2400" dirty="0" smtClean="0"/>
              <a:t> ( 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Retrieve (Type e)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Empty 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empty).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Full 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full)</a:t>
            </a:r>
            <a:endParaRPr lang="en-US" sz="2400" dirty="0"/>
          </a:p>
          <a:p>
            <a:pPr marL="609600" indent="-609600" algn="l" rtl="0">
              <a:buFontTx/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7FFC-23C2-44CB-9695-924ED7E8D29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Consider a situation when data elements are inserted in a BST in sorted order: 1, 2, 3, 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BST </a:t>
            </a:r>
            <a:r>
              <a:rPr lang="en-US" dirty="0"/>
              <a:t>becomes a </a:t>
            </a:r>
            <a:r>
              <a:rPr lang="en-US" u="sng" dirty="0" smtClean="0"/>
              <a:t>degenerate </a:t>
            </a:r>
            <a:r>
              <a:rPr lang="en-US" u="sng" dirty="0"/>
              <a:t>tree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Search </a:t>
            </a:r>
            <a:r>
              <a:rPr lang="en-US" dirty="0" smtClean="0"/>
              <a:t>operation </a:t>
            </a:r>
            <a:r>
              <a:rPr lang="en-US" b="1" dirty="0" err="1" smtClean="0"/>
              <a:t>FindKey</a:t>
            </a:r>
            <a:r>
              <a:rPr lang="en-US" dirty="0" smtClean="0"/>
              <a:t> </a:t>
            </a:r>
            <a:r>
              <a:rPr lang="en-US" dirty="0"/>
              <a:t>takes </a:t>
            </a:r>
            <a:r>
              <a:rPr lang="en-US" b="1" dirty="0"/>
              <a:t>O(n</a:t>
            </a:r>
            <a:r>
              <a:rPr lang="en-US" b="1" dirty="0" smtClean="0"/>
              <a:t>)</a:t>
            </a:r>
            <a:r>
              <a:rPr lang="en-US" dirty="0" smtClean="0"/>
              <a:t>, which </a:t>
            </a:r>
            <a:r>
              <a:rPr lang="en-US" dirty="0"/>
              <a:t>is as inefficient as in a list.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95BD-B4A3-4F6C-B568-AA516F4EDE7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33800" y="2438400"/>
            <a:ext cx="1676400" cy="1828800"/>
            <a:chOff x="3168" y="2016"/>
            <a:chExt cx="1056" cy="1152"/>
          </a:xfrm>
        </p:grpSpPr>
        <p:sp>
          <p:nvSpPr>
            <p:cNvPr id="138244" name="Oval 4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38245" name="Oval 5"/>
            <p:cNvSpPr>
              <a:spLocks noChangeArrowheads="1"/>
            </p:cNvSpPr>
            <p:nvPr/>
          </p:nvSpPr>
          <p:spPr bwMode="auto">
            <a:xfrm>
              <a:off x="35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38246" name="Oval 6"/>
            <p:cNvSpPr>
              <a:spLocks noChangeArrowheads="1"/>
            </p:cNvSpPr>
            <p:nvPr/>
          </p:nvSpPr>
          <p:spPr bwMode="auto">
            <a:xfrm>
              <a:off x="3936" y="28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38259" name="Line 19"/>
            <p:cNvSpPr>
              <a:spLocks noChangeShapeType="1"/>
            </p:cNvSpPr>
            <p:nvPr/>
          </p:nvSpPr>
          <p:spPr bwMode="auto">
            <a:xfrm>
              <a:off x="3408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38260" name="Line 20"/>
            <p:cNvSpPr>
              <a:spLocks noChangeShapeType="1"/>
            </p:cNvSpPr>
            <p:nvPr/>
          </p:nvSpPr>
          <p:spPr bwMode="auto">
            <a:xfrm>
              <a:off x="3792" y="268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</a:t>
            </a:r>
            <a:r>
              <a:rPr lang="en-US" dirty="0" smtClean="0"/>
              <a:t>Tree: Element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class </a:t>
            </a:r>
            <a:r>
              <a:rPr lang="en-US" sz="2000" dirty="0" err="1" smtClean="0">
                <a:latin typeface="SimSun" pitchFamily="2" charset="-122"/>
              </a:rPr>
              <a:t>AVLNode</a:t>
            </a:r>
            <a:r>
              <a:rPr lang="en-US" sz="2000" dirty="0" smtClean="0">
                <a:latin typeface="SimSun" pitchFamily="2" charset="-122"/>
              </a:rPr>
              <a:t>&lt;T&gt; 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key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smtClean="0">
                <a:latin typeface="SimSun" pitchFamily="2" charset="-122"/>
              </a:rPr>
              <a:t>T </a:t>
            </a:r>
            <a:r>
              <a:rPr lang="en-US" sz="2000" dirty="0">
                <a:latin typeface="SimSun" pitchFamily="2" charset="-122"/>
              </a:rPr>
              <a:t>data;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smtClean="0">
                <a:latin typeface="SimSun" pitchFamily="2" charset="-122"/>
              </a:rPr>
              <a:t>Balance </a:t>
            </a:r>
            <a:r>
              <a:rPr lang="en-US" sz="2000" dirty="0">
                <a:latin typeface="SimSun" pitchFamily="2" charset="-122"/>
              </a:rPr>
              <a:t>bal</a:t>
            </a:r>
            <a:r>
              <a:rPr lang="en-US" sz="2000" dirty="0" smtClean="0">
                <a:latin typeface="SimSun" pitchFamily="2" charset="-122"/>
              </a:rPr>
              <a:t>;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// Balance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is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enum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(+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1, 0, -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1)</a:t>
            </a:r>
            <a:endParaRPr lang="en-US" sz="2000" dirty="0">
              <a:solidFill>
                <a:srgbClr val="00B05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AVLNode</a:t>
            </a:r>
            <a:r>
              <a:rPr lang="en-US" sz="2000" dirty="0" smtClean="0">
                <a:latin typeface="SimSun" pitchFamily="2" charset="-122"/>
              </a:rPr>
              <a:t>&lt;T&gt; left</a:t>
            </a:r>
            <a:r>
              <a:rPr lang="en-US" sz="2000" dirty="0">
                <a:latin typeface="SimSun" pitchFamily="2" charset="-122"/>
              </a:rPr>
              <a:t>, </a:t>
            </a:r>
            <a:r>
              <a:rPr lang="en-US" sz="2000" dirty="0" smtClean="0">
                <a:latin typeface="SimSun" pitchFamily="2" charset="-122"/>
              </a:rPr>
              <a:t>right;</a:t>
            </a:r>
          </a:p>
          <a:p>
            <a:pPr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endParaRPr lang="en-US" sz="20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AVLNode</a:t>
            </a:r>
            <a:r>
              <a:rPr lang="en-US" sz="2000" dirty="0" smtClean="0">
                <a:latin typeface="SimSun" pitchFamily="2" charset="-122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key, T data) 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this.key</a:t>
            </a:r>
            <a:r>
              <a:rPr lang="en-US" sz="2000" dirty="0" smtClean="0">
                <a:latin typeface="SimSun" pitchFamily="2" charset="-122"/>
              </a:rPr>
              <a:t> = key;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this.data</a:t>
            </a:r>
            <a:r>
              <a:rPr lang="en-US" sz="2000" dirty="0" smtClean="0">
                <a:latin typeface="SimSun" pitchFamily="2" charset="-122"/>
              </a:rPr>
              <a:t> = data;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bal = </a:t>
            </a:r>
            <a:r>
              <a:rPr lang="en-US" sz="2000" dirty="0" err="1" smtClean="0">
                <a:latin typeface="SimSun" pitchFamily="2" charset="-122"/>
              </a:rPr>
              <a:t>Balance.Zero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left = right 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1700" dirty="0" smtClean="0">
                <a:latin typeface="SimSun" pitchFamily="2" charset="-122"/>
              </a:rPr>
              <a:t>...</a:t>
            </a:r>
          </a:p>
          <a:p>
            <a:pPr algn="l" rtl="0">
              <a:buFontTx/>
              <a:buNone/>
            </a:pPr>
            <a:r>
              <a:rPr lang="en-US" sz="1700" dirty="0" smtClean="0">
                <a:latin typeface="SimSun" pitchFamily="2" charset="-122"/>
              </a:rPr>
              <a:t>	...</a:t>
            </a:r>
            <a:endParaRPr lang="en-US" sz="17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0F9-FF7F-402C-87DA-DAAF06D4216B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</a:t>
            </a:r>
            <a:r>
              <a:rPr lang="en-US" dirty="0" smtClean="0"/>
              <a:t>Tree: Implementation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implementation of: </a:t>
            </a:r>
            <a:r>
              <a:rPr lang="en-US" b="1" dirty="0" err="1" smtClean="0"/>
              <a:t>FindKey</a:t>
            </a:r>
            <a:r>
              <a:rPr lang="en-US" dirty="0" smtClean="0"/>
              <a:t>, </a:t>
            </a:r>
            <a:r>
              <a:rPr lang="en-US" b="1" dirty="0" smtClean="0"/>
              <a:t>Update data</a:t>
            </a:r>
            <a:r>
              <a:rPr lang="en-US" dirty="0" smtClean="0"/>
              <a:t>, </a:t>
            </a:r>
            <a:r>
              <a:rPr lang="en-US" b="1" dirty="0" smtClean="0"/>
              <a:t>Traverse</a:t>
            </a:r>
            <a:r>
              <a:rPr lang="en-US" dirty="0" smtClean="0"/>
              <a:t>, </a:t>
            </a:r>
            <a:r>
              <a:rPr lang="en-US" b="1" dirty="0" smtClean="0"/>
              <a:t>Retrieve</a:t>
            </a:r>
            <a:r>
              <a:rPr lang="en-US" dirty="0" smtClean="0"/>
              <a:t>, </a:t>
            </a:r>
            <a:r>
              <a:rPr lang="en-US" b="1" dirty="0" smtClean="0"/>
              <a:t>Empty</a:t>
            </a:r>
            <a:r>
              <a:rPr lang="en-US" dirty="0" smtClean="0"/>
              <a:t>, </a:t>
            </a:r>
            <a:r>
              <a:rPr lang="en-US" b="1" dirty="0" smtClean="0"/>
              <a:t>Full</a:t>
            </a:r>
            <a:r>
              <a:rPr lang="en-US" dirty="0" smtClean="0"/>
              <a:t>, and any other method that doesn’t change the tree are exactly like the implementation of BST.</a:t>
            </a:r>
          </a:p>
          <a:p>
            <a:r>
              <a:rPr lang="en-US" dirty="0" smtClean="0"/>
              <a:t>The only difference in implementation is when we change the nodes of the tree, i.e. </a:t>
            </a:r>
            <a:r>
              <a:rPr lang="en-US" b="1" dirty="0" smtClean="0"/>
              <a:t>Insert/Remove</a:t>
            </a:r>
            <a:r>
              <a:rPr lang="en-US" dirty="0" smtClean="0"/>
              <a:t> from the tree.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233F-3DAE-43CC-8BF5-EDD2D64148A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</a:t>
            </a:r>
            <a:r>
              <a:rPr lang="en-US" dirty="0"/>
              <a:t>Tree: Insert</a:t>
            </a:r>
            <a:endParaRPr lang="en-GB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u="sng" dirty="0"/>
              <a:t>Step </a:t>
            </a:r>
            <a:r>
              <a:rPr lang="en-US" sz="2800" b="1" u="sng" dirty="0" smtClean="0"/>
              <a:t>1</a:t>
            </a:r>
            <a:r>
              <a:rPr lang="en-US" sz="2800" b="1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/>
              <a:t>node is first inserted into the tree as in a BST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 rtl="0"/>
            <a:r>
              <a:rPr lang="en-US" sz="2800" b="1" u="sng" dirty="0"/>
              <a:t>Step 2</a:t>
            </a:r>
            <a:r>
              <a:rPr lang="en-US" sz="2800" b="1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Nodes </a:t>
            </a:r>
            <a:r>
              <a:rPr lang="en-US" sz="2800" dirty="0"/>
              <a:t>in the </a:t>
            </a:r>
            <a:r>
              <a:rPr lang="en-US" sz="2800" u="sng" dirty="0"/>
              <a:t>search path</a:t>
            </a:r>
            <a:r>
              <a:rPr lang="en-US" sz="2800" dirty="0"/>
              <a:t> </a:t>
            </a:r>
            <a:r>
              <a:rPr lang="en-US" sz="2800" dirty="0" smtClean="0"/>
              <a:t>are </a:t>
            </a:r>
            <a:r>
              <a:rPr lang="en-US" sz="2800" dirty="0"/>
              <a:t>examined to see if there is a </a:t>
            </a:r>
            <a:r>
              <a:rPr lang="en-US" sz="2800" u="sng" dirty="0"/>
              <a:t>pivot node</a:t>
            </a:r>
            <a:r>
              <a:rPr lang="en-US" sz="2800" dirty="0"/>
              <a:t>. Three cases arise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u="sng" dirty="0" smtClean="0"/>
              <a:t>search path</a:t>
            </a:r>
            <a:r>
              <a:rPr lang="en-US" sz="2600" dirty="0" smtClean="0"/>
              <a:t> is a unique path from the root to the new node.</a:t>
            </a:r>
            <a:endParaRPr lang="en-US" sz="2600" dirty="0"/>
          </a:p>
          <a:p>
            <a:pPr lvl="1"/>
            <a:r>
              <a:rPr lang="en-US" sz="2600" u="sng" dirty="0" smtClean="0"/>
              <a:t>pivot </a:t>
            </a:r>
            <a:r>
              <a:rPr lang="en-US" sz="2600" u="sng" dirty="0"/>
              <a:t>node</a:t>
            </a:r>
            <a:r>
              <a:rPr lang="en-US" sz="2600" dirty="0"/>
              <a:t> is a node closest to the new node on the search path, whose balance is either –1 or +1.</a:t>
            </a:r>
            <a:endParaRPr lang="en-GB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4AD-B7A7-4F28-ADE6-8F176B7FC376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Insert</a:t>
            </a:r>
            <a:endParaRPr lang="en-GB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b="1" dirty="0"/>
              <a:t>Case </a:t>
            </a:r>
            <a:r>
              <a:rPr lang="en-US" b="1" dirty="0" smtClean="0"/>
              <a:t>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no pivot </a:t>
            </a:r>
            <a:r>
              <a:rPr lang="en-US" dirty="0" smtClean="0"/>
              <a:t>node in the search path. </a:t>
            </a:r>
            <a:r>
              <a:rPr lang="en-US" dirty="0"/>
              <a:t>No adjustment required.</a:t>
            </a:r>
          </a:p>
          <a:p>
            <a:pPr algn="l" rtl="0">
              <a:lnSpc>
                <a:spcPct val="90000"/>
              </a:lnSpc>
            </a:pPr>
            <a:r>
              <a:rPr lang="en-US" b="1" dirty="0"/>
              <a:t>Case </a:t>
            </a:r>
            <a:r>
              <a:rPr lang="en-US" b="1" dirty="0" smtClean="0"/>
              <a:t>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pivot node </a:t>
            </a:r>
            <a:r>
              <a:rPr lang="en-US" dirty="0" smtClean="0"/>
              <a:t>exists </a:t>
            </a:r>
            <a:r>
              <a:rPr lang="en-US" dirty="0"/>
              <a:t>and the </a:t>
            </a:r>
            <a:r>
              <a:rPr lang="en-US" dirty="0" err="1"/>
              <a:t>subtree</a:t>
            </a:r>
            <a:r>
              <a:rPr lang="en-US" dirty="0"/>
              <a:t> to which the new node is added has smaller height. No adjustment required.</a:t>
            </a:r>
          </a:p>
          <a:p>
            <a:pPr algn="l" rtl="0">
              <a:lnSpc>
                <a:spcPct val="90000"/>
              </a:lnSpc>
            </a:pPr>
            <a:r>
              <a:rPr lang="en-US" b="1" dirty="0"/>
              <a:t>Case </a:t>
            </a:r>
            <a:r>
              <a:rPr lang="en-US" b="1" dirty="0" smtClean="0"/>
              <a:t>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pivot node exists and the </a:t>
            </a:r>
            <a:r>
              <a:rPr lang="en-US" dirty="0" err="1"/>
              <a:t>subtree</a:t>
            </a:r>
            <a:r>
              <a:rPr lang="en-US" dirty="0"/>
              <a:t> to which the new node is added has the larger height. </a:t>
            </a:r>
            <a:r>
              <a:rPr lang="en-US" b="1" dirty="0">
                <a:solidFill>
                  <a:srgbClr val="FF0000"/>
                </a:solidFill>
              </a:rPr>
              <a:t>Adjustment required.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295-74AE-43BA-8F25-C90151FE3F9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2209800" cy="1219200"/>
            <a:chOff x="3312" y="1296"/>
            <a:chExt cx="1392" cy="768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3048000" cy="2057400"/>
            <a:chOff x="3312" y="1296"/>
            <a:chExt cx="1920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3048000" cy="2057400"/>
            <a:chOff x="3312" y="1296"/>
            <a:chExt cx="1920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810000" y="18288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124199" y="1905000"/>
            <a:ext cx="2752725" cy="2971800"/>
            <a:chOff x="3408" y="1776"/>
            <a:chExt cx="1734" cy="1872"/>
          </a:xfrm>
        </p:grpSpPr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4042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42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370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3946" y="215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4330" y="215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752" y="2256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696" y="216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47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4704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Text Box 58"/>
            <p:cNvSpPr txBox="1">
              <a:spLocks noChangeArrowheads="1"/>
            </p:cNvSpPr>
            <p:nvPr/>
          </p:nvSpPr>
          <p:spPr bwMode="auto">
            <a:xfrm>
              <a:off x="4934" y="2649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4080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7" name="Oval 60"/>
            <p:cNvSpPr>
              <a:spLocks noChangeArrowheads="1"/>
            </p:cNvSpPr>
            <p:nvPr/>
          </p:nvSpPr>
          <p:spPr bwMode="auto">
            <a:xfrm>
              <a:off x="3408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360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H="1">
              <a:off x="432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4358" y="1776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3456" y="25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16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4416" y="3312"/>
              <a:ext cx="336" cy="336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55</a:t>
              </a: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4656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3124200" y="1905000"/>
            <a:ext cx="2817813" cy="2971800"/>
            <a:chOff x="3408" y="1776"/>
            <a:chExt cx="1775" cy="1872"/>
          </a:xfrm>
        </p:grpSpPr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4042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42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370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3946" y="215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4330" y="215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752" y="225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696" y="216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47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4704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Text Box 58"/>
            <p:cNvSpPr txBox="1">
              <a:spLocks noChangeArrowheads="1"/>
            </p:cNvSpPr>
            <p:nvPr/>
          </p:nvSpPr>
          <p:spPr bwMode="auto">
            <a:xfrm>
              <a:off x="4934" y="2649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4080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7" name="Oval 60"/>
            <p:cNvSpPr>
              <a:spLocks noChangeArrowheads="1"/>
            </p:cNvSpPr>
            <p:nvPr/>
          </p:nvSpPr>
          <p:spPr bwMode="auto">
            <a:xfrm>
              <a:off x="3408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360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H="1">
              <a:off x="432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4358" y="177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3456" y="25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16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4416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4656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68"/>
            <p:cNvSpPr txBox="1">
              <a:spLocks noChangeArrowheads="1"/>
            </p:cNvSpPr>
            <p:nvPr/>
          </p:nvSpPr>
          <p:spPr bwMode="auto">
            <a:xfrm>
              <a:off x="4502" y="308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  <a:endParaRPr lang="en-GB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3200" dirty="0"/>
              <a:t>It is possible that after a number of insert and delete operations a binary tree may become imbalanced and increase in height.</a:t>
            </a:r>
          </a:p>
          <a:p>
            <a:pPr algn="l" rtl="0">
              <a:lnSpc>
                <a:spcPct val="90000"/>
              </a:lnSpc>
            </a:pPr>
            <a:r>
              <a:rPr lang="en-US" sz="3200" dirty="0"/>
              <a:t>Can we insert and delete elements from BST so that its height is guaranteed to be </a:t>
            </a:r>
            <a:r>
              <a:rPr lang="en-US" sz="3200" b="1" dirty="0" smtClean="0"/>
              <a:t>O(</a:t>
            </a:r>
            <a:r>
              <a:rPr lang="en-US" sz="3200" b="1" dirty="0" err="1" smtClean="0"/>
              <a:t>logn</a:t>
            </a:r>
            <a:r>
              <a:rPr lang="en-US" sz="3200" b="1" dirty="0" smtClean="0"/>
              <a:t>)</a:t>
            </a:r>
            <a:r>
              <a:rPr lang="en-US" sz="32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ym typeface="Wingdings" pitchFamily="2" charset="2"/>
              </a:rPr>
              <a:t>Yes, AVL Tree ensures this.</a:t>
            </a:r>
          </a:p>
          <a:p>
            <a:pPr algn="l" rtl="0">
              <a:lnSpc>
                <a:spcPct val="90000"/>
              </a:lnSpc>
            </a:pPr>
            <a:r>
              <a:rPr lang="en-US" sz="3600" dirty="0" smtClean="0"/>
              <a:t>Named </a:t>
            </a:r>
            <a:r>
              <a:rPr lang="en-US" sz="3600" dirty="0"/>
              <a:t>after its two inventors: </a:t>
            </a:r>
            <a:r>
              <a:rPr lang="en-US" sz="3600" dirty="0" err="1">
                <a:solidFill>
                  <a:srgbClr val="FF3300"/>
                </a:solidFill>
              </a:rPr>
              <a:t>A</a:t>
            </a:r>
            <a:r>
              <a:rPr lang="en-US" sz="3600" dirty="0" err="1"/>
              <a:t>delson-</a:t>
            </a:r>
            <a:r>
              <a:rPr lang="en-US" sz="3600" dirty="0" err="1">
                <a:solidFill>
                  <a:srgbClr val="FF3300"/>
                </a:solidFill>
              </a:rPr>
              <a:t>V</a:t>
            </a:r>
            <a:r>
              <a:rPr lang="en-US" sz="3600" dirty="0" err="1"/>
              <a:t>elski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3300"/>
                </a:solidFill>
              </a:rPr>
              <a:t>L</a:t>
            </a:r>
            <a:r>
              <a:rPr lang="en-US" sz="3600" dirty="0"/>
              <a:t>andis.</a:t>
            </a:r>
            <a:endParaRPr lang="en-GB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90E-C5CB-47F8-9E1B-F304F91CE95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3590925" y="1905000"/>
            <a:ext cx="2276475" cy="2286000"/>
            <a:chOff x="384" y="1296"/>
            <a:chExt cx="1434" cy="144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1056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730" y="13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104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94" y="191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634" y="167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018" y="167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440" y="177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84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144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1392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622" y="21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3133725" y="2057400"/>
            <a:ext cx="2733675" cy="2224088"/>
            <a:chOff x="1872" y="1335"/>
            <a:chExt cx="1722" cy="1401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506" y="1335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7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410" y="162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94" y="162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16" y="172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160" y="163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6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98" y="21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112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657725" y="1905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133725" y="2057400"/>
            <a:ext cx="2733675" cy="2224088"/>
            <a:chOff x="1872" y="1335"/>
            <a:chExt cx="1722" cy="1401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506" y="13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7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410" y="162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94" y="162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16" y="172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058" y="1632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6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98" y="21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112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657725" y="19050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971800" y="35168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45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3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98" y="31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45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98" y="312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6" name="Oval 92"/>
          <p:cNvSpPr>
            <a:spLocks noChangeArrowheads="1"/>
          </p:cNvSpPr>
          <p:nvPr/>
        </p:nvSpPr>
        <p:spPr bwMode="auto">
          <a:xfrm>
            <a:off x="4724400" y="4343400"/>
            <a:ext cx="533400" cy="533400"/>
          </a:xfrm>
          <a:prstGeom prst="ellipse">
            <a:avLst/>
          </a:prstGeom>
          <a:solidFill>
            <a:schemeClr val="accent1">
              <a:alpha val="4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46482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45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92"/>
          <p:cNvSpPr>
            <a:spLocks noChangeArrowheads="1"/>
          </p:cNvSpPr>
          <p:nvPr/>
        </p:nvSpPr>
        <p:spPr bwMode="auto">
          <a:xfrm>
            <a:off x="47244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46482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4946650" y="4022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12" y="312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Tree: Insert </a:t>
            </a:r>
            <a:r>
              <a:rPr lang="en-US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6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75050" y="25146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194050" y="3186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720975" y="4052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3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5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75050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194050" y="31861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720975" y="405288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2209800" y="52578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H="1">
            <a:off x="25908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1884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AVL Tree is no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more an AVL Tree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after insertion.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5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05200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048000" y="3186113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590800" y="405288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2209800" y="52578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5908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When after an insertion or a deletion an AVL tree becomes imbalanced, adjustments must be made to the tree to change it back into an AVL tree.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These adjustments are called </a:t>
            </a:r>
            <a:r>
              <a:rPr lang="en-US" sz="2800" u="sng" dirty="0"/>
              <a:t>rotations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Rotations can be in the </a:t>
            </a:r>
            <a:r>
              <a:rPr lang="en-US" sz="2800" u="sng" dirty="0" smtClean="0"/>
              <a:t>left</a:t>
            </a:r>
            <a:r>
              <a:rPr lang="en-US" sz="2800" dirty="0" smtClean="0"/>
              <a:t> or </a:t>
            </a:r>
            <a:r>
              <a:rPr lang="en-US" sz="2800" u="sng" dirty="0" smtClean="0"/>
              <a:t>right</a:t>
            </a:r>
            <a:r>
              <a:rPr lang="en-US" sz="2800" dirty="0" smtClean="0"/>
              <a:t> direction.</a:t>
            </a:r>
            <a:endParaRPr lang="en-US" sz="2800" dirty="0"/>
          </a:p>
          <a:p>
            <a:pPr algn="l" rtl="0">
              <a:lnSpc>
                <a:spcPct val="90000"/>
              </a:lnSpc>
            </a:pPr>
            <a:r>
              <a:rPr lang="en-US" sz="2800" dirty="0"/>
              <a:t>Rotations are either </a:t>
            </a:r>
            <a:r>
              <a:rPr lang="en-US" sz="2800" u="sng" dirty="0"/>
              <a:t>single</a:t>
            </a:r>
            <a:r>
              <a:rPr lang="en-US" sz="2800" dirty="0"/>
              <a:t> or </a:t>
            </a:r>
            <a:r>
              <a:rPr lang="en-US" sz="2800" u="sng" dirty="0"/>
              <a:t>double</a:t>
            </a:r>
            <a:r>
              <a:rPr lang="en-US" sz="2800" dirty="0"/>
              <a:t> rotations</a:t>
            </a:r>
            <a:r>
              <a:rPr lang="en-US" sz="28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3000" y="2057400"/>
            <a:ext cx="3048000" cy="3581400"/>
            <a:chOff x="672" y="1296"/>
            <a:chExt cx="1920" cy="2256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09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196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9511" name="Oval 7"/>
            <p:cNvSpPr>
              <a:spLocks noChangeArrowheads="1"/>
            </p:cNvSpPr>
            <p:nvPr/>
          </p:nvSpPr>
          <p:spPr bwMode="auto">
            <a:xfrm>
              <a:off x="100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13" name="Oval 9"/>
            <p:cNvSpPr>
              <a:spLocks noChangeArrowheads="1"/>
            </p:cNvSpPr>
            <p:nvPr/>
          </p:nvSpPr>
          <p:spPr bwMode="auto">
            <a:xfrm>
              <a:off x="6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9517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 flipH="1">
              <a:off x="96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2" name="Line 18"/>
            <p:cNvSpPr>
              <a:spLocks noChangeShapeType="1"/>
            </p:cNvSpPr>
            <p:nvPr/>
          </p:nvSpPr>
          <p:spPr bwMode="auto">
            <a:xfrm>
              <a:off x="96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 flipH="1">
              <a:off x="2208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8" name="Line 24"/>
            <p:cNvSpPr>
              <a:spLocks noChangeShapeType="1"/>
            </p:cNvSpPr>
            <p:nvPr/>
          </p:nvSpPr>
          <p:spPr bwMode="auto">
            <a:xfrm flipH="1">
              <a:off x="187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648200" y="2057400"/>
            <a:ext cx="3657600" cy="2057400"/>
            <a:chOff x="2928" y="1296"/>
            <a:chExt cx="2304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9532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36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5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53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6" name="Text Box 52"/>
          <p:cNvSpPr txBox="1">
            <a:spLocks noChangeArrowheads="1"/>
          </p:cNvSpPr>
          <p:nvPr/>
        </p:nvSpPr>
        <p:spPr bwMode="auto">
          <a:xfrm>
            <a:off x="990600" y="1600200"/>
            <a:ext cx="2454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/>
              <a:t>An </a:t>
            </a:r>
            <a:r>
              <a:rPr lang="en-US" b="1" dirty="0" smtClean="0"/>
              <a:t>Imbalanced Tree</a:t>
            </a:r>
            <a:endParaRPr lang="en-GB" b="1" dirty="0"/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334000" y="1660525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 Balanced Tree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Therefore, there are four different rotations: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Left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Right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Left-Right Rotations (Double)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Right-Left Rotations (Double)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26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41</a:t>
            </a:fld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 flipH="1">
            <a:off x="45720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 flipH="1"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flipH="1">
            <a:off x="3505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flipH="1">
            <a:off x="40386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H="1">
            <a:off x="5029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flipH="1">
            <a:off x="5105400" y="5334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410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 flipH="1">
            <a:off x="5716587" y="5424488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 flipH="1">
            <a:off x="4181475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34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572000" y="3200400"/>
            <a:ext cx="17462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3857626" y="3200400"/>
            <a:ext cx="3333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029201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4391025" y="3946526"/>
            <a:ext cx="346074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 flipH="1">
            <a:off x="3290887" y="28797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  <p:sp>
        <p:nvSpPr>
          <p:cNvPr id="30" name="Curved Down Arrow 29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42</a:t>
            </a:fld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34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 flipH="1">
            <a:off x="36576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 flipH="1"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4" name="AutoShape 36"/>
          <p:cNvSpPr>
            <a:spLocks noChangeArrowheads="1"/>
          </p:cNvSpPr>
          <p:nvPr/>
        </p:nvSpPr>
        <p:spPr bwMode="auto">
          <a:xfrm flipH="1">
            <a:off x="3124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75" name="AutoShape 37"/>
          <p:cNvSpPr>
            <a:spLocks noChangeArrowheads="1"/>
          </p:cNvSpPr>
          <p:nvPr/>
        </p:nvSpPr>
        <p:spPr bwMode="auto">
          <a:xfrm flipH="1">
            <a:off x="3886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76" name="AutoShape 38"/>
          <p:cNvSpPr>
            <a:spLocks noChangeArrowheads="1"/>
          </p:cNvSpPr>
          <p:nvPr/>
        </p:nvSpPr>
        <p:spPr bwMode="auto">
          <a:xfrm flipH="1">
            <a:off x="4648200" y="3505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77" name="Oval 39"/>
          <p:cNvSpPr>
            <a:spLocks noChangeArrowheads="1"/>
          </p:cNvSpPr>
          <p:nvPr/>
        </p:nvSpPr>
        <p:spPr bwMode="auto">
          <a:xfrm flipH="1">
            <a:off x="4724400" y="4572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 flipH="1">
            <a:off x="50292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 flipH="1">
            <a:off x="5335587" y="4648200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 flipH="1">
            <a:off x="39624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 flipH="1">
            <a:off x="4038600" y="32004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>
            <a:off x="4622800" y="3143250"/>
            <a:ext cx="381002" cy="36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>
            <a:off x="4025901" y="3943350"/>
            <a:ext cx="212726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 flipH="1">
            <a:off x="3479800" y="3927475"/>
            <a:ext cx="327026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Cloud 21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724400" y="3790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rved Down Arrow 43"/>
          <p:cNvSpPr/>
          <p:nvPr/>
        </p:nvSpPr>
        <p:spPr>
          <a:xfrm flipH="1">
            <a:off x="4038600" y="2362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724400" y="3790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6248400" y="4648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38862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8067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 flipH="1">
            <a:off x="3263900" y="40195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2743200" y="4175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3422650" y="3200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6576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5720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0386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048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124200" y="5334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352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52600" y="5424488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4016375" y="3200400"/>
            <a:ext cx="17462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400"/>
            <a:ext cx="3333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375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025901" y="3946526"/>
            <a:ext cx="346074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724400" y="28797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5720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4" name="AutoShape 36"/>
          <p:cNvSpPr>
            <a:spLocks noChangeArrowheads="1"/>
          </p:cNvSpPr>
          <p:nvPr/>
        </p:nvSpPr>
        <p:spPr bwMode="auto">
          <a:xfrm>
            <a:off x="4953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75" name="AutoShape 37"/>
          <p:cNvSpPr>
            <a:spLocks noChangeArrowheads="1"/>
          </p:cNvSpPr>
          <p:nvPr/>
        </p:nvSpPr>
        <p:spPr bwMode="auto">
          <a:xfrm>
            <a:off x="4191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76" name="AutoShape 38"/>
          <p:cNvSpPr>
            <a:spLocks noChangeArrowheads="1"/>
          </p:cNvSpPr>
          <p:nvPr/>
        </p:nvSpPr>
        <p:spPr bwMode="auto">
          <a:xfrm>
            <a:off x="3429000" y="3505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77" name="Oval 39"/>
          <p:cNvSpPr>
            <a:spLocks noChangeArrowheads="1"/>
          </p:cNvSpPr>
          <p:nvPr/>
        </p:nvSpPr>
        <p:spPr bwMode="auto">
          <a:xfrm>
            <a:off x="3505200" y="4572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>
            <a:off x="37338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2133600" y="4648200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4333875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4572000" y="32004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 flipH="1">
            <a:off x="3759198" y="3143250"/>
            <a:ext cx="381002" cy="36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 flipH="1">
            <a:off x="4524373" y="3943350"/>
            <a:ext cx="212726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4956174" y="3927475"/>
            <a:ext cx="327026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29"/>
          <p:cNvGrpSpPr/>
          <p:nvPr/>
        </p:nvGrpSpPr>
        <p:grpSpPr>
          <a:xfrm flipH="1">
            <a:off x="2423160" y="2514600"/>
            <a:ext cx="2971800" cy="2286000"/>
            <a:chOff x="3429000" y="2438400"/>
            <a:chExt cx="2971800" cy="22860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057400"/>
              <a:chOff x="3840" y="1296"/>
              <a:chExt cx="1392" cy="1296"/>
            </a:xfrm>
          </p:grpSpPr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267200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724400" y="3790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4515918" y="24384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</p:grpSp>
      <p:sp>
        <p:nvSpPr>
          <p:cNvPr id="45" name="Text Box 32"/>
          <p:cNvSpPr txBox="1">
            <a:spLocks noChangeArrowheads="1"/>
          </p:cNvSpPr>
          <p:nvPr/>
        </p:nvSpPr>
        <p:spPr bwMode="auto">
          <a:xfrm flipH="1">
            <a:off x="518160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0" name="Group 29"/>
          <p:cNvGrpSpPr/>
          <p:nvPr/>
        </p:nvGrpSpPr>
        <p:grpSpPr>
          <a:xfrm flipH="1">
            <a:off x="1661160" y="2438400"/>
            <a:ext cx="3733800" cy="3200400"/>
            <a:chOff x="3429000" y="2362200"/>
            <a:chExt cx="3733800" cy="3200400"/>
          </a:xfrm>
        </p:grpSpPr>
        <p:sp>
          <p:nvSpPr>
            <p:cNvPr id="44" name="Curved Down Arrow 43"/>
            <p:cNvSpPr/>
            <p:nvPr/>
          </p:nvSpPr>
          <p:spPr>
            <a:xfrm flipH="1">
              <a:off x="4038600" y="2362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grpSp>
          <p:nvGrpSpPr>
            <p:cNvPr id="2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057400"/>
              <a:chOff x="3840" y="1296"/>
              <a:chExt cx="1392" cy="1296"/>
            </a:xfrm>
          </p:grpSpPr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267200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724400" y="3790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6629400" y="5029200"/>
              <a:ext cx="533400" cy="5334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6248400" y="4648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4515918" y="24384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</p:grpSp>
      <p:sp>
        <p:nvSpPr>
          <p:cNvPr id="45" name="Text Box 32"/>
          <p:cNvSpPr txBox="1">
            <a:spLocks noChangeArrowheads="1"/>
          </p:cNvSpPr>
          <p:nvPr/>
        </p:nvSpPr>
        <p:spPr bwMode="auto">
          <a:xfrm flipH="1">
            <a:off x="518160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Definition</a:t>
            </a:r>
            <a:endParaRPr lang="en-GB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/>
              <a:t>We cannot always guarantee </a:t>
            </a:r>
            <a:r>
              <a:rPr lang="en-US" sz="3200" b="1" dirty="0" smtClean="0"/>
              <a:t>perfectly</a:t>
            </a:r>
            <a:r>
              <a:rPr lang="en-US" sz="3200" dirty="0" smtClean="0"/>
              <a:t> balanced trees, since this depends on the currently inserted nodes.</a:t>
            </a:r>
          </a:p>
          <a:p>
            <a:pPr marL="0" indent="0" algn="l" rtl="0">
              <a:buNone/>
            </a:pPr>
            <a:endParaRPr lang="en-US" sz="3200" dirty="0" smtClean="0"/>
          </a:p>
          <a:p>
            <a:pPr marL="0" indent="0" algn="l" rtl="0">
              <a:buNone/>
            </a:pPr>
            <a:endParaRPr lang="en-US" sz="3200" dirty="0" smtClean="0"/>
          </a:p>
          <a:p>
            <a:pPr algn="l" rtl="0"/>
            <a:r>
              <a:rPr lang="en-US" sz="3200" dirty="0" smtClean="0"/>
              <a:t>But some nodes arrangements make a tree more balanced than other nodes arrangements.</a:t>
            </a:r>
          </a:p>
          <a:p>
            <a:pPr algn="l" rtl="0"/>
            <a:endParaRPr lang="en-US" dirty="0"/>
          </a:p>
          <a:p>
            <a:pPr algn="l" rt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5978-1FB8-47CC-9BFB-BF59F3330F0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62" name="Group 61"/>
          <p:cNvGrpSpPr/>
          <p:nvPr/>
        </p:nvGrpSpPr>
        <p:grpSpPr>
          <a:xfrm flipH="1">
            <a:off x="2423160" y="2514600"/>
            <a:ext cx="3657600" cy="2514600"/>
            <a:chOff x="2743200" y="2438400"/>
            <a:chExt cx="3657600" cy="2514600"/>
          </a:xfrm>
        </p:grpSpPr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292350"/>
              <a:chOff x="3840" y="1296"/>
              <a:chExt cx="1392" cy="1444"/>
            </a:xfrm>
          </p:grpSpPr>
          <p:sp>
            <p:nvSpPr>
              <p:cNvPr id="31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45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46" name="Oval 32"/>
              <p:cNvSpPr>
                <a:spLocks noChangeArrowheads="1"/>
              </p:cNvSpPr>
              <p:nvPr/>
            </p:nvSpPr>
            <p:spPr bwMode="auto">
              <a:xfrm>
                <a:off x="4896" y="2404"/>
                <a:ext cx="336" cy="336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354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5307494" y="30480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515918" y="24384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029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6576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86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994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419600" y="5181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39624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581400" y="5181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724275" y="5410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562475" y="5394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338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3910013" y="4919664"/>
            <a:ext cx="219074" cy="261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19599" y="4876799"/>
            <a:ext cx="333375" cy="304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Curved Down Arrow 36"/>
          <p:cNvSpPr/>
          <p:nvPr/>
        </p:nvSpPr>
        <p:spPr>
          <a:xfrm flipH="1">
            <a:off x="3142306" y="3124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048000" y="2907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2440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44958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47244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029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093612" y="51054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352800" y="58674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5814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994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8680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2716041" y="4267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321865" y="50292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419475" y="52578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010969" y="4632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338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200401" y="4724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2440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H="1">
            <a:off x="2438400" y="4724400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4038600" y="5257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>
            <a:off x="4267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4953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15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789045" y="516636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4048122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002279" y="3886199"/>
            <a:ext cx="350519" cy="52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5538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788590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8862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696769" y="4632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8768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33800" y="3886200"/>
            <a:ext cx="390526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5584483" y="3891477"/>
            <a:ext cx="473417" cy="54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4724400" y="51816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2685106" y="2438400"/>
            <a:ext cx="2829900" cy="2590800"/>
            <a:chOff x="2743200" y="2362200"/>
            <a:chExt cx="2829900" cy="2590800"/>
          </a:xfrm>
        </p:grpSpPr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90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flipH="1">
            <a:off x="2685106" y="2209800"/>
            <a:ext cx="2829900" cy="3657600"/>
            <a:chOff x="3250860" y="2209800"/>
            <a:chExt cx="2829900" cy="3657600"/>
          </a:xfrm>
        </p:grpSpPr>
        <p:sp>
          <p:nvSpPr>
            <p:cNvPr id="27" name="Curved Down Arrow 26"/>
            <p:cNvSpPr/>
            <p:nvPr/>
          </p:nvSpPr>
          <p:spPr>
            <a:xfrm flipH="1">
              <a:off x="39624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/>
            <p:cNvSpPr/>
            <p:nvPr/>
          </p:nvSpPr>
          <p:spPr>
            <a:xfrm>
              <a:off x="4858694" y="3124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 flipH="1">
              <a:off x="5384460" y="2907268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 flipH="1">
              <a:off x="370806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2" name="Group 39"/>
            <p:cNvGrpSpPr/>
            <p:nvPr/>
          </p:nvGrpSpPr>
          <p:grpSpPr>
            <a:xfrm flipH="1">
              <a:off x="3250860" y="2438400"/>
              <a:ext cx="2829900" cy="2590800"/>
              <a:chOff x="2743200" y="2362200"/>
              <a:chExt cx="2829900" cy="2590800"/>
            </a:xfrm>
          </p:grpSpPr>
          <p:grpSp>
            <p:nvGrpSpPr>
              <p:cNvPr id="3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56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sp>
              <p:nvSpPr>
                <p:cNvPr id="57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90</a:t>
                  </a:r>
                  <a:endParaRPr lang="en-US" dirty="0"/>
                </a:p>
              </p:txBody>
            </p:sp>
            <p:sp>
              <p:nvSpPr>
                <p:cNvPr id="59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4267200" y="44196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>
                <a:off x="3886200" y="3962400"/>
                <a:ext cx="522922" cy="490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60</a:t>
                </a:r>
                <a:endParaRPr lang="en-US" dirty="0"/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8" name="Text Box 32"/>
              <p:cNvSpPr txBox="1">
                <a:spLocks noChangeArrowheads="1"/>
              </p:cNvSpPr>
              <p:nvPr/>
            </p:nvSpPr>
            <p:spPr bwMode="auto">
              <a:xfrm>
                <a:off x="462661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5242560" y="30480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1" name="Text Box 32"/>
              <p:cNvSpPr txBox="1">
                <a:spLocks noChangeArrowheads="1"/>
              </p:cNvSpPr>
              <p:nvPr/>
            </p:nvSpPr>
            <p:spPr bwMode="auto">
              <a:xfrm>
                <a:off x="4424478" y="23622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-1</a:t>
                </a:r>
                <a:endParaRPr lang="en-US" dirty="0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2806700" y="44196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40</a:t>
                </a:r>
                <a:endParaRPr lang="en-US" dirty="0"/>
              </a:p>
            </p:txBody>
          </p:sp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 flipH="1">
                <a:off x="3263900" y="40195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54" name="Text Box 32"/>
              <p:cNvSpPr txBox="1">
                <a:spLocks noChangeArrowheads="1"/>
              </p:cNvSpPr>
              <p:nvPr/>
            </p:nvSpPr>
            <p:spPr bwMode="auto">
              <a:xfrm>
                <a:off x="274320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5" name="Text Box 32"/>
              <p:cNvSpPr txBox="1">
                <a:spLocks noChangeArrowheads="1"/>
              </p:cNvSpPr>
              <p:nvPr/>
            </p:nvSpPr>
            <p:spPr bwMode="auto">
              <a:xfrm>
                <a:off x="3422650" y="3200400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4724400" y="5334000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483100" y="4933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 flipH="1">
            <a:off x="2057400" y="2209800"/>
            <a:ext cx="3461090" cy="3698532"/>
            <a:chOff x="3250860" y="2209800"/>
            <a:chExt cx="3461090" cy="3698532"/>
          </a:xfrm>
        </p:grpSpPr>
        <p:sp>
          <p:nvSpPr>
            <p:cNvPr id="33" name="Curved Down Arrow 32"/>
            <p:cNvSpPr/>
            <p:nvPr/>
          </p:nvSpPr>
          <p:spPr>
            <a:xfrm flipH="1">
              <a:off x="39624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 flipH="1">
              <a:off x="370806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Group 39"/>
            <p:cNvGrpSpPr/>
            <p:nvPr/>
          </p:nvGrpSpPr>
          <p:grpSpPr>
            <a:xfrm flipH="1">
              <a:off x="3250860" y="2438400"/>
              <a:ext cx="2829900" cy="2590800"/>
              <a:chOff x="2743200" y="2362200"/>
              <a:chExt cx="2829900" cy="2590800"/>
            </a:xfrm>
          </p:grpSpPr>
          <p:grpSp>
            <p:nvGrpSpPr>
              <p:cNvPr id="36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58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sp>
              <p:nvSpPr>
                <p:cNvPr id="60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90</a:t>
                  </a:r>
                  <a:endParaRPr lang="en-US" dirty="0"/>
                </a:p>
              </p:txBody>
            </p:sp>
            <p:sp>
              <p:nvSpPr>
                <p:cNvPr id="61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39" name="Text Box 32"/>
              <p:cNvSpPr txBox="1">
                <a:spLocks noChangeArrowheads="1"/>
              </p:cNvSpPr>
              <p:nvPr/>
            </p:nvSpPr>
            <p:spPr bwMode="auto">
              <a:xfrm>
                <a:off x="5242560" y="30480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4424478" y="23622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-2</a:t>
                </a:r>
                <a:endParaRPr lang="en-US" dirty="0"/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2806700" y="4419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60</a:t>
                </a:r>
                <a:endParaRPr lang="en-US" dirty="0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 flipH="1">
                <a:off x="3263900" y="40195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274320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357678" y="32004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-2</a:t>
                </a:r>
                <a:endParaRPr lang="en-US" dirty="0"/>
              </a:p>
            </p:txBody>
          </p:sp>
        </p:grp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 flipH="1">
              <a:off x="4724400" y="5334000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H="1">
              <a:off x="5181600" y="4953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096000" y="537493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5925494" y="4992988"/>
              <a:ext cx="31750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 flipH="1">
              <a:off x="6400800" y="51816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 flipH="1">
              <a:off x="4572000" y="51657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 flipH="1">
            <a:off x="2743200" y="2438400"/>
            <a:ext cx="3584606" cy="2590800"/>
            <a:chOff x="2441544" y="2438400"/>
            <a:chExt cx="3584606" cy="2590800"/>
          </a:xfrm>
        </p:grpSpPr>
        <p:grpSp>
          <p:nvGrpSpPr>
            <p:cNvPr id="30" name="Group 39"/>
            <p:cNvGrpSpPr/>
            <p:nvPr/>
          </p:nvGrpSpPr>
          <p:grpSpPr>
            <a:xfrm flipH="1">
              <a:off x="3201166" y="2438400"/>
              <a:ext cx="2169046" cy="1723210"/>
              <a:chOff x="3453748" y="2362200"/>
              <a:chExt cx="2169046" cy="1723210"/>
            </a:xfrm>
          </p:grpSpPr>
          <p:grpSp>
            <p:nvGrpSpPr>
              <p:cNvPr id="32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47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90</a:t>
                  </a:r>
                  <a:endParaRPr lang="en-US" dirty="0"/>
                </a:p>
              </p:txBody>
            </p:sp>
            <p:sp>
              <p:nvSpPr>
                <p:cNvPr id="48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80</a:t>
                  </a:r>
                  <a:endParaRPr lang="en-US" dirty="0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5109512" y="3048000"/>
                <a:ext cx="5132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+1</a:t>
                </a:r>
                <a:endParaRPr lang="en-US" dirty="0"/>
              </a:p>
            </p:txBody>
          </p:sp>
          <p:sp>
            <p:nvSpPr>
              <p:cNvPr id="44" name="Text Box 32"/>
              <p:cNvSpPr txBox="1">
                <a:spLocks noChangeArrowheads="1"/>
              </p:cNvSpPr>
              <p:nvPr/>
            </p:nvSpPr>
            <p:spPr bwMode="auto">
              <a:xfrm>
                <a:off x="4607220" y="23622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3517248" y="355201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60</a:t>
                </a:r>
                <a:endParaRPr lang="en-US" dirty="0"/>
              </a:p>
            </p:txBody>
          </p:sp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3453748" y="330753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4038600" y="4454868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flipH="1">
              <a:off x="4495800" y="4073868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5410200" y="44958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239694" y="4113856"/>
              <a:ext cx="31750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 flipH="1">
              <a:off x="5715000" y="430246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Oval 26"/>
            <p:cNvSpPr>
              <a:spLocks noChangeArrowheads="1"/>
            </p:cNvSpPr>
            <p:nvPr/>
          </p:nvSpPr>
          <p:spPr bwMode="auto">
            <a:xfrm flipH="1">
              <a:off x="2496494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H="1">
              <a:off x="2925119" y="3892550"/>
              <a:ext cx="441325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 flipH="1">
              <a:off x="2441544" y="389255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449580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flipH="1">
            <a:off x="3048000" y="2209800"/>
            <a:ext cx="3048000" cy="4343400"/>
            <a:chOff x="2667000" y="2209800"/>
            <a:chExt cx="3048000" cy="43434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276600" y="3429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114800" y="2743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5029200" y="34290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T4</a:t>
              </a:r>
              <a:endParaRPr lang="en-US" dirty="0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667000" y="42672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657600" y="6019800"/>
              <a:ext cx="533400" cy="53340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86200" y="5791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733800" y="3200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71999" y="3200399"/>
              <a:ext cx="800101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994024" y="3886199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0" name="Curved Down Arrow 29"/>
            <p:cNvSpPr/>
            <p:nvPr/>
          </p:nvSpPr>
          <p:spPr>
            <a:xfrm>
              <a:off x="40386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4419600" y="5181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9624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3581400" y="5181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724275" y="5410200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562475" y="5394325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733800" y="3886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910013" y="4919664"/>
              <a:ext cx="219074" cy="261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4419599" y="4876799"/>
              <a:ext cx="333375" cy="304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7" name="Curved Down Arrow 36"/>
            <p:cNvSpPr/>
            <p:nvPr/>
          </p:nvSpPr>
          <p:spPr>
            <a:xfrm flipH="1">
              <a:off x="3142306" y="3124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3048000" y="2907268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6576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3886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7" name="Group 36"/>
          <p:cNvGrpSpPr/>
          <p:nvPr/>
        </p:nvGrpSpPr>
        <p:grpSpPr>
          <a:xfrm flipH="1">
            <a:off x="3048000" y="2209800"/>
            <a:ext cx="3621388" cy="4191000"/>
            <a:chOff x="2093612" y="2209800"/>
            <a:chExt cx="3621388" cy="41910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276600" y="3429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114800" y="2743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5029200" y="34290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T4</a:t>
              </a:r>
              <a:endParaRPr lang="en-US" dirty="0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093612" y="51054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352800" y="5867400"/>
              <a:ext cx="533400" cy="53340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5814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733800" y="3200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71999" y="3200399"/>
              <a:ext cx="800101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994024" y="3886199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0" name="Curved Down Arrow 29"/>
            <p:cNvSpPr/>
            <p:nvPr/>
          </p:nvSpPr>
          <p:spPr>
            <a:xfrm>
              <a:off x="40386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3868094" y="4419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716041" y="4267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3321865" y="50292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419475" y="5257800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010969" y="4632325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733800" y="3886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200401" y="4724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H="1">
              <a:off x="2438400" y="4724400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4114800" y="5257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43434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648200" y="2073275"/>
            <a:ext cx="2819400" cy="2057400"/>
            <a:chOff x="2928" y="1296"/>
            <a:chExt cx="1776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6096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40386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15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724400" y="516636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498347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002279" y="3886199"/>
            <a:ext cx="350519" cy="52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5538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788590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886200" y="4648200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696769" y="4632325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8768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33800" y="3886200"/>
            <a:ext cx="390526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5584483" y="3891477"/>
            <a:ext cx="473417" cy="54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3810000" y="51816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4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rved Down Arrow 26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4858694" y="3124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 flipH="1">
            <a:off x="5384460" y="2907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 flipH="1">
            <a:off x="370806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724400" y="5334000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4483100" y="4933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rved Down Arrow 26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 flipH="1">
            <a:off x="370806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+2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357678" y="32004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+2</a:t>
              </a:r>
              <a:endParaRPr lang="en-US" dirty="0"/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724400" y="5334000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H="1">
            <a:off x="5181600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flipH="1">
            <a:off x="6096000" y="537493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925494" y="4992988"/>
            <a:ext cx="3175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 flipH="1">
            <a:off x="64008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flipH="1">
            <a:off x="4572000" y="5165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119352" cy="1723210"/>
            <a:chOff x="3453748" y="2362200"/>
            <a:chExt cx="2119352" cy="172321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109512" y="30480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607220" y="23622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517248" y="355201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3453748" y="330753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038600" y="4454868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H="1">
            <a:off x="4495800" y="407386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flipH="1">
            <a:off x="54102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239694" y="4113856"/>
            <a:ext cx="3175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 flipH="1">
            <a:off x="5715000" y="430246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 flipH="1">
            <a:off x="2496494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 flipH="1">
            <a:off x="2925119" y="3892550"/>
            <a:ext cx="4413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flipH="1">
            <a:off x="2441544" y="389255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Delete </a:t>
            </a:r>
            <a:endParaRPr lang="en-GB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u="sng" dirty="0"/>
              <a:t>Step </a:t>
            </a:r>
            <a:r>
              <a:rPr lang="en-US" b="1" u="sng" dirty="0" smtClean="0"/>
              <a:t>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Delete </a:t>
            </a:r>
            <a:r>
              <a:rPr lang="en-US" dirty="0"/>
              <a:t>the node as in </a:t>
            </a:r>
            <a:r>
              <a:rPr lang="en-US" dirty="0" smtClean="0"/>
              <a:t>BSTs. Remember there are three cases for BST deletion.</a:t>
            </a:r>
            <a:endParaRPr lang="en-US" dirty="0"/>
          </a:p>
          <a:p>
            <a:pPr algn="l" rtl="0"/>
            <a:r>
              <a:rPr lang="en-US" b="1" u="sng" dirty="0"/>
              <a:t>Step </a:t>
            </a:r>
            <a:r>
              <a:rPr lang="en-US" b="1" u="sng" dirty="0" smtClean="0"/>
              <a:t>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u="sng" dirty="0"/>
              <a:t>each node</a:t>
            </a:r>
            <a:r>
              <a:rPr lang="en-US" dirty="0"/>
              <a:t> on the path from the root to deleted node, check  if the node has become imbalanced; if yes perform rotation operations otherwise update balance factors and exit. </a:t>
            </a:r>
            <a:r>
              <a:rPr lang="en-US" dirty="0" smtClean="0">
                <a:sym typeface="Wingdings" pitchFamily="2" charset="2"/>
              </a:rPr>
              <a:t>Three </a:t>
            </a:r>
            <a:r>
              <a:rPr lang="en-US" dirty="0">
                <a:sym typeface="Wingdings" pitchFamily="2" charset="2"/>
              </a:rPr>
              <a:t>cases can arise for each node p, in the path.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B894-907D-4117-B13F-E71F30DF20F7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Delete</a:t>
            </a:r>
            <a:endParaRPr lang="en-GB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Case 1:</a:t>
            </a:r>
            <a:br>
              <a:rPr lang="en-US" sz="2800" b="1" dirty="0" smtClean="0"/>
            </a:br>
            <a:r>
              <a:rPr lang="en-US" sz="2800" dirty="0" smtClean="0"/>
              <a:t>Node </a:t>
            </a:r>
            <a:r>
              <a:rPr lang="en-US" sz="2800" dirty="0"/>
              <a:t>p has balance factor 0. </a:t>
            </a:r>
            <a:r>
              <a:rPr lang="en-US" sz="2800" dirty="0" smtClean="0"/>
              <a:t>No adjustment required.</a:t>
            </a:r>
          </a:p>
          <a:p>
            <a:r>
              <a:rPr lang="en-US" sz="2800" b="1" dirty="0" smtClean="0"/>
              <a:t>Case 2: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Node </a:t>
            </a:r>
            <a:r>
              <a:rPr lang="en-US" sz="2800" dirty="0"/>
              <a:t>p has balance factor of +1 or –1 and a node was deleted from the taller sub-trees. </a:t>
            </a:r>
            <a:r>
              <a:rPr lang="en-US" sz="2800" dirty="0" smtClean="0"/>
              <a:t>No adjustment required.</a:t>
            </a:r>
          </a:p>
          <a:p>
            <a:r>
              <a:rPr lang="en-US" sz="2800" b="1" dirty="0" smtClean="0"/>
              <a:t>Case 3: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Node </a:t>
            </a:r>
            <a:r>
              <a:rPr lang="en-US" sz="2800" dirty="0"/>
              <a:t>p has balance factor of +1 or –1 and a node was deleted from the shorter sub-trees. </a:t>
            </a:r>
            <a:r>
              <a:rPr lang="en-US" sz="2800" b="1" dirty="0" smtClean="0">
                <a:solidFill>
                  <a:srgbClr val="FF0000"/>
                </a:solidFill>
              </a:rPr>
              <a:t>Adjustment required.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93D7-5AF3-463F-A0BA-29AC14432C18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1224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br>
              <a:rPr lang="en-US" sz="1200" b="1" dirty="0" smtClean="0">
                <a:solidFill>
                  <a:srgbClr val="FF0000"/>
                </a:solidFill>
              </a:rPr>
            </a:br>
            <a:r>
              <a:rPr lang="en-US" sz="1200" b="1" dirty="0" smtClean="0">
                <a:solidFill>
                  <a:srgbClr val="FF0000"/>
                </a:solidFill>
              </a:rPr>
              <a:t>AVL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463800" cy="2271713"/>
            <a:chOff x="96" y="2457"/>
            <a:chExt cx="1552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0" y="2073275"/>
            <a:ext cx="2209800" cy="2057400"/>
            <a:chOff x="3840" y="1296"/>
            <a:chExt cx="1392" cy="1296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597150" cy="2271713"/>
            <a:chOff x="96" y="2457"/>
            <a:chExt cx="1636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867400" y="2935069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3)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cxnSp>
        <p:nvCxnSpPr>
          <p:cNvPr id="24" name="Shape 23"/>
          <p:cNvCxnSpPr>
            <a:stCxn id="26" idx="2"/>
            <a:endCxn id="16" idx="4"/>
          </p:cNvCxnSpPr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677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min in right </a:t>
            </a:r>
            <a:r>
              <a:rPr lang="en-US" sz="1200" b="1" dirty="0" err="1" smtClean="0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463800" cy="2271713"/>
            <a:chOff x="96" y="2457"/>
            <a:chExt cx="1552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AVL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2043113"/>
            <a:ext cx="2597150" cy="2133600"/>
            <a:chOff x="96" y="2544"/>
            <a:chExt cx="1636" cy="1344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4632325" y="1905000"/>
            <a:ext cx="33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477000" y="4535269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6477000" y="4535269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AVL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6096000" y="2073275"/>
            <a:ext cx="2209800" cy="2057400"/>
            <a:chOff x="3840" y="1296"/>
            <a:chExt cx="1392" cy="1296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65</a:t>
              </a:r>
              <a:endParaRPr lang="en-US" dirty="0"/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1295400" y="4572000"/>
            <a:ext cx="2209800" cy="1219200"/>
            <a:chOff x="3312" y="1296"/>
            <a:chExt cx="1392" cy="768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58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74" name="Group 51"/>
          <p:cNvGrpSpPr>
            <a:grpSpLocks/>
          </p:cNvGrpSpPr>
          <p:nvPr/>
        </p:nvGrpSpPr>
        <p:grpSpPr bwMode="auto">
          <a:xfrm>
            <a:off x="5257800" y="4575776"/>
            <a:ext cx="2209800" cy="1901825"/>
            <a:chOff x="3312" y="1296"/>
            <a:chExt cx="1392" cy="1198"/>
          </a:xfrm>
        </p:grpSpPr>
        <p:sp>
          <p:nvSpPr>
            <p:cNvPr id="75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76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77" name="Oval 28"/>
            <p:cNvSpPr>
              <a:spLocks noChangeArrowheads="1"/>
            </p:cNvSpPr>
            <p:nvPr/>
          </p:nvSpPr>
          <p:spPr bwMode="auto">
            <a:xfrm>
              <a:off x="3792" y="215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65</a:t>
              </a:r>
              <a:endParaRPr lang="en-US" dirty="0"/>
            </a:p>
          </p:txBody>
        </p:sp>
        <p:sp>
          <p:nvSpPr>
            <p:cNvPr id="80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3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7" name="Line 49"/>
            <p:cNvSpPr>
              <a:spLocks noChangeShapeType="1"/>
            </p:cNvSpPr>
            <p:nvPr/>
          </p:nvSpPr>
          <p:spPr bwMode="auto">
            <a:xfrm>
              <a:off x="3600" y="201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>
            <a:off x="2411241" y="4114800"/>
            <a:ext cx="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364588" y="4114800"/>
            <a:ext cx="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678613" y="2819400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hape 36"/>
          <p:cNvCxnSpPr/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6019138" y="3810000"/>
            <a:ext cx="1677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min in right </a:t>
            </a:r>
            <a:r>
              <a:rPr lang="en-US" sz="1200" b="1" dirty="0" err="1" smtClean="0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hape 36"/>
          <p:cNvCxnSpPr/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1" name="Shape 40"/>
          <p:cNvCxnSpPr>
            <a:stCxn id="16" idx="5"/>
            <a:endCxn id="23" idx="0"/>
          </p:cNvCxnSpPr>
          <p:nvPr/>
        </p:nvCxnSpPr>
        <p:spPr>
          <a:xfrm rot="16200000" flipH="1">
            <a:off x="5085229" y="3446929"/>
            <a:ext cx="1083002" cy="862340"/>
          </a:xfrm>
          <a:prstGeom prst="curvedConnector3">
            <a:avLst>
              <a:gd name="adj1" fmla="val 2575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AVL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3962400" y="4415135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8646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Not balanced anymore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Definition</a:t>
            </a:r>
            <a:endParaRPr lang="en-GB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smtClean="0"/>
              <a:t>Height</a:t>
            </a:r>
            <a:r>
              <a:rPr lang="en-US" dirty="0" smtClean="0"/>
              <a:t>: the longest path from a node to a leaf  node.</a:t>
            </a:r>
          </a:p>
          <a:p>
            <a:pPr algn="l" rtl="0"/>
            <a:r>
              <a:rPr lang="en-US" b="1" dirty="0" smtClean="0"/>
              <a:t>Height-balanced </a:t>
            </a:r>
            <a:r>
              <a:rPr lang="en-US" b="1" dirty="0"/>
              <a:t>tree: </a:t>
            </a:r>
            <a:r>
              <a:rPr lang="en-US" dirty="0"/>
              <a:t>A binary tree is a height-balanced-p-tree if for each node in the tree, the </a:t>
            </a:r>
            <a:r>
              <a:rPr lang="en-US" dirty="0" smtClean="0"/>
              <a:t>absolute difference </a:t>
            </a:r>
            <a:r>
              <a:rPr lang="en-US" dirty="0"/>
              <a:t>in height of its two </a:t>
            </a:r>
            <a:r>
              <a:rPr lang="en-US" dirty="0" err="1"/>
              <a:t>subtrees</a:t>
            </a:r>
            <a:r>
              <a:rPr lang="en-US" dirty="0"/>
              <a:t> is at </a:t>
            </a:r>
            <a:r>
              <a:rPr lang="en-US" dirty="0" smtClean="0"/>
              <a:t>most </a:t>
            </a:r>
            <a:r>
              <a:rPr lang="en-US" dirty="0"/>
              <a:t>p</a:t>
            </a:r>
            <a:r>
              <a:rPr lang="en-US" dirty="0" smtClean="0"/>
              <a:t>.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AVL tree is a </a:t>
            </a:r>
            <a:r>
              <a:rPr lang="en-US" b="1" dirty="0"/>
              <a:t>BST</a:t>
            </a:r>
            <a:r>
              <a:rPr lang="en-US" dirty="0"/>
              <a:t> that is </a:t>
            </a:r>
            <a:r>
              <a:rPr lang="en-US" b="1" dirty="0"/>
              <a:t>height-balanced-1-tree</a:t>
            </a:r>
            <a:r>
              <a:rPr lang="en-US" dirty="0" smtClean="0"/>
              <a:t>.</a:t>
            </a:r>
          </a:p>
          <a:p>
            <a:pPr lvl="1"/>
            <a:r>
              <a:rPr lang="en-US" sz="1700" dirty="0" smtClean="0"/>
              <a:t>For each node in the tree, the absolute difference in </a:t>
            </a:r>
            <a:r>
              <a:rPr lang="en-US" sz="1700" b="1" dirty="0" smtClean="0">
                <a:solidFill>
                  <a:srgbClr val="FF0000"/>
                </a:solidFill>
              </a:rPr>
              <a:t>height </a:t>
            </a:r>
            <a:r>
              <a:rPr lang="en-US" sz="1700" dirty="0" smtClean="0"/>
              <a:t>of its two </a:t>
            </a:r>
            <a:r>
              <a:rPr lang="en-US" sz="1700" dirty="0" err="1" smtClean="0"/>
              <a:t>subtrees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FF0000"/>
                </a:solidFill>
              </a:rPr>
              <a:t>must be </a:t>
            </a:r>
            <a:r>
              <a:rPr lang="en-US" sz="1700" b="1" dirty="0" smtClean="0">
                <a:solidFill>
                  <a:srgbClr val="FF0000"/>
                </a:solidFill>
              </a:rPr>
              <a:t>at most 1.</a:t>
            </a:r>
          </a:p>
          <a:p>
            <a:pPr lvl="1"/>
            <a:r>
              <a:rPr lang="en-US" sz="1700" b="1" dirty="0" smtClean="0"/>
              <a:t>Balance  =  Right </a:t>
            </a:r>
            <a:r>
              <a:rPr lang="en-US" sz="1700" b="1" dirty="0" err="1" smtClean="0"/>
              <a:t>Subtree</a:t>
            </a:r>
            <a:r>
              <a:rPr lang="en-US" sz="1700" b="1" dirty="0" smtClean="0"/>
              <a:t> Height  –  Left </a:t>
            </a:r>
            <a:r>
              <a:rPr lang="en-US" sz="1700" b="1" dirty="0" err="1" smtClean="0"/>
              <a:t>Subtree</a:t>
            </a:r>
            <a:r>
              <a:rPr lang="en-US" sz="1700" b="1" dirty="0" smtClean="0"/>
              <a:t> Height</a:t>
            </a:r>
          </a:p>
          <a:p>
            <a:pPr lvl="1"/>
            <a:r>
              <a:rPr lang="en-US" sz="1700" dirty="0" smtClean="0"/>
              <a:t>Therefore, it must be either </a:t>
            </a:r>
            <a:r>
              <a:rPr lang="en-US" sz="1700" b="1" dirty="0" smtClean="0"/>
              <a:t>+1</a:t>
            </a:r>
            <a:r>
              <a:rPr lang="en-US" sz="1700" dirty="0" smtClean="0"/>
              <a:t> (longer right), </a:t>
            </a:r>
            <a:r>
              <a:rPr lang="en-US" sz="1700" b="1" dirty="0" smtClean="0"/>
              <a:t>0</a:t>
            </a:r>
            <a:r>
              <a:rPr lang="en-US" sz="1700" dirty="0" smtClean="0"/>
              <a:t> (equal), </a:t>
            </a:r>
            <a:r>
              <a:rPr lang="en-US" sz="1700" b="1" dirty="0" smtClean="0"/>
              <a:t>-1</a:t>
            </a:r>
            <a:r>
              <a:rPr lang="en-US" sz="1700" dirty="0" smtClean="0"/>
              <a:t> (longer left</a:t>
            </a:r>
            <a:r>
              <a:rPr lang="en-US" sz="1900" dirty="0" smtClean="0"/>
              <a:t>).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5978-1FB8-47CC-9BFB-BF59F3330F0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Like insertion, when the tree become unbalanced after deletion, rotation need to be done.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Like before, there are four cases: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Left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Right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Left-Right Rotations (Double)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Right-Left Rotations (Double)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Rotation need to be done at every unbalanced nodes in the search path.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7379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Left Rotation (Single)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 flipH="1">
            <a:off x="4572000" y="25908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23535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 need for further rotations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94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566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BST (Case 3)</a:t>
            </a: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95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04601"/>
            <a:ext cx="16033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max in left </a:t>
            </a:r>
            <a:r>
              <a:rPr lang="en-US" sz="1200" b="1" dirty="0" err="1" smtClean="0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6" name="Shape 65"/>
          <p:cNvCxnSpPr>
            <a:stCxn id="174106" idx="6"/>
            <a:endCxn id="174084" idx="4"/>
          </p:cNvCxnSpPr>
          <p:nvPr/>
        </p:nvCxnSpPr>
        <p:spPr>
          <a:xfrm flipV="1">
            <a:off x="6172200" y="2895600"/>
            <a:ext cx="495300" cy="14859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96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+1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04601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6" name="Shape 65"/>
          <p:cNvCxnSpPr>
            <a:stCxn id="174106" idx="6"/>
            <a:endCxn id="174084" idx="4"/>
          </p:cNvCxnSpPr>
          <p:nvPr/>
        </p:nvCxnSpPr>
        <p:spPr>
          <a:xfrm flipV="1">
            <a:off x="6172200" y="2895600"/>
            <a:ext cx="495300" cy="14859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97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3056" y="187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5181600" y="4945380"/>
            <a:ext cx="1611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(case 3)</a:t>
            </a:r>
          </a:p>
          <a:p>
            <a:endParaRPr lang="en-US" sz="1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 flipH="1">
            <a:off x="6263640" y="212598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98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3056" y="187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1737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(case 3)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Left Rotation (Single)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99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3" y="1766888"/>
            <a:ext cx="8091487" cy="4481512"/>
            <a:chOff x="231" y="1161"/>
            <a:chExt cx="5097" cy="2823"/>
          </a:xfrm>
        </p:grpSpPr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6" name="Oval 28"/>
            <p:cNvSpPr>
              <a:spLocks noChangeArrowheads="1"/>
            </p:cNvSpPr>
            <p:nvPr/>
          </p:nvSpPr>
          <p:spPr bwMode="auto">
            <a:xfrm>
              <a:off x="288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>
              <a:off x="2928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0665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again (case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1457</TotalTime>
  <Words>3754</Words>
  <Application>Microsoft Office PowerPoint</Application>
  <PresentationFormat>On-screen Show (4:3)</PresentationFormat>
  <Paragraphs>1919</Paragraphs>
  <Slides>108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Clarity</vt:lpstr>
      <vt:lpstr>AVL Trees</vt:lpstr>
      <vt:lpstr>AVL Trees</vt:lpstr>
      <vt:lpstr>AVL Trees</vt:lpstr>
      <vt:lpstr>Imbalanced/Balanced Trees</vt:lpstr>
      <vt:lpstr>AVL Tree: Definition</vt:lpstr>
      <vt:lpstr>Imbalanced/Balanced Trees</vt:lpstr>
      <vt:lpstr>Imbalanced/Balanced Trees</vt:lpstr>
      <vt:lpstr>Imbalanced/Balanced Trees</vt:lpstr>
      <vt:lpstr>AVL Tree: Definition</vt:lpstr>
      <vt:lpstr>AVL Trees</vt:lpstr>
      <vt:lpstr>AVL Trees</vt:lpstr>
      <vt:lpstr>AVL Trees</vt:lpstr>
      <vt:lpstr>AVL Trees</vt:lpstr>
      <vt:lpstr>AVL Trees</vt:lpstr>
      <vt:lpstr>AVL Trees</vt:lpstr>
      <vt:lpstr>BSTs  vs.  AVL Trees</vt:lpstr>
      <vt:lpstr>AVL Tree?</vt:lpstr>
      <vt:lpstr>ADT AVL Tree: Specification</vt:lpstr>
      <vt:lpstr>ADT AVL Tree: Specification</vt:lpstr>
      <vt:lpstr>ADT AVL Tree: Element</vt:lpstr>
      <vt:lpstr>ADT AVL Tree: Implementation</vt:lpstr>
      <vt:lpstr>AVL Tree: Insert</vt:lpstr>
      <vt:lpstr>AVL Tree: Insert</vt:lpstr>
      <vt:lpstr>AVL Tree: Insert (Case 1)</vt:lpstr>
      <vt:lpstr>AVL Tree: Insert (Case 1)</vt:lpstr>
      <vt:lpstr>AVL Tree: Insert (Case 1)</vt:lpstr>
      <vt:lpstr>AVL Tree: Insert (Case 1)</vt:lpstr>
      <vt:lpstr>AVL Tree: Insert (Case 1)</vt:lpstr>
      <vt:lpstr>AVL Tree: Insert (Case 1)</vt:lpstr>
      <vt:lpstr>AVL Tree: Insert (Case 2)</vt:lpstr>
      <vt:lpstr>AVL Tree: Insert (Case 2)</vt:lpstr>
      <vt:lpstr>AVL Tree: Insert (Case 2)</vt:lpstr>
      <vt:lpstr>AVL Tree: Insert (Case 2)</vt:lpstr>
      <vt:lpstr>AVL Tree: Insert (Case 2)</vt:lpstr>
      <vt:lpstr>AVL Tree: Insert (Case 2)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Delete </vt:lpstr>
      <vt:lpstr>AVL Tree: Delete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3: Sub-Case 1)</vt:lpstr>
      <vt:lpstr>AVL Tree: Delete (Case 3: Sub-Case 2)</vt:lpstr>
      <vt:lpstr>AVL Tree: Delete (Case 3: Sub-Case 3)</vt:lpstr>
      <vt:lpstr>AVL Tree: Delete (Case 3: Sub-Case 4)</vt:lpstr>
      <vt:lpstr>AVL Tree: Delete (Case 3: Other Sub-Cases)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(2)</dc:title>
  <dc:creator>Administrator</dc:creator>
  <cp:lastModifiedBy>Hafida</cp:lastModifiedBy>
  <cp:revision>181</cp:revision>
  <dcterms:created xsi:type="dcterms:W3CDTF">2011-09-25T12:56:19Z</dcterms:created>
  <dcterms:modified xsi:type="dcterms:W3CDTF">2015-11-19T05:16:21Z</dcterms:modified>
</cp:coreProperties>
</file>