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5" d="100"/>
          <a:sy n="85" d="100"/>
        </p:scale>
        <p:origin x="-1416" y="-104"/>
      </p:cViewPr>
      <p:guideLst>
        <p:guide orient="horz" pos="2160"/>
        <p:guide pos="35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F2BB8-CC5A-0741-B91D-2F65E3816AD9}" type="datetimeFigureOut">
              <a:rPr lang="en-US" smtClean="0"/>
              <a:t>12/5/15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FFC9D-CA03-0840-B107-2FE586A20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8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FFC9D-CA03-0840-B107-2FE586A208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1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ar-s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Saturday, December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December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ar-s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December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December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ar-s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December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Saturday, December 5,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December 5,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December 5,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December 5,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December 5,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Saturday, December 5,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December 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Hashing Techniques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 212 </a:t>
            </a:r>
          </a:p>
        </p:txBody>
      </p:sp>
    </p:spTree>
    <p:extLst>
      <p:ext uri="{BB962C8B-B14F-4D97-AF65-F5344CB8AC3E}">
        <p14:creationId xmlns:p14="http://schemas.microsoft.com/office/powerpoint/2010/main" val="83528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5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Performance of a hash table depends on its hash function. 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For </a:t>
            </a:r>
            <a:r>
              <a:rPr lang="en-US" sz="3200" dirty="0"/>
              <a:t>a data set with a certain type of keys hash function formulated should minimize the number of collisions. 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The </a:t>
            </a:r>
            <a:r>
              <a:rPr lang="en-US" sz="3200" dirty="0"/>
              <a:t>following slides deal with techniques of formulating various types of hash functions.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1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Digit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2682" cy="4876800"/>
          </a:xfrm>
        </p:spPr>
        <p:txBody>
          <a:bodyPr/>
          <a:lstStyle/>
          <a:p>
            <a:r>
              <a:rPr lang="en-US" sz="2800" dirty="0"/>
              <a:t>Keys may be student id. numbers (e.g. 427102345) or social security numbers (e.g. 981-101-0002)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Hash </a:t>
            </a:r>
            <a:r>
              <a:rPr lang="en-US" sz="2800" dirty="0"/>
              <a:t>function based on digit selection </a:t>
            </a:r>
            <a:r>
              <a:rPr lang="en-US" sz="2800" dirty="0">
                <a:solidFill>
                  <a:srgbClr val="FF0000"/>
                </a:solidFill>
              </a:rPr>
              <a:t>selects</a:t>
            </a:r>
            <a:r>
              <a:rPr lang="en-US" sz="2800" dirty="0"/>
              <a:t> a subset of digits from the key e.g. last 3 digits may be selected. 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345 </a:t>
            </a:r>
            <a:r>
              <a:rPr lang="en-US" sz="2800" dirty="0">
                <a:latin typeface="Wingdings"/>
              </a:rPr>
              <a:t> </a:t>
            </a:r>
            <a:r>
              <a:rPr lang="en-US" sz="2800" dirty="0"/>
              <a:t>H(427102345)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6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 Digit </a:t>
            </a:r>
            <a:r>
              <a:rPr lang="en-US" dirty="0"/>
              <a:t>Selection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Which digits to select? </a:t>
            </a:r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ones that are random in the data. </a:t>
            </a:r>
            <a:endParaRPr lang="en-US" sz="2200" dirty="0" smtClean="0"/>
          </a:p>
          <a:p>
            <a:pPr lvl="1" algn="just"/>
            <a:r>
              <a:rPr lang="en-US" sz="2200" dirty="0" smtClean="0"/>
              <a:t>First </a:t>
            </a:r>
            <a:r>
              <a:rPr lang="en-US" sz="2200" dirty="0"/>
              <a:t>3 digits from the left, in student ids are the same for many students... not a good choice... last 3 digits are random. </a:t>
            </a:r>
          </a:p>
          <a:p>
            <a:r>
              <a:rPr lang="en-US" sz="2800" dirty="0"/>
              <a:t>How many digits to select? </a:t>
            </a:r>
          </a:p>
          <a:p>
            <a:pPr algn="just"/>
            <a:r>
              <a:rPr lang="en-US" sz="2200" dirty="0" smtClean="0"/>
              <a:t>Depends </a:t>
            </a:r>
            <a:r>
              <a:rPr lang="en-US" sz="2200" dirty="0"/>
              <a:t>on the table size we want. </a:t>
            </a:r>
            <a:endParaRPr lang="en-US" sz="2200" dirty="0" smtClean="0"/>
          </a:p>
          <a:p>
            <a:pPr lvl="1" algn="just"/>
            <a:r>
              <a:rPr lang="en-US" sz="2200" dirty="0" smtClean="0"/>
              <a:t>Select </a:t>
            </a:r>
            <a:r>
              <a:rPr lang="en-US" sz="2200" dirty="0"/>
              <a:t>3 digits – table size 1000, 4 digits – table size 10000</a:t>
            </a:r>
            <a:r>
              <a:rPr lang="en-US" sz="2200" dirty="0" smtClean="0"/>
              <a:t>.</a:t>
            </a:r>
          </a:p>
          <a:p>
            <a:pPr lvl="1" algn="just"/>
            <a:endParaRPr lang="en-US" sz="2200" dirty="0"/>
          </a:p>
          <a:p>
            <a:r>
              <a:rPr lang="en-US" sz="2800" dirty="0"/>
              <a:t>How to select the digits? </a:t>
            </a:r>
            <a:endParaRPr lang="en-US" sz="2800" dirty="0" smtClean="0"/>
          </a:p>
          <a:p>
            <a:pPr lvl="1"/>
            <a:r>
              <a:rPr lang="en-US" dirty="0" smtClean="0"/>
              <a:t>Last </a:t>
            </a:r>
            <a:r>
              <a:rPr lang="en-US" dirty="0"/>
              <a:t>3 digits from the left can be selected using mod 1000.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middle 3 digits can be selected through: </a:t>
            </a:r>
          </a:p>
          <a:p>
            <a:pPr lvl="1"/>
            <a:r>
              <a:rPr lang="en-US" dirty="0"/>
              <a:t>(key / 1000) mod 1000 </a:t>
            </a:r>
          </a:p>
          <a:p>
            <a:pPr algn="just"/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Hash function based on division is of the following form: </a:t>
            </a:r>
            <a:r>
              <a:rPr lang="en-US" sz="2800" dirty="0" smtClean="0"/>
              <a:t>    H</a:t>
            </a:r>
            <a:r>
              <a:rPr lang="en-US" sz="2800" dirty="0"/>
              <a:t>(key) = key mod m </a:t>
            </a:r>
          </a:p>
          <a:p>
            <a:r>
              <a:rPr lang="en-US" sz="2800" dirty="0" smtClean="0"/>
              <a:t>0 </a:t>
            </a:r>
            <a:r>
              <a:rPr lang="en-US" sz="2800" dirty="0"/>
              <a:t>&lt;= H(key) &lt; m. </a:t>
            </a:r>
          </a:p>
          <a:p>
            <a:r>
              <a:rPr lang="en-US" sz="2800" dirty="0" smtClean="0"/>
              <a:t>These </a:t>
            </a:r>
            <a:r>
              <a:rPr lang="en-US" sz="2800" dirty="0"/>
              <a:t>functions lead to a number of collisions for certain values of m. </a:t>
            </a:r>
            <a:endParaRPr lang="en-US" sz="2800" dirty="0" smtClean="0"/>
          </a:p>
          <a:p>
            <a:r>
              <a:rPr lang="en-US" sz="2800" dirty="0" smtClean="0"/>
              <a:t>E.g</a:t>
            </a:r>
            <a:r>
              <a:rPr lang="en-US" sz="2800" dirty="0"/>
              <a:t>. if m = 25 all keys divisible by 5 map to positions 0, 5, 10, 15 and 20.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1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Ideally </a:t>
            </a:r>
            <a:r>
              <a:rPr lang="en-US" sz="3200" b="1" dirty="0"/>
              <a:t>m</a:t>
            </a:r>
            <a:r>
              <a:rPr lang="en-US" sz="3200" dirty="0"/>
              <a:t> must have no common factors with the keys </a:t>
            </a:r>
            <a:endParaRPr lang="en-US" sz="3200" dirty="0" smtClean="0"/>
          </a:p>
          <a:p>
            <a:pPr lvl="1"/>
            <a:r>
              <a:rPr lang="en-US" sz="2400" dirty="0" smtClean="0"/>
              <a:t>an </a:t>
            </a:r>
            <a:r>
              <a:rPr lang="en-US" sz="2400" dirty="0"/>
              <a:t>easy way to ensure this is to chose m a prime number </a:t>
            </a:r>
            <a:endParaRPr lang="en-US" sz="2400" dirty="0" smtClean="0"/>
          </a:p>
          <a:p>
            <a:pPr lvl="1"/>
            <a:r>
              <a:rPr lang="en-US" sz="2400" dirty="0" smtClean="0"/>
              <a:t>prime </a:t>
            </a:r>
            <a:r>
              <a:rPr lang="en-US" sz="2400" dirty="0"/>
              <a:t>number (or a prime) is a natural number greater than 1 that has no positive divisors other than 1 and itself-. </a:t>
            </a:r>
          </a:p>
          <a:p>
            <a:r>
              <a:rPr lang="en-US" sz="3200" dirty="0" smtClean="0"/>
              <a:t>Example</a:t>
            </a:r>
            <a:r>
              <a:rPr lang="en-US" sz="3200" dirty="0"/>
              <a:t>: </a:t>
            </a:r>
            <a:endParaRPr lang="en-US" sz="3200" dirty="0" smtClean="0"/>
          </a:p>
          <a:p>
            <a:r>
              <a:rPr lang="en-US" sz="3200" dirty="0" smtClean="0"/>
              <a:t>2,3,5,7,11,13,17,19,23,31,37, ………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4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  Multiplication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hash function based on </a:t>
            </a:r>
            <a:r>
              <a:rPr lang="en-US" sz="2800" dirty="0" smtClean="0"/>
              <a:t>multiplication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first squares the </a:t>
            </a:r>
            <a:r>
              <a:rPr lang="en-US" sz="2400" dirty="0" smtClean="0"/>
              <a:t>key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then chooses a certain subset of the digits of the product. </a:t>
            </a:r>
          </a:p>
          <a:p>
            <a:pPr marL="0" indent="0">
              <a:buNone/>
            </a:pPr>
            <a:r>
              <a:rPr lang="ar-sa" sz="2800" dirty="0" smtClean="0"/>
              <a:t>ِ</a:t>
            </a:r>
            <a:r>
              <a:rPr lang="en-US" sz="2800" dirty="0" smtClean="0"/>
              <a:t>Example: </a:t>
            </a:r>
          </a:p>
          <a:p>
            <a:pPr marL="274320" lvl="1" indent="0">
              <a:buNone/>
            </a:pPr>
            <a:r>
              <a:rPr lang="en-US" sz="2400" dirty="0" smtClean="0"/>
              <a:t>Suppose </a:t>
            </a:r>
            <a:r>
              <a:rPr lang="en-US" sz="2400" dirty="0"/>
              <a:t>key = 54321. Hash function finds the square: (54321)2 = 2950771041 and then middle 3 digits are chosen i.e. 077.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5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 Folding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 smtClean="0"/>
              <a:t>A </a:t>
            </a:r>
            <a:r>
              <a:rPr lang="en-US" sz="2800" dirty="0"/>
              <a:t>hash function based on folding adds the digits of the key. 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Suppose </a:t>
            </a:r>
            <a:r>
              <a:rPr lang="en-US" sz="2800" dirty="0"/>
              <a:t>key = d</a:t>
            </a:r>
            <a:r>
              <a:rPr lang="en-US" sz="2800" baseline="-25000" dirty="0"/>
              <a:t>1</a:t>
            </a: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. 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key can be folded at single digits, as follows: </a:t>
            </a:r>
            <a:endParaRPr lang="en-US" sz="2800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H</a:t>
            </a:r>
            <a:r>
              <a:rPr lang="en-US" sz="2800" dirty="0"/>
              <a:t>(key) = </a:t>
            </a:r>
            <a:r>
              <a:rPr lang="en-US" sz="2800" dirty="0" smtClean="0"/>
              <a:t>d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+d</a:t>
            </a:r>
            <a:r>
              <a:rPr lang="en-US" sz="2800" baseline="-25000" dirty="0" smtClean="0"/>
              <a:t>2</a:t>
            </a:r>
            <a:r>
              <a:rPr lang="en-US" sz="2800" dirty="0"/>
              <a:t>+</a:t>
            </a:r>
            <a:r>
              <a:rPr lang="en-US" sz="2800" dirty="0" smtClean="0"/>
              <a:t>d</a:t>
            </a:r>
            <a:r>
              <a:rPr lang="en-US" sz="2800" baseline="-25000" dirty="0" smtClean="0"/>
              <a:t>3</a:t>
            </a:r>
            <a:r>
              <a:rPr lang="en-US" sz="2800" dirty="0"/>
              <a:t>+</a:t>
            </a:r>
            <a:r>
              <a:rPr lang="en-US" sz="2800" dirty="0" smtClean="0"/>
              <a:t>d</a:t>
            </a:r>
            <a:r>
              <a:rPr lang="en-US" sz="2800" baseline="-25000" dirty="0" smtClean="0"/>
              <a:t>4</a:t>
            </a:r>
            <a:r>
              <a:rPr lang="en-US" sz="2800" dirty="0"/>
              <a:t>+</a:t>
            </a:r>
            <a:r>
              <a:rPr lang="en-US" sz="2800" dirty="0" smtClean="0"/>
              <a:t>d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Table </a:t>
            </a:r>
            <a:r>
              <a:rPr lang="en-US" sz="2800" dirty="0"/>
              <a:t>size will be 45 since 0 &lt;= H(key) &lt;= 45.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31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 Folding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800" dirty="0" smtClean="0"/>
              <a:t>What if </a:t>
            </a:r>
            <a:r>
              <a:rPr lang="en-US" sz="2800" dirty="0"/>
              <a:t>a larger table size is </a:t>
            </a:r>
            <a:r>
              <a:rPr lang="en-US" sz="2800" dirty="0" smtClean="0"/>
              <a:t>needed? </a:t>
            </a:r>
            <a:endParaRPr lang="en-US" sz="2800" dirty="0" smtClean="0"/>
          </a:p>
          <a:p>
            <a:pPr>
              <a:lnSpc>
                <a:spcPct val="13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key can be folded at 2 digits, as follows</a:t>
            </a:r>
            <a:r>
              <a:rPr lang="en-US" sz="2800" dirty="0" smtClean="0"/>
              <a:t>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smtClean="0"/>
              <a:t> </a:t>
            </a:r>
            <a:r>
              <a:rPr lang="en-US" sz="2800" dirty="0"/>
              <a:t>H(key) = 0d</a:t>
            </a:r>
            <a:r>
              <a:rPr lang="en-US" sz="2800" baseline="-25000" dirty="0"/>
              <a:t>1</a:t>
            </a:r>
            <a:r>
              <a:rPr lang="en-US" sz="2800" dirty="0"/>
              <a:t> + d</a:t>
            </a:r>
            <a:r>
              <a:rPr lang="en-US" sz="2800" baseline="-25000" dirty="0"/>
              <a:t>2</a:t>
            </a: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 + d</a:t>
            </a:r>
            <a:r>
              <a:rPr lang="en-US" sz="2800" baseline="-25000" dirty="0"/>
              <a:t>4</a:t>
            </a: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 smtClean="0"/>
              <a:t>‟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smtClean="0"/>
              <a:t> </a:t>
            </a:r>
            <a:r>
              <a:rPr lang="en-US" sz="2800" dirty="0"/>
              <a:t>Table size will be 207 since 0 &lt;= H(key) &lt;= 207. </a:t>
            </a:r>
          </a:p>
          <a:p>
            <a:pPr>
              <a:lnSpc>
                <a:spcPct val="130000"/>
              </a:lnSpc>
            </a:pPr>
            <a:r>
              <a:rPr lang="en-US" sz="2800" dirty="0" smtClean="0"/>
              <a:t>Folding </a:t>
            </a:r>
            <a:r>
              <a:rPr lang="en-US" sz="2800" dirty="0"/>
              <a:t>can be used with other operations e.g. </a:t>
            </a:r>
            <a:endParaRPr lang="en-US" sz="2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smtClean="0"/>
              <a:t>H</a:t>
            </a:r>
            <a:r>
              <a:rPr lang="en-US" sz="2800" dirty="0"/>
              <a:t>(key) = fold (key) mod 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29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Character Valued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Keys can be characters or strings e.g. key = xyz.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In </a:t>
            </a:r>
            <a:r>
              <a:rPr lang="en-US" sz="2800" dirty="0"/>
              <a:t>such keys the characters are replaced by their binary ASCII codes and the binary number is converted to decimal integer and treated as any other integer key. 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342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ADTs for storing and retrieving data were discussed – Linear Lists, Binary Trees, BSTs, AVL Trees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important operation </a:t>
            </a:r>
            <a:r>
              <a:rPr lang="en-US" dirty="0" err="1"/>
              <a:t>Findkey</a:t>
            </a:r>
            <a:r>
              <a:rPr lang="en-US" dirty="0"/>
              <a:t>() has a time </a:t>
            </a:r>
            <a:r>
              <a:rPr lang="en-US" dirty="0" smtClean="0"/>
              <a:t>complexity:</a:t>
            </a:r>
          </a:p>
          <a:p>
            <a:pPr lvl="1"/>
            <a:r>
              <a:rPr lang="en-US" dirty="0" smtClean="0"/>
              <a:t>O</a:t>
            </a:r>
            <a:r>
              <a:rPr lang="en-US" dirty="0"/>
              <a:t>(n) in Lists, </a:t>
            </a:r>
            <a:endParaRPr lang="en-US" dirty="0" smtClean="0"/>
          </a:p>
          <a:p>
            <a:pPr lvl="1"/>
            <a:r>
              <a:rPr lang="en-US" dirty="0" smtClean="0"/>
              <a:t>O</a:t>
            </a:r>
            <a:r>
              <a:rPr lang="en-US" dirty="0"/>
              <a:t>(n) in Binary Trees, </a:t>
            </a:r>
            <a:endParaRPr lang="en-US" dirty="0" smtClean="0"/>
          </a:p>
          <a:p>
            <a:pPr lvl="1"/>
            <a:r>
              <a:rPr lang="en-US" dirty="0" smtClean="0"/>
              <a:t>O</a:t>
            </a:r>
            <a:r>
              <a:rPr lang="en-US" dirty="0"/>
              <a:t>(log n) in BSTs, </a:t>
            </a:r>
            <a:endParaRPr lang="en-US" dirty="0" smtClean="0"/>
          </a:p>
          <a:p>
            <a:pPr lvl="1"/>
            <a:r>
              <a:rPr lang="en-US" dirty="0" smtClean="0"/>
              <a:t>O</a:t>
            </a:r>
            <a:r>
              <a:rPr lang="en-US" dirty="0"/>
              <a:t>(log n) in AVL trees. </a:t>
            </a:r>
          </a:p>
          <a:p>
            <a:r>
              <a:rPr lang="en-US" dirty="0" smtClean="0"/>
              <a:t>Can </a:t>
            </a:r>
            <a:r>
              <a:rPr lang="en-US" dirty="0" err="1"/>
              <a:t>Findkey</a:t>
            </a:r>
            <a:r>
              <a:rPr lang="en-US" dirty="0"/>
              <a:t>() be implemented with a time complexity better than O(log n)?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Hash Tables it is possible to implement </a:t>
            </a:r>
            <a:r>
              <a:rPr lang="en-US" dirty="0" err="1"/>
              <a:t>Findkey</a:t>
            </a:r>
            <a:r>
              <a:rPr lang="en-US" dirty="0"/>
              <a:t>() with O(1) time complexity.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7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Collision Resolution Strategies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2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Collision </a:t>
            </a:r>
            <a:r>
              <a:rPr lang="en-US" dirty="0"/>
              <a:t>Resolution Strategies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Also known as rehashing techniques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Strategies </a:t>
            </a:r>
            <a:r>
              <a:rPr lang="en-US" sz="2800" dirty="0"/>
              <a:t>determine where to store a collided </a:t>
            </a:r>
            <a:r>
              <a:rPr lang="en-US" sz="2800" dirty="0" smtClean="0"/>
              <a:t>key </a:t>
            </a:r>
            <a:r>
              <a:rPr lang="en-US" sz="2800" dirty="0"/>
              <a:t>in the event of a collision.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Strategies can be grouped into the following three categories: </a:t>
            </a:r>
          </a:p>
          <a:p>
            <a:pPr lvl="1"/>
            <a:r>
              <a:rPr lang="en-US" sz="2400" dirty="0" smtClean="0"/>
              <a:t>Open address methods</a:t>
            </a:r>
          </a:p>
          <a:p>
            <a:pPr lvl="1"/>
            <a:r>
              <a:rPr lang="en-US" sz="2400" dirty="0" smtClean="0"/>
              <a:t>External or separate chaining </a:t>
            </a:r>
          </a:p>
          <a:p>
            <a:pPr lvl="1"/>
            <a:r>
              <a:rPr lang="en-US" sz="2400" dirty="0" smtClean="0"/>
              <a:t>Coalesced chaining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2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strategy finds an empty position in the table after the collision and stores the collided key at the empty position. </a:t>
            </a:r>
          </a:p>
          <a:p>
            <a:endParaRPr lang="en-US" dirty="0">
              <a:latin typeface="Wingdings 3"/>
            </a:endParaRPr>
          </a:p>
          <a:p>
            <a:r>
              <a:rPr lang="en-US" dirty="0" smtClean="0"/>
              <a:t>Linear </a:t>
            </a:r>
            <a:r>
              <a:rPr lang="en-US" dirty="0"/>
              <a:t>rehashing, quadratic rehashing, random rehashing and double rehashing fall in this category.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22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smtClean="0"/>
              <a:t>Rehashing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Also called linear probing. </a:t>
            </a:r>
            <a:endParaRPr lang="en-US" dirty="0">
              <a:latin typeface="Wingdings 3"/>
            </a:endParaRPr>
          </a:p>
          <a:p>
            <a:r>
              <a:rPr lang="en-US" dirty="0" smtClean="0"/>
              <a:t>Each </a:t>
            </a:r>
            <a:r>
              <a:rPr lang="en-US" dirty="0"/>
              <a:t>table location inspected is referred to as </a:t>
            </a:r>
            <a:r>
              <a:rPr lang="en-US" dirty="0" smtClean="0"/>
              <a:t>a </a:t>
            </a:r>
            <a:r>
              <a:rPr lang="en-US" b="1" dirty="0" smtClean="0"/>
              <a:t>probe </a:t>
            </a:r>
            <a:endParaRPr lang="en-US" b="1" dirty="0"/>
          </a:p>
          <a:p>
            <a:r>
              <a:rPr lang="en-US" dirty="0"/>
              <a:t>Linear rehashing starts a (circular) sequential </a:t>
            </a:r>
            <a:r>
              <a:rPr lang="en-US" dirty="0" smtClean="0"/>
              <a:t>search </a:t>
            </a:r>
            <a:r>
              <a:rPr lang="en-US" dirty="0"/>
              <a:t>through the table until an empty location is found or all the table has been examined. </a:t>
            </a:r>
          </a:p>
          <a:p>
            <a:r>
              <a:rPr lang="en-US" dirty="0"/>
              <a:t>Rehash address (i.e. address of the next location </a:t>
            </a:r>
            <a:r>
              <a:rPr lang="en-US" dirty="0" smtClean="0"/>
              <a:t>to </a:t>
            </a:r>
            <a:r>
              <a:rPr lang="en-US" dirty="0"/>
              <a:t>be inspected) is computed by </a:t>
            </a:r>
          </a:p>
          <a:p>
            <a:pPr marL="0" indent="0" algn="ctr">
              <a:buNone/>
            </a:pPr>
            <a:r>
              <a:rPr lang="en-US" dirty="0"/>
              <a:t>rehash address = (p + c) mod </a:t>
            </a:r>
            <a:r>
              <a:rPr lang="en-US" dirty="0" err="1"/>
              <a:t>TableSize</a:t>
            </a:r>
            <a:r>
              <a:rPr lang="en-US" dirty="0"/>
              <a:t> </a:t>
            </a:r>
          </a:p>
          <a:p>
            <a:r>
              <a:rPr lang="en-US" dirty="0"/>
              <a:t>p = previous collision address; c = a constant (we take c = 1) </a:t>
            </a:r>
          </a:p>
          <a:p>
            <a:r>
              <a:rPr lang="en-US" dirty="0"/>
              <a:t>If an empty location is found at the rehash </a:t>
            </a:r>
            <a:r>
              <a:rPr lang="en-US" dirty="0" smtClean="0"/>
              <a:t>address </a:t>
            </a:r>
            <a:r>
              <a:rPr lang="en-US" dirty="0"/>
              <a:t>the collided key is stored at the location.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41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91764"/>
            <a:ext cx="4652963" cy="4385235"/>
          </a:xfrm>
        </p:spPr>
        <p:txBody>
          <a:bodyPr>
            <a:normAutofit/>
          </a:bodyPr>
          <a:lstStyle/>
          <a:p>
            <a:r>
              <a:rPr lang="en-US" dirty="0"/>
              <a:t>Consider the hash table in the state shown. </a:t>
            </a:r>
            <a:endParaRPr lang="en-US" dirty="0" smtClean="0"/>
          </a:p>
          <a:p>
            <a:r>
              <a:rPr lang="en-US" dirty="0" smtClean="0"/>
              <a:t>Attempt </a:t>
            </a:r>
            <a:r>
              <a:rPr lang="en-US" dirty="0"/>
              <a:t>to insert 227 leads to a collision with 374 ... H(227) = 227 mod 7 = 3. </a:t>
            </a:r>
          </a:p>
          <a:p>
            <a:r>
              <a:rPr lang="en-US" dirty="0"/>
              <a:t>According to linear rehashing </a:t>
            </a:r>
          </a:p>
          <a:p>
            <a:r>
              <a:rPr lang="en-US" dirty="0" smtClean="0"/>
              <a:t>the </a:t>
            </a:r>
            <a:r>
              <a:rPr lang="en-US" dirty="0"/>
              <a:t>collided key 227 will be </a:t>
            </a:r>
            <a:r>
              <a:rPr lang="en-US" dirty="0" smtClean="0"/>
              <a:t>stored in the circularly next empty location, which is at table address 4. (See the next slide)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15618"/>
              </p:ext>
            </p:extLst>
          </p:nvPr>
        </p:nvGraphicFramePr>
        <p:xfrm>
          <a:off x="6355978" y="2704360"/>
          <a:ext cx="2330822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841"/>
                <a:gridCol w="270240"/>
                <a:gridCol w="1677741"/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30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847" y="5680661"/>
            <a:ext cx="8502093" cy="312271"/>
          </a:xfrm>
        </p:spPr>
        <p:txBody>
          <a:bodyPr>
            <a:noAutofit/>
          </a:bodyPr>
          <a:lstStyle/>
          <a:p>
            <a:r>
              <a:rPr lang="en-US" dirty="0"/>
              <a:t>One probe is an access into the hash-table. Number of probes required to insert a key indicates the cost of inserting the key. 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343692"/>
              </p:ext>
            </p:extLst>
          </p:nvPr>
        </p:nvGraphicFramePr>
        <p:xfrm>
          <a:off x="497908" y="2106544"/>
          <a:ext cx="1652334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506"/>
                <a:gridCol w="942190"/>
                <a:gridCol w="330638"/>
              </a:tblGrid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7267" y="1385500"/>
            <a:ext cx="13179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baseline="30000" dirty="0"/>
              <a:t>After Insert 227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4163" y="12931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baseline="30000" dirty="0"/>
              <a:t>Insert </a:t>
            </a:r>
            <a:r>
              <a:rPr lang="en-US" b="1" baseline="30000" dirty="0" smtClean="0"/>
              <a:t>421</a:t>
            </a:r>
          </a:p>
          <a:p>
            <a:r>
              <a:rPr lang="en-US" b="1" baseline="30000" dirty="0" smtClean="0"/>
              <a:t>H</a:t>
            </a:r>
            <a:r>
              <a:rPr lang="da-DK" b="1" baseline="30000" dirty="0" smtClean="0"/>
              <a:t>(</a:t>
            </a:r>
            <a:r>
              <a:rPr lang="da-DK" b="1" baseline="30000" dirty="0"/>
              <a:t>421) = 421 mod 7 = 1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239419"/>
              </p:ext>
            </p:extLst>
          </p:nvPr>
        </p:nvGraphicFramePr>
        <p:xfrm>
          <a:off x="2970303" y="1985664"/>
          <a:ext cx="1652334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506"/>
                <a:gridCol w="942190"/>
                <a:gridCol w="330638"/>
              </a:tblGrid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456796" y="1154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baseline="30000" dirty="0"/>
              <a:t>Insert </a:t>
            </a:r>
            <a:r>
              <a:rPr lang="en-US" b="1" baseline="30000" dirty="0" smtClean="0"/>
              <a:t>624</a:t>
            </a:r>
          </a:p>
          <a:p>
            <a:r>
              <a:rPr lang="en-US" b="1" baseline="30000" dirty="0" smtClean="0"/>
              <a:t>H</a:t>
            </a:r>
            <a:r>
              <a:rPr lang="da-DK" b="1" baseline="30000" dirty="0" smtClean="0"/>
              <a:t>(624) = 624mod 7 = 1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146271"/>
              </p:ext>
            </p:extLst>
          </p:nvPr>
        </p:nvGraphicFramePr>
        <p:xfrm>
          <a:off x="5743829" y="1984328"/>
          <a:ext cx="1652334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506"/>
                <a:gridCol w="942190"/>
                <a:gridCol w="330638"/>
              </a:tblGrid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813295" y="1662499"/>
            <a:ext cx="82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4283" y="1616332"/>
            <a:ext cx="82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90519" y="1570166"/>
            <a:ext cx="82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probe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1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175625" cy="4876800"/>
          </a:xfrm>
        </p:spPr>
        <p:txBody>
          <a:bodyPr/>
          <a:lstStyle/>
          <a:p>
            <a:r>
              <a:rPr lang="en-US" dirty="0"/>
              <a:t>Suppose key 624 is to </a:t>
            </a:r>
            <a:r>
              <a:rPr lang="en-US" dirty="0" smtClean="0"/>
              <a:t>be retrieved.</a:t>
            </a:r>
          </a:p>
          <a:p>
            <a:r>
              <a:rPr lang="en-US" dirty="0" smtClean="0"/>
              <a:t> </a:t>
            </a:r>
            <a:r>
              <a:rPr lang="en-US" dirty="0"/>
              <a:t>H(624) = 1.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rehashing and 5 probes the key is 2 found at address 5.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Suppose key 631 is to be retrieved. H(631) = 1. After rehashing and 7 probes the „empty‟ location 0 is found – if the key was present it would have been at 0. Therefore, retrieval algorithm returns „not found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674"/>
              </p:ext>
            </p:extLst>
          </p:nvPr>
        </p:nvGraphicFramePr>
        <p:xfrm>
          <a:off x="6864417" y="1609913"/>
          <a:ext cx="1652334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506"/>
                <a:gridCol w="942190"/>
                <a:gridCol w="330638"/>
              </a:tblGrid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80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52963" cy="4876800"/>
          </a:xfrm>
        </p:spPr>
        <p:txBody>
          <a:bodyPr>
            <a:normAutofit/>
          </a:bodyPr>
          <a:lstStyle/>
          <a:p>
            <a:r>
              <a:rPr lang="en-US" dirty="0"/>
              <a:t>Suppose one of the keys 421, </a:t>
            </a:r>
            <a:r>
              <a:rPr lang="en-US" dirty="0" smtClean="0"/>
              <a:t>374 </a:t>
            </a:r>
            <a:r>
              <a:rPr lang="en-US" dirty="0"/>
              <a:t>or 227 are </a:t>
            </a:r>
            <a:r>
              <a:rPr lang="en-US" dirty="0" smtClean="0"/>
              <a:t>removed</a:t>
            </a:r>
          </a:p>
          <a:p>
            <a:r>
              <a:rPr lang="en-US" dirty="0" smtClean="0"/>
              <a:t>e.g. </a:t>
            </a:r>
            <a:r>
              <a:rPr lang="en-US" dirty="0"/>
              <a:t>374 is </a:t>
            </a:r>
            <a:r>
              <a:rPr lang="en-US" dirty="0" smtClean="0"/>
              <a:t>removed, </a:t>
            </a:r>
            <a:r>
              <a:rPr lang="en-US" dirty="0"/>
              <a:t>address 3 is </a:t>
            </a:r>
            <a:r>
              <a:rPr lang="en-US" dirty="0" smtClean="0"/>
              <a:t>marked empty </a:t>
            </a:r>
          </a:p>
          <a:p>
            <a:r>
              <a:rPr lang="en-US" dirty="0" smtClean="0"/>
              <a:t>Now </a:t>
            </a:r>
            <a:r>
              <a:rPr lang="en-US" dirty="0"/>
              <a:t>attempt to find key 624 will incorrectly result in a failure – search will stop at address 3. </a:t>
            </a:r>
          </a:p>
          <a:p>
            <a:r>
              <a:rPr lang="en-US" dirty="0" smtClean="0"/>
              <a:t>This </a:t>
            </a:r>
            <a:r>
              <a:rPr lang="en-US" dirty="0"/>
              <a:t>problem can be solved by having three different status for a table location.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05013"/>
              </p:ext>
            </p:extLst>
          </p:nvPr>
        </p:nvGraphicFramePr>
        <p:xfrm>
          <a:off x="6162182" y="1744384"/>
          <a:ext cx="1321696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506"/>
                <a:gridCol w="942190"/>
              </a:tblGrid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89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44565" cy="4876800"/>
          </a:xfrm>
        </p:spPr>
        <p:txBody>
          <a:bodyPr/>
          <a:lstStyle/>
          <a:p>
            <a:r>
              <a:rPr lang="en-US" dirty="0"/>
              <a:t>status = {empty, occupied, deleted} </a:t>
            </a:r>
          </a:p>
          <a:p>
            <a:endParaRPr lang="en-US" dirty="0">
              <a:latin typeface="Wingdings 3"/>
            </a:endParaRPr>
          </a:p>
          <a:p>
            <a:r>
              <a:rPr lang="en-US" dirty="0" smtClean="0"/>
              <a:t>During </a:t>
            </a:r>
            <a:r>
              <a:rPr lang="en-US" dirty="0"/>
              <a:t>search for a key the search does not stop at locations with status deleted or occupied. So the key 624 is found at address 5.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33584"/>
              </p:ext>
            </p:extLst>
          </p:nvPr>
        </p:nvGraphicFramePr>
        <p:xfrm>
          <a:off x="6670182" y="2073090"/>
          <a:ext cx="1321696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506"/>
                <a:gridCol w="942190"/>
              </a:tblGrid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2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The performance of a hash table employing linear rehashing as collision resolution strategy is measured in terms of the average number of probes required to insert a set of keys.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28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7741" cy="4876800"/>
          </a:xfrm>
        </p:spPr>
        <p:txBody>
          <a:bodyPr>
            <a:normAutofit/>
          </a:bodyPr>
          <a:lstStyle/>
          <a:p>
            <a:r>
              <a:rPr lang="en-US" sz="3200" dirty="0"/>
              <a:t>A hash table for a given key type consists of </a:t>
            </a:r>
            <a:r>
              <a:rPr lang="en-US" sz="3200" dirty="0" smtClean="0"/>
              <a:t>:</a:t>
            </a:r>
          </a:p>
          <a:p>
            <a:pPr lvl="1"/>
            <a:r>
              <a:rPr lang="en-US" sz="2400" dirty="0" smtClean="0"/>
              <a:t>Hash function</a:t>
            </a:r>
            <a:endParaRPr lang="en-US" sz="2400" dirty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Array (called table) of size N </a:t>
            </a:r>
          </a:p>
          <a:p>
            <a:r>
              <a:rPr lang="en-US" sz="3200" dirty="0" smtClean="0"/>
              <a:t>Hash </a:t>
            </a:r>
            <a:r>
              <a:rPr lang="en-US" sz="3200" dirty="0"/>
              <a:t>function </a:t>
            </a:r>
            <a:r>
              <a:rPr lang="en-US" sz="3200" b="1" dirty="0">
                <a:solidFill>
                  <a:srgbClr val="FF0000"/>
                </a:solidFill>
              </a:rPr>
              <a:t>maps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a key to a location in the table. </a:t>
            </a:r>
          </a:p>
          <a:p>
            <a:r>
              <a:rPr lang="en-US" sz="3200" dirty="0" smtClean="0"/>
              <a:t>Hash </a:t>
            </a:r>
            <a:r>
              <a:rPr lang="en-US" sz="3200" dirty="0"/>
              <a:t>functions can be of two types: </a:t>
            </a:r>
            <a:endParaRPr lang="en-US" sz="3200" dirty="0" smtClean="0"/>
          </a:p>
          <a:p>
            <a:pPr lvl="1"/>
            <a:r>
              <a:rPr lang="en-US" sz="2400" dirty="0" smtClean="0"/>
              <a:t>Perfect </a:t>
            </a:r>
            <a:r>
              <a:rPr lang="en-US" sz="2400" dirty="0"/>
              <a:t>hash </a:t>
            </a:r>
            <a:r>
              <a:rPr lang="en-US" sz="2400" dirty="0" smtClean="0"/>
              <a:t>functions</a:t>
            </a:r>
            <a:endParaRPr lang="en-US" sz="2400" dirty="0"/>
          </a:p>
          <a:p>
            <a:pPr lvl="1"/>
            <a:r>
              <a:rPr lang="en-US" sz="2400" dirty="0" smtClean="0"/>
              <a:t>Imperfect </a:t>
            </a:r>
            <a:r>
              <a:rPr lang="en-US" sz="2400" dirty="0"/>
              <a:t>hash functions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3576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-182880" rtl="0">
              <a:spcBef>
                <a:spcPct val="20000"/>
              </a:spcBef>
            </a:pPr>
            <a:r>
              <a:rPr lang="en-US" sz="4000" kern="12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External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en-US" sz="4000" kern="12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4000" kern="1200" spc="-100" noProof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haining</a:t>
            </a:r>
            <a:r>
              <a:rPr lang="en-US" sz="4000" kern="1200" spc="-1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Also called separate chaining </a:t>
            </a:r>
          </a:p>
          <a:p>
            <a:r>
              <a:rPr lang="en-US" sz="3200" dirty="0" smtClean="0"/>
              <a:t>According </a:t>
            </a:r>
            <a:r>
              <a:rPr lang="en-US" sz="3200" dirty="0"/>
              <a:t>to this strategy the collided keys are stored in a list associated with the home address. </a:t>
            </a:r>
          </a:p>
          <a:p>
            <a:r>
              <a:rPr lang="en-US" sz="3200" dirty="0" smtClean="0"/>
              <a:t>Hash </a:t>
            </a:r>
            <a:r>
              <a:rPr lang="en-US" sz="3200" dirty="0"/>
              <a:t>table is an array of lists. </a:t>
            </a:r>
          </a:p>
          <a:p>
            <a:r>
              <a:rPr lang="en-US" sz="3200" dirty="0" smtClean="0"/>
              <a:t>Insertions </a:t>
            </a:r>
            <a:r>
              <a:rPr lang="en-US" sz="3200" dirty="0"/>
              <a:t>and deletions are easy to implement.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3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</a:t>
            </a:r>
            <a:r>
              <a:rPr lang="en-US" sz="2400" spc="0" dirty="0">
                <a:solidFill>
                  <a:srgbClr val="292934"/>
                </a:solidFill>
              </a:rPr>
              <a:t> </a:t>
            </a:r>
            <a:r>
              <a:rPr lang="en-US" dirty="0"/>
              <a:t>Chaining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65506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 err="1" smtClean="0"/>
              <a:t>Insertions</a:t>
            </a:r>
            <a:r>
              <a:rPr lang="da-DK" dirty="0"/>
              <a:t/>
            </a:r>
            <a:br>
              <a:rPr lang="da-DK" dirty="0"/>
            </a:br>
            <a:r>
              <a:rPr lang="da-DK" dirty="0" err="1" smtClean="0"/>
              <a:t>Key</a:t>
            </a:r>
            <a:r>
              <a:rPr lang="da-DK" dirty="0"/>
              <a:t>=374 </a:t>
            </a:r>
            <a:endParaRPr lang="da-DK" dirty="0" smtClean="0"/>
          </a:p>
          <a:p>
            <a:pPr lvl="1"/>
            <a:r>
              <a:rPr lang="da-DK" dirty="0" smtClean="0"/>
              <a:t>374mod7</a:t>
            </a:r>
            <a:r>
              <a:rPr lang="da-DK" dirty="0"/>
              <a:t>=</a:t>
            </a:r>
            <a:r>
              <a:rPr lang="da-DK" dirty="0" smtClean="0"/>
              <a:t>3</a:t>
            </a:r>
          </a:p>
          <a:p>
            <a:pPr marL="0" indent="0">
              <a:buNone/>
            </a:pPr>
            <a:r>
              <a:rPr lang="da-DK" dirty="0" err="1" smtClean="0"/>
              <a:t>Key</a:t>
            </a:r>
            <a:r>
              <a:rPr lang="da-DK" dirty="0" smtClean="0"/>
              <a:t> </a:t>
            </a:r>
            <a:r>
              <a:rPr lang="da-DK" dirty="0"/>
              <a:t>= 1091 </a:t>
            </a:r>
            <a:endParaRPr lang="da-DK" dirty="0" smtClean="0"/>
          </a:p>
          <a:p>
            <a:pPr lvl="1"/>
            <a:r>
              <a:rPr lang="da-DK" dirty="0" smtClean="0"/>
              <a:t>1091 </a:t>
            </a:r>
            <a:r>
              <a:rPr lang="da-DK" dirty="0"/>
              <a:t>mod 7 = 6 </a:t>
            </a: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Key</a:t>
            </a:r>
            <a:r>
              <a:rPr lang="da-DK" dirty="0" smtClean="0"/>
              <a:t> </a:t>
            </a:r>
            <a:r>
              <a:rPr lang="da-DK" dirty="0"/>
              <a:t>= 911 </a:t>
            </a:r>
            <a:endParaRPr lang="da-DK" dirty="0" smtClean="0"/>
          </a:p>
          <a:p>
            <a:pPr lvl="1"/>
            <a:r>
              <a:rPr lang="da-DK" dirty="0"/>
              <a:t>911 mod 7 = 1 </a:t>
            </a:r>
          </a:p>
          <a:p>
            <a:pPr marL="0" indent="0">
              <a:buNone/>
            </a:pPr>
            <a:r>
              <a:rPr lang="da-DK" dirty="0" err="1"/>
              <a:t>Collisions</a:t>
            </a:r>
            <a:r>
              <a:rPr lang="da-DK" dirty="0"/>
              <a:t> </a:t>
            </a:r>
            <a:endParaRPr lang="da-DK" dirty="0" smtClean="0"/>
          </a:p>
          <a:p>
            <a:r>
              <a:rPr lang="da-DK" dirty="0" err="1" smtClean="0"/>
              <a:t>Key</a:t>
            </a:r>
            <a:r>
              <a:rPr lang="da-DK" dirty="0"/>
              <a:t>=227 </a:t>
            </a:r>
            <a:endParaRPr lang="da-DK" dirty="0" smtClean="0"/>
          </a:p>
          <a:p>
            <a:pPr lvl="1"/>
            <a:r>
              <a:rPr lang="da-DK" dirty="0"/>
              <a:t>227mod7=3</a:t>
            </a:r>
            <a:endParaRPr lang="da-DK" dirty="0" smtClean="0"/>
          </a:p>
          <a:p>
            <a:r>
              <a:rPr lang="da-DK" dirty="0" err="1" smtClean="0"/>
              <a:t>Key</a:t>
            </a:r>
            <a:r>
              <a:rPr lang="da-DK" dirty="0" smtClean="0"/>
              <a:t> </a:t>
            </a:r>
            <a:r>
              <a:rPr lang="da-DK" dirty="0"/>
              <a:t>= 421 </a:t>
            </a:r>
            <a:endParaRPr lang="da-DK" dirty="0" smtClean="0"/>
          </a:p>
          <a:p>
            <a:pPr lvl="1"/>
            <a:r>
              <a:rPr lang="da-DK" dirty="0" smtClean="0"/>
              <a:t>421mod7</a:t>
            </a:r>
            <a:r>
              <a:rPr lang="da-DK" dirty="0"/>
              <a:t>=1 </a:t>
            </a:r>
            <a:endParaRPr lang="da-DK" dirty="0" smtClean="0"/>
          </a:p>
          <a:p>
            <a:r>
              <a:rPr lang="da-DK" dirty="0" err="1"/>
              <a:t>Key</a:t>
            </a:r>
            <a:r>
              <a:rPr lang="da-DK" dirty="0"/>
              <a:t> = 624 </a:t>
            </a:r>
          </a:p>
          <a:p>
            <a:pPr lvl="1"/>
            <a:r>
              <a:rPr lang="da-DK" dirty="0" smtClean="0"/>
              <a:t>624mod7</a:t>
            </a:r>
            <a:r>
              <a:rPr lang="da-DK" dirty="0"/>
              <a:t>=1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49094"/>
              </p:ext>
            </p:extLst>
          </p:nvPr>
        </p:nvGraphicFramePr>
        <p:xfrm>
          <a:off x="3122707" y="1524000"/>
          <a:ext cx="1777999" cy="4360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87"/>
                <a:gridCol w="627530"/>
                <a:gridCol w="791882"/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802476"/>
              </p:ext>
            </p:extLst>
          </p:nvPr>
        </p:nvGraphicFramePr>
        <p:xfrm>
          <a:off x="5486401" y="1524000"/>
          <a:ext cx="2925481" cy="4345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268"/>
                <a:gridCol w="567469"/>
                <a:gridCol w="2033744"/>
              </a:tblGrid>
              <a:tr h="5049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18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911</a:t>
                      </a:r>
                      <a:r>
                        <a:rPr lang="en-US" dirty="0" smtClean="0">
                          <a:sym typeface="Wingdings"/>
                        </a:rPr>
                        <a:t>421624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187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187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374</a:t>
                      </a:r>
                      <a:r>
                        <a:rPr lang="en-US" dirty="0" smtClean="0">
                          <a:sym typeface="Wingdings"/>
                        </a:rPr>
                        <a:t>227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187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187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187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71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</a:t>
            </a:r>
            <a:r>
              <a:rPr lang="en-US" sz="2400" spc="0" dirty="0">
                <a:solidFill>
                  <a:srgbClr val="292934"/>
                </a:solidFill>
              </a:rPr>
              <a:t> </a:t>
            </a:r>
            <a:r>
              <a:rPr lang="en-US" dirty="0"/>
              <a:t>Chaining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Advantages</a:t>
            </a:r>
            <a:r>
              <a:rPr lang="en-US" sz="3600" dirty="0"/>
              <a:t> (compared to Linear Rehashing) </a:t>
            </a:r>
          </a:p>
          <a:p>
            <a:r>
              <a:rPr lang="en-US" sz="3200" dirty="0" smtClean="0"/>
              <a:t>Deletions </a:t>
            </a:r>
            <a:r>
              <a:rPr lang="en-US" sz="3200" dirty="0"/>
              <a:t>are easily possible. </a:t>
            </a:r>
          </a:p>
          <a:p>
            <a:r>
              <a:rPr lang="en-US" sz="3200" dirty="0" smtClean="0"/>
              <a:t>Number </a:t>
            </a:r>
            <a:r>
              <a:rPr lang="en-US" sz="3200" dirty="0"/>
              <a:t>of elements can be greater than the table size. </a:t>
            </a:r>
          </a:p>
          <a:p>
            <a:r>
              <a:rPr lang="en-US" sz="3200" dirty="0" smtClean="0"/>
              <a:t>Retrieval </a:t>
            </a:r>
            <a:r>
              <a:rPr lang="en-US" sz="3200" dirty="0"/>
              <a:t>operations are efficient since hash function is computed only once during retrieval.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5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Coalesced chaining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Similar to external chaining – collided elements are stored in lists. </a:t>
            </a:r>
          </a:p>
          <a:p>
            <a:r>
              <a:rPr lang="en-US" sz="2800" dirty="0" smtClean="0"/>
              <a:t>Similar </a:t>
            </a:r>
            <a:r>
              <a:rPr lang="en-US" sz="2800" dirty="0"/>
              <a:t>to linear rehashing – lists are stored within the hash table. </a:t>
            </a:r>
          </a:p>
          <a:p>
            <a:endParaRPr lang="en-US" sz="2800" dirty="0">
              <a:latin typeface="Wingdings 3"/>
            </a:endParaRPr>
          </a:p>
          <a:p>
            <a:r>
              <a:rPr lang="en-US" sz="2800" dirty="0" smtClean="0"/>
              <a:t>Hash </a:t>
            </a:r>
            <a:r>
              <a:rPr lang="en-US" sz="2800" dirty="0"/>
              <a:t>table is divided into two regions: </a:t>
            </a:r>
            <a:endParaRPr lang="en-US" sz="2800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address region – stores normal keys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cellar – stores collided keys. </a:t>
            </a:r>
          </a:p>
          <a:p>
            <a:r>
              <a:rPr lang="en-US" sz="2800" dirty="0" err="1" smtClean="0"/>
              <a:t>epla</a:t>
            </a:r>
            <a:r>
              <a:rPr lang="en-US" sz="2800" dirty="0" smtClean="0"/>
              <a:t> </a:t>
            </a:r>
            <a:r>
              <a:rPr lang="en-US" sz="2800" dirty="0"/>
              <a:t>– empty position with largest address.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81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Coalesced chaining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84963"/>
              </p:ext>
            </p:extLst>
          </p:nvPr>
        </p:nvGraphicFramePr>
        <p:xfrm>
          <a:off x="224116" y="2435414"/>
          <a:ext cx="1434355" cy="3758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38"/>
                <a:gridCol w="997217"/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epla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24116" y="5035177"/>
            <a:ext cx="2495178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0" y="1983735"/>
            <a:ext cx="1738492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baseline="30000" dirty="0"/>
              <a:t>H(key) = key </a:t>
            </a:r>
            <a:r>
              <a:rPr lang="en-US" sz="2000" b="1" baseline="30000" dirty="0" smtClean="0"/>
              <a:t>mod 5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789191" y="3140502"/>
            <a:ext cx="1644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Address Region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02395" y="5456972"/>
            <a:ext cx="813043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aseline="30000" dirty="0"/>
              <a:t>Cellar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4153647" y="1722125"/>
            <a:ext cx="2540000" cy="1118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aseline="30000" dirty="0"/>
              <a:t>Insertions</a:t>
            </a:r>
          </a:p>
          <a:p>
            <a:r>
              <a:rPr lang="da-DK" sz="2000" baseline="30000" dirty="0" err="1"/>
              <a:t>Key</a:t>
            </a:r>
            <a:r>
              <a:rPr lang="da-DK" sz="2000" baseline="30000" dirty="0"/>
              <a:t> = 27 </a:t>
            </a:r>
            <a:endParaRPr lang="da-DK" sz="2000" baseline="30000" dirty="0" smtClean="0"/>
          </a:p>
          <a:p>
            <a:r>
              <a:rPr lang="da-DK" sz="2000" baseline="30000" dirty="0" smtClean="0"/>
              <a:t>27 </a:t>
            </a:r>
            <a:r>
              <a:rPr lang="da-DK" sz="2000" baseline="30000" dirty="0"/>
              <a:t>mod 5 </a:t>
            </a:r>
            <a:r>
              <a:rPr lang="da-DK" sz="2000" baseline="30000" dirty="0" smtClean="0"/>
              <a:t>= 2</a:t>
            </a:r>
          </a:p>
          <a:p>
            <a:r>
              <a:rPr lang="da-DK" sz="2000" baseline="30000" dirty="0" smtClean="0"/>
              <a:t> </a:t>
            </a:r>
            <a:r>
              <a:rPr lang="da-DK" sz="2000" baseline="30000" dirty="0" err="1"/>
              <a:t>Key</a:t>
            </a:r>
            <a:r>
              <a:rPr lang="da-DK" sz="2000" baseline="30000" dirty="0"/>
              <a:t> = 29 </a:t>
            </a:r>
            <a:endParaRPr lang="da-DK" sz="2000" baseline="30000" dirty="0" smtClean="0"/>
          </a:p>
          <a:p>
            <a:r>
              <a:rPr lang="da-DK" sz="2000" baseline="30000" dirty="0" smtClean="0"/>
              <a:t>29 </a:t>
            </a:r>
            <a:r>
              <a:rPr lang="da-DK" sz="2000" baseline="30000" dirty="0"/>
              <a:t>mod 5 = 4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59741"/>
              </p:ext>
            </p:extLst>
          </p:nvPr>
        </p:nvGraphicFramePr>
        <p:xfrm>
          <a:off x="5976469" y="2478549"/>
          <a:ext cx="1434355" cy="3758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38"/>
                <a:gridCol w="997217"/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epla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6379880" y="5065059"/>
            <a:ext cx="2495178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736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Coalesced chaining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718991"/>
            <a:ext cx="2321859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aseline="30000" dirty="0"/>
              <a:t>Insertion </a:t>
            </a:r>
            <a:r>
              <a:rPr lang="en-US" sz="2000" baseline="30000" dirty="0" smtClean="0"/>
              <a:t>with Collision</a:t>
            </a:r>
          </a:p>
          <a:p>
            <a:r>
              <a:rPr lang="en-US" sz="2000" baseline="30000" dirty="0" smtClean="0"/>
              <a:t> </a:t>
            </a:r>
            <a:r>
              <a:rPr lang="en-US" sz="2000" baseline="30000" dirty="0"/>
              <a:t>Key = 32 </a:t>
            </a:r>
            <a:endParaRPr lang="en-US" sz="2000" baseline="30000" dirty="0" smtClean="0"/>
          </a:p>
          <a:p>
            <a:r>
              <a:rPr lang="en-US" sz="2000" baseline="30000" dirty="0" smtClean="0"/>
              <a:t>32 </a:t>
            </a:r>
            <a:r>
              <a:rPr lang="en-US" sz="2000" baseline="30000" dirty="0"/>
              <a:t>mod 5 = 2 </a:t>
            </a:r>
            <a:endParaRPr lang="en-US" sz="2000" baseline="30000" dirty="0" smtClean="0"/>
          </a:p>
          <a:p>
            <a:r>
              <a:rPr lang="en-US" sz="2000" baseline="30000" dirty="0" smtClean="0"/>
              <a:t>Stored </a:t>
            </a:r>
            <a:r>
              <a:rPr lang="en-US" sz="2000" baseline="30000" dirty="0"/>
              <a:t>at </a:t>
            </a:r>
            <a:r>
              <a:rPr lang="en-US" sz="2000" baseline="30000" dirty="0" err="1"/>
              <a:t>epla</a:t>
            </a:r>
            <a:r>
              <a:rPr lang="en-US" sz="2000" baseline="30000" dirty="0"/>
              <a:t> &amp; linked </a:t>
            </a:r>
            <a:r>
              <a:rPr lang="en-US" sz="2000" baseline="30000" dirty="0" smtClean="0"/>
              <a:t>to</a:t>
            </a:r>
            <a:r>
              <a:rPr lang="en-US" sz="2000" dirty="0" smtClean="0"/>
              <a:t> </a:t>
            </a:r>
            <a:r>
              <a:rPr lang="en-US" sz="2000" baseline="-25000" dirty="0" smtClean="0"/>
              <a:t> </a:t>
            </a:r>
            <a:r>
              <a:rPr lang="en-US" sz="2000" baseline="30000" dirty="0"/>
              <a:t>link list at address 2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53284"/>
              </p:ext>
            </p:extLst>
          </p:nvPr>
        </p:nvGraphicFramePr>
        <p:xfrm>
          <a:off x="1344704" y="2939838"/>
          <a:ext cx="1434355" cy="3758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38"/>
                <a:gridCol w="997217"/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elpa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748115" y="5526348"/>
            <a:ext cx="2495178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779059" y="4228353"/>
            <a:ext cx="537882" cy="2046941"/>
            <a:chOff x="2779059" y="4228353"/>
            <a:chExt cx="1270000" cy="204694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5348942" y="1540453"/>
            <a:ext cx="26147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/>
              <a:t>Insertion with Collision </a:t>
            </a:r>
            <a:endParaRPr lang="en-US" baseline="30000" dirty="0" smtClean="0"/>
          </a:p>
          <a:p>
            <a:r>
              <a:rPr lang="en-US" baseline="30000" dirty="0" smtClean="0"/>
              <a:t>Key </a:t>
            </a:r>
            <a:r>
              <a:rPr lang="en-US" baseline="30000" dirty="0"/>
              <a:t>= 34 </a:t>
            </a:r>
            <a:endParaRPr lang="en-US" baseline="30000" dirty="0" smtClean="0"/>
          </a:p>
          <a:p>
            <a:r>
              <a:rPr lang="en-US" baseline="30000" dirty="0" smtClean="0"/>
              <a:t>34 </a:t>
            </a:r>
            <a:r>
              <a:rPr lang="en-US" baseline="30000" dirty="0"/>
              <a:t>mod 5 = 4 </a:t>
            </a:r>
            <a:endParaRPr lang="en-US" baseline="30000" dirty="0" smtClean="0"/>
          </a:p>
          <a:p>
            <a:r>
              <a:rPr lang="en-US" baseline="30000" dirty="0" smtClean="0"/>
              <a:t>Stored </a:t>
            </a:r>
            <a:r>
              <a:rPr lang="en-US" baseline="30000" dirty="0"/>
              <a:t>at </a:t>
            </a:r>
            <a:r>
              <a:rPr lang="en-US" baseline="30000" dirty="0" err="1"/>
              <a:t>epla</a:t>
            </a:r>
            <a:r>
              <a:rPr lang="en-US" baseline="30000" dirty="0"/>
              <a:t> &amp; linked to link list at address 4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10375"/>
              </p:ext>
            </p:extLst>
          </p:nvPr>
        </p:nvGraphicFramePr>
        <p:xfrm>
          <a:off x="5322048" y="2891441"/>
          <a:ext cx="1434355" cy="3758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38"/>
                <a:gridCol w="997217"/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epla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5725459" y="5477951"/>
            <a:ext cx="2495178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756403" y="4179956"/>
            <a:ext cx="537882" cy="2046941"/>
            <a:chOff x="2779059" y="4228353"/>
            <a:chExt cx="1270000" cy="204694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756404" y="5094357"/>
            <a:ext cx="340656" cy="777526"/>
            <a:chOff x="2779059" y="4228353"/>
            <a:chExt cx="1270000" cy="2046941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276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Coalesced chaining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689109"/>
            <a:ext cx="21126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/>
              <a:t>Insertions with Collision </a:t>
            </a:r>
            <a:endParaRPr lang="en-US" baseline="30000" dirty="0" smtClean="0"/>
          </a:p>
          <a:p>
            <a:r>
              <a:rPr lang="en-US" baseline="30000" dirty="0" smtClean="0"/>
              <a:t>Key </a:t>
            </a:r>
            <a:r>
              <a:rPr lang="en-US" baseline="30000" dirty="0"/>
              <a:t>= 37 </a:t>
            </a:r>
            <a:endParaRPr lang="en-US" baseline="30000" dirty="0" smtClean="0"/>
          </a:p>
          <a:p>
            <a:r>
              <a:rPr lang="en-US" baseline="30000" dirty="0" smtClean="0"/>
              <a:t>37 </a:t>
            </a:r>
            <a:r>
              <a:rPr lang="en-US" baseline="30000" dirty="0"/>
              <a:t>mod 5 = 2 </a:t>
            </a:r>
            <a:endParaRPr lang="en-US" baseline="30000" dirty="0" smtClean="0"/>
          </a:p>
          <a:p>
            <a:r>
              <a:rPr lang="en-US" baseline="30000" dirty="0" smtClean="0"/>
              <a:t>Stored </a:t>
            </a:r>
            <a:r>
              <a:rPr lang="en-US" baseline="30000" dirty="0"/>
              <a:t>at </a:t>
            </a:r>
            <a:r>
              <a:rPr lang="en-US" baseline="30000" dirty="0" err="1"/>
              <a:t>epla</a:t>
            </a:r>
            <a:r>
              <a:rPr lang="en-US" baseline="30000" dirty="0"/>
              <a:t> &amp; linked to link list at address 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9450"/>
              </p:ext>
            </p:extLst>
          </p:nvPr>
        </p:nvGraphicFramePr>
        <p:xfrm>
          <a:off x="615577" y="2748691"/>
          <a:ext cx="1434355" cy="3758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38"/>
                <a:gridCol w="997217"/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epla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018988" y="5335201"/>
            <a:ext cx="2495178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049932" y="4037206"/>
            <a:ext cx="537882" cy="1984088"/>
            <a:chOff x="2779059" y="4228353"/>
            <a:chExt cx="1270000" cy="204694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052923" y="5086075"/>
            <a:ext cx="277902" cy="651337"/>
            <a:chOff x="2779059" y="4228353"/>
            <a:chExt cx="1270000" cy="204694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10800000" flipH="1">
            <a:off x="2049932" y="4637835"/>
            <a:ext cx="660400" cy="1535853"/>
            <a:chOff x="2779059" y="4228353"/>
            <a:chExt cx="1270000" cy="204694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5005294" y="1689109"/>
            <a:ext cx="3361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 smtClean="0"/>
              <a:t>insertions </a:t>
            </a:r>
            <a:r>
              <a:rPr lang="en-US" baseline="30000" dirty="0"/>
              <a:t>with Collision </a:t>
            </a:r>
            <a:endParaRPr lang="en-US" baseline="30000" dirty="0" smtClean="0"/>
          </a:p>
          <a:p>
            <a:r>
              <a:rPr lang="en-US" baseline="30000" dirty="0" smtClean="0"/>
              <a:t>Key </a:t>
            </a:r>
            <a:r>
              <a:rPr lang="en-US" baseline="30000" dirty="0"/>
              <a:t>= 47 </a:t>
            </a:r>
            <a:endParaRPr lang="en-US" baseline="30000" dirty="0" smtClean="0"/>
          </a:p>
          <a:p>
            <a:r>
              <a:rPr lang="en-US" baseline="30000" dirty="0" smtClean="0"/>
              <a:t>47 </a:t>
            </a:r>
            <a:r>
              <a:rPr lang="en-US" baseline="30000" dirty="0"/>
              <a:t>mod 5 = 2 </a:t>
            </a:r>
            <a:endParaRPr lang="en-US" baseline="30000" dirty="0" smtClean="0"/>
          </a:p>
          <a:p>
            <a:r>
              <a:rPr lang="en-US" baseline="30000" dirty="0" smtClean="0"/>
              <a:t>Stored </a:t>
            </a:r>
            <a:r>
              <a:rPr lang="en-US" baseline="30000" dirty="0"/>
              <a:t>at </a:t>
            </a:r>
            <a:r>
              <a:rPr lang="en-US" baseline="30000" dirty="0" err="1"/>
              <a:t>epla</a:t>
            </a:r>
            <a:r>
              <a:rPr lang="en-US" baseline="30000" dirty="0"/>
              <a:t> &amp; linked to link list at address 2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93799"/>
              </p:ext>
            </p:extLst>
          </p:nvPr>
        </p:nvGraphicFramePr>
        <p:xfrm>
          <a:off x="4948520" y="2704772"/>
          <a:ext cx="1434355" cy="3758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38"/>
                <a:gridCol w="997217"/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epla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351931" y="5291282"/>
            <a:ext cx="2495178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382875" y="3993287"/>
            <a:ext cx="537882" cy="2028007"/>
            <a:chOff x="2779059" y="4228353"/>
            <a:chExt cx="1270000" cy="2046941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10800000" flipH="1">
            <a:off x="6382875" y="4593916"/>
            <a:ext cx="660400" cy="1535853"/>
            <a:chOff x="2779059" y="4228353"/>
            <a:chExt cx="1270000" cy="2046941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352994" y="4965613"/>
            <a:ext cx="277902" cy="651337"/>
            <a:chOff x="2779059" y="4228353"/>
            <a:chExt cx="1270000" cy="204694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rot="10800000" flipH="1">
            <a:off x="6385865" y="3414058"/>
            <a:ext cx="245031" cy="1075189"/>
            <a:chOff x="2779059" y="4228353"/>
            <a:chExt cx="1270000" cy="204694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586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Perfect hash </a:t>
            </a:r>
            <a:r>
              <a:rPr lang="en-US" dirty="0" smtClean="0"/>
              <a:t>functions: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map a key to the </a:t>
            </a:r>
            <a:r>
              <a:rPr lang="en-US" dirty="0" smtClean="0"/>
              <a:t>“exact </a:t>
            </a:r>
            <a:r>
              <a:rPr lang="en-US" dirty="0"/>
              <a:t>address‟ in the hash table.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key can be found at the address without additional </a:t>
            </a:r>
            <a:r>
              <a:rPr lang="en-US" dirty="0" smtClean="0"/>
              <a:t>search.</a:t>
            </a:r>
          </a:p>
          <a:p>
            <a:pPr lvl="1"/>
            <a:r>
              <a:rPr lang="en-US" dirty="0" smtClean="0"/>
              <a:t>Perfect </a:t>
            </a:r>
            <a:r>
              <a:rPr lang="en-US" dirty="0"/>
              <a:t>hash functions are hard to determine and compute. </a:t>
            </a:r>
          </a:p>
          <a:p>
            <a:pPr marL="0" indent="0">
              <a:buNone/>
            </a:pPr>
            <a:r>
              <a:rPr lang="en-US" dirty="0" smtClean="0"/>
              <a:t>                     exact </a:t>
            </a:r>
            <a:r>
              <a:rPr lang="en-US" dirty="0"/>
              <a:t>address </a:t>
            </a:r>
            <a:r>
              <a:rPr lang="en-US" dirty="0">
                <a:latin typeface="Wingdings"/>
              </a:rPr>
              <a:t> </a:t>
            </a:r>
            <a:r>
              <a:rPr lang="en-US" dirty="0" smtClean="0"/>
              <a:t>F(</a:t>
            </a:r>
            <a:r>
              <a:rPr lang="en-US" dirty="0"/>
              <a:t>key) </a:t>
            </a:r>
          </a:p>
          <a:p>
            <a:r>
              <a:rPr lang="en-US" dirty="0" smtClean="0"/>
              <a:t>Imperfect </a:t>
            </a:r>
            <a:r>
              <a:rPr lang="en-US" dirty="0"/>
              <a:t>hash functions </a:t>
            </a:r>
            <a:endParaRPr lang="en-US" dirty="0" smtClean="0"/>
          </a:p>
          <a:p>
            <a:pPr lvl="1"/>
            <a:r>
              <a:rPr lang="en-US" dirty="0" smtClean="0"/>
              <a:t>map </a:t>
            </a:r>
            <a:r>
              <a:rPr lang="en-US" dirty="0"/>
              <a:t>a key to a </a:t>
            </a:r>
            <a:r>
              <a:rPr lang="en-US" dirty="0" smtClean="0"/>
              <a:t>“home </a:t>
            </a:r>
            <a:r>
              <a:rPr lang="en-US" dirty="0"/>
              <a:t>address‟ in the hash table.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key may not be at the address and finding it may require additional search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Imperfect hash functions are easy to determine and compute. </a:t>
            </a:r>
          </a:p>
          <a:p>
            <a:pPr marL="0" indent="0">
              <a:buNone/>
            </a:pPr>
            <a:r>
              <a:rPr lang="en-US" dirty="0" smtClean="0"/>
              <a:t>                   home </a:t>
            </a:r>
            <a:r>
              <a:rPr lang="en-US" dirty="0"/>
              <a:t>address </a:t>
            </a:r>
            <a:r>
              <a:rPr lang="en-US" dirty="0" smtClean="0">
                <a:latin typeface="Wingdings"/>
              </a:rPr>
              <a:t> </a:t>
            </a:r>
            <a:r>
              <a:rPr lang="en-US" dirty="0" smtClean="0"/>
              <a:t>H</a:t>
            </a:r>
            <a:r>
              <a:rPr lang="en-US" dirty="0"/>
              <a:t>(key)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9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In the hash table the data elements are scattered randomly throughout the hash table </a:t>
            </a:r>
            <a:endParaRPr lang="en-US" sz="3200" dirty="0" smtClean="0"/>
          </a:p>
          <a:p>
            <a:pPr lvl="1" algn="just"/>
            <a:r>
              <a:rPr lang="en-US" sz="2800" dirty="0" smtClean="0"/>
              <a:t> </a:t>
            </a:r>
            <a:r>
              <a:rPr lang="en-US" sz="2800" dirty="0"/>
              <a:t>there is no first, root or last element. </a:t>
            </a:r>
          </a:p>
          <a:p>
            <a:pPr algn="just"/>
            <a:r>
              <a:rPr lang="en-US" sz="3200" dirty="0" smtClean="0"/>
              <a:t>Hash </a:t>
            </a:r>
            <a:r>
              <a:rPr lang="en-US" sz="3200" dirty="0"/>
              <a:t>tables are suitable for implementing sets but not linear or hierarchical structures.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4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Hash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 Size, N = 7.</a:t>
            </a:r>
            <a:br>
              <a:rPr lang="en-US" sz="2800" dirty="0"/>
            </a:br>
            <a:r>
              <a:rPr lang="en-US" sz="2800" dirty="0"/>
              <a:t>Hash Function: H(key) = key </a:t>
            </a:r>
            <a:r>
              <a:rPr lang="en-US" sz="2800" dirty="0" smtClean="0"/>
              <a:t>mod </a:t>
            </a:r>
            <a:r>
              <a:rPr lang="en-US" sz="2800" dirty="0"/>
              <a:t>7.</a:t>
            </a:r>
            <a:br>
              <a:rPr lang="en-US" sz="2800" dirty="0"/>
            </a:b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Initially </a:t>
            </a:r>
            <a:r>
              <a:rPr lang="en-US" sz="2800" dirty="0"/>
              <a:t>Hash Table is </a:t>
            </a:r>
            <a:r>
              <a:rPr lang="en-US" sz="2800" dirty="0" smtClean="0"/>
              <a:t>empty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18824"/>
              </p:ext>
            </p:extLst>
          </p:nvPr>
        </p:nvGraphicFramePr>
        <p:xfrm>
          <a:off x="5841999" y="2838827"/>
          <a:ext cx="3092823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1"/>
                <a:gridCol w="358588"/>
                <a:gridCol w="2226234"/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10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Hash 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Insert: </a:t>
            </a:r>
            <a:endParaRPr lang="en-US" sz="3200" dirty="0" smtClean="0"/>
          </a:p>
          <a:p>
            <a:r>
              <a:rPr lang="en-US" sz="3200" dirty="0" smtClean="0"/>
              <a:t>keys </a:t>
            </a:r>
            <a:r>
              <a:rPr lang="en-US" sz="3200" dirty="0"/>
              <a:t>374, 1091, 911are inserted. </a:t>
            </a:r>
          </a:p>
          <a:p>
            <a:r>
              <a:rPr lang="en-US" sz="3200" dirty="0"/>
              <a:t>H(374) = 374 mod 7 = 3 </a:t>
            </a:r>
          </a:p>
          <a:p>
            <a:r>
              <a:rPr lang="en-US" sz="3200" dirty="0" smtClean="0"/>
              <a:t>H(1091)=1091 mod 7= 6</a:t>
            </a:r>
          </a:p>
          <a:p>
            <a:r>
              <a:rPr lang="en-US" sz="3200" dirty="0" smtClean="0"/>
              <a:t>H(911)= 911 mod 7=1 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401876"/>
              </p:ext>
            </p:extLst>
          </p:nvPr>
        </p:nvGraphicFramePr>
        <p:xfrm>
          <a:off x="5841999" y="2838827"/>
          <a:ext cx="3092823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1"/>
                <a:gridCol w="358588"/>
                <a:gridCol w="2226234"/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21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Hash 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Retrieve: </a:t>
            </a:r>
            <a:endParaRPr lang="en-US" sz="2800" dirty="0" smtClean="0"/>
          </a:p>
          <a:p>
            <a:r>
              <a:rPr lang="en-US" dirty="0" smtClean="0"/>
              <a:t>keys </a:t>
            </a:r>
            <a:r>
              <a:rPr lang="en-US" dirty="0"/>
              <a:t>374 and 740 are retrieved </a:t>
            </a:r>
          </a:p>
          <a:p>
            <a:pPr marL="0" indent="0">
              <a:buNone/>
            </a:pPr>
            <a:r>
              <a:rPr lang="en-US" dirty="0"/>
              <a:t>H(374) = 374 mod 7 = 3 Table address 3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contains </a:t>
            </a:r>
            <a:r>
              <a:rPr lang="en-US" dirty="0"/>
              <a:t>the key.</a:t>
            </a:r>
            <a:br>
              <a:rPr lang="en-US" dirty="0"/>
            </a:br>
            <a:r>
              <a:rPr lang="en-US" dirty="0"/>
              <a:t>H(740) = 740 mod 7 = 5 Table address 5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empty.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966835"/>
              </p:ext>
            </p:extLst>
          </p:nvPr>
        </p:nvGraphicFramePr>
        <p:xfrm>
          <a:off x="6400801" y="2838827"/>
          <a:ext cx="2330822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841"/>
                <a:gridCol w="270240"/>
                <a:gridCol w="1677741"/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85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Hash 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579035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227 is to be inserted. </a:t>
            </a:r>
          </a:p>
          <a:p>
            <a:r>
              <a:rPr lang="en-US" dirty="0"/>
              <a:t>H(227)=227mod7=3 </a:t>
            </a:r>
          </a:p>
          <a:p>
            <a:r>
              <a:rPr lang="en-US" dirty="0"/>
              <a:t>Hash functions tells us store it in home address 3 but there is already a key stored in home address 3. This called a </a:t>
            </a:r>
            <a:r>
              <a:rPr lang="en-US" b="1" dirty="0">
                <a:solidFill>
                  <a:srgbClr val="FF0000"/>
                </a:solidFill>
              </a:rPr>
              <a:t>collision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collision: </a:t>
            </a:r>
            <a:r>
              <a:rPr lang="en-US" dirty="0"/>
              <a:t>two distinct keys, </a:t>
            </a:r>
            <a:r>
              <a:rPr lang="en-US" i="1" dirty="0"/>
              <a:t>k</a:t>
            </a:r>
            <a:r>
              <a:rPr lang="en-US" dirty="0"/>
              <a:t>1 and </a:t>
            </a:r>
            <a:r>
              <a:rPr lang="en-US" i="1" dirty="0"/>
              <a:t>k</a:t>
            </a:r>
            <a:r>
              <a:rPr lang="en-US" dirty="0"/>
              <a:t>2, </a:t>
            </a:r>
            <a:r>
              <a:rPr lang="en-US" dirty="0" smtClean="0"/>
              <a:t>but </a:t>
            </a:r>
            <a:r>
              <a:rPr lang="en-US" i="1" dirty="0" smtClean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1) =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2). </a:t>
            </a:r>
            <a:endParaRPr lang="en-US" dirty="0"/>
          </a:p>
          <a:p>
            <a:r>
              <a:rPr lang="en-US" dirty="0"/>
              <a:t>Since table is not empty the collided key 227 must be stored somewhere in the table. </a:t>
            </a:r>
          </a:p>
          <a:p>
            <a:r>
              <a:rPr lang="en-US" dirty="0"/>
              <a:t>Rehashing or Collision Resolution Strategies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67540"/>
              </p:ext>
            </p:extLst>
          </p:nvPr>
        </p:nvGraphicFramePr>
        <p:xfrm>
          <a:off x="6624918" y="2898595"/>
          <a:ext cx="2330822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841"/>
                <a:gridCol w="270240"/>
                <a:gridCol w="1677741"/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53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327</TotalTime>
  <Words>2175</Words>
  <Application>Microsoft Macintosh PowerPoint</Application>
  <PresentationFormat>On-screen Show (4:3)</PresentationFormat>
  <Paragraphs>539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Clarity</vt:lpstr>
      <vt:lpstr>Hashing Techniques </vt:lpstr>
      <vt:lpstr>Hashing Techniques </vt:lpstr>
      <vt:lpstr>Hashing Techniques </vt:lpstr>
      <vt:lpstr>Hashing Techniques </vt:lpstr>
      <vt:lpstr>Hashing Techniques </vt:lpstr>
      <vt:lpstr>Example 1: Hash Table </vt:lpstr>
      <vt:lpstr>Example 1: Hash Table </vt:lpstr>
      <vt:lpstr>Example 1: Hash Table </vt:lpstr>
      <vt:lpstr>Example 1: Hash Table </vt:lpstr>
      <vt:lpstr>Hash Function </vt:lpstr>
      <vt:lpstr>Hash Function </vt:lpstr>
      <vt:lpstr>Digit Selection </vt:lpstr>
      <vt:lpstr>1.  Digit Selection </vt:lpstr>
      <vt:lpstr>2.  Division</vt:lpstr>
      <vt:lpstr>2.  Division</vt:lpstr>
      <vt:lpstr>3.   Multiplication </vt:lpstr>
      <vt:lpstr>4.  Folding </vt:lpstr>
      <vt:lpstr>4.  Folding </vt:lpstr>
      <vt:lpstr>5. Character Valued Keys</vt:lpstr>
      <vt:lpstr> Collision Resolution Strategies </vt:lpstr>
      <vt:lpstr>Collision Resolution Strategies </vt:lpstr>
      <vt:lpstr>Open Address Method </vt:lpstr>
      <vt:lpstr>Linear Rehashing</vt:lpstr>
      <vt:lpstr>Linear Rehashing</vt:lpstr>
      <vt:lpstr>Linear Rehashing</vt:lpstr>
      <vt:lpstr>Linear Rehashing</vt:lpstr>
      <vt:lpstr>Linear Rehashing</vt:lpstr>
      <vt:lpstr>Linear Rehashing</vt:lpstr>
      <vt:lpstr>Linear Rehashing</vt:lpstr>
      <vt:lpstr>External Chaining </vt:lpstr>
      <vt:lpstr>External Chaining </vt:lpstr>
      <vt:lpstr>External Chaining </vt:lpstr>
      <vt:lpstr>Coalesced chaining </vt:lpstr>
      <vt:lpstr>Coalesced chaining </vt:lpstr>
      <vt:lpstr>Coalesced chaining </vt:lpstr>
      <vt:lpstr>Coalesced chaining </vt:lpstr>
    </vt:vector>
  </TitlesOfParts>
  <Company>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 Techniques </dc:title>
  <dc:creator>MacBook Pro</dc:creator>
  <cp:lastModifiedBy>MacBook Pro</cp:lastModifiedBy>
  <cp:revision>29</cp:revision>
  <dcterms:created xsi:type="dcterms:W3CDTF">2015-12-05T09:35:19Z</dcterms:created>
  <dcterms:modified xsi:type="dcterms:W3CDTF">2015-12-05T17:08:04Z</dcterms:modified>
</cp:coreProperties>
</file>