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288" r:id="rId2"/>
    <p:sldId id="366" r:id="rId3"/>
    <p:sldId id="367" r:id="rId4"/>
    <p:sldId id="371" r:id="rId5"/>
    <p:sldId id="289" r:id="rId6"/>
    <p:sldId id="313" r:id="rId7"/>
    <p:sldId id="368" r:id="rId8"/>
    <p:sldId id="315" r:id="rId9"/>
    <p:sldId id="316" r:id="rId10"/>
    <p:sldId id="317" r:id="rId11"/>
    <p:sldId id="319" r:id="rId12"/>
    <p:sldId id="320" r:id="rId13"/>
    <p:sldId id="342" r:id="rId14"/>
    <p:sldId id="321" r:id="rId15"/>
    <p:sldId id="343" r:id="rId16"/>
    <p:sldId id="307" r:id="rId17"/>
    <p:sldId id="322" r:id="rId18"/>
    <p:sldId id="323" r:id="rId19"/>
    <p:sldId id="369" r:id="rId20"/>
    <p:sldId id="370" r:id="rId21"/>
    <p:sldId id="324" r:id="rId22"/>
    <p:sldId id="325" r:id="rId23"/>
    <p:sldId id="326" r:id="rId24"/>
    <p:sldId id="341" r:id="rId25"/>
    <p:sldId id="327" r:id="rId26"/>
    <p:sldId id="328" r:id="rId27"/>
    <p:sldId id="337" r:id="rId28"/>
    <p:sldId id="339" r:id="rId29"/>
    <p:sldId id="340" r:id="rId30"/>
    <p:sldId id="329" r:id="rId31"/>
    <p:sldId id="330" r:id="rId32"/>
    <p:sldId id="331" r:id="rId33"/>
    <p:sldId id="332" r:id="rId34"/>
    <p:sldId id="344" r:id="rId35"/>
    <p:sldId id="333" r:id="rId36"/>
    <p:sldId id="335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5" r:id="rId56"/>
    <p:sldId id="363" r:id="rId57"/>
    <p:sldId id="36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89" d="100"/>
          <a:sy n="89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C479F-9E7A-48AF-A1B0-F7785BDBFD99}" type="datetimeFigureOut">
              <a:rPr lang="en-US" smtClean="0"/>
              <a:pPr/>
              <a:t>9/12/15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6431-7E56-4D11-9AEF-F041FAF59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1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7E9D4-B98B-4768-94F2-C34DE7509E26}" type="datetimeFigureOut">
              <a:rPr lang="en-US" smtClean="0"/>
              <a:pPr/>
              <a:t>9/12/15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4DFED-F243-4BC9-8936-99EC84705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6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8C32B-3D16-438E-A219-E902B6D2810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32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33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34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35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36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37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B6ED1-30C9-4F83-AA20-66471ED0D3EF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CC463D-3973-4EC6-AE0C-70DEC64411DF}" type="datetimeFigureOut">
              <a:rPr lang="en-US" smtClean="0"/>
              <a:pPr/>
              <a:t>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.xls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3.xls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4.xls"/><Relationship Id="rId4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Microsoft_Excel_97_-_2004_Worksheet5.xls"/><Relationship Id="rId5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CS212: Data Structure</a:t>
            </a:r>
          </a:p>
        </p:txBody>
      </p:sp>
      <p:pic>
        <p:nvPicPr>
          <p:cNvPr id="3" name="Picture 2" descr="logo_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69" y="-6441"/>
            <a:ext cx="1820793" cy="72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Pseudocode</a:t>
            </a:r>
            <a:r>
              <a:rPr lang="en-US" sz="3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Details:</a:t>
            </a:r>
          </a:p>
          <a:p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Control flow</a:t>
            </a:r>
          </a:p>
          <a:p>
            <a:pPr lvl="1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if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…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then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… [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…]</a:t>
            </a:r>
          </a:p>
          <a:p>
            <a:pPr lvl="1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while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…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do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…</a:t>
            </a:r>
          </a:p>
          <a:p>
            <a:pPr lvl="1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repeat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…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until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…</a:t>
            </a:r>
          </a:p>
          <a:p>
            <a:pPr lvl="1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…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do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…</a:t>
            </a:r>
          </a:p>
          <a:p>
            <a:pPr lvl="1"/>
            <a:r>
              <a:rPr lang="en-US" sz="1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Indentation replaces braces </a:t>
            </a:r>
          </a:p>
          <a:p>
            <a:pPr lvl="1"/>
            <a:endParaRPr lang="en-US" sz="18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Method declaration</a:t>
            </a:r>
          </a:p>
          <a:p>
            <a:pPr lvl="1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Algorithm </a:t>
            </a:r>
            <a:r>
              <a:rPr lang="en-US" sz="1800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method</a:t>
            </a: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800" b="1" i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[, </a:t>
            </a:r>
            <a:r>
              <a:rPr lang="en-US" sz="1800" b="1" i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…])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Input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…</a:t>
            </a:r>
          </a:p>
          <a:p>
            <a:pPr lvl="1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Output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…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648200" y="1905000"/>
            <a:ext cx="4114800" cy="4038600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Method call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var.method</a:t>
            </a: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b="1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arg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[, </a:t>
            </a:r>
            <a:r>
              <a:rPr kumimoji="0" lang="en-US" b="1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arg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…])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Return value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return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expression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Expressions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Tx/>
              <a:buFont typeface="Symbol" pitchFamily="18" charset="2"/>
              <a:buChar char="¬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Assignment (like  in Java)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Tx/>
              <a:buFont typeface="Symbol" pitchFamily="18" charset="2"/>
              <a:buChar char="=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Equality testing (like  in Java)</a:t>
            </a:r>
          </a:p>
          <a:p>
            <a:pPr marL="621792" marR="0" lvl="1" indent="-228600" algn="l" defTabSz="914400" rtl="0" eaLnBrk="1" fontAlgn="auto" latinLnBrk="0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b="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	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Superscripts and other mathematical formatting allowed</a:t>
            </a:r>
            <a:endParaRPr kumimoji="0" lang="en-US" b="0" i="0" u="none" strike="noStrike" kern="1200" cap="none" spc="0" normalizeH="0" baseline="3000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1600200"/>
            <a:ext cx="8305800" cy="4724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109728" lvl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4000" spc="-100" dirty="0">
                <a:solidFill>
                  <a:srgbClr val="AD8F67"/>
                </a:solidFill>
                <a:ea typeface="+mj-ea"/>
                <a:cs typeface="+mj-cs"/>
              </a:rPr>
              <a:t>Counting Primitive Operations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Primitive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operation corresponds to a </a:t>
            </a:r>
            <a:r>
              <a:rPr lang="en-US" sz="3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low-level instruction with a constant execution time.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Examples: 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Evaluating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an 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expression, Assigning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 value to a 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variable, Indexing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into an 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array, Calling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method, Returning </a:t>
            </a:r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from a 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method</a:t>
            </a:r>
            <a:endParaRPr lang="en-US" sz="30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30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3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Instead of determine the specific execution time of each primitive operation, simply </a:t>
            </a:r>
            <a:r>
              <a:rPr lang="en-US" sz="3000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en-US" sz="3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how many primitive operation are executed.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30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3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This operation count will correlate to an actual running time in a specific computer.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30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3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By inspecting the </a:t>
            </a:r>
            <a:r>
              <a:rPr lang="en-US" sz="30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pseudocode</a:t>
            </a:r>
            <a:r>
              <a:rPr lang="en-US" sz="3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we can determine the maximum number of primitive operations executed by an algorithm, as a function of the input size.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Theoretical </a:t>
            </a:r>
            <a:r>
              <a:rPr lang="en-US" dirty="0" smtClean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Analysis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12</a:t>
            </a:fld>
            <a:endParaRPr lang="en-US" smtClean="0"/>
          </a:p>
        </p:txBody>
      </p:sp>
      <p:graphicFrame>
        <p:nvGraphicFramePr>
          <p:cNvPr id="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39454"/>
              </p:ext>
            </p:extLst>
          </p:nvPr>
        </p:nvGraphicFramePr>
        <p:xfrm>
          <a:off x="533400" y="1905000"/>
          <a:ext cx="7924800" cy="4632959"/>
        </p:xfrm>
        <a:graphic>
          <a:graphicData uri="http://schemas.openxmlformats.org/drawingml/2006/table">
            <a:tbl>
              <a:tblPr/>
              <a:tblGrid>
                <a:gridCol w="533400"/>
                <a:gridCol w="4191000"/>
                <a:gridCol w="914400"/>
                <a:gridCol w="762000"/>
                <a:gridCol w="1524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Step/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Executio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Algorithm Sum1(a[],n)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S = 0.0;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for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=1 to n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s =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s+a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33400" y="1371600"/>
            <a:ext cx="5639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Counting Primitive </a:t>
            </a:r>
            <a:r>
              <a:rPr lang="en-US" sz="3200" b="1" dirty="0">
                <a:solidFill>
                  <a:schemeClr val="accent2"/>
                </a:solidFill>
              </a:rPr>
              <a:t>Operations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13</a:t>
            </a:fld>
            <a:endParaRPr lang="en-US" smtClean="0"/>
          </a:p>
        </p:txBody>
      </p:sp>
      <p:graphicFrame>
        <p:nvGraphicFramePr>
          <p:cNvPr id="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86658"/>
              </p:ext>
            </p:extLst>
          </p:nvPr>
        </p:nvGraphicFramePr>
        <p:xfrm>
          <a:off x="533400" y="1950720"/>
          <a:ext cx="7467600" cy="4145279"/>
        </p:xfrm>
        <a:graphic>
          <a:graphicData uri="http://schemas.openxmlformats.org/drawingml/2006/table">
            <a:tbl>
              <a:tblPr/>
              <a:tblGrid>
                <a:gridCol w="533400"/>
                <a:gridCol w="4191000"/>
                <a:gridCol w="685800"/>
                <a:gridCol w="990600"/>
                <a:gridCol w="1066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Algorithm Sum1(a[],n)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S = 0.0;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for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=1 to n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s =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s+a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57047"/>
              </p:ext>
            </p:extLst>
          </p:nvPr>
        </p:nvGraphicFramePr>
        <p:xfrm>
          <a:off x="6934200" y="6172200"/>
          <a:ext cx="1066800" cy="4572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2n+3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371600" y="4071896"/>
            <a:ext cx="2286000" cy="3810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3" name="Straight Connector 12"/>
          <p:cNvCxnSpPr/>
          <p:nvPr/>
        </p:nvCxnSpPr>
        <p:spPr>
          <a:xfrm>
            <a:off x="1285278" y="4061010"/>
            <a:ext cx="0" cy="923365"/>
          </a:xfrm>
          <a:prstGeom prst="line">
            <a:avLst/>
          </a:prstGeom>
          <a:ln w="2222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2999" y="4422298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8364" y="3886200"/>
            <a:ext cx="6006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n+1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743" y="1371600"/>
            <a:ext cx="5639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Counting Primitive </a:t>
            </a:r>
            <a:r>
              <a:rPr lang="en-US" sz="3200" b="1" dirty="0">
                <a:solidFill>
                  <a:schemeClr val="accent2"/>
                </a:solidFill>
              </a:rPr>
              <a:t>Operations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14</a:t>
            </a:fld>
            <a:endParaRPr lang="en-US" smtClean="0"/>
          </a:p>
        </p:txBody>
      </p:sp>
      <p:graphicFrame>
        <p:nvGraphicFramePr>
          <p:cNvPr id="9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02125"/>
              </p:ext>
            </p:extLst>
          </p:nvPr>
        </p:nvGraphicFramePr>
        <p:xfrm>
          <a:off x="533400" y="2024380"/>
          <a:ext cx="7467600" cy="4224019"/>
        </p:xfrm>
        <a:graphic>
          <a:graphicData uri="http://schemas.openxmlformats.org/drawingml/2006/table">
            <a:tbl>
              <a:tblPr/>
              <a:tblGrid>
                <a:gridCol w="533400"/>
                <a:gridCol w="4191000"/>
                <a:gridCol w="609600"/>
                <a:gridCol w="1066800"/>
                <a:gridCol w="1066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Algorithm Sum2(a[],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n,m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for i=1 to n do;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for j=1 to m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s = s+a[i][j];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83433"/>
              </p:ext>
            </p:extLst>
          </p:nvPr>
        </p:nvGraphicFramePr>
        <p:xfrm>
          <a:off x="6324600" y="6248400"/>
          <a:ext cx="1676400" cy="457200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" y="1524000"/>
            <a:ext cx="4963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Counting Primitive Operations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15</a:t>
            </a:fld>
            <a:endParaRPr lang="en-US" smtClean="0"/>
          </a:p>
        </p:txBody>
      </p:sp>
      <p:graphicFrame>
        <p:nvGraphicFramePr>
          <p:cNvPr id="9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21595"/>
              </p:ext>
            </p:extLst>
          </p:nvPr>
        </p:nvGraphicFramePr>
        <p:xfrm>
          <a:off x="533400" y="1944256"/>
          <a:ext cx="7467600" cy="4224019"/>
        </p:xfrm>
        <a:graphic>
          <a:graphicData uri="http://schemas.openxmlformats.org/drawingml/2006/table">
            <a:tbl>
              <a:tblPr/>
              <a:tblGrid>
                <a:gridCol w="533400"/>
                <a:gridCol w="4191000"/>
                <a:gridCol w="609600"/>
                <a:gridCol w="1066800"/>
                <a:gridCol w="1066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Algorithm Sum2(a[],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n,m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for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=1 to n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for j=1 to m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n(m+1)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n(m+1)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s = s+a[i][j];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61286"/>
              </p:ext>
            </p:extLst>
          </p:nvPr>
        </p:nvGraphicFramePr>
        <p:xfrm>
          <a:off x="6326912" y="6172200"/>
          <a:ext cx="1676400" cy="457200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2nm+2n+2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313330" y="3620656"/>
            <a:ext cx="0" cy="1524000"/>
          </a:xfrm>
          <a:prstGeom prst="line">
            <a:avLst/>
          </a:prstGeom>
          <a:ln w="2222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9895" y="4259844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536444" y="4077856"/>
            <a:ext cx="17451" cy="1066800"/>
          </a:xfrm>
          <a:prstGeom prst="line">
            <a:avLst/>
          </a:prstGeom>
          <a:ln w="2222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6085" y="4555684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m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9530" y="3575831"/>
            <a:ext cx="2286000" cy="3810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9" name="TextBox 18"/>
          <p:cNvSpPr txBox="1"/>
          <p:nvPr/>
        </p:nvSpPr>
        <p:spPr>
          <a:xfrm>
            <a:off x="2846295" y="3401021"/>
            <a:ext cx="6006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n+1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2615" y="4109231"/>
            <a:ext cx="2286000" cy="38100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TextBox 20"/>
          <p:cNvSpPr txBox="1"/>
          <p:nvPr/>
        </p:nvSpPr>
        <p:spPr>
          <a:xfrm>
            <a:off x="3061450" y="3934421"/>
            <a:ext cx="6544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m+1</a:t>
            </a:r>
            <a:endParaRPr lang="x-none" sz="14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1447800"/>
            <a:ext cx="4963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Counting Primitive Operations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Running Time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Algorithm 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executes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+ 3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primitive operations in the worst case.  </a:t>
            </a:r>
          </a:p>
          <a:p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Define: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= Time taken by the fastest primitive operation</a:t>
            </a:r>
          </a:p>
          <a:p>
            <a:pPr lvl="1"/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= Time taken by the slowest primitive operation</a:t>
            </a:r>
          </a:p>
          <a:p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Let 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be worst-case time of 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Sum1.</a:t>
            </a:r>
            <a:r>
              <a:rPr lang="en-US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Then</a:t>
            </a:r>
            <a:b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(2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+ 3)  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(2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+ 3)</a:t>
            </a:r>
          </a:p>
          <a:p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Hence, the running time 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bounded by two linear functions.</a:t>
            </a:r>
            <a:endParaRPr lang="en-US" sz="18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Rate of Running Time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Changing the hardware/ software environment 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Affects 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by a constant factor, but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Does not alter the growth rate of 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linear growth rate of the running time 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an intrinsic property of algorithm </a:t>
            </a:r>
            <a:r>
              <a:rPr lang="en-US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Sum1.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Growth Rate Matters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18</a:t>
            </a:fld>
            <a:endParaRPr lang="en-US" smtClean="0"/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5460"/>
              </p:ext>
            </p:extLst>
          </p:nvPr>
        </p:nvGraphicFramePr>
        <p:xfrm>
          <a:off x="457200" y="1371600"/>
          <a:ext cx="6477000" cy="4775518"/>
        </p:xfrm>
        <a:graphic>
          <a:graphicData uri="http://schemas.openxmlformats.org/drawingml/2006/table">
            <a:tbl>
              <a:tblPr/>
              <a:tblGrid>
                <a:gridCol w="1524000"/>
                <a:gridCol w="1676400"/>
                <a:gridCol w="1600200"/>
                <a:gridCol w="1676400"/>
              </a:tblGrid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if runtime is...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n + 1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2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4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log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log (n + 1)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(log n + 1)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c(log n + 2)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(n + 1)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 log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 log 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 c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 log n + 2cn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 log n + 4cn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+ 2c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16c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+ 3c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8c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64c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n+1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Line 46"/>
          <p:cNvSpPr>
            <a:spLocks noChangeShapeType="1"/>
          </p:cNvSpPr>
          <p:nvPr/>
        </p:nvSpPr>
        <p:spPr bwMode="auto">
          <a:xfrm flipV="1">
            <a:off x="5257800" y="4114800"/>
            <a:ext cx="1828800" cy="228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7118350" y="3244850"/>
            <a:ext cx="15684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00000"/>
                </a:solidFill>
              </a:rPr>
              <a:t>runtime</a:t>
            </a:r>
          </a:p>
          <a:p>
            <a:r>
              <a:rPr lang="en-US" sz="2000">
                <a:solidFill>
                  <a:srgbClr val="C00000"/>
                </a:solidFill>
              </a:rPr>
              <a:t>quadruples</a:t>
            </a:r>
          </a:p>
          <a:p>
            <a:r>
              <a:rPr lang="en-US" sz="2000">
                <a:solidFill>
                  <a:srgbClr val="C00000"/>
                </a:solidFill>
              </a:rPr>
              <a:t>when problem</a:t>
            </a:r>
          </a:p>
          <a:p>
            <a:r>
              <a:rPr lang="en-US" sz="2000">
                <a:solidFill>
                  <a:srgbClr val="C00000"/>
                </a:solidFill>
              </a:rPr>
              <a:t>size doubles</a:t>
            </a:r>
            <a:endParaRPr 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Growth Rate in Tabular form</a:t>
            </a:r>
            <a:endParaRPr lang="en-US" dirty="0" smtClean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058988"/>
            <a:ext cx="8229600" cy="3579812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34650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Performance analysis</a:t>
            </a:r>
          </a:p>
          <a:p>
            <a:pPr lvl="1"/>
            <a:r>
              <a:rPr lang="en-GB" dirty="0" smtClean="0"/>
              <a:t>By experiment</a:t>
            </a:r>
          </a:p>
          <a:p>
            <a:pPr lvl="1"/>
            <a:r>
              <a:rPr lang="en-GB" dirty="0" smtClean="0"/>
              <a:t>By analysis</a:t>
            </a:r>
          </a:p>
          <a:p>
            <a:r>
              <a:rPr lang="en-GB" dirty="0" smtClean="0"/>
              <a:t>Growth rate of a function</a:t>
            </a:r>
          </a:p>
          <a:p>
            <a:r>
              <a:rPr lang="en-GB" dirty="0" smtClean="0"/>
              <a:t>Big O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Growth Rate in Tabular form</a:t>
            </a:r>
            <a:endParaRPr lang="en-US" dirty="0" smtClean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1905000"/>
            <a:ext cx="5795963" cy="40386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93832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Two Algorithms</a:t>
            </a:r>
            <a:br>
              <a:rPr lang="en-US" dirty="0" smtClean="0"/>
            </a:br>
            <a:r>
              <a:rPr lang="en-US" dirty="0" smtClean="0"/>
              <a:t>(an example)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41560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876800" y="1752600"/>
            <a:ext cx="297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insertion sort is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n</a:t>
            </a:r>
            <a:r>
              <a:rPr lang="en-US" sz="2400" baseline="30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/ 4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876800" y="2590800"/>
            <a:ext cx="2276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merge sort is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2 n 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log 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648200" y="3468231"/>
            <a:ext cx="444544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sort a million 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items using a basic PC?</a:t>
            </a:r>
            <a:endParaRPr lang="en-US" sz="2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insertion sort takes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	roughly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70 hours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while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merge sort takes</a:t>
            </a:r>
          </a:p>
          <a:p>
            <a:r>
              <a:rPr lang="en-US" sz="24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	roughly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40 seconds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Factors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09600" y="1524000"/>
            <a:ext cx="34290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growth rate is not affected by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constant factors or 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lower-order terms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Examples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+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5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a linear function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5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10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8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a quadratic function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5954" name="Object 4"/>
          <p:cNvGraphicFramePr>
            <a:graphicFrameLocks noChangeAspect="1"/>
          </p:cNvGraphicFramePr>
          <p:nvPr/>
        </p:nvGraphicFramePr>
        <p:xfrm>
          <a:off x="3900629" y="1600200"/>
          <a:ext cx="478617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0" name="Worksheet" r:id="rId4" imgW="7562950" imgH="5953302" progId="Excel.Sheet.8">
                  <p:embed followColorScheme="full"/>
                </p:oleObj>
              </mc:Choice>
              <mc:Fallback>
                <p:oleObj name="Worksheet" r:id="rId4" imgW="7562950" imgH="5953302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629" y="1600200"/>
                        <a:ext cx="4786171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Big-Oh Notation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1447800"/>
            <a:ext cx="3886200" cy="4419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Given functions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we say that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if there are positive constants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and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such that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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 is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endParaRPr kumimoji="0" lang="en-US" sz="2000" b="1" i="1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2000" noProof="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lang="en-US" sz="2000" b="1" i="1" noProof="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sz="2000" b="1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– 2</a:t>
            </a:r>
            <a:r>
              <a:rPr 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1" i="1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10  (</a:t>
            </a:r>
            <a:r>
              <a:rPr lang="en-US" sz="20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 2) </a:t>
            </a:r>
            <a:r>
              <a:rPr lang="en-US" sz="20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10/(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 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2)  </a:t>
            </a:r>
            <a:r>
              <a:rPr lang="en-US" sz="20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Pick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= 3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= 10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6978" name="Object 4"/>
          <p:cNvGraphicFramePr>
            <a:graphicFrameLocks noChangeAspect="1"/>
          </p:cNvGraphicFramePr>
          <p:nvPr/>
        </p:nvGraphicFramePr>
        <p:xfrm>
          <a:off x="3810000" y="13716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2" name="Worksheet" r:id="rId3" imgW="8524825" imgH="6591256" progId="Excel.Sheet.8">
                  <p:embed followColorScheme="full"/>
                </p:oleObj>
              </mc:Choice>
              <mc:Fallback>
                <p:oleObj name="Worksheet" r:id="rId3" imgW="8524825" imgH="6591256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5324475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Big-Oh Notation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1447800"/>
            <a:ext cx="3886200" cy="4419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Given functions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we say that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is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if there are positive constants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and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such that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	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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 is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endParaRPr kumimoji="0" lang="en-US" sz="2000" b="1" i="1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2000" noProof="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lang="en-US" sz="2000" b="1" i="1" noProof="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sz="2000" b="1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– 2</a:t>
            </a:r>
            <a:r>
              <a:rPr 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1" i="1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10  (</a:t>
            </a:r>
            <a:r>
              <a:rPr lang="en-US" sz="20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 2) </a:t>
            </a:r>
            <a:r>
              <a:rPr lang="en-US" sz="20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10/(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 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2)  </a:t>
            </a:r>
            <a:r>
              <a:rPr lang="en-US" sz="20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Pick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= 3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and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0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= 10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6978" name="Object 4"/>
          <p:cNvGraphicFramePr>
            <a:graphicFrameLocks noChangeAspect="1"/>
          </p:cNvGraphicFramePr>
          <p:nvPr/>
        </p:nvGraphicFramePr>
        <p:xfrm>
          <a:off x="3810000" y="13716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6" name="Worksheet" r:id="rId3" imgW="8524825" imgH="6591256" progId="Excel.Sheet.8">
                  <p:embed followColorScheme="full"/>
                </p:oleObj>
              </mc:Choice>
              <mc:Fallback>
                <p:oleObj name="Worksheet" r:id="rId3" imgW="8524825" imgH="6591256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5324475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81981" y="5486400"/>
            <a:ext cx="319189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2n + 10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b="1" dirty="0" smtClean="0">
                <a:solidFill>
                  <a:srgbClr val="FF0000"/>
                </a:solidFill>
              </a:rPr>
              <a:t> 2n + 10n = 12n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= 1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 = 12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Big-Oh Example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1524000"/>
            <a:ext cx="35814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Example: the function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is not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endParaRPr kumimoji="0" lang="en-US" sz="2000" b="1" i="1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above inequality cannot be satisfied since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 pitchFamily="18" charset="2"/>
              </a:rPr>
              <a:t>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must be a constant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8003" name="Object 4"/>
          <p:cNvGraphicFramePr>
            <a:graphicFrameLocks noChangeAspect="1"/>
          </p:cNvGraphicFramePr>
          <p:nvPr/>
        </p:nvGraphicFramePr>
        <p:xfrm>
          <a:off x="3886200" y="1600200"/>
          <a:ext cx="5029200" cy="450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7" name="Worksheet" r:id="rId3" imgW="8334525" imgH="7381919" progId="Excel.Sheet.8">
                  <p:embed followColorScheme="full"/>
                </p:oleObj>
              </mc:Choice>
              <mc:Fallback>
                <p:oleObj name="Worksheet" r:id="rId3" imgW="8334525" imgH="7381919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00200"/>
                        <a:ext cx="5029200" cy="45086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chemeClr val="accent2"/>
                </a:solidFill>
              </a:rPr>
              <a:t>More Big-Oh Examples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7n-2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7 and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sz="2000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sz="2000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is O(n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4 and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21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 log n + 5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clog n for n 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8 and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</a:t>
            </a:r>
            <a:endParaRPr lang="en-US" alt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en-US" sz="2000" b="1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chemeClr val="accent2"/>
                </a:solidFill>
              </a:rPr>
              <a:t>More Big-Oh Examples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7n-2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7 and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sz="2000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sz="2000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is O(n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4 and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21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 log n + 5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clog n for n 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8 and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</a:t>
            </a:r>
            <a:endParaRPr lang="en-US" alt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en-US" sz="2000" b="1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1371600"/>
            <a:ext cx="146225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7n - 2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b="1" dirty="0" smtClean="0">
                <a:solidFill>
                  <a:srgbClr val="FF0000"/>
                </a:solidFill>
              </a:rPr>
              <a:t> 7n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= 1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  = 7</a:t>
            </a:r>
            <a:endParaRPr lang="x-none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chemeClr val="accent2"/>
                </a:solidFill>
              </a:rPr>
              <a:t>More Big-Oh Examples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7n-2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7 and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sz="2000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sz="2000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is O(n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4 and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21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 log n + 5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clog n for n 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8 and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</a:t>
            </a:r>
            <a:endParaRPr lang="en-US" alt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en-US" sz="2000" b="1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5378" y="2567417"/>
            <a:ext cx="50770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3n</a:t>
            </a:r>
            <a:r>
              <a:rPr lang="en-US" b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+ 20n</a:t>
            </a:r>
            <a:r>
              <a:rPr lang="en-US" b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+ 5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b="1" dirty="0" smtClean="0">
                <a:solidFill>
                  <a:srgbClr val="FF0000"/>
                </a:solidFill>
              </a:rPr>
              <a:t> 3n</a:t>
            </a:r>
            <a:r>
              <a:rPr lang="en-US" b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+ 20n</a:t>
            </a:r>
            <a:r>
              <a:rPr lang="en-US" b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+ 5n</a:t>
            </a:r>
            <a:r>
              <a:rPr lang="en-US" b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 = 28n</a:t>
            </a:r>
            <a:r>
              <a:rPr lang="en-US" b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= 1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 = 28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chemeClr val="accent2"/>
                </a:solidFill>
              </a:rPr>
              <a:t>More Big-Oh Examples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461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7n-2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</a:t>
            </a:r>
            <a:r>
              <a:rPr lang="en-US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cn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7 and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1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sz="2000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sz="2000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is O(n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+ 20n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+ 5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cn</a:t>
            </a:r>
            <a:r>
              <a:rPr lang="en-US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for n 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4 and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21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altLang="en-US" sz="20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need c &gt; 0 and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1 such that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3 log n + 5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clog n for n  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is true for c = 8 and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= 2</a:t>
            </a:r>
            <a:endParaRPr lang="en-US" alt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altLang="en-US" sz="2000" b="1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5562600"/>
            <a:ext cx="483497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 log n + 5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b="1" dirty="0" smtClean="0">
                <a:solidFill>
                  <a:srgbClr val="FF0000"/>
                </a:solidFill>
              </a:rPr>
              <a:t> 3 log n + 5 log n = 8 log 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= 2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  = 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saw two implementations of the ADT List, a linked implementation and an </a:t>
            </a:r>
            <a:r>
              <a:rPr lang="en-US" dirty="0" smtClean="0"/>
              <a:t>array implementation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question that we want to answer now: which implementation </a:t>
            </a:r>
            <a:r>
              <a:rPr lang="en-US" dirty="0" smtClean="0"/>
              <a:t>gives a </a:t>
            </a:r>
            <a:r>
              <a:rPr lang="en-US" dirty="0"/>
              <a:t>better performance?</a:t>
            </a:r>
          </a:p>
          <a:p>
            <a:r>
              <a:rPr lang="en-GB" dirty="0" smtClean="0"/>
              <a:t>In general, when having different algorithms that solve the same problem, how to compare their performances? Which one is </a:t>
            </a:r>
            <a:r>
              <a:rPr lang="en-GB" b="1" dirty="0" smtClean="0"/>
              <a:t>better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we need to define what we mean by </a:t>
            </a:r>
            <a:r>
              <a:rPr lang="en-GB" b="1" dirty="0"/>
              <a:t>best</a:t>
            </a:r>
            <a:r>
              <a:rPr lang="en-GB" dirty="0"/>
              <a:t>. </a:t>
            </a:r>
            <a:endParaRPr lang="en-GB" dirty="0"/>
          </a:p>
          <a:p>
            <a:pPr lvl="1"/>
            <a:r>
              <a:rPr lang="en-GB" dirty="0"/>
              <a:t>time complexity—the time it takes to </a:t>
            </a:r>
            <a:r>
              <a:rPr lang="en-GB" dirty="0" smtClean="0"/>
              <a:t>execute</a:t>
            </a:r>
          </a:p>
          <a:p>
            <a:pPr lvl="1"/>
            <a:r>
              <a:rPr lang="en-GB" dirty="0" smtClean="0"/>
              <a:t>space </a:t>
            </a:r>
            <a:r>
              <a:rPr lang="en-GB" dirty="0"/>
              <a:t>complexity—the memory it needs to execute. </a:t>
            </a:r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46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Big-Oh and Growth Rate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big-Oh notation gives an upper bound on the growth rate of a function.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statement “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))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” means that the growth rate of 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 no more than the growth rate of 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g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can use the big-Oh notation to rank functions according to their growth rate.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Big-Oh Rules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4" name="Rectangle 13"/>
          <p:cNvSpPr/>
          <p:nvPr/>
        </p:nvSpPr>
        <p:spPr>
          <a:xfrm>
            <a:off x="533400" y="13716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530727"/>
            <a:ext cx="7848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tabLst>
                <a:tab pos="1028700" algn="l"/>
              </a:tabLst>
            </a:pP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If 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a polynomial of degree 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then 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   is 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800" b="1" i="1" baseline="300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i.e.,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Drop lower-order terms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Drop constant factors</a:t>
            </a:r>
          </a:p>
          <a:p>
            <a:pPr marL="1028700" lvl="1">
              <a:buFont typeface="Wingdings" pitchFamily="2" charset="2"/>
              <a:buAutoNum type="arabicPeriod"/>
              <a:tabLst>
                <a:tab pos="1028700" algn="l"/>
              </a:tabLst>
            </a:pPr>
            <a:endParaRPr lang="en-US" sz="24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  <a:tabLst>
                <a:tab pos="1028700" algn="l"/>
              </a:tabLst>
            </a:pP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Use the smallest possible class of functions</a:t>
            </a:r>
          </a:p>
          <a:p>
            <a:pPr marL="1028700" lvl="1">
              <a:tabLst>
                <a:tab pos="1028700" algn="l"/>
              </a:tabLst>
            </a:pP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Say “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is 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)” 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instead of “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is 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baseline="30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)”.</a:t>
            </a:r>
          </a:p>
          <a:p>
            <a:pPr marL="1028700" lvl="1">
              <a:tabLst>
                <a:tab pos="1028700" algn="l"/>
              </a:tabLst>
            </a:pPr>
            <a:endParaRPr lang="en-US" sz="24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buFont typeface="Wingdings" pitchFamily="2" charset="2"/>
              <a:buChar char="Ø"/>
              <a:tabLst>
                <a:tab pos="1028700" algn="l"/>
              </a:tabLst>
            </a:pP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Use the simplest expression of the class</a:t>
            </a:r>
          </a:p>
          <a:p>
            <a:pPr marL="1028700" lvl="1">
              <a:tabLst>
                <a:tab pos="1028700" algn="l"/>
              </a:tabLst>
            </a:pP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Say “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5 is 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)” 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instead of “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3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5 is 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(3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Asymptotic Algorithm Analysis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asymptotic analysis of an algorithm determines the running time in big-Oh notation.</a:t>
            </a:r>
          </a:p>
          <a:p>
            <a:endParaRPr lang="en-US" sz="28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To perform the asymptotic analysis</a:t>
            </a:r>
          </a:p>
          <a:p>
            <a:pPr marL="1028700" lvl="1">
              <a:lnSpc>
                <a:spcPct val="9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find the worst-case number of primitive operations executed as a function of the input size.</a:t>
            </a:r>
          </a:p>
          <a:p>
            <a:pPr marL="1028700" lvl="1">
              <a:lnSpc>
                <a:spcPct val="9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express this function with big-Oh notation.</a:t>
            </a:r>
          </a:p>
          <a:p>
            <a:pPr marL="1028700" lvl="1">
              <a:lnSpc>
                <a:spcPct val="90000"/>
              </a:lnSpc>
            </a:pPr>
            <a:endParaRPr lang="en-US" sz="24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 marL="1028700" lvl="1">
              <a:lnSpc>
                <a:spcPct val="9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determine that algorithm 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executes at most 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+ 3 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primitive operations</a:t>
            </a:r>
          </a:p>
          <a:p>
            <a:pPr marL="1028700" lvl="1">
              <a:lnSpc>
                <a:spcPct val="90000"/>
              </a:lnSpc>
            </a:pP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say that algorithm 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Sum1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“runs in 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time”</a:t>
            </a:r>
          </a:p>
          <a:p>
            <a:pPr lvl="1">
              <a:buNone/>
            </a:pPr>
            <a:endParaRPr lang="en-US" sz="24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Since constant factors and lower-order terms are eventually dropped anyhow, we can disregard them when counting primitive operations</a:t>
            </a:r>
          </a:p>
          <a:p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4953000" cy="46356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further illustrate asymptotic analysis with two algorithms for prefix averages.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i="1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-th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prefix average of an array 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is average of the first 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sz="2800" b="1" i="1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+ 1) 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elements of 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8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[</a:t>
            </a:r>
            <a:r>
              <a:rPr lang="en-US" sz="2400" b="1" i="1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]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= (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[0] 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[1] 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… 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[</a:t>
            </a:r>
            <a:r>
              <a:rPr lang="en-US" sz="2400" b="1" i="1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])/(</a:t>
            </a:r>
            <a:r>
              <a:rPr lang="en-US" sz="2400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+1)</a:t>
            </a:r>
            <a:endParaRPr lang="en-US" sz="9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Computing the array 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of prefix averages of another array </a:t>
            </a:r>
            <a:r>
              <a:rPr lang="en-US" sz="2800" b="1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has applications to financial analysis</a:t>
            </a:r>
          </a:p>
          <a:p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33</a:t>
            </a:fld>
            <a:endParaRPr lang="en-US" smtClean="0"/>
          </a:p>
        </p:txBody>
      </p:sp>
      <p:graphicFrame>
        <p:nvGraphicFramePr>
          <p:cNvPr id="152578" name="Object 5"/>
          <p:cNvGraphicFramePr>
            <a:graphicFrameLocks noChangeAspect="1"/>
          </p:cNvGraphicFramePr>
          <p:nvPr/>
        </p:nvGraphicFramePr>
        <p:xfrm>
          <a:off x="5495925" y="1219200"/>
          <a:ext cx="34194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2" name="Worksheet" r:id="rId4" imgW="3159000" imgH="3594240" progId="Excel.Sheet.8">
                  <p:embed/>
                </p:oleObj>
              </mc:Choice>
              <mc:Fallback>
                <p:oleObj name="Worksheet" r:id="rId4" imgW="3159000" imgH="359424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1219200"/>
                        <a:ext cx="3419475" cy="431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8153400" cy="8256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following algorithm computes prefix averages in quadratic time.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34</a:t>
            </a:fld>
            <a:endParaRPr 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1" y="2438400"/>
          <a:ext cx="7315199" cy="3657605"/>
        </p:xfrm>
        <a:graphic>
          <a:graphicData uri="http://schemas.openxmlformats.org/drawingml/2006/table">
            <a:tbl>
              <a:tblPr/>
              <a:tblGrid>
                <a:gridCol w="604205"/>
                <a:gridCol w="2956290"/>
                <a:gridCol w="1240104"/>
                <a:gridCol w="1284611"/>
                <a:gridCol w="1229989"/>
              </a:tblGrid>
              <a:tr h="305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Statements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S/E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Freq.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Total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Algorithm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prefixAverages1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X, 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{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A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new array of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integers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for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0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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n+1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n+1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s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[0]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6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for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1+2+3+… (n-1)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Arial"/>
                        </a:rPr>
                        <a:t>n(n+1)/2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       s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+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1+2+3+…</a:t>
                      </a:r>
                      <a:r>
                        <a:rPr lang="en-US" sz="1000" baseline="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(n-1)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Arial"/>
                        </a:rPr>
                        <a:t>n(n+1)/2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A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</a:t>
                      </a:r>
                      <a:r>
                        <a:rPr lang="en-US" sz="1000" b="1" i="1" dirty="0" err="1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]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/ (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+ 1)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9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return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A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}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2n</a:t>
                      </a:r>
                      <a:r>
                        <a:rPr lang="en-US" sz="1000" baseline="30000" dirty="0" smtClean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r>
                        <a:rPr lang="en-US" sz="1000" baseline="0" dirty="0" smtClean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+6n+2</a:t>
                      </a:r>
                      <a:endParaRPr lang="en-US" sz="1000" dirty="0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676400" y="56388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Thus, Algorithm </a:t>
            </a:r>
            <a:r>
              <a:rPr lang="en-US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prefixAverages1</a:t>
            </a:r>
            <a:r>
              <a:rPr lang="en-US" b="1" i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b="1" i="1" baseline="30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8153400" cy="8256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following algorithm computes prefix averages in quadratic time.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35</a:t>
            </a:fld>
            <a:endParaRPr 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1" y="2438400"/>
          <a:ext cx="7315199" cy="3657605"/>
        </p:xfrm>
        <a:graphic>
          <a:graphicData uri="http://schemas.openxmlformats.org/drawingml/2006/table">
            <a:tbl>
              <a:tblPr/>
              <a:tblGrid>
                <a:gridCol w="604205"/>
                <a:gridCol w="2956290"/>
                <a:gridCol w="1240104"/>
                <a:gridCol w="1284611"/>
                <a:gridCol w="1229989"/>
              </a:tblGrid>
              <a:tr h="3050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Statements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S/E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Freq.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Total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Algorithm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prefixAverages1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X, 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{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A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new array of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integers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for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0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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n+1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n+1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s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[0]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6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for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1+2+3+… (n-1)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Arial"/>
                        </a:rPr>
                        <a:t>n(n+1)/2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       s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+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1+2+3+…</a:t>
                      </a:r>
                      <a:r>
                        <a:rPr lang="en-US" sz="1000" baseline="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(n-1)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Calibri"/>
                          <a:ea typeface="Calibri"/>
                          <a:cs typeface="Arial"/>
                        </a:rPr>
                        <a:t>n(n+1)/2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8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        A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[</a:t>
                      </a:r>
                      <a:r>
                        <a:rPr lang="en-US" sz="1000" b="1" i="1" dirty="0" err="1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]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/ (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+ 1)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n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9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    return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A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10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}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-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3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2n</a:t>
                      </a:r>
                      <a:r>
                        <a:rPr lang="en-US" sz="1000" baseline="30000" dirty="0" smtClean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r>
                        <a:rPr lang="en-US" sz="1000" baseline="0" dirty="0" smtClean="0">
                          <a:solidFill>
                            <a:schemeClr val="accent2"/>
                          </a:solidFill>
                          <a:latin typeface="Arial"/>
                          <a:ea typeface="Calibri"/>
                          <a:cs typeface="Arial"/>
                        </a:rPr>
                        <a:t>+6n+2</a:t>
                      </a:r>
                      <a:endParaRPr lang="en-US" sz="1000" dirty="0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676400" y="56388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Thus, Algorithm </a:t>
            </a:r>
            <a:r>
              <a:rPr lang="en-US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prefixAverages1</a:t>
            </a:r>
            <a:r>
              <a:rPr lang="en-US" b="1" i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b="1" i="1" baseline="30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9748" name="Picture 4" descr="D:\Users\Abdulaziz\Downloads\6885cb69d413dba32d90d2b9db54299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914400"/>
            <a:ext cx="1526990" cy="533400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 flipH="1">
            <a:off x="1443793" y="3733800"/>
            <a:ext cx="17452" cy="1219200"/>
          </a:xfrm>
          <a:prstGeom prst="line">
            <a:avLst/>
          </a:prstGeom>
          <a:ln w="222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193693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 smtClean="0"/>
              <a:t>n</a:t>
            </a:r>
            <a:endParaRPr lang="x-none" sz="1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70052" y="4191000"/>
            <a:ext cx="0" cy="609600"/>
          </a:xfrm>
          <a:prstGeom prst="line">
            <a:avLst/>
          </a:prstGeom>
          <a:ln w="222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749" name="Picture 5" descr="D:\Users\Abdulaziz\Downloads\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388225"/>
            <a:ext cx="228600" cy="27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8153400" cy="8256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following algorithm computes prefix averages in linear time by keeping a running sum.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36</a:t>
            </a:fld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1" y="2362197"/>
          <a:ext cx="6857999" cy="3581403"/>
        </p:xfrm>
        <a:graphic>
          <a:graphicData uri="http://schemas.openxmlformats.org/drawingml/2006/table">
            <a:tbl>
              <a:tblPr/>
              <a:tblGrid>
                <a:gridCol w="566442"/>
                <a:gridCol w="2771522"/>
                <a:gridCol w="1395877"/>
                <a:gridCol w="971043"/>
                <a:gridCol w="1153115"/>
              </a:tblGrid>
              <a:tr h="323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Statements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S/E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Freq.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Total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Algorithm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prefixAverages2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(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X, 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)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A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new array of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integers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s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0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for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0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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n+1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n+1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s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 + X[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A</a:t>
                      </a:r>
                      <a:r>
                        <a:rPr lang="en-US" sz="1000" b="1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000" b="1" i="1" dirty="0" err="1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/ (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+ 1)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return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4n+3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295400" y="54864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Thus, Algorithm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prefixAverages2</a:t>
            </a:r>
            <a:r>
              <a:rPr lang="en-US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>
                <a:solidFill>
                  <a:schemeClr val="accent2"/>
                </a:solidFill>
              </a:rPr>
              <a:t>Computing Prefix Averages (an example)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6509"/>
            <a:ext cx="8153400" cy="8256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following algorithm computes prefix averages in linear time by keeping a running sum.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37</a:t>
            </a:fld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1" y="2362197"/>
          <a:ext cx="6857999" cy="3581403"/>
        </p:xfrm>
        <a:graphic>
          <a:graphicData uri="http://schemas.openxmlformats.org/drawingml/2006/table">
            <a:tbl>
              <a:tblPr/>
              <a:tblGrid>
                <a:gridCol w="566442"/>
                <a:gridCol w="2771522"/>
                <a:gridCol w="1395877"/>
                <a:gridCol w="971043"/>
                <a:gridCol w="1153115"/>
              </a:tblGrid>
              <a:tr h="323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Statements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S/E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Freq.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Total</a:t>
                      </a: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Algorithm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prefixAverages2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(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X, 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)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A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new array of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integers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s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0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for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0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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1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n+1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n+1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s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 + X[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i="1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A</a:t>
                      </a:r>
                      <a:r>
                        <a:rPr lang="en-US" sz="1000" b="1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1000" b="1" i="1" dirty="0" err="1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 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Symbol"/>
                        </a:rPr>
                        <a:t>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/ (</a:t>
                      </a:r>
                      <a:r>
                        <a:rPr lang="en-US" sz="1000" b="1" i="1" dirty="0" err="1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</a:t>
                      </a:r>
                      <a:r>
                        <a:rPr lang="en-US" sz="1000" b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+ 1)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1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return</a:t>
                      </a:r>
                      <a:r>
                        <a:rPr lang="en-US" sz="1000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b="1" i="1" dirty="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</a:t>
                      </a: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chemeClr val="accent4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0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solidFill>
                          <a:schemeClr val="accent4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86315" marR="86315" marT="43158" marB="4315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4n+3</a:t>
                      </a:r>
                    </a:p>
                  </a:txBody>
                  <a:tcPr marL="86315" marR="86315" marT="43158" marB="431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295400" y="54864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Thus, Algorithm </a:t>
            </a:r>
            <a:r>
              <a:rPr lang="en-US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prefixAverages2</a:t>
            </a:r>
            <a:r>
              <a:rPr lang="en-US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676400" y="4038600"/>
            <a:ext cx="0" cy="762000"/>
          </a:xfrm>
          <a:prstGeom prst="line">
            <a:avLst/>
          </a:prstGeom>
          <a:ln w="222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4247483"/>
            <a:ext cx="330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b="1" dirty="0" smtClean="0"/>
              <a:t>n</a:t>
            </a:r>
            <a:endParaRPr lang="x-none" sz="1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Big-Oh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From Smallest to Largest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4" name="Group 106"/>
          <p:cNvGraphicFramePr>
            <a:graphicFrameLocks/>
          </p:cNvGraphicFramePr>
          <p:nvPr/>
        </p:nvGraphicFramePr>
        <p:xfrm>
          <a:off x="1143000" y="2209800"/>
          <a:ext cx="6769100" cy="2848928"/>
        </p:xfrm>
        <a:graphic>
          <a:graphicData uri="http://schemas.openxmlformats.org/drawingml/2006/table">
            <a:tbl>
              <a:tblPr/>
              <a:tblGrid>
                <a:gridCol w="4752975"/>
                <a:gridCol w="201612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 log n)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</a:t>
                      </a:r>
                      <a:r>
                        <a:rPr kumimoji="0" lang="es-AR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	           </a:t>
                      </a: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s-AR" sz="17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O(n</a:t>
                      </a:r>
                      <a:r>
                        <a:rPr kumimoji="0" lang="es-AR" sz="17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O(n</a:t>
                      </a:r>
                      <a:r>
                        <a:rPr kumimoji="0" lang="es-AR" sz="17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</a:t>
                      </a:r>
                      <a:r>
                        <a:rPr kumimoji="0" lang="es-AR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etc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Polynomial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</a:t>
                      </a:r>
                      <a:r>
                        <a:rPr kumimoji="0" lang="es-AR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kumimoji="0" lang="es-AR" sz="1700" b="0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	           </a:t>
                      </a: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O(1.6</a:t>
                      </a:r>
                      <a:r>
                        <a:rPr kumimoji="0" lang="es-AR" sz="17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O(2</a:t>
                      </a:r>
                      <a:r>
                        <a:rPr kumimoji="0" lang="es-AR" sz="17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O(3</a:t>
                      </a:r>
                      <a:r>
                        <a:rPr kumimoji="0" lang="es-AR" sz="17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), </a:t>
                      </a:r>
                      <a:r>
                        <a:rPr kumimoji="0" lang="es-AR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etc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Exponential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O(n!)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Factorial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 power n</a:t>
                      </a:r>
                      <a:endParaRPr kumimoji="0" lang="x-none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Big-Oh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Examples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4" name="Group 106"/>
          <p:cNvGraphicFramePr>
            <a:graphicFrameLocks/>
          </p:cNvGraphicFramePr>
          <p:nvPr/>
        </p:nvGraphicFramePr>
        <p:xfrm>
          <a:off x="1143000" y="1570672"/>
          <a:ext cx="6769100" cy="4296728"/>
        </p:xfrm>
        <a:graphic>
          <a:graphicData uri="http://schemas.openxmlformats.org/drawingml/2006/table">
            <a:tbl>
              <a:tblPr/>
              <a:tblGrid>
                <a:gridCol w="3124200"/>
                <a:gridCol w="364490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Push, Pop,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Enqueue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(if there is a tail reference),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Dequeue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Accessing an array element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O(log n)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Binary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Linear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 log n)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Heap sort, Quick sort (average), Merge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s-AR" sz="17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Selection sort, Insertion sort, Bubble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s-AR" sz="17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Matrix multiplication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O(2</a:t>
                      </a:r>
                      <a:r>
                        <a:rPr kumimoji="0" lang="es-AR" sz="17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Towers of Hanoi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O(n!)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All permutation of N elements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….</a:t>
                      </a:r>
                      <a:endParaRPr kumimoji="0" lang="x-none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Performance analysis :</a:t>
            </a:r>
          </a:p>
          <a:p>
            <a:r>
              <a:rPr lang="en-US" dirty="0" smtClean="0"/>
              <a:t>The </a:t>
            </a:r>
            <a:r>
              <a:rPr lang="en-US" dirty="0"/>
              <a:t>process of measuring the complexity of algorithms </a:t>
            </a:r>
            <a:endParaRPr lang="en-US" dirty="0"/>
          </a:p>
          <a:p>
            <a:pPr lvl="1"/>
            <a:r>
              <a:rPr lang="en-US" dirty="0"/>
              <a:t>We will concentrate on the time complexity of algorithms, 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two ways to compare algorithms: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Experimental analysis </a:t>
            </a:r>
            <a:r>
              <a:rPr lang="en-US" dirty="0"/>
              <a:t>: compare the running time for different input sizes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Theoretical analysis </a:t>
            </a:r>
            <a:r>
              <a:rPr lang="en-US" dirty="0"/>
              <a:t>: analyze the algorithms independently of the implementation (hardware/software).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6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Revision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countable step is weighted as 1, anything else is weighted 0 </a:t>
            </a:r>
            <a:r>
              <a:rPr lang="en-US" b="1" dirty="0" smtClean="0">
                <a:solidFill>
                  <a:srgbClr val="FF0000"/>
                </a:solidFill>
              </a:rPr>
              <a:t>(S/E)</a:t>
            </a:r>
          </a:p>
          <a:p>
            <a:r>
              <a:rPr lang="en-US" dirty="0" smtClean="0"/>
              <a:t>Count the time each step is executed. This can be (1) time, constant time (5, 10, 21,…) or variable time (n, m, n+1, n</a:t>
            </a:r>
            <a:r>
              <a:rPr lang="es-AR" sz="28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/>
              <a:t>,…) </a:t>
            </a:r>
            <a:r>
              <a:rPr lang="en-US" b="1" dirty="0" smtClean="0">
                <a:solidFill>
                  <a:srgbClr val="FF0000"/>
                </a:solidFill>
              </a:rPr>
              <a:t>(Freq)</a:t>
            </a:r>
          </a:p>
          <a:p>
            <a:r>
              <a:rPr lang="en-US" dirty="0" smtClean="0"/>
              <a:t>Multiply </a:t>
            </a:r>
            <a:r>
              <a:rPr lang="en-US" b="1" dirty="0" smtClean="0">
                <a:solidFill>
                  <a:srgbClr val="FF0000"/>
                </a:solidFill>
              </a:rPr>
              <a:t>(S/E)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rgbClr val="FF0000"/>
                </a:solidFill>
              </a:rPr>
              <a:t>(Freq) </a:t>
            </a:r>
            <a:r>
              <a:rPr lang="en-US" dirty="0" smtClean="0"/>
              <a:t>to get </a:t>
            </a:r>
            <a:r>
              <a:rPr lang="en-US" b="1" dirty="0" smtClean="0">
                <a:solidFill>
                  <a:srgbClr val="FF0000"/>
                </a:solidFill>
              </a:rPr>
              <a:t>(Total)</a:t>
            </a:r>
          </a:p>
          <a:p>
            <a:r>
              <a:rPr lang="en-US" dirty="0" smtClean="0"/>
              <a:t>Having done all the above for each step, sum </a:t>
            </a:r>
            <a:r>
              <a:rPr lang="en-US" b="1" dirty="0" smtClean="0">
                <a:solidFill>
                  <a:srgbClr val="FF0000"/>
                </a:solidFill>
              </a:rPr>
              <a:t>(Total) </a:t>
            </a:r>
            <a:r>
              <a:rPr lang="en-US" dirty="0" smtClean="0"/>
              <a:t>for each step together to get the complexity</a:t>
            </a:r>
          </a:p>
          <a:p>
            <a:endParaRPr lang="en-US" dirty="0" smtClean="0"/>
          </a:p>
          <a:p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Revision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for/while/do-while</a:t>
            </a:r>
            <a:r>
              <a:rPr lang="en-US" dirty="0" smtClean="0"/>
              <a:t> are examples where there are repetition/frequency.</a:t>
            </a:r>
          </a:p>
          <a:p>
            <a:pPr lvl="1"/>
            <a:r>
              <a:rPr lang="en-US" b="1" dirty="0" smtClean="0"/>
              <a:t>for/while, &lt;, ++ loops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Freq = max – initial</a:t>
            </a:r>
          </a:p>
          <a:p>
            <a:pPr lvl="1"/>
            <a:r>
              <a:rPr lang="en-US" b="1" dirty="0" smtClean="0"/>
              <a:t>for/while, &lt;=, ++ loops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Freq = max – initial + 1</a:t>
            </a:r>
          </a:p>
          <a:p>
            <a:pPr lvl="1"/>
            <a:r>
              <a:rPr lang="en-US" b="1" dirty="0" smtClean="0"/>
              <a:t>for/while, &gt;, -- loops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Freq = initial – max</a:t>
            </a:r>
          </a:p>
          <a:p>
            <a:pPr lvl="1"/>
            <a:r>
              <a:rPr lang="en-US" b="1" dirty="0" smtClean="0"/>
              <a:t>for/while, &gt;=, -- loops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Freq = initial – max + 1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200" b="1" dirty="0" smtClean="0">
                <a:solidFill>
                  <a:srgbClr val="FF0000"/>
                </a:solidFill>
              </a:rPr>
              <a:t>IMPORTANT:</a:t>
            </a:r>
            <a:r>
              <a:rPr lang="en-US" sz="2200" b="1" dirty="0" smtClean="0"/>
              <a:t> for/while</a:t>
            </a:r>
            <a:r>
              <a:rPr lang="en-US" sz="2200" dirty="0" smtClean="0"/>
              <a:t> checking step/line should add +1 (for last check). Internal loop steps use the above formulas.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Revision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b="1" dirty="0" smtClean="0"/>
              <a:t>do-while, &lt;, ++ loops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Freq = 1+ max – initial</a:t>
            </a:r>
          </a:p>
          <a:p>
            <a:pPr lvl="1"/>
            <a:r>
              <a:rPr lang="en-US" sz="2000" b="1" dirty="0" smtClean="0"/>
              <a:t>do-while, &lt;=, ++ loops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Freq = 1 + max – initial + 1</a:t>
            </a:r>
          </a:p>
          <a:p>
            <a:pPr lvl="1"/>
            <a:r>
              <a:rPr lang="en-US" sz="2000" b="1" dirty="0" smtClean="0"/>
              <a:t>do-while, &gt;, -- loops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Freq = 1+ initial – max</a:t>
            </a:r>
          </a:p>
          <a:p>
            <a:pPr lvl="1"/>
            <a:r>
              <a:rPr lang="en-US" sz="2000" b="1" dirty="0" smtClean="0"/>
              <a:t>do-while, &gt;=, -- loops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Freq = 1 + initial – max + 1</a:t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IMPORTANT:</a:t>
            </a:r>
            <a:r>
              <a:rPr lang="en-US" sz="2000" b="1" dirty="0" smtClean="0"/>
              <a:t> </a:t>
            </a:r>
            <a:r>
              <a:rPr lang="en-US" sz="2000" dirty="0" smtClean="0"/>
              <a:t>both</a:t>
            </a:r>
            <a:r>
              <a:rPr lang="en-US" sz="2000" b="1" dirty="0" smtClean="0"/>
              <a:t> do-while</a:t>
            </a:r>
            <a:r>
              <a:rPr lang="en-US" sz="2000" dirty="0" smtClean="0"/>
              <a:t> checking step/line and internal loop steps use the above formulas.</a:t>
            </a:r>
          </a:p>
          <a:p>
            <a:pPr lvl="2"/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Revision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In other word:</a:t>
            </a:r>
          </a:p>
          <a:p>
            <a:pPr lvl="1"/>
            <a:r>
              <a:rPr lang="en-US" sz="2400" dirty="0" smtClean="0"/>
              <a:t>++</a:t>
            </a:r>
          </a:p>
          <a:p>
            <a:pPr lvl="2"/>
            <a:r>
              <a:rPr lang="en-US" sz="2200" dirty="0" smtClean="0">
                <a:solidFill>
                  <a:srgbClr val="FF0000"/>
                </a:solidFill>
              </a:rPr>
              <a:t>max – initial</a:t>
            </a:r>
          </a:p>
          <a:p>
            <a:pPr lvl="1"/>
            <a:r>
              <a:rPr lang="en-US" sz="2400" dirty="0" smtClean="0"/>
              <a:t>--</a:t>
            </a:r>
          </a:p>
          <a:p>
            <a:pPr lvl="2"/>
            <a:r>
              <a:rPr lang="en-US" sz="2200" dirty="0" smtClean="0">
                <a:solidFill>
                  <a:srgbClr val="FF0000"/>
                </a:solidFill>
              </a:rPr>
              <a:t>initial – max</a:t>
            </a:r>
          </a:p>
          <a:p>
            <a:pPr lvl="1"/>
            <a:r>
              <a:rPr lang="en-US" sz="2400" dirty="0" smtClean="0"/>
              <a:t>&lt;=, &gt;=</a:t>
            </a:r>
          </a:p>
          <a:p>
            <a:pPr lvl="2"/>
            <a:r>
              <a:rPr lang="en-US" sz="2200" dirty="0" smtClean="0"/>
              <a:t>add (</a:t>
            </a:r>
            <a:r>
              <a:rPr lang="en-US" sz="2200" dirty="0" smtClean="0">
                <a:solidFill>
                  <a:srgbClr val="FF0000"/>
                </a:solidFill>
              </a:rPr>
              <a:t>+1</a:t>
            </a:r>
            <a:r>
              <a:rPr lang="en-US" sz="2200" dirty="0" smtClean="0"/>
              <a:t>)</a:t>
            </a:r>
          </a:p>
          <a:p>
            <a:pPr lvl="1"/>
            <a:r>
              <a:rPr lang="en-US" sz="2400" dirty="0" smtClean="0"/>
              <a:t>If, </a:t>
            </a:r>
            <a:r>
              <a:rPr lang="en-US" sz="2400" b="1" dirty="0" smtClean="0"/>
              <a:t>do-while</a:t>
            </a:r>
          </a:p>
          <a:p>
            <a:pPr lvl="2"/>
            <a:r>
              <a:rPr lang="en-US" sz="2200" dirty="0" smtClean="0"/>
              <a:t>add (</a:t>
            </a:r>
            <a:r>
              <a:rPr lang="en-US" sz="2200" dirty="0" smtClean="0">
                <a:solidFill>
                  <a:srgbClr val="FF0000"/>
                </a:solidFill>
              </a:rPr>
              <a:t>+1</a:t>
            </a:r>
            <a:r>
              <a:rPr lang="en-US" sz="2200" dirty="0" smtClean="0"/>
              <a:t>), for both checking and internal steps</a:t>
            </a:r>
          </a:p>
          <a:p>
            <a:pPr lvl="1"/>
            <a:r>
              <a:rPr lang="en-US" sz="2400" dirty="0" smtClean="0"/>
              <a:t>Else (</a:t>
            </a:r>
            <a:r>
              <a:rPr lang="en-US" sz="2400" b="1" dirty="0" smtClean="0"/>
              <a:t>for/while</a:t>
            </a:r>
            <a:r>
              <a:rPr lang="en-US" sz="2400" dirty="0" smtClean="0"/>
              <a:t>)</a:t>
            </a:r>
          </a:p>
          <a:p>
            <a:pPr lvl="2"/>
            <a:r>
              <a:rPr lang="en-US" sz="2200" dirty="0" smtClean="0"/>
              <a:t>add (</a:t>
            </a:r>
            <a:r>
              <a:rPr lang="en-US" sz="2200" dirty="0" smtClean="0">
                <a:solidFill>
                  <a:srgbClr val="FF0000"/>
                </a:solidFill>
              </a:rPr>
              <a:t>+1</a:t>
            </a:r>
            <a:r>
              <a:rPr lang="en-US" sz="2200" dirty="0" smtClean="0"/>
              <a:t>) for checking step only.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IMPORTANT: </a:t>
            </a:r>
            <a:r>
              <a:rPr lang="en-US" sz="2400" dirty="0" smtClean="0"/>
              <a:t>This only apply for incrementing/decrementing loops with simple checking (&lt;,&gt;,&lt;=,&gt;=). </a:t>
            </a:r>
            <a:r>
              <a:rPr lang="en-US" sz="2400" dirty="0" smtClean="0">
                <a:solidFill>
                  <a:srgbClr val="FF0000"/>
                </a:solidFill>
              </a:rPr>
              <a:t>These are generalization (there are </a:t>
            </a:r>
            <a:r>
              <a:rPr lang="en-US" sz="2400" b="1" dirty="0" smtClean="0">
                <a:solidFill>
                  <a:srgbClr val="FF0000"/>
                </a:solidFill>
              </a:rPr>
              <a:t>many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exceptions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lvl="2"/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Revision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One exception example:</a:t>
            </a:r>
          </a:p>
          <a:p>
            <a:pPr>
              <a:buNone/>
            </a:pPr>
            <a:r>
              <a:rPr lang="en-US" sz="1800" b="1" dirty="0" smtClean="0"/>
              <a:t>		</a:t>
            </a:r>
            <a:r>
              <a:rPr lang="en-US" sz="1900" dirty="0" smtClean="0"/>
              <a:t>for (</a:t>
            </a:r>
            <a:r>
              <a:rPr lang="en-US" sz="1900" dirty="0" err="1" smtClean="0"/>
              <a:t>int</a:t>
            </a:r>
            <a:r>
              <a:rPr lang="en-US" sz="1900" dirty="0" smtClean="0"/>
              <a:t> </a:t>
            </a:r>
            <a:r>
              <a:rPr lang="en-US" sz="1900" dirty="0" err="1" smtClean="0"/>
              <a:t>i</a:t>
            </a:r>
            <a:r>
              <a:rPr lang="en-US" sz="1900" dirty="0" smtClean="0"/>
              <a:t> = 0; </a:t>
            </a:r>
            <a:r>
              <a:rPr lang="en-US" sz="1900" dirty="0" err="1" smtClean="0"/>
              <a:t>i</a:t>
            </a:r>
            <a:r>
              <a:rPr lang="en-US" sz="1900" b="1" dirty="0" smtClean="0"/>
              <a:t> &lt;</a:t>
            </a:r>
            <a:r>
              <a:rPr lang="en-US" sz="1900" dirty="0" smtClean="0"/>
              <a:t> n; </a:t>
            </a:r>
            <a:r>
              <a:rPr lang="en-US" sz="1900" dirty="0" err="1" smtClean="0"/>
              <a:t>i</a:t>
            </a:r>
            <a:r>
              <a:rPr lang="en-US" sz="1900" dirty="0" smtClean="0"/>
              <a:t>++) </a:t>
            </a:r>
            <a:r>
              <a:rPr lang="en-US" sz="1900" b="1" dirty="0" smtClean="0"/>
              <a:t/>
            </a:r>
            <a:br>
              <a:rPr lang="en-US" sz="1900" b="1" dirty="0" smtClean="0"/>
            </a:br>
            <a:r>
              <a:rPr lang="en-US" sz="1900" b="1" dirty="0" smtClean="0"/>
              <a:t>	    </a:t>
            </a:r>
            <a:r>
              <a:rPr lang="en-US" sz="1900" dirty="0" smtClean="0">
                <a:solidFill>
                  <a:srgbClr val="FF0000"/>
                </a:solidFill>
              </a:rPr>
              <a:t>for(</a:t>
            </a:r>
            <a:r>
              <a:rPr lang="en-US" sz="1900" dirty="0" err="1" smtClean="0">
                <a:solidFill>
                  <a:srgbClr val="FF0000"/>
                </a:solidFill>
              </a:rPr>
              <a:t>int</a:t>
            </a:r>
            <a:r>
              <a:rPr lang="en-US" sz="1900" b="1" dirty="0" smtClean="0">
                <a:solidFill>
                  <a:srgbClr val="FF0000"/>
                </a:solidFill>
              </a:rPr>
              <a:t> </a:t>
            </a:r>
            <a:r>
              <a:rPr lang="en-US" sz="1900" dirty="0" smtClean="0">
                <a:solidFill>
                  <a:srgbClr val="FF0000"/>
                </a:solidFill>
              </a:rPr>
              <a:t>j = 0; j &lt; </a:t>
            </a:r>
            <a:r>
              <a:rPr lang="en-US" sz="1900" dirty="0" err="1" smtClean="0">
                <a:solidFill>
                  <a:srgbClr val="FF0000"/>
                </a:solidFill>
              </a:rPr>
              <a:t>i</a:t>
            </a:r>
            <a:r>
              <a:rPr lang="en-US" sz="1900" dirty="0" smtClean="0">
                <a:solidFill>
                  <a:srgbClr val="FF0000"/>
                </a:solidFill>
              </a:rPr>
              <a:t>; j++)</a:t>
            </a:r>
            <a:endParaRPr lang="en-US" sz="19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900" b="1" dirty="0" smtClean="0"/>
              <a:t>		        </a:t>
            </a:r>
            <a:r>
              <a:rPr lang="en-US" sz="1900" dirty="0" err="1" smtClean="0"/>
              <a:t>System.out.println</a:t>
            </a:r>
            <a:r>
              <a:rPr lang="en-US" sz="1900" dirty="0" smtClean="0"/>
              <a:t>(j)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2600" dirty="0" smtClean="0"/>
              <a:t>In this case, the internal loop depends on the external loop (j &lt; </a:t>
            </a:r>
            <a:r>
              <a:rPr lang="en-US" sz="2600" dirty="0" err="1" smtClean="0"/>
              <a:t>i</a:t>
            </a:r>
            <a:r>
              <a:rPr lang="en-US" sz="2600" dirty="0" smtClean="0"/>
              <a:t>). Therefore, the number of loops is changing each time.</a:t>
            </a:r>
          </a:p>
          <a:p>
            <a:pPr lvl="2"/>
            <a:r>
              <a:rPr lang="en-US" sz="2200" dirty="0" smtClean="0"/>
              <a:t>The checking line will be executed </a:t>
            </a:r>
            <a:r>
              <a:rPr lang="en-US" sz="2200" dirty="0" smtClean="0">
                <a:solidFill>
                  <a:srgbClr val="FF0000"/>
                </a:solidFill>
              </a:rPr>
              <a:t>1+2+3+…+n</a:t>
            </a:r>
          </a:p>
          <a:p>
            <a:pPr lvl="2"/>
            <a:r>
              <a:rPr lang="en-US" sz="2200" dirty="0" smtClean="0"/>
              <a:t>The </a:t>
            </a:r>
            <a:r>
              <a:rPr lang="en-US" sz="2200" i="1" dirty="0" err="1" smtClean="0"/>
              <a:t>println</a:t>
            </a:r>
            <a:r>
              <a:rPr lang="en-US" sz="2200" dirty="0" smtClean="0"/>
              <a:t> will be executed </a:t>
            </a:r>
            <a:r>
              <a:rPr lang="en-US" sz="2200" dirty="0" smtClean="0">
                <a:solidFill>
                  <a:srgbClr val="FF0000"/>
                </a:solidFill>
              </a:rPr>
              <a:t>0+1+2+…+(n-1)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600" dirty="0" smtClean="0"/>
              <a:t>This is an example/approximation  for 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3000" dirty="0" smtClean="0"/>
              <a:t>Such cases require careful counting</a:t>
            </a:r>
          </a:p>
          <a:p>
            <a:pPr lvl="2"/>
            <a:endParaRPr lang="en-US" sz="2400" dirty="0" smtClean="0"/>
          </a:p>
        </p:txBody>
      </p:sp>
      <p:pic>
        <p:nvPicPr>
          <p:cNvPr id="4" name="Picture 4" descr="D:\Users\Abdulaziz\Downloads\6885cb69d413dba32d90d2b9db54299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8494" y="4532012"/>
            <a:ext cx="152699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Revision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Big-Oh for a function f(n)</a:t>
            </a:r>
            <a:endParaRPr lang="en-US" sz="2000" b="1" dirty="0" smtClean="0"/>
          </a:p>
          <a:p>
            <a:pPr lvl="1"/>
            <a:r>
              <a:rPr lang="en-US" sz="2400" b="1" dirty="0" smtClean="0"/>
              <a:t>Drop lower-order terms</a:t>
            </a:r>
          </a:p>
          <a:p>
            <a:pPr lvl="1"/>
            <a:r>
              <a:rPr lang="en-US" sz="2400" b="1" dirty="0" smtClean="0"/>
              <a:t>Drop constant factors</a:t>
            </a:r>
          </a:p>
          <a:p>
            <a:pPr lvl="1"/>
            <a:r>
              <a:rPr lang="en-US" sz="2400" b="1" dirty="0" smtClean="0"/>
              <a:t>Use the smallest possible class</a:t>
            </a:r>
          </a:p>
          <a:p>
            <a:pPr lvl="1"/>
            <a:r>
              <a:rPr lang="en-US" sz="2400" b="1" dirty="0" smtClean="0">
                <a:sym typeface="Symbol" pitchFamily="18" charset="2"/>
              </a:rPr>
              <a:t>Use the simplest expression of the class</a:t>
            </a:r>
          </a:p>
          <a:p>
            <a:pPr lvl="1"/>
            <a:endParaRPr lang="en-US" sz="2400" b="1" dirty="0" smtClean="0">
              <a:sym typeface="Symbol" pitchFamily="18" charset="2"/>
            </a:endParaRPr>
          </a:p>
          <a:p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Or, Find highest order term, and drop everything else (including constants)</a:t>
            </a:r>
          </a:p>
          <a:p>
            <a:pPr lvl="1">
              <a:buNone/>
            </a:pPr>
            <a:endParaRPr lang="en-US" sz="2600" dirty="0" smtClean="0"/>
          </a:p>
          <a:p>
            <a:pPr lvl="2"/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Revision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Proving f(n) is O(g(n))</a:t>
            </a:r>
            <a:endParaRPr lang="en-US" sz="2000" b="1" dirty="0" smtClean="0"/>
          </a:p>
          <a:p>
            <a:pPr lvl="1"/>
            <a:r>
              <a:rPr lang="en-US" sz="2000" dirty="0" smtClean="0">
                <a:sym typeface="Symbol" pitchFamily="18" charset="2"/>
              </a:rPr>
              <a:t>f(n) </a:t>
            </a:r>
            <a:r>
              <a:rPr lang="en-US" sz="2000" dirty="0" smtClean="0"/>
              <a:t>is </a:t>
            </a:r>
            <a:r>
              <a:rPr lang="en-US" sz="2000" dirty="0" smtClean="0">
                <a:sym typeface="Symbol" pitchFamily="18" charset="2"/>
              </a:rPr>
              <a:t>O(g(n)) </a:t>
            </a:r>
            <a:r>
              <a:rPr lang="en-US" sz="2000" dirty="0" smtClean="0"/>
              <a:t>if there are positive constants</a:t>
            </a:r>
            <a:br>
              <a:rPr lang="en-US" sz="2000" dirty="0" smtClean="0"/>
            </a:br>
            <a:r>
              <a:rPr lang="en-US" sz="2000" dirty="0" smtClean="0">
                <a:sym typeface="Symbol" pitchFamily="18" charset="2"/>
              </a:rPr>
              <a:t>c</a:t>
            </a:r>
            <a:r>
              <a:rPr lang="en-US" sz="2000" dirty="0" smtClean="0"/>
              <a:t> and </a:t>
            </a:r>
            <a:r>
              <a:rPr lang="en-US" sz="2000" dirty="0" smtClean="0">
                <a:sym typeface="Symbol" pitchFamily="18" charset="2"/>
              </a:rPr>
              <a:t>n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r>
              <a:rPr lang="en-US" sz="2000" dirty="0" smtClean="0"/>
              <a:t> such that: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smtClean="0">
                <a:sym typeface="Symbol" pitchFamily="18" charset="2"/>
              </a:rPr>
              <a:t>f(n)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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cg(n)  </a:t>
            </a:r>
            <a:r>
              <a:rPr lang="en-US" sz="2000" dirty="0" smtClean="0"/>
              <a:t>for </a:t>
            </a:r>
            <a:r>
              <a:rPr lang="en-US" sz="2000" dirty="0" smtClean="0">
                <a:sym typeface="Symbol" pitchFamily="18" charset="2"/>
              </a:rPr>
              <a:t>n 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n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sz="2000" dirty="0" smtClean="0">
              <a:sym typeface="Symbol" pitchFamily="18" charset="2"/>
            </a:endParaRPr>
          </a:p>
          <a:p>
            <a:pPr lvl="1"/>
            <a:endParaRPr lang="en-US" sz="2000" dirty="0" smtClean="0"/>
          </a:p>
          <a:p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Or: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Drop negative terms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Upgrade lower-order terms to the same level of the highest-order term level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Work it from there to calculate c and n</a:t>
            </a:r>
            <a:r>
              <a:rPr lang="en-US" sz="2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0</a:t>
            </a:r>
            <a:endParaRPr lang="en-US" sz="2400" dirty="0" smtClean="0">
              <a:solidFill>
                <a:srgbClr val="FF0000"/>
              </a:solidFill>
              <a:sym typeface="Symbol" pitchFamily="18" charset="2"/>
            </a:endParaRPr>
          </a:p>
          <a:p>
            <a:pPr lvl="1">
              <a:buNone/>
            </a:pPr>
            <a:endParaRPr lang="en-US" sz="2600" dirty="0" smtClean="0"/>
          </a:p>
          <a:p>
            <a:pPr lvl="2"/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Excercises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a).</a:t>
            </a:r>
          </a:p>
          <a:p>
            <a:pPr lvl="1">
              <a:buNone/>
            </a:pPr>
            <a:r>
              <a:rPr lang="pt-BR" sz="2400" dirty="0" smtClean="0"/>
              <a:t>s = 0;</a:t>
            </a:r>
          </a:p>
          <a:p>
            <a:pPr lvl="1">
              <a:buNone/>
            </a:pPr>
            <a:r>
              <a:rPr lang="pt-BR" sz="2400" dirty="0" smtClean="0"/>
              <a:t>for (i = 1; i &lt; n-1; i++)</a:t>
            </a:r>
          </a:p>
          <a:p>
            <a:pPr lvl="1">
              <a:buNone/>
            </a:pPr>
            <a:r>
              <a:rPr lang="pt-BR" sz="2400" dirty="0" smtClean="0"/>
              <a:t>	s = s + 1;</a:t>
            </a:r>
          </a:p>
          <a:p>
            <a:pPr lvl="1">
              <a:buNone/>
            </a:pPr>
            <a:endParaRPr lang="pt-BR" sz="2400" dirty="0" smtClean="0"/>
          </a:p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b).</a:t>
            </a:r>
          </a:p>
          <a:p>
            <a:pPr lvl="1">
              <a:buNone/>
            </a:pPr>
            <a:r>
              <a:rPr lang="pt-BR" sz="2400" dirty="0" smtClean="0"/>
              <a:t>s = 0;</a:t>
            </a:r>
          </a:p>
          <a:p>
            <a:pPr lvl="1">
              <a:buNone/>
            </a:pPr>
            <a:r>
              <a:rPr lang="pt-BR" sz="2400" dirty="0" smtClean="0"/>
              <a:t>for (i = n-5; i &gt; 4; i--)</a:t>
            </a:r>
          </a:p>
          <a:p>
            <a:pPr lvl="1">
              <a:buNone/>
            </a:pPr>
            <a:r>
              <a:rPr lang="pt-BR" sz="2400" dirty="0" smtClean="0"/>
              <a:t>	s = s + i;</a:t>
            </a:r>
            <a:endParaRPr lang="en-US" sz="2400" dirty="0" smtClean="0"/>
          </a:p>
          <a:p>
            <a:pPr lvl="2"/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Excercises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a).</a:t>
            </a:r>
          </a:p>
          <a:p>
            <a:pPr lvl="1">
              <a:buNone/>
            </a:pPr>
            <a:r>
              <a:rPr lang="pt-BR" sz="2400" dirty="0" smtClean="0"/>
              <a:t>s = 0;				</a:t>
            </a:r>
            <a:r>
              <a:rPr lang="pt-BR" sz="2400" b="1" dirty="0" smtClean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 smtClean="0"/>
              <a:t>for (i = 1; i &lt; n-1; i++)	</a:t>
            </a:r>
            <a:r>
              <a:rPr lang="pt-BR" sz="2400" b="1" dirty="0" smtClean="0">
                <a:solidFill>
                  <a:srgbClr val="FF0000"/>
                </a:solidFill>
              </a:rPr>
              <a:t>n-1</a:t>
            </a:r>
          </a:p>
          <a:p>
            <a:pPr lvl="1">
              <a:buNone/>
            </a:pPr>
            <a:r>
              <a:rPr lang="pt-BR" sz="2400" dirty="0" smtClean="0"/>
              <a:t>	s = s + 1;			</a:t>
            </a:r>
            <a:r>
              <a:rPr lang="pt-BR" sz="2400" b="1" dirty="0" smtClean="0">
                <a:solidFill>
                  <a:srgbClr val="FF0000"/>
                </a:solidFill>
              </a:rPr>
              <a:t>n-2</a:t>
            </a:r>
          </a:p>
          <a:p>
            <a:pPr lvl="1">
              <a:buNone/>
            </a:pPr>
            <a:r>
              <a:rPr lang="pt-BR" sz="2400" dirty="0" smtClean="0"/>
              <a:t>					</a:t>
            </a:r>
            <a:r>
              <a:rPr lang="pt-BR" sz="2400" b="1" dirty="0" smtClean="0">
                <a:solidFill>
                  <a:srgbClr val="FF0000"/>
                </a:solidFill>
              </a:rPr>
              <a:t>Total:	2n-2		   O(n)</a:t>
            </a:r>
          </a:p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b).</a:t>
            </a:r>
          </a:p>
          <a:p>
            <a:pPr lvl="1">
              <a:buNone/>
            </a:pPr>
            <a:r>
              <a:rPr lang="pt-BR" sz="2400" dirty="0" smtClean="0"/>
              <a:t>s = 0;</a:t>
            </a:r>
          </a:p>
          <a:p>
            <a:pPr lvl="1">
              <a:buNone/>
            </a:pPr>
            <a:r>
              <a:rPr lang="pt-BR" sz="2400" dirty="0" smtClean="0"/>
              <a:t>for (i = n-5; i &gt; 4; i--)</a:t>
            </a:r>
          </a:p>
          <a:p>
            <a:pPr lvl="1">
              <a:buNone/>
            </a:pPr>
            <a:r>
              <a:rPr lang="pt-BR" sz="2400" dirty="0" smtClean="0"/>
              <a:t>	s = s + i;</a:t>
            </a:r>
            <a:endParaRPr lang="en-US" sz="2400" dirty="0" smtClean="0"/>
          </a:p>
          <a:p>
            <a:pPr lvl="2"/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Excercises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a).</a:t>
            </a:r>
          </a:p>
          <a:p>
            <a:pPr lvl="1">
              <a:buNone/>
            </a:pPr>
            <a:r>
              <a:rPr lang="pt-BR" sz="2400" dirty="0" smtClean="0"/>
              <a:t>s = 0;				</a:t>
            </a:r>
            <a:r>
              <a:rPr lang="pt-BR" sz="2400" b="1" dirty="0" smtClean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 smtClean="0"/>
              <a:t>for (i = 1; i &lt; n-1; i++)	</a:t>
            </a:r>
            <a:r>
              <a:rPr lang="pt-BR" sz="2400" b="1" dirty="0" smtClean="0">
                <a:solidFill>
                  <a:srgbClr val="FF0000"/>
                </a:solidFill>
              </a:rPr>
              <a:t>n-1</a:t>
            </a:r>
          </a:p>
          <a:p>
            <a:pPr lvl="1">
              <a:buNone/>
            </a:pPr>
            <a:r>
              <a:rPr lang="pt-BR" sz="2400" dirty="0" smtClean="0"/>
              <a:t>	s = s + 1;			</a:t>
            </a:r>
            <a:r>
              <a:rPr lang="pt-BR" sz="2400" b="1" dirty="0" smtClean="0">
                <a:solidFill>
                  <a:srgbClr val="FF0000"/>
                </a:solidFill>
              </a:rPr>
              <a:t>n-2</a:t>
            </a:r>
          </a:p>
          <a:p>
            <a:pPr lvl="1">
              <a:buNone/>
            </a:pPr>
            <a:r>
              <a:rPr lang="pt-BR" sz="2400" dirty="0" smtClean="0"/>
              <a:t>					</a:t>
            </a:r>
            <a:r>
              <a:rPr lang="pt-BR" sz="2400" b="1" dirty="0" smtClean="0">
                <a:solidFill>
                  <a:srgbClr val="FF0000"/>
                </a:solidFill>
              </a:rPr>
              <a:t>Total:	2n-2		   O(n)</a:t>
            </a:r>
            <a:endParaRPr lang="pt-BR" sz="2400" dirty="0" smtClean="0"/>
          </a:p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b).</a:t>
            </a:r>
          </a:p>
          <a:p>
            <a:pPr lvl="1">
              <a:buNone/>
            </a:pPr>
            <a:r>
              <a:rPr lang="pt-BR" sz="2400" dirty="0" smtClean="0"/>
              <a:t>s = 0;				</a:t>
            </a:r>
            <a:r>
              <a:rPr lang="pt-BR" sz="2400" b="1" dirty="0" smtClean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 smtClean="0"/>
              <a:t>for (i = n-5; i &gt; 4; i--)	</a:t>
            </a:r>
            <a:r>
              <a:rPr lang="pt-BR" sz="2400" b="1" dirty="0" smtClean="0">
                <a:solidFill>
                  <a:srgbClr val="FF0000"/>
                </a:solidFill>
              </a:rPr>
              <a:t>n-8</a:t>
            </a:r>
          </a:p>
          <a:p>
            <a:pPr lvl="1">
              <a:buNone/>
            </a:pPr>
            <a:r>
              <a:rPr lang="pt-BR" sz="2400" dirty="0" smtClean="0"/>
              <a:t>	s = s + i;			</a:t>
            </a:r>
            <a:r>
              <a:rPr lang="pt-BR" sz="2400" b="1" dirty="0" smtClean="0">
                <a:solidFill>
                  <a:srgbClr val="FF0000"/>
                </a:solidFill>
              </a:rPr>
              <a:t>n-9</a:t>
            </a:r>
          </a:p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					Total:	2n-16	   O(n)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2"/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analysis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800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Most algorithms transform input objects into output objects.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The running time of an algorithm typically grows with the input size.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Average case time is often difficult to determine.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We focus on the worst case running time.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Easier to analyze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Crucial to applications such as games, finance and robotics</a:t>
            </a:r>
          </a:p>
          <a:p>
            <a:pPr>
              <a:lnSpc>
                <a:spcPct val="90000"/>
              </a:lnSpc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5</a:t>
            </a:fld>
            <a:endParaRPr lang="en-US" smtClean="0"/>
          </a:p>
        </p:txBody>
      </p:sp>
      <p:graphicFrame>
        <p:nvGraphicFramePr>
          <p:cNvPr id="38913" name="Object 4"/>
          <p:cNvGraphicFramePr>
            <a:graphicFrameLocks noChangeAspect="1"/>
          </p:cNvGraphicFramePr>
          <p:nvPr/>
        </p:nvGraphicFramePr>
        <p:xfrm>
          <a:off x="4972050" y="1666875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Chart" r:id="rId4" imgW="3943250" imgH="4200525" progId="MSGraph.Chart.8">
                  <p:embed followColorScheme="full"/>
                </p:oleObj>
              </mc:Choice>
              <mc:Fallback>
                <p:oleObj name="Chart" r:id="rId4" imgW="3943250" imgH="4200525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1666875"/>
                        <a:ext cx="3943350" cy="420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Excercises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c).</a:t>
            </a:r>
          </a:p>
          <a:p>
            <a:pPr lvl="1">
              <a:buNone/>
            </a:pPr>
            <a:r>
              <a:rPr lang="pt-BR" sz="2400" dirty="0" smtClean="0"/>
              <a:t>s = 0;</a:t>
            </a:r>
          </a:p>
          <a:p>
            <a:pPr lvl="1">
              <a:buNone/>
            </a:pPr>
            <a:r>
              <a:rPr lang="pt-BR" sz="2400" dirty="0" smtClean="0"/>
              <a:t>for (i = 1; i &lt;= n; i++)</a:t>
            </a:r>
          </a:p>
          <a:p>
            <a:pPr lvl="1">
              <a:buNone/>
            </a:pPr>
            <a:r>
              <a:rPr lang="pt-BR" sz="2400" dirty="0" smtClean="0"/>
              <a:t>	for (j = 1; j &lt;= n; j++)</a:t>
            </a:r>
          </a:p>
          <a:p>
            <a:pPr lvl="1">
              <a:buNone/>
            </a:pPr>
            <a:r>
              <a:rPr lang="pt-BR" sz="2400" dirty="0" smtClean="0"/>
              <a:t>		s = s + 1;</a:t>
            </a:r>
          </a:p>
          <a:p>
            <a:pPr lvl="1">
              <a:buNone/>
            </a:pPr>
            <a:endParaRPr lang="pt-BR" sz="2400" dirty="0" smtClean="0"/>
          </a:p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d).</a:t>
            </a:r>
          </a:p>
          <a:p>
            <a:pPr lvl="1">
              <a:buNone/>
            </a:pPr>
            <a:r>
              <a:rPr lang="nn-NO" sz="2400" dirty="0" smtClean="0"/>
              <a:t>i = 0;</a:t>
            </a:r>
          </a:p>
          <a:p>
            <a:pPr lvl="1">
              <a:buNone/>
            </a:pPr>
            <a:r>
              <a:rPr lang="nn-NO" sz="2400" dirty="0" smtClean="0"/>
              <a:t>while (i &lt;= 10)</a:t>
            </a:r>
          </a:p>
          <a:p>
            <a:pPr lvl="1">
              <a:buNone/>
            </a:pPr>
            <a:r>
              <a:rPr lang="nn-NO" sz="2400" dirty="0" smtClean="0"/>
              <a:t>	i = i + 1;</a:t>
            </a:r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Excercises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c).</a:t>
            </a:r>
          </a:p>
          <a:p>
            <a:pPr lvl="1">
              <a:buNone/>
            </a:pPr>
            <a:r>
              <a:rPr lang="pt-BR" sz="2400" dirty="0" smtClean="0"/>
              <a:t>s = 0;				</a:t>
            </a:r>
            <a:r>
              <a:rPr lang="pt-BR" sz="2400" b="1" dirty="0" smtClean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 smtClean="0"/>
              <a:t>for (i = 1; i &lt;= n; i++)	</a:t>
            </a:r>
            <a:r>
              <a:rPr lang="pt-BR" sz="2400" b="1" dirty="0" smtClean="0">
                <a:solidFill>
                  <a:srgbClr val="FF0000"/>
                </a:solidFill>
              </a:rPr>
              <a:t>n+1</a:t>
            </a:r>
          </a:p>
          <a:p>
            <a:pPr lvl="1">
              <a:buNone/>
            </a:pPr>
            <a:r>
              <a:rPr lang="pt-BR" sz="2400" dirty="0" smtClean="0"/>
              <a:t>	for (j = 1; j &lt;= n; j++)	</a:t>
            </a:r>
            <a:r>
              <a:rPr lang="pt-BR" sz="2400" b="1" dirty="0" smtClean="0">
                <a:solidFill>
                  <a:srgbClr val="FF0000"/>
                </a:solidFill>
              </a:rPr>
              <a:t>n(n+1)</a:t>
            </a:r>
          </a:p>
          <a:p>
            <a:pPr lvl="1">
              <a:buNone/>
            </a:pPr>
            <a:r>
              <a:rPr lang="pt-BR" sz="2400" dirty="0" smtClean="0"/>
              <a:t>		s = s + 1;			</a:t>
            </a:r>
            <a:r>
              <a:rPr lang="pt-BR" sz="2400" b="1" dirty="0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					</a:t>
            </a:r>
            <a:r>
              <a:rPr lang="pt-BR" sz="2400" b="1" dirty="0" smtClean="0">
                <a:solidFill>
                  <a:srgbClr val="FF0000"/>
                </a:solidFill>
              </a:rPr>
              <a:t>Total:	2n</a:t>
            </a:r>
            <a:r>
              <a:rPr lang="en-US" sz="2400" b="1" baseline="30000" dirty="0" smtClean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400" b="1" dirty="0" smtClean="0">
                <a:solidFill>
                  <a:srgbClr val="FF0000"/>
                </a:solidFill>
              </a:rPr>
              <a:t>+2n+2	   O(n</a:t>
            </a:r>
            <a:r>
              <a:rPr lang="en-US" sz="2400" b="1" baseline="30000" dirty="0" smtClean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400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d).</a:t>
            </a:r>
          </a:p>
          <a:p>
            <a:pPr lvl="1">
              <a:buNone/>
            </a:pPr>
            <a:r>
              <a:rPr lang="nn-NO" sz="2400" dirty="0" smtClean="0"/>
              <a:t>i = 0;</a:t>
            </a:r>
          </a:p>
          <a:p>
            <a:pPr lvl="1">
              <a:buNone/>
            </a:pPr>
            <a:r>
              <a:rPr lang="nn-NO" sz="2400" dirty="0" smtClean="0"/>
              <a:t>while (i &lt;= 10)</a:t>
            </a:r>
          </a:p>
          <a:p>
            <a:pPr lvl="1">
              <a:buNone/>
            </a:pPr>
            <a:r>
              <a:rPr lang="nn-NO" sz="2400" dirty="0" smtClean="0"/>
              <a:t>	i = i + 1;</a:t>
            </a:r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Excercises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c).</a:t>
            </a:r>
          </a:p>
          <a:p>
            <a:pPr lvl="1">
              <a:buNone/>
            </a:pPr>
            <a:r>
              <a:rPr lang="pt-BR" sz="2400" dirty="0" smtClean="0"/>
              <a:t>s = 0;				</a:t>
            </a:r>
            <a:r>
              <a:rPr lang="pt-BR" sz="2400" b="1" dirty="0" smtClean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 smtClean="0"/>
              <a:t>for (i = 1; i &lt;= n; i++)	</a:t>
            </a:r>
            <a:r>
              <a:rPr lang="pt-BR" sz="2400" b="1" dirty="0" smtClean="0">
                <a:solidFill>
                  <a:srgbClr val="FF0000"/>
                </a:solidFill>
              </a:rPr>
              <a:t>n+1</a:t>
            </a:r>
          </a:p>
          <a:p>
            <a:pPr lvl="1">
              <a:buNone/>
            </a:pPr>
            <a:r>
              <a:rPr lang="pt-BR" sz="2400" dirty="0" smtClean="0"/>
              <a:t>	for (j = 1; j &lt;= n; j++)	</a:t>
            </a:r>
            <a:r>
              <a:rPr lang="pt-BR" sz="2400" b="1" dirty="0" smtClean="0">
                <a:solidFill>
                  <a:srgbClr val="FF0000"/>
                </a:solidFill>
              </a:rPr>
              <a:t>n(n+1)</a:t>
            </a:r>
          </a:p>
          <a:p>
            <a:pPr lvl="1">
              <a:buNone/>
            </a:pPr>
            <a:r>
              <a:rPr lang="pt-BR" sz="2400" dirty="0" smtClean="0"/>
              <a:t>		s = s + 1;			</a:t>
            </a:r>
            <a:r>
              <a:rPr lang="pt-BR" sz="2400" b="1" dirty="0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					</a:t>
            </a:r>
            <a:r>
              <a:rPr lang="pt-BR" sz="2400" b="1" dirty="0" smtClean="0">
                <a:solidFill>
                  <a:srgbClr val="FF0000"/>
                </a:solidFill>
              </a:rPr>
              <a:t>Total:	2n</a:t>
            </a:r>
            <a:r>
              <a:rPr lang="en-US" sz="2400" b="1" baseline="30000" dirty="0" smtClean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400" b="1" dirty="0" smtClean="0">
                <a:solidFill>
                  <a:srgbClr val="FF0000"/>
                </a:solidFill>
              </a:rPr>
              <a:t>+2n+2	   O(n</a:t>
            </a:r>
            <a:r>
              <a:rPr lang="en-US" sz="2400" b="1" baseline="30000" dirty="0" smtClean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400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d).</a:t>
            </a:r>
          </a:p>
          <a:p>
            <a:pPr lvl="1">
              <a:buNone/>
            </a:pPr>
            <a:r>
              <a:rPr lang="nn-NO" sz="2400" dirty="0" smtClean="0"/>
              <a:t>i = 0;				</a:t>
            </a:r>
            <a:r>
              <a:rPr lang="nn-NO" sz="2400" b="1" dirty="0" smtClean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nn-NO" sz="2400" dirty="0" smtClean="0"/>
              <a:t>while (i &lt;= 10)			</a:t>
            </a:r>
            <a:r>
              <a:rPr lang="nn-NO" sz="2400" b="1" dirty="0" smtClean="0">
                <a:solidFill>
                  <a:srgbClr val="FF0000"/>
                </a:solidFill>
              </a:rPr>
              <a:t>12</a:t>
            </a:r>
          </a:p>
          <a:p>
            <a:pPr lvl="1">
              <a:buNone/>
            </a:pPr>
            <a:r>
              <a:rPr lang="nn-NO" sz="2400" dirty="0" smtClean="0"/>
              <a:t>	i = i + 1;			</a:t>
            </a:r>
            <a:r>
              <a:rPr lang="nn-NO" sz="2400" b="1" dirty="0" smtClean="0">
                <a:solidFill>
                  <a:srgbClr val="FF0000"/>
                </a:solidFill>
              </a:rPr>
              <a:t>11</a:t>
            </a:r>
          </a:p>
          <a:p>
            <a:pPr lvl="1">
              <a:buNone/>
            </a:pPr>
            <a:r>
              <a:rPr lang="en-US" sz="2400" dirty="0" smtClean="0"/>
              <a:t>					</a:t>
            </a:r>
            <a:r>
              <a:rPr lang="en-US" sz="2400" b="1" dirty="0" smtClean="0">
                <a:solidFill>
                  <a:srgbClr val="FF0000"/>
                </a:solidFill>
              </a:rPr>
              <a:t>Total:	24		   O(1)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Excercises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e).</a:t>
            </a:r>
          </a:p>
          <a:p>
            <a:pPr lvl="1">
              <a:buNone/>
            </a:pPr>
            <a:r>
              <a:rPr lang="pt-BR" sz="2400" dirty="0" smtClean="0"/>
              <a:t>s = 0;</a:t>
            </a:r>
          </a:p>
          <a:p>
            <a:pPr lvl="1">
              <a:buNone/>
            </a:pPr>
            <a:r>
              <a:rPr lang="pt-BR" sz="2400" dirty="0" smtClean="0"/>
              <a:t>for (i = 1; i &lt;= n; i++)</a:t>
            </a:r>
          </a:p>
          <a:p>
            <a:pPr lvl="1">
              <a:buNone/>
            </a:pPr>
            <a:r>
              <a:rPr lang="pt-BR" sz="2400" dirty="0" smtClean="0"/>
              <a:t>	for (j = 0; j &lt;= n; j++)</a:t>
            </a:r>
          </a:p>
          <a:p>
            <a:pPr lvl="1">
              <a:buNone/>
            </a:pPr>
            <a:r>
              <a:rPr lang="pt-BR" sz="2400" dirty="0" smtClean="0"/>
              <a:t>		for (k = 0; k &lt;= n; k++)</a:t>
            </a:r>
          </a:p>
          <a:p>
            <a:pPr lvl="1">
              <a:buNone/>
            </a:pPr>
            <a:r>
              <a:rPr lang="pt-BR" sz="2400" dirty="0" smtClean="0"/>
              <a:t>			s = s + 1;</a:t>
            </a:r>
          </a:p>
          <a:p>
            <a:pPr lvl="1">
              <a:buNone/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Excercises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e).</a:t>
            </a:r>
          </a:p>
          <a:p>
            <a:pPr lvl="1">
              <a:buNone/>
            </a:pPr>
            <a:r>
              <a:rPr lang="pt-BR" sz="2400" dirty="0" smtClean="0"/>
              <a:t>s = 0;					</a:t>
            </a:r>
            <a:r>
              <a:rPr lang="pt-BR" sz="2400" b="1" dirty="0" smtClean="0">
                <a:solidFill>
                  <a:srgbClr val="FF0000"/>
                </a:solidFill>
              </a:rPr>
              <a:t>1</a:t>
            </a:r>
          </a:p>
          <a:p>
            <a:pPr lvl="1">
              <a:buNone/>
            </a:pPr>
            <a:r>
              <a:rPr lang="pt-BR" sz="2400" dirty="0" smtClean="0"/>
              <a:t>for (i = 1; i &lt;= n; i++)		</a:t>
            </a:r>
            <a:r>
              <a:rPr lang="pt-BR" sz="2400" b="1" dirty="0" smtClean="0">
                <a:solidFill>
                  <a:srgbClr val="FF0000"/>
                </a:solidFill>
              </a:rPr>
              <a:t>n+1</a:t>
            </a:r>
          </a:p>
          <a:p>
            <a:pPr lvl="1">
              <a:buNone/>
            </a:pPr>
            <a:r>
              <a:rPr lang="pt-BR" sz="2400" dirty="0" smtClean="0"/>
              <a:t>	for (j = 0; j &lt;= n; j++)		</a:t>
            </a:r>
            <a:r>
              <a:rPr lang="pt-BR" sz="2400" b="1" dirty="0" smtClean="0">
                <a:solidFill>
                  <a:srgbClr val="FF0000"/>
                </a:solidFill>
              </a:rPr>
              <a:t>n(n+2)</a:t>
            </a:r>
          </a:p>
          <a:p>
            <a:pPr lvl="1">
              <a:buNone/>
            </a:pPr>
            <a:r>
              <a:rPr lang="pt-BR" sz="2400" dirty="0" smtClean="0"/>
              <a:t>		for (k = 0; k &lt;= n; k++)		</a:t>
            </a:r>
            <a:r>
              <a:rPr lang="pt-BR" sz="2400" b="1" dirty="0" smtClean="0">
                <a:solidFill>
                  <a:srgbClr val="FF0000"/>
                </a:solidFill>
              </a:rPr>
              <a:t>n(n+1)(n+2)</a:t>
            </a:r>
          </a:p>
          <a:p>
            <a:pPr lvl="1">
              <a:buNone/>
            </a:pPr>
            <a:r>
              <a:rPr lang="pt-BR" sz="2400" dirty="0" smtClean="0"/>
              <a:t>			s = s + 1;			</a:t>
            </a:r>
            <a:r>
              <a:rPr lang="pt-BR" sz="2400" b="1" dirty="0" smtClean="0">
                <a:solidFill>
                  <a:srgbClr val="FF0000"/>
                </a:solidFill>
              </a:rPr>
              <a:t>n(n+1)(n+1)</a:t>
            </a:r>
          </a:p>
          <a:p>
            <a:pPr lvl="1">
              <a:buNone/>
            </a:pPr>
            <a:r>
              <a:rPr lang="pt-BR" sz="2400" dirty="0" smtClean="0"/>
              <a:t>						</a:t>
            </a:r>
            <a:r>
              <a:rPr lang="pt-BR" sz="2400" b="1" dirty="0" smtClean="0">
                <a:solidFill>
                  <a:srgbClr val="FF0000"/>
                </a:solidFill>
              </a:rPr>
              <a:t>Total: O(n</a:t>
            </a:r>
            <a:r>
              <a:rPr lang="en-US" sz="2400" b="1" baseline="30000" dirty="0" smtClean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3</a:t>
            </a:r>
            <a:r>
              <a:rPr lang="pt-BR" sz="2400" b="1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Excercises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f).</a:t>
            </a:r>
          </a:p>
          <a:p>
            <a:pPr lvl="1">
              <a:buNone/>
            </a:pPr>
            <a:r>
              <a:rPr lang="pt-BR" sz="2400" dirty="0" smtClean="0"/>
              <a:t>s = 0;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for (i = 0; i &lt;= n; i++)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	for (j = 0; j &lt; i; j++)	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		s = s + 1;</a:t>
            </a:r>
          </a:p>
          <a:p>
            <a:pPr lvl="1">
              <a:buNone/>
            </a:pP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g).</a:t>
            </a:r>
          </a:p>
          <a:p>
            <a:pPr lvl="1">
              <a:buNone/>
            </a:pPr>
            <a:r>
              <a:rPr lang="pt-BR" sz="2400" dirty="0" smtClean="0"/>
              <a:t>s = 0;</a:t>
            </a:r>
          </a:p>
          <a:p>
            <a:pPr lvl="1">
              <a:buNone/>
            </a:pPr>
            <a:r>
              <a:rPr lang="pt-BR" sz="2400" dirty="0" smtClean="0"/>
              <a:t>for (i = 0; i &lt;= n; i++)</a:t>
            </a:r>
          </a:p>
          <a:p>
            <a:pPr lvl="1">
              <a:buNone/>
            </a:pPr>
            <a:r>
              <a:rPr lang="pt-BR" sz="2400" dirty="0" smtClean="0"/>
              <a:t>	for (j = i+1; j &lt;= n; j++)</a:t>
            </a:r>
          </a:p>
          <a:p>
            <a:pPr lvl="1">
              <a:buNone/>
            </a:pPr>
            <a:r>
              <a:rPr lang="pt-BR" sz="2400" dirty="0" smtClean="0"/>
              <a:t>		s = s + 1;</a:t>
            </a:r>
          </a:p>
          <a:p>
            <a:pPr lvl="1">
              <a:buNone/>
            </a:pPr>
            <a:r>
              <a:rPr lang="pt-BR" sz="2400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Excercises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f).</a:t>
            </a:r>
          </a:p>
          <a:p>
            <a:pPr lvl="1">
              <a:buNone/>
            </a:pPr>
            <a:r>
              <a:rPr lang="pt-BR" sz="2400" dirty="0" smtClean="0"/>
              <a:t>s = 0;				</a:t>
            </a:r>
            <a:r>
              <a:rPr lang="pt-BR" sz="2000" b="1" dirty="0" smtClean="0">
                <a:solidFill>
                  <a:srgbClr val="FF0000"/>
                </a:solidFill>
              </a:rPr>
              <a:t>1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for (i = 0; i &lt;= n; i++)	</a:t>
            </a:r>
            <a:r>
              <a:rPr lang="pt-BR" sz="2000" b="1" dirty="0" smtClean="0">
                <a:solidFill>
                  <a:srgbClr val="FF0000"/>
                </a:solidFill>
              </a:rPr>
              <a:t>n+2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	for (j = 0; j &lt; i; j++)		</a:t>
            </a:r>
            <a:r>
              <a:rPr lang="pt-BR" sz="2000" b="1" dirty="0" smtClean="0">
                <a:solidFill>
                  <a:srgbClr val="FF0000"/>
                </a:solidFill>
              </a:rPr>
              <a:t>1+2+...+(n+1)        </a:t>
            </a:r>
            <a:r>
              <a:rPr lang="en-US" sz="1400" b="1" dirty="0" smtClean="0">
                <a:solidFill>
                  <a:srgbClr val="FF0000"/>
                </a:solidFill>
              </a:rPr>
              <a:t>~</a:t>
            </a:r>
            <a:r>
              <a:rPr lang="pt-BR" sz="1400" b="1" dirty="0" smtClean="0">
                <a:solidFill>
                  <a:srgbClr val="FF0000"/>
                </a:solidFill>
              </a:rPr>
              <a:t>n(n+1)/2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		s = s + 1;			</a:t>
            </a:r>
            <a:r>
              <a:rPr lang="pt-BR" sz="2000" b="1" dirty="0" smtClean="0">
                <a:solidFill>
                  <a:srgbClr val="FF0000"/>
                </a:solidFill>
              </a:rPr>
              <a:t>1+2+...+n              </a:t>
            </a:r>
            <a:r>
              <a:rPr lang="pt-BR" sz="1400" b="1" dirty="0" smtClean="0">
                <a:solidFill>
                  <a:srgbClr val="FF0000"/>
                </a:solidFill>
              </a:rPr>
              <a:t>=n(n+1)/2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					</a:t>
            </a:r>
            <a:r>
              <a:rPr lang="pt-BR" sz="2000" b="1" dirty="0" smtClean="0">
                <a:solidFill>
                  <a:srgbClr val="FF0000"/>
                </a:solidFill>
              </a:rPr>
              <a:t>Total:	O(n</a:t>
            </a:r>
            <a:r>
              <a:rPr lang="en-US" sz="2000" b="1" baseline="30000" dirty="0" smtClean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000" b="1" dirty="0" smtClean="0">
                <a:solidFill>
                  <a:srgbClr val="FF0000"/>
                </a:solidFill>
              </a:rPr>
              <a:t>)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g).</a:t>
            </a:r>
          </a:p>
          <a:p>
            <a:pPr lvl="1">
              <a:buNone/>
            </a:pPr>
            <a:r>
              <a:rPr lang="pt-BR" sz="2400" dirty="0" smtClean="0"/>
              <a:t>s = 0;</a:t>
            </a:r>
          </a:p>
          <a:p>
            <a:pPr lvl="1">
              <a:buNone/>
            </a:pPr>
            <a:r>
              <a:rPr lang="pt-BR" sz="2400" dirty="0" smtClean="0"/>
              <a:t>for (i = 0; i &lt;= n; i++)</a:t>
            </a:r>
          </a:p>
          <a:p>
            <a:pPr lvl="1">
              <a:buNone/>
            </a:pPr>
            <a:r>
              <a:rPr lang="pt-BR" sz="2400" dirty="0" smtClean="0"/>
              <a:t>	for (j = i+1; j &lt;= n; j++)</a:t>
            </a:r>
          </a:p>
          <a:p>
            <a:pPr lvl="1">
              <a:buNone/>
            </a:pPr>
            <a:r>
              <a:rPr lang="pt-BR" sz="2400" dirty="0" smtClean="0"/>
              <a:t>		s = s + 1;</a:t>
            </a:r>
          </a:p>
          <a:p>
            <a:pPr lvl="1">
              <a:buNone/>
            </a:pPr>
            <a:r>
              <a:rPr lang="pt-BR" sz="2400" dirty="0" smtClean="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Excercises</a:t>
            </a:r>
            <a:endParaRPr lang="x-none" dirty="0" smtClean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f).</a:t>
            </a:r>
          </a:p>
          <a:p>
            <a:pPr lvl="1">
              <a:buNone/>
            </a:pPr>
            <a:r>
              <a:rPr lang="pt-BR" sz="2400" dirty="0" smtClean="0"/>
              <a:t>s = 0;				</a:t>
            </a:r>
            <a:r>
              <a:rPr lang="pt-BR" sz="2000" b="1" dirty="0" smtClean="0">
                <a:solidFill>
                  <a:srgbClr val="FF0000"/>
                </a:solidFill>
              </a:rPr>
              <a:t>1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for (i = 0; i &lt;= n; i++)	</a:t>
            </a:r>
            <a:r>
              <a:rPr lang="pt-BR" sz="2000" b="1" dirty="0" smtClean="0">
                <a:solidFill>
                  <a:srgbClr val="FF0000"/>
                </a:solidFill>
              </a:rPr>
              <a:t>n+2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	for (j = 0; j &lt; i; j++)		</a:t>
            </a:r>
            <a:r>
              <a:rPr lang="pt-BR" sz="2000" b="1" dirty="0" smtClean="0">
                <a:solidFill>
                  <a:srgbClr val="FF0000"/>
                </a:solidFill>
              </a:rPr>
              <a:t>1+2+...+(n+1)        </a:t>
            </a:r>
            <a:r>
              <a:rPr lang="en-US" sz="1400" b="1" dirty="0" smtClean="0">
                <a:solidFill>
                  <a:srgbClr val="FF0000"/>
                </a:solidFill>
              </a:rPr>
              <a:t>~</a:t>
            </a:r>
            <a:r>
              <a:rPr lang="pt-BR" sz="1400" b="1" dirty="0" smtClean="0">
                <a:solidFill>
                  <a:srgbClr val="FF0000"/>
                </a:solidFill>
              </a:rPr>
              <a:t>n(n+1)/2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		s = s + 1;			</a:t>
            </a:r>
            <a:r>
              <a:rPr lang="pt-BR" sz="2000" b="1" dirty="0" smtClean="0">
                <a:solidFill>
                  <a:srgbClr val="FF0000"/>
                </a:solidFill>
              </a:rPr>
              <a:t>1+2+...+n              </a:t>
            </a:r>
            <a:r>
              <a:rPr lang="pt-BR" sz="1400" b="1" dirty="0" smtClean="0">
                <a:solidFill>
                  <a:srgbClr val="FF0000"/>
                </a:solidFill>
              </a:rPr>
              <a:t>=n(n+1)/2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					</a:t>
            </a:r>
            <a:r>
              <a:rPr lang="pt-BR" sz="2000" b="1" dirty="0" smtClean="0">
                <a:solidFill>
                  <a:srgbClr val="FF0000"/>
                </a:solidFill>
              </a:rPr>
              <a:t>Total:	O(n</a:t>
            </a:r>
            <a:r>
              <a:rPr lang="en-US" sz="2000" b="1" baseline="30000" dirty="0" smtClean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000" b="1" dirty="0" smtClean="0">
                <a:solidFill>
                  <a:srgbClr val="FF0000"/>
                </a:solidFill>
              </a:rPr>
              <a:t>)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g).</a:t>
            </a:r>
          </a:p>
          <a:p>
            <a:pPr lvl="1">
              <a:buNone/>
            </a:pPr>
            <a:r>
              <a:rPr lang="pt-BR" sz="2400" dirty="0" smtClean="0"/>
              <a:t>s = 0;				</a:t>
            </a:r>
            <a:r>
              <a:rPr lang="pt-BR" sz="2000" b="1" dirty="0" smtClean="0">
                <a:solidFill>
                  <a:srgbClr val="FF0000"/>
                </a:solidFill>
              </a:rPr>
              <a:t>1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for (i = 0; i &lt;= n; i++)	</a:t>
            </a:r>
            <a:r>
              <a:rPr lang="pt-BR" sz="2000" b="1" dirty="0" smtClean="0">
                <a:solidFill>
                  <a:srgbClr val="FF0000"/>
                </a:solidFill>
              </a:rPr>
              <a:t>n+2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	for (j = i+1; j &lt;= n; j++)	</a:t>
            </a:r>
            <a:r>
              <a:rPr lang="pt-BR" sz="2000" b="1" dirty="0" smtClean="0">
                <a:solidFill>
                  <a:srgbClr val="FF0000"/>
                </a:solidFill>
              </a:rPr>
              <a:t>(n+1)+n+...+2+1    </a:t>
            </a:r>
            <a:r>
              <a:rPr lang="en-US" sz="1400" b="1" dirty="0" smtClean="0">
                <a:solidFill>
                  <a:srgbClr val="FF0000"/>
                </a:solidFill>
              </a:rPr>
              <a:t>~</a:t>
            </a:r>
            <a:r>
              <a:rPr lang="pt-BR" sz="1400" b="1" dirty="0" smtClean="0">
                <a:solidFill>
                  <a:srgbClr val="FF0000"/>
                </a:solidFill>
              </a:rPr>
              <a:t>n(n+1)/2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		s = s + 1;			</a:t>
            </a:r>
            <a:r>
              <a:rPr lang="pt-BR" sz="2000" b="1" dirty="0" smtClean="0">
                <a:solidFill>
                  <a:srgbClr val="FF0000"/>
                </a:solidFill>
              </a:rPr>
              <a:t>n+(n-1)+...+2+1    </a:t>
            </a:r>
            <a:r>
              <a:rPr lang="pt-BR" sz="1400" b="1" dirty="0" smtClean="0">
                <a:solidFill>
                  <a:srgbClr val="FF0000"/>
                </a:solidFill>
              </a:rPr>
              <a:t>=n(n+1)/2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pt-BR" sz="2400" dirty="0" smtClean="0"/>
              <a:t>					</a:t>
            </a:r>
            <a:r>
              <a:rPr lang="pt-BR" sz="2000" b="1" dirty="0" smtClean="0">
                <a:solidFill>
                  <a:srgbClr val="FF0000"/>
                </a:solidFill>
              </a:rPr>
              <a:t>Total:	O(n</a:t>
            </a:r>
            <a:r>
              <a:rPr lang="en-US" sz="2000" b="1" baseline="30000" dirty="0" smtClean="0">
                <a:solidFill>
                  <a:srgbClr val="FF0000"/>
                </a:solidFill>
                <a:latin typeface="Arial"/>
                <a:ea typeface="Calibri"/>
                <a:cs typeface="Arial"/>
              </a:rPr>
              <a:t>2</a:t>
            </a:r>
            <a:r>
              <a:rPr lang="pt-BR" sz="2000" b="1" dirty="0" smtClean="0">
                <a:solidFill>
                  <a:srgbClr val="FF0000"/>
                </a:solidFill>
              </a:rPr>
              <a:t>)</a:t>
            </a:r>
            <a:endParaRPr lang="pt-B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analysis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800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Write a program implementing the algorithm.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Run the program with inputs of varying size and composition.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Use a method like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System.currentTimeMillis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to get an accurate measure of the actual running time.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Plot the results</a:t>
            </a:r>
          </a:p>
          <a:p>
            <a:pPr>
              <a:lnSpc>
                <a:spcPct val="90000"/>
              </a:lnSpc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6</a:t>
            </a:fld>
            <a:endParaRPr lang="en-US" smtClean="0"/>
          </a:p>
        </p:txBody>
      </p:sp>
      <p:graphicFrame>
        <p:nvGraphicFramePr>
          <p:cNvPr id="58371" name="Object 4"/>
          <p:cNvGraphicFramePr>
            <a:graphicFrameLocks noChangeAspect="1"/>
          </p:cNvGraphicFramePr>
          <p:nvPr/>
        </p:nvGraphicFramePr>
        <p:xfrm>
          <a:off x="4562475" y="1524000"/>
          <a:ext cx="44291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Chart" r:id="rId4" imgW="4429175" imgH="4648289" progId="MSGraph.Chart.8">
                  <p:embed followColorScheme="full"/>
                </p:oleObj>
              </mc:Choice>
              <mc:Fallback>
                <p:oleObj name="Chart" r:id="rId4" imgW="4429175" imgH="464828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1524000"/>
                        <a:ext cx="4429125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Limitations:</a:t>
            </a:r>
            <a:endParaRPr lang="en-US" sz="36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</a:rPr>
              <a:t>It is necessary to implement the algorithm, which may be difficult.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accent4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</a:rPr>
              <a:t>Results may not be indicative of the running time on other inputs not included in the experiment. 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accent4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4"/>
                </a:solidFill>
              </a:rPr>
              <a:t>In order to compare two algorithms, the same hardware and software environments must be </a:t>
            </a:r>
            <a:r>
              <a:rPr lang="en-US" sz="2800" dirty="0" smtClean="0">
                <a:solidFill>
                  <a:schemeClr val="accent4"/>
                </a:solidFill>
              </a:rPr>
              <a:t>used (depends on them).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2282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Uses a high-level description of the algorithm instead of an implementation.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Characterizes running time as a function of the input size, </a:t>
            </a:r>
            <a:r>
              <a:rPr lang="en-US" sz="2800" i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Takes into account all possible inputs.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Allows us to evaluate the speed of an algorithm independent of the hardware/software environment.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Theoretical Analysis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39624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Pseudocode</a:t>
            </a:r>
            <a:r>
              <a:rPr lang="en-US" sz="3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High-level description of an algorithm.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More structured than English prose.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Less detailed than a program.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Preferred notation for describing algorithms.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Hides program design issues</a:t>
            </a:r>
            <a:r>
              <a:rPr lang="en-US" sz="2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4B9526-6939-4E78-A316-F629CFF57636}" type="slidenum">
              <a:rPr lang="en-US" smtClean="0"/>
              <a:pPr/>
              <a:t>9</a:t>
            </a:fld>
            <a:endParaRPr lang="en-US" smtClean="0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4495800" y="2582862"/>
            <a:ext cx="4495800" cy="3360737"/>
            <a:chOff x="2688" y="1056"/>
            <a:chExt cx="2832" cy="2117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154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defTabSz="228600"/>
              <a:r>
                <a:rPr lang="en-US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Algorithm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i="1" dirty="0" err="1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arrayMax</a:t>
              </a:r>
              <a:r>
                <a:rPr lang="en-US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1" i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b="1" i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  <a:p>
              <a:pPr defTabSz="228600"/>
              <a:r>
                <a:rPr lang="en-US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Input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array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of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integers</a:t>
              </a:r>
            </a:p>
            <a:p>
              <a:pPr defTabSz="228600"/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Output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maximum element of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  <a:p>
              <a:pPr defTabSz="22860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currentMax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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[0]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defTabSz="228600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for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 1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to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n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 1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do</a:t>
              </a:r>
            </a:p>
            <a:p>
              <a:pPr defTabSz="228600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		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if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[</a:t>
              </a:r>
              <a:r>
                <a:rPr lang="en-US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]  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currentMax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then</a:t>
              </a:r>
            </a:p>
            <a:p>
              <a:pPr defTabSz="228600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			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currentMax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 </a:t>
              </a:r>
              <a:r>
                <a:rPr lang="en-US" b="1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A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[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]</a:t>
              </a:r>
            </a:p>
            <a:p>
              <a:pPr defTabSz="228600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	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return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b="1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currentMax</a:t>
              </a: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Example: find max element of an array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2402</TotalTime>
  <Words>3728</Words>
  <Application>Microsoft Macintosh PowerPoint</Application>
  <PresentationFormat>On-screen Show (4:3)</PresentationFormat>
  <Paragraphs>920</Paragraphs>
  <Slides>57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Clarity</vt:lpstr>
      <vt:lpstr>Chart</vt:lpstr>
      <vt:lpstr>Worksheet</vt:lpstr>
      <vt:lpstr>Performance Analysis</vt:lpstr>
      <vt:lpstr>Outline</vt:lpstr>
      <vt:lpstr>Introduction</vt:lpstr>
      <vt:lpstr>Introduction</vt:lpstr>
      <vt:lpstr>Experimental analysis</vt:lpstr>
      <vt:lpstr>Experimental analysis</vt:lpstr>
      <vt:lpstr>Experimental analysis</vt:lpstr>
      <vt:lpstr>Theoretical Analysis</vt:lpstr>
      <vt:lpstr>Theoretical Analysis</vt:lpstr>
      <vt:lpstr>Theoretical Analysis</vt:lpstr>
      <vt:lpstr>Theoretical Analysis</vt:lpstr>
      <vt:lpstr>Theoretical Analysis</vt:lpstr>
      <vt:lpstr>Theoretical Analysis</vt:lpstr>
      <vt:lpstr>Theoretical Analysis</vt:lpstr>
      <vt:lpstr>Theoretical Analysis</vt:lpstr>
      <vt:lpstr>Estimating Running Time</vt:lpstr>
      <vt:lpstr>Growth Rate of Running Time</vt:lpstr>
      <vt:lpstr>Why Growth Rate Matters</vt:lpstr>
      <vt:lpstr>Comparing Growth Rate in Tabular form</vt:lpstr>
      <vt:lpstr>Comparing Growth Rate in Tabular form</vt:lpstr>
      <vt:lpstr>Comparison of Two Algorithms (an example)</vt:lpstr>
      <vt:lpstr>Constant Factors</vt:lpstr>
      <vt:lpstr>Big-Oh Notation</vt:lpstr>
      <vt:lpstr>Big-Oh Notation</vt:lpstr>
      <vt:lpstr>Big-Oh Example</vt:lpstr>
      <vt:lpstr>More Big-Oh Examples</vt:lpstr>
      <vt:lpstr>More Big-Oh Examples</vt:lpstr>
      <vt:lpstr>More Big-Oh Examples</vt:lpstr>
      <vt:lpstr>More Big-Oh Examples</vt:lpstr>
      <vt:lpstr>Big-Oh and Growth Rate</vt:lpstr>
      <vt:lpstr>Big-Oh Rules</vt:lpstr>
      <vt:lpstr>Asymptotic Algorithm Analysis</vt:lpstr>
      <vt:lpstr>Computing Prefix Averages (an example)</vt:lpstr>
      <vt:lpstr>Computing Prefix Averages (an example)</vt:lpstr>
      <vt:lpstr>Computing Prefix Averages (an example)</vt:lpstr>
      <vt:lpstr>Computing Prefix Averages (an example)</vt:lpstr>
      <vt:lpstr>Computing Prefix Averages (an example)</vt:lpstr>
      <vt:lpstr>Big-Oh From Smallest to Largest</vt:lpstr>
      <vt:lpstr>Big-Oh Examples</vt:lpstr>
      <vt:lpstr>Revision</vt:lpstr>
      <vt:lpstr>Revision</vt:lpstr>
      <vt:lpstr>Revision</vt:lpstr>
      <vt:lpstr>Revision</vt:lpstr>
      <vt:lpstr>Revision</vt:lpstr>
      <vt:lpstr>Revision</vt:lpstr>
      <vt:lpstr>Revision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  <vt:lpstr>Excercises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(2)</dc:title>
  <dc:creator>Administrator</dc:creator>
  <cp:lastModifiedBy>MacBook Pro</cp:lastModifiedBy>
  <cp:revision>151</cp:revision>
  <dcterms:created xsi:type="dcterms:W3CDTF">2011-09-25T12:56:19Z</dcterms:created>
  <dcterms:modified xsi:type="dcterms:W3CDTF">2015-09-12T15:09:26Z</dcterms:modified>
</cp:coreProperties>
</file>