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comments/comment1.xml" ContentType="application/vnd.openxmlformats-officedocument.presentationml.comments+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5"/>
  </p:notesMasterIdLst>
  <p:sldIdLst>
    <p:sldId id="257" r:id="rId2"/>
    <p:sldId id="258" r:id="rId3"/>
    <p:sldId id="305" r:id="rId4"/>
    <p:sldId id="306" r:id="rId5"/>
    <p:sldId id="307" r:id="rId6"/>
    <p:sldId id="308" r:id="rId7"/>
    <p:sldId id="309" r:id="rId8"/>
    <p:sldId id="265" r:id="rId9"/>
    <p:sldId id="473" r:id="rId10"/>
    <p:sldId id="266" r:id="rId11"/>
    <p:sldId id="267" r:id="rId12"/>
    <p:sldId id="303" r:id="rId13"/>
    <p:sldId id="268" r:id="rId14"/>
    <p:sldId id="310" r:id="rId15"/>
    <p:sldId id="311" r:id="rId16"/>
    <p:sldId id="269" r:id="rId17"/>
    <p:sldId id="312" r:id="rId18"/>
    <p:sldId id="313" r:id="rId19"/>
    <p:sldId id="314" r:id="rId20"/>
    <p:sldId id="315" r:id="rId21"/>
    <p:sldId id="270" r:id="rId22"/>
    <p:sldId id="316" r:id="rId23"/>
    <p:sldId id="362" r:id="rId24"/>
    <p:sldId id="363" r:id="rId25"/>
    <p:sldId id="364" r:id="rId26"/>
    <p:sldId id="365" r:id="rId27"/>
    <p:sldId id="366" r:id="rId28"/>
    <p:sldId id="367" r:id="rId29"/>
    <p:sldId id="329" r:id="rId30"/>
    <p:sldId id="330" r:id="rId31"/>
    <p:sldId id="331" r:id="rId32"/>
    <p:sldId id="332" r:id="rId33"/>
    <p:sldId id="333" r:id="rId34"/>
    <p:sldId id="334" r:id="rId35"/>
    <p:sldId id="323" r:id="rId36"/>
    <p:sldId id="317" r:id="rId37"/>
    <p:sldId id="318" r:id="rId38"/>
    <p:sldId id="319" r:id="rId39"/>
    <p:sldId id="320" r:id="rId40"/>
    <p:sldId id="321" r:id="rId41"/>
    <p:sldId id="324" r:id="rId42"/>
    <p:sldId id="322" r:id="rId43"/>
    <p:sldId id="325" r:id="rId44"/>
    <p:sldId id="327" r:id="rId45"/>
    <p:sldId id="326" r:id="rId46"/>
    <p:sldId id="328" r:id="rId47"/>
    <p:sldId id="271" r:id="rId48"/>
    <p:sldId id="335" r:id="rId49"/>
    <p:sldId id="336" r:id="rId50"/>
    <p:sldId id="337" r:id="rId51"/>
    <p:sldId id="338" r:id="rId52"/>
    <p:sldId id="361" r:id="rId53"/>
    <p:sldId id="339" r:id="rId54"/>
    <p:sldId id="340" r:id="rId55"/>
    <p:sldId id="341" r:id="rId56"/>
    <p:sldId id="342" r:id="rId57"/>
    <p:sldId id="360"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57" r:id="rId72"/>
    <p:sldId id="358" r:id="rId73"/>
    <p:sldId id="359" r:id="rId74"/>
    <p:sldId id="368" r:id="rId75"/>
    <p:sldId id="272" r:id="rId76"/>
    <p:sldId id="273" r:id="rId77"/>
    <p:sldId id="369" r:id="rId78"/>
    <p:sldId id="370" r:id="rId79"/>
    <p:sldId id="371" r:id="rId80"/>
    <p:sldId id="372" r:id="rId81"/>
    <p:sldId id="375" r:id="rId82"/>
    <p:sldId id="274" r:id="rId83"/>
    <p:sldId id="376" r:id="rId84"/>
    <p:sldId id="377" r:id="rId85"/>
    <p:sldId id="378" r:id="rId86"/>
    <p:sldId id="379" r:id="rId87"/>
    <p:sldId id="380" r:id="rId88"/>
    <p:sldId id="381" r:id="rId89"/>
    <p:sldId id="382" r:id="rId90"/>
    <p:sldId id="383" r:id="rId91"/>
    <p:sldId id="384" r:id="rId92"/>
    <p:sldId id="385" r:id="rId93"/>
    <p:sldId id="387" r:id="rId94"/>
    <p:sldId id="388" r:id="rId95"/>
    <p:sldId id="389" r:id="rId96"/>
    <p:sldId id="390" r:id="rId97"/>
    <p:sldId id="391" r:id="rId98"/>
    <p:sldId id="392" r:id="rId99"/>
    <p:sldId id="393" r:id="rId100"/>
    <p:sldId id="394" r:id="rId101"/>
    <p:sldId id="395" r:id="rId102"/>
    <p:sldId id="396" r:id="rId103"/>
    <p:sldId id="397" r:id="rId104"/>
    <p:sldId id="398" r:id="rId105"/>
    <p:sldId id="399" r:id="rId106"/>
    <p:sldId id="275" r:id="rId107"/>
    <p:sldId id="400" r:id="rId108"/>
    <p:sldId id="401" r:id="rId109"/>
    <p:sldId id="402" r:id="rId110"/>
    <p:sldId id="403" r:id="rId111"/>
    <p:sldId id="404" r:id="rId112"/>
    <p:sldId id="405" r:id="rId113"/>
    <p:sldId id="406" r:id="rId114"/>
    <p:sldId id="407" r:id="rId115"/>
    <p:sldId id="408" r:id="rId116"/>
    <p:sldId id="409" r:id="rId117"/>
    <p:sldId id="410" r:id="rId118"/>
    <p:sldId id="411" r:id="rId119"/>
    <p:sldId id="413" r:id="rId120"/>
    <p:sldId id="414" r:id="rId121"/>
    <p:sldId id="415" r:id="rId122"/>
    <p:sldId id="417" r:id="rId123"/>
    <p:sldId id="276" r:id="rId124"/>
    <p:sldId id="277" r:id="rId125"/>
    <p:sldId id="427" r:id="rId126"/>
    <p:sldId id="433" r:id="rId127"/>
    <p:sldId id="418" r:id="rId128"/>
    <p:sldId id="419" r:id="rId129"/>
    <p:sldId id="420" r:id="rId130"/>
    <p:sldId id="421" r:id="rId131"/>
    <p:sldId id="425" r:id="rId132"/>
    <p:sldId id="426" r:id="rId133"/>
    <p:sldId id="434" r:id="rId134"/>
    <p:sldId id="428" r:id="rId135"/>
    <p:sldId id="435" r:id="rId136"/>
    <p:sldId id="429" r:id="rId137"/>
    <p:sldId id="430" r:id="rId138"/>
    <p:sldId id="431" r:id="rId139"/>
    <p:sldId id="432" r:id="rId140"/>
    <p:sldId id="424" r:id="rId141"/>
    <p:sldId id="436" r:id="rId142"/>
    <p:sldId id="437" r:id="rId143"/>
    <p:sldId id="443" r:id="rId144"/>
    <p:sldId id="442" r:id="rId145"/>
    <p:sldId id="447" r:id="rId146"/>
    <p:sldId id="448" r:id="rId147"/>
    <p:sldId id="451" r:id="rId148"/>
    <p:sldId id="449" r:id="rId149"/>
    <p:sldId id="452" r:id="rId150"/>
    <p:sldId id="450" r:id="rId151"/>
    <p:sldId id="453" r:id="rId152"/>
    <p:sldId id="454" r:id="rId153"/>
    <p:sldId id="455" r:id="rId154"/>
    <p:sldId id="456" r:id="rId155"/>
    <p:sldId id="457" r:id="rId156"/>
    <p:sldId id="458" r:id="rId157"/>
    <p:sldId id="459" r:id="rId158"/>
    <p:sldId id="460" r:id="rId159"/>
    <p:sldId id="461" r:id="rId160"/>
    <p:sldId id="462" r:id="rId161"/>
    <p:sldId id="463" r:id="rId162"/>
    <p:sldId id="464" r:id="rId163"/>
    <p:sldId id="465" r:id="rId164"/>
    <p:sldId id="466" r:id="rId165"/>
    <p:sldId id="467" r:id="rId166"/>
    <p:sldId id="468" r:id="rId167"/>
    <p:sldId id="469" r:id="rId168"/>
    <p:sldId id="470" r:id="rId169"/>
    <p:sldId id="471" r:id="rId170"/>
    <p:sldId id="472" r:id="rId171"/>
    <p:sldId id="444" r:id="rId172"/>
    <p:sldId id="441" r:id="rId173"/>
    <p:sldId id="446" r:id="rId174"/>
    <p:sldId id="445" r:id="rId175"/>
    <p:sldId id="279" r:id="rId176"/>
    <p:sldId id="280" r:id="rId177"/>
    <p:sldId id="281" r:id="rId178"/>
    <p:sldId id="282" r:id="rId179"/>
    <p:sldId id="283" r:id="rId180"/>
    <p:sldId id="438" r:id="rId181"/>
    <p:sldId id="285" r:id="rId182"/>
    <p:sldId id="440" r:id="rId183"/>
    <p:sldId id="439" r:id="rId184"/>
  </p:sldIdLst>
  <p:sldSz cx="12192000" cy="6858000"/>
  <p:notesSz cx="7086600" cy="1021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fida" initials="Hafid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90" autoAdjust="0"/>
    <p:restoredTop sz="94660"/>
  </p:normalViewPr>
  <p:slideViewPr>
    <p:cSldViewPr>
      <p:cViewPr varScale="1">
        <p:scale>
          <a:sx n="72" d="100"/>
          <a:sy n="72" d="100"/>
        </p:scale>
        <p:origin x="96" y="84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248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9-09T12:34:14.225" idx="1">
    <p:pos x="2853" y="1162"/>
    <p:text>if the element is not found, current is not updated to its initial position.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510540"/>
          </a:xfrm>
          <a:prstGeom prst="rect">
            <a:avLst/>
          </a:prstGeom>
        </p:spPr>
        <p:txBody>
          <a:bodyPr vert="horz" lIns="98837" tIns="49419" rIns="98837" bIns="49419" rtlCol="0"/>
          <a:lstStyle>
            <a:lvl1pPr algn="l">
              <a:defRPr sz="1300"/>
            </a:lvl1pPr>
          </a:lstStyle>
          <a:p>
            <a:endParaRPr lang="en-US"/>
          </a:p>
        </p:txBody>
      </p:sp>
      <p:sp>
        <p:nvSpPr>
          <p:cNvPr id="3" name="Date Placeholder 2"/>
          <p:cNvSpPr>
            <a:spLocks noGrp="1"/>
          </p:cNvSpPr>
          <p:nvPr>
            <p:ph type="dt" idx="1"/>
          </p:nvPr>
        </p:nvSpPr>
        <p:spPr>
          <a:xfrm>
            <a:off x="4014100" y="0"/>
            <a:ext cx="3070860" cy="510540"/>
          </a:xfrm>
          <a:prstGeom prst="rect">
            <a:avLst/>
          </a:prstGeom>
        </p:spPr>
        <p:txBody>
          <a:bodyPr vert="horz" lIns="98837" tIns="49419" rIns="98837" bIns="49419" rtlCol="0"/>
          <a:lstStyle>
            <a:lvl1pPr algn="r">
              <a:defRPr sz="1300"/>
            </a:lvl1pPr>
          </a:lstStyle>
          <a:p>
            <a:fld id="{A047DE1D-5600-4B30-9003-F83851C9C1D2}" type="datetimeFigureOut">
              <a:rPr lang="en-US" smtClean="0"/>
              <a:pPr/>
              <a:t>2/21/2017</a:t>
            </a:fld>
            <a:endParaRPr lang="en-US"/>
          </a:p>
        </p:txBody>
      </p:sp>
      <p:sp>
        <p:nvSpPr>
          <p:cNvPr id="4" name="Slide Image Placeholder 3"/>
          <p:cNvSpPr>
            <a:spLocks noGrp="1" noRot="1" noChangeAspect="1"/>
          </p:cNvSpPr>
          <p:nvPr>
            <p:ph type="sldImg" idx="2"/>
          </p:nvPr>
        </p:nvSpPr>
        <p:spPr>
          <a:xfrm>
            <a:off x="139700" y="765175"/>
            <a:ext cx="6807200" cy="3829050"/>
          </a:xfrm>
          <a:prstGeom prst="rect">
            <a:avLst/>
          </a:prstGeom>
          <a:noFill/>
          <a:ln w="12700">
            <a:solidFill>
              <a:prstClr val="black"/>
            </a:solidFill>
          </a:ln>
        </p:spPr>
        <p:txBody>
          <a:bodyPr vert="horz" lIns="98837" tIns="49419" rIns="98837" bIns="49419" rtlCol="0" anchor="ctr"/>
          <a:lstStyle/>
          <a:p>
            <a:endParaRPr lang="en-US"/>
          </a:p>
        </p:txBody>
      </p:sp>
      <p:sp>
        <p:nvSpPr>
          <p:cNvPr id="5" name="Notes Placeholder 4"/>
          <p:cNvSpPr>
            <a:spLocks noGrp="1"/>
          </p:cNvSpPr>
          <p:nvPr>
            <p:ph type="body" sz="quarter" idx="3"/>
          </p:nvPr>
        </p:nvSpPr>
        <p:spPr>
          <a:xfrm>
            <a:off x="708660" y="4850130"/>
            <a:ext cx="5669280" cy="4594860"/>
          </a:xfrm>
          <a:prstGeom prst="rect">
            <a:avLst/>
          </a:prstGeom>
        </p:spPr>
        <p:txBody>
          <a:bodyPr vert="horz" lIns="98837" tIns="49419" rIns="98837" bIns="494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698488"/>
            <a:ext cx="3070860" cy="510540"/>
          </a:xfrm>
          <a:prstGeom prst="rect">
            <a:avLst/>
          </a:prstGeom>
        </p:spPr>
        <p:txBody>
          <a:bodyPr vert="horz" lIns="98837" tIns="49419" rIns="98837" bIns="49419"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9698488"/>
            <a:ext cx="3070860" cy="510540"/>
          </a:xfrm>
          <a:prstGeom prst="rect">
            <a:avLst/>
          </a:prstGeom>
        </p:spPr>
        <p:txBody>
          <a:bodyPr vert="horz" lIns="98837" tIns="49419" rIns="98837" bIns="49419" rtlCol="0" anchor="b"/>
          <a:lstStyle>
            <a:lvl1pPr algn="r">
              <a:defRPr sz="1300"/>
            </a:lvl1pPr>
          </a:lstStyle>
          <a:p>
            <a:fld id="{01267423-510F-4AE9-82FA-EAB682F91853}" type="slidenum">
              <a:rPr lang="en-US" smtClean="0"/>
              <a:pPr/>
              <a:t>‹#›</a:t>
            </a:fld>
            <a:endParaRPr lang="en-US"/>
          </a:p>
        </p:txBody>
      </p:sp>
    </p:spTree>
    <p:extLst>
      <p:ext uri="{BB962C8B-B14F-4D97-AF65-F5344CB8AC3E}">
        <p14:creationId xmlns:p14="http://schemas.microsoft.com/office/powerpoint/2010/main" val="262253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540806F-1374-4E89-972F-6955499E5421}" type="slidenum">
              <a:rPr lang="en-GB" smtClean="0"/>
              <a:pPr/>
              <a:t>1</a:t>
            </a:fld>
            <a:endParaRPr lang="en-GB"/>
          </a:p>
        </p:txBody>
      </p:sp>
      <p:sp>
        <p:nvSpPr>
          <p:cNvPr id="33795" name="Rectangle 2"/>
          <p:cNvSpPr>
            <a:spLocks noGrp="1" noRot="1" noChangeAspect="1" noChangeArrowheads="1" noTextEdit="1"/>
          </p:cNvSpPr>
          <p:nvPr>
            <p:ph type="sldImg"/>
          </p:nvPr>
        </p:nvSpPr>
        <p:spPr>
          <a:xfrm>
            <a:off x="139700" y="765175"/>
            <a:ext cx="6807200" cy="3829050"/>
          </a:xfrm>
          <a:ln/>
        </p:spPr>
      </p:sp>
      <p:sp>
        <p:nvSpPr>
          <p:cNvPr id="33796" name="Rectangle 3"/>
          <p:cNvSpPr>
            <a:spLocks noGrp="1" noChangeArrowheads="1"/>
          </p:cNvSpPr>
          <p:nvPr>
            <p:ph type="body" idx="1"/>
          </p:nvPr>
        </p:nvSpPr>
        <p:spPr>
          <a:noFill/>
          <a:ln/>
        </p:spPr>
        <p:txBody>
          <a:bodyPr/>
          <a:lstStyle/>
          <a:p>
            <a:pPr eaLnBrk="1" hangingPunct="1"/>
            <a:r>
              <a:rPr lang="en-GB"/>
              <a:t>This version of ADT List slides have been modified by removing reference to LinkList. The type name used is just List. The ADT List can be implemented either as an array or a linked list.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13</a:t>
            </a:fld>
            <a:endParaRPr lang="en-GB"/>
          </a:p>
        </p:txBody>
      </p:sp>
      <p:sp>
        <p:nvSpPr>
          <p:cNvPr id="44035" name="Rectangle 2"/>
          <p:cNvSpPr>
            <a:spLocks noGrp="1" noRot="1" noChangeAspect="1" noChangeArrowheads="1" noTextEdit="1"/>
          </p:cNvSpPr>
          <p:nvPr>
            <p:ph type="sldImg"/>
          </p:nvPr>
        </p:nvSpPr>
        <p:spPr>
          <a:xfrm>
            <a:off x="139700" y="765175"/>
            <a:ext cx="6807200" cy="382905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168</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169</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170</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171</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172</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173</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174</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805699B-DCA5-4D20-9042-F78EA6E46DD4}" type="slidenum">
              <a:rPr lang="en-GB" smtClean="0"/>
              <a:pPr/>
              <a:t>176</a:t>
            </a:fld>
            <a:endParaRPr lang="en-GB"/>
          </a:p>
        </p:txBody>
      </p:sp>
      <p:sp>
        <p:nvSpPr>
          <p:cNvPr id="50179" name="Rectangle 2"/>
          <p:cNvSpPr>
            <a:spLocks noGrp="1" noRot="1" noChangeAspect="1" noChangeArrowheads="1" noTextEdit="1"/>
          </p:cNvSpPr>
          <p:nvPr>
            <p:ph type="sldImg"/>
          </p:nvPr>
        </p:nvSpPr>
        <p:spPr>
          <a:xfrm>
            <a:off x="139700" y="765175"/>
            <a:ext cx="6807200" cy="3829050"/>
          </a:xfrm>
          <a:ln/>
        </p:spPr>
      </p:sp>
      <p:sp>
        <p:nvSpPr>
          <p:cNvPr id="501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50F05E0-C91E-4411-9861-7A06C7AA50FD}" type="slidenum">
              <a:rPr lang="en-GB" smtClean="0"/>
              <a:pPr/>
              <a:t>177</a:t>
            </a:fld>
            <a:endParaRPr lang="en-GB"/>
          </a:p>
        </p:txBody>
      </p:sp>
      <p:sp>
        <p:nvSpPr>
          <p:cNvPr id="51203" name="Rectangle 2"/>
          <p:cNvSpPr>
            <a:spLocks noGrp="1" noRot="1" noChangeAspect="1" noChangeArrowheads="1" noTextEdit="1"/>
          </p:cNvSpPr>
          <p:nvPr>
            <p:ph type="sldImg"/>
          </p:nvPr>
        </p:nvSpPr>
        <p:spPr>
          <a:xfrm>
            <a:off x="139700" y="765175"/>
            <a:ext cx="6807200" cy="3829050"/>
          </a:xfrm>
          <a:ln/>
        </p:spPr>
      </p:sp>
      <p:sp>
        <p:nvSpPr>
          <p:cNvPr id="512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5564667-EB97-48B5-8E05-DA150C1D50AC}" type="slidenum">
              <a:rPr lang="en-GB" smtClean="0"/>
              <a:pPr/>
              <a:t>178</a:t>
            </a:fld>
            <a:endParaRPr lang="en-GB"/>
          </a:p>
        </p:txBody>
      </p:sp>
      <p:sp>
        <p:nvSpPr>
          <p:cNvPr id="52227" name="Rectangle 2"/>
          <p:cNvSpPr>
            <a:spLocks noGrp="1" noRot="1" noChangeAspect="1" noChangeArrowheads="1" noTextEdit="1"/>
          </p:cNvSpPr>
          <p:nvPr>
            <p:ph type="sldImg"/>
          </p:nvPr>
        </p:nvSpPr>
        <p:spPr>
          <a:xfrm>
            <a:off x="139700" y="765175"/>
            <a:ext cx="6807200" cy="3829050"/>
          </a:xfrm>
          <a:ln/>
        </p:spPr>
      </p:sp>
      <p:sp>
        <p:nvSpPr>
          <p:cNvPr id="522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14</a:t>
            </a:fld>
            <a:endParaRPr lang="en-GB"/>
          </a:p>
        </p:txBody>
      </p:sp>
      <p:sp>
        <p:nvSpPr>
          <p:cNvPr id="44035" name="Rectangle 2"/>
          <p:cNvSpPr>
            <a:spLocks noGrp="1" noRot="1" noChangeAspect="1" noChangeArrowheads="1" noTextEdit="1"/>
          </p:cNvSpPr>
          <p:nvPr>
            <p:ph type="sldImg"/>
          </p:nvPr>
        </p:nvSpPr>
        <p:spPr>
          <a:xfrm>
            <a:off x="139700" y="765175"/>
            <a:ext cx="6807200" cy="382905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179</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180</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182</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183</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15</a:t>
            </a:fld>
            <a:endParaRPr lang="en-GB"/>
          </a:p>
        </p:txBody>
      </p:sp>
      <p:sp>
        <p:nvSpPr>
          <p:cNvPr id="44035" name="Rectangle 2"/>
          <p:cNvSpPr>
            <a:spLocks noGrp="1" noRot="1" noChangeAspect="1" noChangeArrowheads="1" noTextEdit="1"/>
          </p:cNvSpPr>
          <p:nvPr>
            <p:ph type="sldImg"/>
          </p:nvPr>
        </p:nvSpPr>
        <p:spPr>
          <a:xfrm>
            <a:off x="139700" y="765175"/>
            <a:ext cx="6807200" cy="382905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16</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17</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18</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19</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20</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21</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22</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39122567-91BD-4217-BF11-EB64C00A7DF2}" type="slidenum">
              <a:rPr lang="en-GB" smtClean="0"/>
              <a:pPr/>
              <a:t>2</a:t>
            </a:fld>
            <a:endParaRPr lang="en-GB"/>
          </a:p>
        </p:txBody>
      </p:sp>
      <p:sp>
        <p:nvSpPr>
          <p:cNvPr id="34819" name="Rectangle 2"/>
          <p:cNvSpPr>
            <a:spLocks noGrp="1" noRot="1" noChangeAspect="1" noChangeArrowheads="1" noTextEdit="1"/>
          </p:cNvSpPr>
          <p:nvPr>
            <p:ph type="sldImg"/>
          </p:nvPr>
        </p:nvSpPr>
        <p:spPr>
          <a:xfrm>
            <a:off x="139700" y="765175"/>
            <a:ext cx="6807200" cy="3829050"/>
          </a:xfrm>
          <a:ln/>
        </p:spPr>
      </p:sp>
      <p:sp>
        <p:nvSpPr>
          <p:cNvPr id="348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23</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24</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25</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26</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27</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28</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29</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30</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31</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32</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4E9B517-4BE5-4FFD-8EB7-C33710597A0F}" type="slidenum">
              <a:rPr lang="en-GB" smtClean="0"/>
              <a:pPr/>
              <a:t>3</a:t>
            </a:fld>
            <a:endParaRPr lang="en-GB"/>
          </a:p>
        </p:txBody>
      </p:sp>
      <p:sp>
        <p:nvSpPr>
          <p:cNvPr id="36867" name="Rectangle 2"/>
          <p:cNvSpPr>
            <a:spLocks noGrp="1" noRot="1" noChangeAspect="1" noChangeArrowheads="1" noTextEdit="1"/>
          </p:cNvSpPr>
          <p:nvPr>
            <p:ph type="sldImg"/>
          </p:nvPr>
        </p:nvSpPr>
        <p:spPr>
          <a:xfrm>
            <a:off x="139700" y="765175"/>
            <a:ext cx="6807200" cy="3829050"/>
          </a:xfrm>
          <a:ln/>
        </p:spPr>
      </p:sp>
      <p:sp>
        <p:nvSpPr>
          <p:cNvPr id="368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33</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34</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35</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36</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37</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38</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39</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40</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41</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42</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45B1089-D478-4543-817B-34E494AC7C13}" type="slidenum">
              <a:rPr lang="en-GB" smtClean="0"/>
              <a:pPr/>
              <a:t>4</a:t>
            </a:fld>
            <a:endParaRPr lang="en-GB"/>
          </a:p>
        </p:txBody>
      </p:sp>
      <p:sp>
        <p:nvSpPr>
          <p:cNvPr id="37891" name="Rectangle 2"/>
          <p:cNvSpPr>
            <a:spLocks noGrp="1" noRot="1" noChangeAspect="1" noChangeArrowheads="1" noTextEdit="1"/>
          </p:cNvSpPr>
          <p:nvPr>
            <p:ph type="sldImg"/>
          </p:nvPr>
        </p:nvSpPr>
        <p:spPr>
          <a:xfrm>
            <a:off x="139700" y="765175"/>
            <a:ext cx="6807200" cy="3829050"/>
          </a:xfrm>
          <a:ln/>
        </p:spPr>
      </p:sp>
      <p:sp>
        <p:nvSpPr>
          <p:cNvPr id="378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43</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44</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45</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46</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47</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48</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49</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50</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51</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52</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A356272-6D31-4EB4-9AE1-E9CC4FB4E292}" type="slidenum">
              <a:rPr lang="en-GB" smtClean="0"/>
              <a:pPr/>
              <a:t>5</a:t>
            </a:fld>
            <a:endParaRPr lang="en-GB"/>
          </a:p>
        </p:txBody>
      </p:sp>
      <p:sp>
        <p:nvSpPr>
          <p:cNvPr id="38915" name="Rectangle 2"/>
          <p:cNvSpPr>
            <a:spLocks noGrp="1" noRot="1" noChangeAspect="1" noChangeArrowheads="1" noTextEdit="1"/>
          </p:cNvSpPr>
          <p:nvPr>
            <p:ph type="sldImg"/>
          </p:nvPr>
        </p:nvSpPr>
        <p:spPr>
          <a:xfrm>
            <a:off x="139700" y="765175"/>
            <a:ext cx="6807200" cy="3829050"/>
          </a:xfrm>
          <a:ln/>
        </p:spPr>
      </p:sp>
      <p:sp>
        <p:nvSpPr>
          <p:cNvPr id="389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53</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54</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55</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56</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57</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58</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59</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60</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61</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62</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FA9E38A-703B-4D7C-8867-4AB29CEE29D9}" type="slidenum">
              <a:rPr lang="en-GB" smtClean="0"/>
              <a:pPr/>
              <a:t>6</a:t>
            </a:fld>
            <a:endParaRPr lang="en-GB"/>
          </a:p>
        </p:txBody>
      </p:sp>
      <p:sp>
        <p:nvSpPr>
          <p:cNvPr id="39939" name="Rectangle 2"/>
          <p:cNvSpPr>
            <a:spLocks noGrp="1" noRot="1" noChangeAspect="1" noChangeArrowheads="1" noTextEdit="1"/>
          </p:cNvSpPr>
          <p:nvPr>
            <p:ph type="sldImg"/>
          </p:nvPr>
        </p:nvSpPr>
        <p:spPr>
          <a:xfrm>
            <a:off x="139700" y="765175"/>
            <a:ext cx="6807200" cy="3829050"/>
          </a:xfrm>
          <a:ln/>
        </p:spPr>
      </p:sp>
      <p:sp>
        <p:nvSpPr>
          <p:cNvPr id="399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63</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64</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65</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66</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67</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68</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69</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70</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71</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72</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DB84EBF-9EFA-413C-8E09-776FC9165BA7}" type="slidenum">
              <a:rPr lang="en-GB" smtClean="0"/>
              <a:pPr/>
              <a:t>7</a:t>
            </a:fld>
            <a:endParaRPr lang="en-GB"/>
          </a:p>
        </p:txBody>
      </p:sp>
      <p:sp>
        <p:nvSpPr>
          <p:cNvPr id="40963" name="Rectangle 2"/>
          <p:cNvSpPr>
            <a:spLocks noGrp="1" noRot="1" noChangeAspect="1" noChangeArrowheads="1" noTextEdit="1"/>
          </p:cNvSpPr>
          <p:nvPr>
            <p:ph type="sldImg"/>
          </p:nvPr>
        </p:nvSpPr>
        <p:spPr>
          <a:xfrm>
            <a:off x="139700" y="765175"/>
            <a:ext cx="6807200" cy="3829050"/>
          </a:xfrm>
          <a:ln/>
        </p:spPr>
      </p:sp>
      <p:sp>
        <p:nvSpPr>
          <p:cNvPr id="409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73</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9AB6ED1-30C9-4F83-AA20-66471ED0D3EF}" type="slidenum">
              <a:rPr lang="en-GB" smtClean="0"/>
              <a:pPr/>
              <a:t>74</a:t>
            </a:fld>
            <a:endParaRPr lang="en-GB"/>
          </a:p>
        </p:txBody>
      </p:sp>
      <p:sp>
        <p:nvSpPr>
          <p:cNvPr id="48131" name="Rectangle 2"/>
          <p:cNvSpPr>
            <a:spLocks noGrp="1" noRot="1" noChangeAspect="1" noChangeArrowheads="1" noTextEdit="1"/>
          </p:cNvSpPr>
          <p:nvPr>
            <p:ph type="sldImg"/>
          </p:nvPr>
        </p:nvSpPr>
        <p:spPr>
          <a:xfrm>
            <a:off x="139700" y="765175"/>
            <a:ext cx="6807200" cy="3829050"/>
          </a:xfrm>
          <a:ln/>
        </p:spPr>
      </p:sp>
      <p:sp>
        <p:nvSpPr>
          <p:cNvPr id="481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9AB6ED1-30C9-4F83-AA20-66471ED0D3EF}" type="slidenum">
              <a:rPr lang="en-GB" smtClean="0"/>
              <a:pPr/>
              <a:t>75</a:t>
            </a:fld>
            <a:endParaRPr lang="en-GB"/>
          </a:p>
        </p:txBody>
      </p:sp>
      <p:sp>
        <p:nvSpPr>
          <p:cNvPr id="48131" name="Rectangle 2"/>
          <p:cNvSpPr>
            <a:spLocks noGrp="1" noRot="1" noChangeAspect="1" noChangeArrowheads="1" noTextEdit="1"/>
          </p:cNvSpPr>
          <p:nvPr>
            <p:ph type="sldImg"/>
          </p:nvPr>
        </p:nvSpPr>
        <p:spPr>
          <a:xfrm>
            <a:off x="139700" y="765175"/>
            <a:ext cx="6807200" cy="3829050"/>
          </a:xfrm>
          <a:ln/>
        </p:spPr>
      </p:sp>
      <p:sp>
        <p:nvSpPr>
          <p:cNvPr id="481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123</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141</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143</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144</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145</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146</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D80AAFF-6D4E-4F02-8B14-D44FC0FFC722}" type="slidenum">
              <a:rPr lang="en-GB" smtClean="0"/>
              <a:pPr/>
              <a:t>10</a:t>
            </a:fld>
            <a:endParaRPr lang="en-GB"/>
          </a:p>
        </p:txBody>
      </p:sp>
      <p:sp>
        <p:nvSpPr>
          <p:cNvPr id="41987" name="Rectangle 2"/>
          <p:cNvSpPr>
            <a:spLocks noGrp="1" noRot="1" noChangeAspect="1" noChangeArrowheads="1" noTextEdit="1"/>
          </p:cNvSpPr>
          <p:nvPr>
            <p:ph type="sldImg"/>
          </p:nvPr>
        </p:nvSpPr>
        <p:spPr>
          <a:xfrm>
            <a:off x="139700" y="765175"/>
            <a:ext cx="6807200" cy="3829050"/>
          </a:xfrm>
          <a:ln/>
        </p:spPr>
      </p:sp>
      <p:sp>
        <p:nvSpPr>
          <p:cNvPr id="419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148</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149</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150</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151</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152</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153</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154</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155</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156</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51AFFA2-568E-400B-B1E4-3F4AF1A0DBBD}" type="slidenum">
              <a:rPr lang="en-GB" smtClean="0"/>
              <a:pPr/>
              <a:t>11</a:t>
            </a:fld>
            <a:endParaRPr lang="en-GB"/>
          </a:p>
        </p:txBody>
      </p:sp>
      <p:sp>
        <p:nvSpPr>
          <p:cNvPr id="43011" name="Rectangle 2"/>
          <p:cNvSpPr>
            <a:spLocks noGrp="1" noRot="1" noChangeAspect="1" noChangeArrowheads="1" noTextEdit="1"/>
          </p:cNvSpPr>
          <p:nvPr>
            <p:ph type="sldImg"/>
          </p:nvPr>
        </p:nvSpPr>
        <p:spPr>
          <a:xfrm>
            <a:off x="139700" y="765175"/>
            <a:ext cx="6807200" cy="3829050"/>
          </a:xfrm>
          <a:ln/>
        </p:spPr>
      </p:sp>
      <p:sp>
        <p:nvSpPr>
          <p:cNvPr id="430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158</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159</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160</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161</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162</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163</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164</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165</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166</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D390AC-1671-4355-B3BD-8B22E1490A43}"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390AC-1671-4355-B3BD-8B22E1490A43}"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390AC-1671-4355-B3BD-8B22E1490A43}"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390AC-1671-4355-B3BD-8B22E1490A43}"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390AC-1671-4355-B3BD-8B22E1490A43}"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390AC-1671-4355-B3BD-8B22E1490A43}"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D390AC-1671-4355-B3BD-8B22E1490A43}" type="datetimeFigureOut">
              <a:rPr lang="en-US" smtClean="0"/>
              <a:pPr/>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2E00E-A151-4F55-8E7A-99FC9513B319}"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D390AC-1671-4355-B3BD-8B22E1490A43}" type="datetimeFigureOut">
              <a:rPr lang="en-US" smtClean="0"/>
              <a:pPr/>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390AC-1671-4355-B3BD-8B22E1490A43}" type="datetimeFigureOut">
              <a:rPr lang="en-US" smtClean="0"/>
              <a:pPr/>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390AC-1671-4355-B3BD-8B22E1490A43}"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390AC-1671-4355-B3BD-8B22E1490A43}"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9FD390AC-1671-4355-B3BD-8B22E1490A43}" type="datetimeFigureOut">
              <a:rPr lang="en-US" smtClean="0"/>
              <a:pPr/>
              <a:t>2/21/2017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73C2E00E-A151-4F55-8E7A-99FC9513B3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2209800" y="2286000"/>
            <a:ext cx="7772400" cy="1143000"/>
          </a:xfrm>
        </p:spPr>
        <p:txBody>
          <a:bodyPr/>
          <a:lstStyle/>
          <a:p>
            <a:pPr eaLnBrk="1" hangingPunct="1"/>
            <a:r>
              <a:rPr lang="en-US" sz="4800" dirty="0"/>
              <a:t>Data Structures</a:t>
            </a:r>
          </a:p>
        </p:txBody>
      </p:sp>
      <p:sp>
        <p:nvSpPr>
          <p:cNvPr id="2052" name="Rectangle 3"/>
          <p:cNvSpPr>
            <a:spLocks noGrp="1" noChangeArrowheads="1"/>
          </p:cNvSpPr>
          <p:nvPr>
            <p:ph type="subTitle" idx="1"/>
          </p:nvPr>
        </p:nvSpPr>
        <p:spPr/>
        <p:txBody>
          <a:bodyPr/>
          <a:lstStyle/>
          <a:p>
            <a:pPr eaLnBrk="1" hangingPunct="1"/>
            <a:r>
              <a:rPr lang="en-US" dirty="0"/>
              <a:t>ADT List</a:t>
            </a:r>
          </a:p>
        </p:txBody>
      </p:sp>
      <p:sp>
        <p:nvSpPr>
          <p:cNvPr id="2050" name="Slide Number Placeholder 5"/>
          <p:cNvSpPr>
            <a:spLocks noGrp="1"/>
          </p:cNvSpPr>
          <p:nvPr>
            <p:ph type="sldNum" sz="quarter" idx="12"/>
          </p:nvPr>
        </p:nvSpPr>
        <p:spPr>
          <a:noFill/>
        </p:spPr>
        <p:txBody>
          <a:bodyPr/>
          <a:lstStyle/>
          <a:p>
            <a:fld id="{013C94C9-31F0-483A-9FE1-C5C8ECC5BB8B}"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8029"/>
    </mc:Choice>
    <mc:Fallback xmlns="">
      <p:transition xmlns:p14="http://schemas.microsoft.com/office/powerpoint/2010/main" spd="slow" advTm="180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a:t>List (Linked List)</a:t>
            </a:r>
            <a:endParaRPr lang="en-GB" dirty="0"/>
          </a:p>
        </p:txBody>
      </p:sp>
      <p:sp>
        <p:nvSpPr>
          <p:cNvPr id="29" name="Content Placeholder 28"/>
          <p:cNvSpPr>
            <a:spLocks noGrp="1"/>
          </p:cNvSpPr>
          <p:nvPr>
            <p:ph idx="1"/>
          </p:nvPr>
        </p:nvSpPr>
        <p:spPr/>
        <p:txBody>
          <a:bodyPr/>
          <a:lstStyle/>
          <a:p>
            <a:endParaRPr lang="x-none" dirty="0"/>
          </a:p>
        </p:txBody>
      </p:sp>
      <p:sp>
        <p:nvSpPr>
          <p:cNvPr id="11266" name="Slide Number Placeholder 4"/>
          <p:cNvSpPr>
            <a:spLocks noGrp="1"/>
          </p:cNvSpPr>
          <p:nvPr>
            <p:ph type="sldNum" sz="quarter" idx="12"/>
          </p:nvPr>
        </p:nvSpPr>
        <p:spPr>
          <a:noFill/>
        </p:spPr>
        <p:txBody>
          <a:bodyPr/>
          <a:lstStyle/>
          <a:p>
            <a:fld id="{65A6EEC8-5B42-448D-B04A-DCE88E8ACAD2}" type="slidenum">
              <a:rPr lang="en-US" smtClean="0"/>
              <a:pPr/>
              <a:t>10</a:t>
            </a:fld>
            <a:endParaRPr lang="en-US"/>
          </a:p>
        </p:txBody>
      </p:sp>
      <p:grpSp>
        <p:nvGrpSpPr>
          <p:cNvPr id="2" name="Group 37"/>
          <p:cNvGrpSpPr>
            <a:grpSpLocks/>
          </p:cNvGrpSpPr>
          <p:nvPr/>
        </p:nvGrpSpPr>
        <p:grpSpPr bwMode="auto">
          <a:xfrm>
            <a:off x="3032125" y="2819399"/>
            <a:ext cx="6650038" cy="2641600"/>
            <a:chOff x="950" y="1776"/>
            <a:chExt cx="4189" cy="1664"/>
          </a:xfrm>
        </p:grpSpPr>
        <p:sp>
          <p:nvSpPr>
            <p:cNvPr id="11269" name="Rectangle 5"/>
            <p:cNvSpPr>
              <a:spLocks noChangeArrowheads="1"/>
            </p:cNvSpPr>
            <p:nvPr/>
          </p:nvSpPr>
          <p:spPr bwMode="auto">
            <a:xfrm>
              <a:off x="4368" y="1776"/>
              <a:ext cx="336" cy="384"/>
            </a:xfrm>
            <a:prstGeom prst="rect">
              <a:avLst/>
            </a:prstGeom>
            <a:noFill/>
            <a:ln w="9525">
              <a:solidFill>
                <a:schemeClr val="tx1"/>
              </a:solidFill>
              <a:miter lim="800000"/>
              <a:headEnd/>
              <a:tailEnd/>
            </a:ln>
          </p:spPr>
          <p:txBody>
            <a:bodyPr wrap="none" anchor="ctr"/>
            <a:lstStyle/>
            <a:p>
              <a:endParaRPr lang="en-US"/>
            </a:p>
          </p:txBody>
        </p:sp>
        <p:sp>
          <p:nvSpPr>
            <p:cNvPr id="11270" name="Rectangle 6"/>
            <p:cNvSpPr>
              <a:spLocks noChangeArrowheads="1"/>
            </p:cNvSpPr>
            <p:nvPr/>
          </p:nvSpPr>
          <p:spPr bwMode="auto">
            <a:xfrm>
              <a:off x="1440" y="1776"/>
              <a:ext cx="336" cy="384"/>
            </a:xfrm>
            <a:prstGeom prst="rect">
              <a:avLst/>
            </a:prstGeom>
            <a:noFill/>
            <a:ln w="9525">
              <a:solidFill>
                <a:schemeClr val="tx1"/>
              </a:solidFill>
              <a:miter lim="800000"/>
              <a:headEnd/>
              <a:tailEnd/>
            </a:ln>
          </p:spPr>
          <p:txBody>
            <a:bodyPr wrap="none" anchor="ctr"/>
            <a:lstStyle/>
            <a:p>
              <a:endParaRPr lang="en-US"/>
            </a:p>
          </p:txBody>
        </p:sp>
        <p:sp>
          <p:nvSpPr>
            <p:cNvPr id="11271" name="Rectangle 7"/>
            <p:cNvSpPr>
              <a:spLocks noChangeArrowheads="1"/>
            </p:cNvSpPr>
            <p:nvPr/>
          </p:nvSpPr>
          <p:spPr bwMode="auto">
            <a:xfrm>
              <a:off x="3840" y="1776"/>
              <a:ext cx="336" cy="384"/>
            </a:xfrm>
            <a:prstGeom prst="rect">
              <a:avLst/>
            </a:prstGeom>
            <a:noFill/>
            <a:ln w="9525">
              <a:solidFill>
                <a:schemeClr val="tx1"/>
              </a:solidFill>
              <a:miter lim="800000"/>
              <a:headEnd/>
              <a:tailEnd/>
            </a:ln>
          </p:spPr>
          <p:txBody>
            <a:bodyPr wrap="none" anchor="ctr"/>
            <a:lstStyle/>
            <a:p>
              <a:endParaRPr lang="en-US"/>
            </a:p>
          </p:txBody>
        </p:sp>
        <p:sp>
          <p:nvSpPr>
            <p:cNvPr id="11272" name="Rectangle 8"/>
            <p:cNvSpPr>
              <a:spLocks noChangeArrowheads="1"/>
            </p:cNvSpPr>
            <p:nvPr/>
          </p:nvSpPr>
          <p:spPr bwMode="auto">
            <a:xfrm>
              <a:off x="1920" y="1776"/>
              <a:ext cx="336" cy="384"/>
            </a:xfrm>
            <a:prstGeom prst="rect">
              <a:avLst/>
            </a:prstGeom>
            <a:noFill/>
            <a:ln w="9525">
              <a:solidFill>
                <a:schemeClr val="tx1"/>
              </a:solidFill>
              <a:miter lim="800000"/>
              <a:headEnd/>
              <a:tailEnd/>
            </a:ln>
          </p:spPr>
          <p:txBody>
            <a:bodyPr wrap="none" anchor="ctr"/>
            <a:lstStyle/>
            <a:p>
              <a:endParaRPr lang="en-US"/>
            </a:p>
          </p:txBody>
        </p:sp>
        <p:sp>
          <p:nvSpPr>
            <p:cNvPr id="11273" name="Rectangle 9"/>
            <p:cNvSpPr>
              <a:spLocks noChangeArrowheads="1"/>
            </p:cNvSpPr>
            <p:nvPr/>
          </p:nvSpPr>
          <p:spPr bwMode="auto">
            <a:xfrm>
              <a:off x="2400" y="1776"/>
              <a:ext cx="336" cy="384"/>
            </a:xfrm>
            <a:prstGeom prst="rect">
              <a:avLst/>
            </a:prstGeom>
            <a:noFill/>
            <a:ln w="9525">
              <a:solidFill>
                <a:schemeClr val="tx1"/>
              </a:solidFill>
              <a:miter lim="800000"/>
              <a:headEnd/>
              <a:tailEnd/>
            </a:ln>
          </p:spPr>
          <p:txBody>
            <a:bodyPr wrap="none" anchor="ctr"/>
            <a:lstStyle/>
            <a:p>
              <a:endParaRPr lang="en-US"/>
            </a:p>
          </p:txBody>
        </p:sp>
        <p:sp>
          <p:nvSpPr>
            <p:cNvPr id="11274" name="Rectangle 10"/>
            <p:cNvSpPr>
              <a:spLocks noChangeArrowheads="1"/>
            </p:cNvSpPr>
            <p:nvPr/>
          </p:nvSpPr>
          <p:spPr bwMode="auto">
            <a:xfrm>
              <a:off x="2880" y="1776"/>
              <a:ext cx="336" cy="384"/>
            </a:xfrm>
            <a:prstGeom prst="rect">
              <a:avLst/>
            </a:prstGeom>
            <a:noFill/>
            <a:ln w="9525">
              <a:solidFill>
                <a:schemeClr val="tx1"/>
              </a:solidFill>
              <a:miter lim="800000"/>
              <a:headEnd/>
              <a:tailEnd/>
            </a:ln>
          </p:spPr>
          <p:txBody>
            <a:bodyPr wrap="none" anchor="ctr"/>
            <a:lstStyle/>
            <a:p>
              <a:endParaRPr lang="en-US"/>
            </a:p>
          </p:txBody>
        </p:sp>
        <p:sp>
          <p:nvSpPr>
            <p:cNvPr id="11275" name="Rectangle 11"/>
            <p:cNvSpPr>
              <a:spLocks noChangeArrowheads="1"/>
            </p:cNvSpPr>
            <p:nvPr/>
          </p:nvSpPr>
          <p:spPr bwMode="auto">
            <a:xfrm>
              <a:off x="3360" y="1776"/>
              <a:ext cx="336" cy="384"/>
            </a:xfrm>
            <a:prstGeom prst="rect">
              <a:avLst/>
            </a:prstGeom>
            <a:noFill/>
            <a:ln w="9525">
              <a:solidFill>
                <a:schemeClr val="tx1"/>
              </a:solidFill>
              <a:miter lim="800000"/>
              <a:headEnd/>
              <a:tailEnd/>
            </a:ln>
          </p:spPr>
          <p:txBody>
            <a:bodyPr wrap="none" anchor="ctr"/>
            <a:lstStyle/>
            <a:p>
              <a:endParaRPr lang="en-US"/>
            </a:p>
          </p:txBody>
        </p:sp>
        <p:sp>
          <p:nvSpPr>
            <p:cNvPr id="11276" name="Line 13"/>
            <p:cNvSpPr>
              <a:spLocks noChangeShapeType="1"/>
            </p:cNvSpPr>
            <p:nvPr/>
          </p:nvSpPr>
          <p:spPr bwMode="auto">
            <a:xfrm>
              <a:off x="1776" y="1968"/>
              <a:ext cx="144" cy="0"/>
            </a:xfrm>
            <a:prstGeom prst="line">
              <a:avLst/>
            </a:prstGeom>
            <a:noFill/>
            <a:ln w="38100">
              <a:solidFill>
                <a:schemeClr val="tx1"/>
              </a:solidFill>
              <a:round/>
              <a:headEnd/>
              <a:tailEnd type="triangle" w="med" len="med"/>
            </a:ln>
          </p:spPr>
          <p:txBody>
            <a:bodyPr/>
            <a:lstStyle/>
            <a:p>
              <a:endParaRPr lang="en-US"/>
            </a:p>
          </p:txBody>
        </p:sp>
        <p:sp>
          <p:nvSpPr>
            <p:cNvPr id="11277" name="Line 14"/>
            <p:cNvSpPr>
              <a:spLocks noChangeShapeType="1"/>
            </p:cNvSpPr>
            <p:nvPr/>
          </p:nvSpPr>
          <p:spPr bwMode="auto">
            <a:xfrm>
              <a:off x="2256" y="1968"/>
              <a:ext cx="144" cy="0"/>
            </a:xfrm>
            <a:prstGeom prst="line">
              <a:avLst/>
            </a:prstGeom>
            <a:noFill/>
            <a:ln w="38100">
              <a:solidFill>
                <a:schemeClr val="tx1"/>
              </a:solidFill>
              <a:round/>
              <a:headEnd/>
              <a:tailEnd type="triangle" w="med" len="med"/>
            </a:ln>
          </p:spPr>
          <p:txBody>
            <a:bodyPr/>
            <a:lstStyle/>
            <a:p>
              <a:endParaRPr lang="en-US"/>
            </a:p>
          </p:txBody>
        </p:sp>
        <p:sp>
          <p:nvSpPr>
            <p:cNvPr id="11278" name="Line 15"/>
            <p:cNvSpPr>
              <a:spLocks noChangeShapeType="1"/>
            </p:cNvSpPr>
            <p:nvPr/>
          </p:nvSpPr>
          <p:spPr bwMode="auto">
            <a:xfrm>
              <a:off x="2736" y="1968"/>
              <a:ext cx="144" cy="0"/>
            </a:xfrm>
            <a:prstGeom prst="line">
              <a:avLst/>
            </a:prstGeom>
            <a:noFill/>
            <a:ln w="38100">
              <a:solidFill>
                <a:schemeClr val="tx1"/>
              </a:solidFill>
              <a:round/>
              <a:headEnd/>
              <a:tailEnd type="triangle" w="med" len="med"/>
            </a:ln>
          </p:spPr>
          <p:txBody>
            <a:bodyPr/>
            <a:lstStyle/>
            <a:p>
              <a:endParaRPr lang="en-US"/>
            </a:p>
          </p:txBody>
        </p:sp>
        <p:sp>
          <p:nvSpPr>
            <p:cNvPr id="11279" name="Line 17"/>
            <p:cNvSpPr>
              <a:spLocks noChangeShapeType="1"/>
            </p:cNvSpPr>
            <p:nvPr/>
          </p:nvSpPr>
          <p:spPr bwMode="auto">
            <a:xfrm>
              <a:off x="3216" y="1968"/>
              <a:ext cx="144" cy="0"/>
            </a:xfrm>
            <a:prstGeom prst="line">
              <a:avLst/>
            </a:prstGeom>
            <a:noFill/>
            <a:ln w="38100">
              <a:solidFill>
                <a:schemeClr val="tx1"/>
              </a:solidFill>
              <a:round/>
              <a:headEnd/>
              <a:tailEnd type="triangle" w="med" len="med"/>
            </a:ln>
          </p:spPr>
          <p:txBody>
            <a:bodyPr/>
            <a:lstStyle/>
            <a:p>
              <a:endParaRPr lang="en-US"/>
            </a:p>
          </p:txBody>
        </p:sp>
        <p:sp>
          <p:nvSpPr>
            <p:cNvPr id="11280" name="Line 18"/>
            <p:cNvSpPr>
              <a:spLocks noChangeShapeType="1"/>
            </p:cNvSpPr>
            <p:nvPr/>
          </p:nvSpPr>
          <p:spPr bwMode="auto">
            <a:xfrm>
              <a:off x="3696" y="1968"/>
              <a:ext cx="144" cy="0"/>
            </a:xfrm>
            <a:prstGeom prst="line">
              <a:avLst/>
            </a:prstGeom>
            <a:noFill/>
            <a:ln w="38100">
              <a:solidFill>
                <a:schemeClr val="tx1"/>
              </a:solidFill>
              <a:round/>
              <a:headEnd/>
              <a:tailEnd type="triangle" w="med" len="med"/>
            </a:ln>
          </p:spPr>
          <p:txBody>
            <a:bodyPr/>
            <a:lstStyle/>
            <a:p>
              <a:endParaRPr lang="en-US"/>
            </a:p>
          </p:txBody>
        </p:sp>
        <p:sp>
          <p:nvSpPr>
            <p:cNvPr id="11281" name="Line 19"/>
            <p:cNvSpPr>
              <a:spLocks noChangeShapeType="1"/>
            </p:cNvSpPr>
            <p:nvPr/>
          </p:nvSpPr>
          <p:spPr bwMode="auto">
            <a:xfrm>
              <a:off x="4176" y="1968"/>
              <a:ext cx="192" cy="0"/>
            </a:xfrm>
            <a:prstGeom prst="line">
              <a:avLst/>
            </a:prstGeom>
            <a:noFill/>
            <a:ln w="38100">
              <a:solidFill>
                <a:schemeClr val="tx1"/>
              </a:solidFill>
              <a:round/>
              <a:headEnd/>
              <a:tailEnd type="triangle" w="med" len="med"/>
            </a:ln>
          </p:spPr>
          <p:txBody>
            <a:bodyPr/>
            <a:lstStyle/>
            <a:p>
              <a:endParaRPr lang="en-US"/>
            </a:p>
          </p:txBody>
        </p:sp>
        <p:sp>
          <p:nvSpPr>
            <p:cNvPr id="11282" name="Line 20"/>
            <p:cNvSpPr>
              <a:spLocks noChangeShapeType="1"/>
            </p:cNvSpPr>
            <p:nvPr/>
          </p:nvSpPr>
          <p:spPr bwMode="auto">
            <a:xfrm>
              <a:off x="4704" y="1968"/>
              <a:ext cx="240" cy="0"/>
            </a:xfrm>
            <a:prstGeom prst="line">
              <a:avLst/>
            </a:prstGeom>
            <a:noFill/>
            <a:ln w="38100">
              <a:solidFill>
                <a:schemeClr val="tx1"/>
              </a:solidFill>
              <a:round/>
              <a:headEnd/>
              <a:tailEnd/>
            </a:ln>
          </p:spPr>
          <p:txBody>
            <a:bodyPr/>
            <a:lstStyle/>
            <a:p>
              <a:endParaRPr lang="en-US"/>
            </a:p>
          </p:txBody>
        </p:sp>
        <p:sp>
          <p:nvSpPr>
            <p:cNvPr id="11283" name="Line 21"/>
            <p:cNvSpPr>
              <a:spLocks noChangeShapeType="1"/>
            </p:cNvSpPr>
            <p:nvPr/>
          </p:nvSpPr>
          <p:spPr bwMode="auto">
            <a:xfrm>
              <a:off x="4944" y="1968"/>
              <a:ext cx="0" cy="192"/>
            </a:xfrm>
            <a:prstGeom prst="line">
              <a:avLst/>
            </a:prstGeom>
            <a:noFill/>
            <a:ln w="38100">
              <a:solidFill>
                <a:schemeClr val="tx1"/>
              </a:solidFill>
              <a:round/>
              <a:headEnd/>
              <a:tailEnd type="triangle" w="med" len="med"/>
            </a:ln>
          </p:spPr>
          <p:txBody>
            <a:bodyPr/>
            <a:lstStyle/>
            <a:p>
              <a:endParaRPr lang="en-US"/>
            </a:p>
          </p:txBody>
        </p:sp>
        <p:sp>
          <p:nvSpPr>
            <p:cNvPr id="11284" name="Text Box 23"/>
            <p:cNvSpPr txBox="1">
              <a:spLocks noChangeArrowheads="1"/>
            </p:cNvSpPr>
            <p:nvPr/>
          </p:nvSpPr>
          <p:spPr bwMode="auto">
            <a:xfrm>
              <a:off x="4758" y="2198"/>
              <a:ext cx="381" cy="233"/>
            </a:xfrm>
            <a:prstGeom prst="rect">
              <a:avLst/>
            </a:prstGeom>
            <a:noFill/>
            <a:ln w="9525">
              <a:noFill/>
              <a:miter lim="800000"/>
              <a:headEnd/>
              <a:tailEnd/>
            </a:ln>
          </p:spPr>
          <p:txBody>
            <a:bodyPr wrap="none">
              <a:spAutoFit/>
            </a:bodyPr>
            <a:lstStyle/>
            <a:p>
              <a:r>
                <a:rPr lang="en-US" b="1" dirty="0"/>
                <a:t>null</a:t>
              </a:r>
              <a:endParaRPr lang="en-GB" b="1" dirty="0"/>
            </a:p>
          </p:txBody>
        </p:sp>
        <p:sp>
          <p:nvSpPr>
            <p:cNvPr id="11285" name="Line 25"/>
            <p:cNvSpPr>
              <a:spLocks noChangeShapeType="1"/>
            </p:cNvSpPr>
            <p:nvPr/>
          </p:nvSpPr>
          <p:spPr bwMode="auto">
            <a:xfrm>
              <a:off x="1200" y="1968"/>
              <a:ext cx="240" cy="0"/>
            </a:xfrm>
            <a:prstGeom prst="line">
              <a:avLst/>
            </a:prstGeom>
            <a:noFill/>
            <a:ln w="38100">
              <a:solidFill>
                <a:schemeClr val="tx1"/>
              </a:solidFill>
              <a:round/>
              <a:headEnd/>
              <a:tailEnd type="triangle" w="med" len="med"/>
            </a:ln>
          </p:spPr>
          <p:txBody>
            <a:bodyPr/>
            <a:lstStyle/>
            <a:p>
              <a:endParaRPr lang="en-US"/>
            </a:p>
          </p:txBody>
        </p:sp>
        <p:sp>
          <p:nvSpPr>
            <p:cNvPr id="11286" name="Line 26"/>
            <p:cNvSpPr>
              <a:spLocks noChangeShapeType="1"/>
            </p:cNvSpPr>
            <p:nvPr/>
          </p:nvSpPr>
          <p:spPr bwMode="auto">
            <a:xfrm>
              <a:off x="1200" y="1968"/>
              <a:ext cx="0" cy="1056"/>
            </a:xfrm>
            <a:prstGeom prst="line">
              <a:avLst/>
            </a:prstGeom>
            <a:noFill/>
            <a:ln w="38100">
              <a:solidFill>
                <a:schemeClr val="tx1"/>
              </a:solidFill>
              <a:round/>
              <a:headEnd/>
              <a:tailEnd/>
            </a:ln>
          </p:spPr>
          <p:txBody>
            <a:bodyPr/>
            <a:lstStyle/>
            <a:p>
              <a:endParaRPr lang="en-US"/>
            </a:p>
          </p:txBody>
        </p:sp>
        <p:sp>
          <p:nvSpPr>
            <p:cNvPr id="11289" name="Text Box 33"/>
            <p:cNvSpPr txBox="1">
              <a:spLocks noChangeArrowheads="1"/>
            </p:cNvSpPr>
            <p:nvPr/>
          </p:nvSpPr>
          <p:spPr bwMode="auto">
            <a:xfrm>
              <a:off x="950" y="3033"/>
              <a:ext cx="464" cy="407"/>
            </a:xfrm>
            <a:prstGeom prst="rect">
              <a:avLst/>
            </a:prstGeom>
            <a:noFill/>
            <a:ln w="9525">
              <a:noFill/>
              <a:miter lim="800000"/>
              <a:headEnd/>
              <a:tailEnd/>
            </a:ln>
          </p:spPr>
          <p:txBody>
            <a:bodyPr wrap="none">
              <a:spAutoFit/>
            </a:bodyPr>
            <a:lstStyle/>
            <a:p>
              <a:r>
                <a:rPr lang="en-US" b="1"/>
                <a:t>head</a:t>
              </a:r>
            </a:p>
            <a:p>
              <a:r>
                <a:rPr lang="en-US" b="1"/>
                <a:t>node</a:t>
              </a:r>
              <a:endParaRPr lang="en-GB" b="1"/>
            </a:p>
          </p:txBody>
        </p:sp>
        <p:sp>
          <p:nvSpPr>
            <p:cNvPr id="11290" name="Text Box 34"/>
            <p:cNvSpPr txBox="1">
              <a:spLocks noChangeArrowheads="1"/>
            </p:cNvSpPr>
            <p:nvPr/>
          </p:nvSpPr>
          <p:spPr bwMode="auto">
            <a:xfrm>
              <a:off x="2784" y="3024"/>
              <a:ext cx="631" cy="407"/>
            </a:xfrm>
            <a:prstGeom prst="rect">
              <a:avLst/>
            </a:prstGeom>
            <a:noFill/>
            <a:ln w="9525">
              <a:noFill/>
              <a:miter lim="800000"/>
              <a:headEnd/>
              <a:tailEnd/>
            </a:ln>
          </p:spPr>
          <p:txBody>
            <a:bodyPr>
              <a:spAutoFit/>
            </a:bodyPr>
            <a:lstStyle/>
            <a:p>
              <a:r>
                <a:rPr lang="en-US" b="1"/>
                <a:t>current</a:t>
              </a:r>
            </a:p>
            <a:p>
              <a:r>
                <a:rPr lang="en-US" b="1"/>
                <a:t>node</a:t>
              </a:r>
              <a:endParaRPr lang="en-GB" b="1"/>
            </a:p>
          </p:txBody>
        </p:sp>
        <p:sp>
          <p:nvSpPr>
            <p:cNvPr id="11291" name="Line 36"/>
            <p:cNvSpPr>
              <a:spLocks noChangeShapeType="1"/>
            </p:cNvSpPr>
            <p:nvPr/>
          </p:nvSpPr>
          <p:spPr bwMode="auto">
            <a:xfrm flipV="1">
              <a:off x="3024" y="2160"/>
              <a:ext cx="0" cy="864"/>
            </a:xfrm>
            <a:prstGeom prst="line">
              <a:avLst/>
            </a:prstGeom>
            <a:noFill/>
            <a:ln w="38100">
              <a:solidFill>
                <a:schemeClr val="tx1"/>
              </a:solidFill>
              <a:round/>
              <a:headEnd/>
              <a:tailEnd type="triangle" w="med" len="med"/>
            </a:ln>
          </p:spPr>
          <p:txBody>
            <a:bodyPr/>
            <a:lstStyle/>
            <a:p>
              <a:endParaRPr lang="en-US"/>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100</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p:nvPr/>
        </p:nvCxnSpPr>
        <p:spPr>
          <a:xfrm rot="5400000" flipH="1" flipV="1">
            <a:off x="7791017" y="1841345"/>
            <a:ext cx="8467" cy="288178"/>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55987"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527387"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101</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cxnSp>
        <p:nvCxnSpPr>
          <p:cNvPr id="29" name="Curved Connector 28"/>
          <p:cNvCxnSpPr/>
          <p:nvPr/>
        </p:nvCxnSpPr>
        <p:spPr>
          <a:xfrm rot="5400000" flipH="1" flipV="1">
            <a:off x="7791017" y="1841345"/>
            <a:ext cx="8467" cy="288178"/>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55987"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527387"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34" name="TextBox 3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102</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34" name="TextBox 3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103</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29" name="Oval 28"/>
          <p:cNvSpPr/>
          <p:nvPr/>
        </p:nvSpPr>
        <p:spPr>
          <a:xfrm>
            <a:off x="7473876" y="1905000"/>
            <a:ext cx="374724"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0" name="Straight Arrow Connector 29"/>
          <p:cNvCxnSpPr>
            <a:stCxn id="29" idx="4"/>
            <a:endCxn id="31" idx="0"/>
          </p:cNvCxnSpPr>
          <p:nvPr/>
        </p:nvCxnSpPr>
        <p:spPr>
          <a:xfrm flipH="1">
            <a:off x="7417896" y="2345266"/>
            <a:ext cx="243343" cy="321734"/>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31" name="TextBox 30"/>
          <p:cNvSpPr txBox="1"/>
          <p:nvPr/>
        </p:nvSpPr>
        <p:spPr>
          <a:xfrm>
            <a:off x="7239000" y="2667000"/>
            <a:ext cx="357790" cy="369332"/>
          </a:xfrm>
          <a:prstGeom prst="rect">
            <a:avLst/>
          </a:prstGeom>
          <a:noFill/>
        </p:spPr>
        <p:txBody>
          <a:bodyPr wrap="none" rtlCol="1">
            <a:spAutoFit/>
          </a:bodyPr>
          <a:lstStyle/>
          <a:p>
            <a:r>
              <a:rPr lang="en-US" sz="1000" b="1" dirty="0" err="1">
                <a:solidFill>
                  <a:srgbClr val="FF0000"/>
                </a:solidFill>
              </a:rPr>
              <a:t>val</a:t>
            </a:r>
            <a:endParaRPr lang="en-US" sz="1000" b="1" dirty="0">
              <a:solidFill>
                <a:srgbClr val="FF0000"/>
              </a:solidFill>
            </a:endParaRPr>
          </a:p>
          <a:p>
            <a:pPr algn="ctr"/>
            <a:r>
              <a:rPr lang="en-US" sz="800" b="1" dirty="0">
                <a:solidFill>
                  <a:srgbClr val="FF0000"/>
                </a:solidFill>
              </a:rPr>
              <a:t>6</a:t>
            </a:r>
            <a:endParaRPr lang="x-none" sz="800" b="1" dirty="0">
              <a:solidFill>
                <a:srgbClr val="FF0000"/>
              </a:solidFill>
            </a:endParaRPr>
          </a:p>
        </p:txBody>
      </p:sp>
      <p:sp>
        <p:nvSpPr>
          <p:cNvPr id="36" name="TextBox 3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104</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6</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34" name="TextBox 3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105</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6</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107</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4519826"/>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108</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4519826"/>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109</a:t>
            </a:fld>
            <a:endParaRPr lang="en-US"/>
          </a:p>
        </p:txBody>
      </p:sp>
      <p:sp>
        <p:nvSpPr>
          <p:cNvPr id="6" name="Rectangle 5"/>
          <p:cNvSpPr/>
          <p:nvPr/>
        </p:nvSpPr>
        <p:spPr>
          <a:xfrm>
            <a:off x="72559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54599"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42934" y="4519826"/>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p:txBody>
          <a:bodyPr/>
          <a:lstStyle/>
          <a:p>
            <a:pPr eaLnBrk="1" hangingPunct="1"/>
            <a:r>
              <a:rPr lang="en-US" dirty="0"/>
              <a:t>List (Array Based)</a:t>
            </a:r>
            <a:endParaRPr lang="en-GB" dirty="0"/>
          </a:p>
        </p:txBody>
      </p:sp>
      <p:sp>
        <p:nvSpPr>
          <p:cNvPr id="31" name="Content Placeholder 30"/>
          <p:cNvSpPr>
            <a:spLocks noGrp="1"/>
          </p:cNvSpPr>
          <p:nvPr>
            <p:ph idx="1"/>
          </p:nvPr>
        </p:nvSpPr>
        <p:spPr/>
        <p:txBody>
          <a:bodyPr/>
          <a:lstStyle/>
          <a:p>
            <a:endParaRPr lang="x-none" dirty="0"/>
          </a:p>
        </p:txBody>
      </p:sp>
      <p:sp>
        <p:nvSpPr>
          <p:cNvPr id="12290" name="Slide Number Placeholder 4"/>
          <p:cNvSpPr>
            <a:spLocks noGrp="1"/>
          </p:cNvSpPr>
          <p:nvPr>
            <p:ph type="sldNum" sz="quarter" idx="12"/>
          </p:nvPr>
        </p:nvSpPr>
        <p:spPr>
          <a:noFill/>
        </p:spPr>
        <p:txBody>
          <a:bodyPr/>
          <a:lstStyle/>
          <a:p>
            <a:fld id="{94004D94-3754-4B7E-A57A-F0BFEA8A43AB}" type="slidenum">
              <a:rPr lang="en-US" smtClean="0"/>
              <a:pPr/>
              <a:t>11</a:t>
            </a:fld>
            <a:endParaRPr lang="en-US"/>
          </a:p>
        </p:txBody>
      </p:sp>
      <p:grpSp>
        <p:nvGrpSpPr>
          <p:cNvPr id="2" name="Group 1064"/>
          <p:cNvGrpSpPr>
            <a:grpSpLocks/>
          </p:cNvGrpSpPr>
          <p:nvPr/>
        </p:nvGrpSpPr>
        <p:grpSpPr bwMode="auto">
          <a:xfrm>
            <a:off x="3032125" y="2819402"/>
            <a:ext cx="6051550" cy="2919414"/>
            <a:chOff x="950" y="1776"/>
            <a:chExt cx="3812" cy="1839"/>
          </a:xfrm>
        </p:grpSpPr>
        <p:sp>
          <p:nvSpPr>
            <p:cNvPr id="12293" name="Rectangle 1027"/>
            <p:cNvSpPr>
              <a:spLocks noChangeArrowheads="1"/>
            </p:cNvSpPr>
            <p:nvPr/>
          </p:nvSpPr>
          <p:spPr bwMode="auto">
            <a:xfrm>
              <a:off x="3456" y="1776"/>
              <a:ext cx="336" cy="384"/>
            </a:xfrm>
            <a:prstGeom prst="rect">
              <a:avLst/>
            </a:prstGeom>
            <a:noFill/>
            <a:ln w="9525">
              <a:solidFill>
                <a:schemeClr val="tx1"/>
              </a:solidFill>
              <a:miter lim="800000"/>
              <a:headEnd/>
              <a:tailEnd/>
            </a:ln>
          </p:spPr>
          <p:txBody>
            <a:bodyPr wrap="none" anchor="ctr"/>
            <a:lstStyle/>
            <a:p>
              <a:endParaRPr lang="en-US"/>
            </a:p>
          </p:txBody>
        </p:sp>
        <p:sp>
          <p:nvSpPr>
            <p:cNvPr id="12294" name="Rectangle 1028"/>
            <p:cNvSpPr>
              <a:spLocks noChangeArrowheads="1"/>
            </p:cNvSpPr>
            <p:nvPr/>
          </p:nvSpPr>
          <p:spPr bwMode="auto">
            <a:xfrm>
              <a:off x="1440" y="1776"/>
              <a:ext cx="33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5" name="Rectangle 1029"/>
            <p:cNvSpPr>
              <a:spLocks noChangeArrowheads="1"/>
            </p:cNvSpPr>
            <p:nvPr/>
          </p:nvSpPr>
          <p:spPr bwMode="auto">
            <a:xfrm>
              <a:off x="3120" y="1776"/>
              <a:ext cx="336" cy="384"/>
            </a:xfrm>
            <a:prstGeom prst="rect">
              <a:avLst/>
            </a:prstGeom>
            <a:noFill/>
            <a:ln w="9525">
              <a:solidFill>
                <a:schemeClr val="tx1"/>
              </a:solidFill>
              <a:miter lim="800000"/>
              <a:headEnd/>
              <a:tailEnd/>
            </a:ln>
          </p:spPr>
          <p:txBody>
            <a:bodyPr wrap="none" anchor="ctr"/>
            <a:lstStyle/>
            <a:p>
              <a:endParaRPr lang="en-US"/>
            </a:p>
          </p:txBody>
        </p:sp>
        <p:sp>
          <p:nvSpPr>
            <p:cNvPr id="12296" name="Rectangle 1030"/>
            <p:cNvSpPr>
              <a:spLocks noChangeArrowheads="1"/>
            </p:cNvSpPr>
            <p:nvPr/>
          </p:nvSpPr>
          <p:spPr bwMode="auto">
            <a:xfrm>
              <a:off x="1776" y="1776"/>
              <a:ext cx="33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7" name="Rectangle 1031"/>
            <p:cNvSpPr>
              <a:spLocks noChangeArrowheads="1"/>
            </p:cNvSpPr>
            <p:nvPr/>
          </p:nvSpPr>
          <p:spPr bwMode="auto">
            <a:xfrm>
              <a:off x="2112" y="1776"/>
              <a:ext cx="33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8" name="Rectangle 1032"/>
            <p:cNvSpPr>
              <a:spLocks noChangeArrowheads="1"/>
            </p:cNvSpPr>
            <p:nvPr/>
          </p:nvSpPr>
          <p:spPr bwMode="auto">
            <a:xfrm>
              <a:off x="2448" y="1776"/>
              <a:ext cx="33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9" name="Rectangle 1033"/>
            <p:cNvSpPr>
              <a:spLocks noChangeArrowheads="1"/>
            </p:cNvSpPr>
            <p:nvPr/>
          </p:nvSpPr>
          <p:spPr bwMode="auto">
            <a:xfrm>
              <a:off x="2784" y="1776"/>
              <a:ext cx="33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0" name="Text Box 1042"/>
            <p:cNvSpPr txBox="1">
              <a:spLocks noChangeArrowheads="1"/>
            </p:cNvSpPr>
            <p:nvPr/>
          </p:nvSpPr>
          <p:spPr bwMode="auto">
            <a:xfrm>
              <a:off x="1512" y="2160"/>
              <a:ext cx="197" cy="233"/>
            </a:xfrm>
            <a:prstGeom prst="rect">
              <a:avLst/>
            </a:prstGeom>
            <a:noFill/>
            <a:ln w="9525">
              <a:noFill/>
              <a:miter lim="800000"/>
              <a:headEnd/>
              <a:tailEnd/>
            </a:ln>
          </p:spPr>
          <p:txBody>
            <a:bodyPr wrap="none">
              <a:spAutoFit/>
            </a:bodyPr>
            <a:lstStyle/>
            <a:p>
              <a:r>
                <a:rPr lang="en-US" b="1"/>
                <a:t>0</a:t>
              </a:r>
              <a:endParaRPr lang="en-GB" b="1"/>
            </a:p>
          </p:txBody>
        </p:sp>
        <p:sp>
          <p:nvSpPr>
            <p:cNvPr id="12301" name="Line 1044"/>
            <p:cNvSpPr>
              <a:spLocks noChangeShapeType="1"/>
            </p:cNvSpPr>
            <p:nvPr/>
          </p:nvSpPr>
          <p:spPr bwMode="auto">
            <a:xfrm>
              <a:off x="2640" y="2352"/>
              <a:ext cx="0" cy="720"/>
            </a:xfrm>
            <a:prstGeom prst="line">
              <a:avLst/>
            </a:prstGeom>
            <a:noFill/>
            <a:ln w="38100">
              <a:solidFill>
                <a:schemeClr val="tx1"/>
              </a:solidFill>
              <a:round/>
              <a:headEnd type="triangle" w="med" len="med"/>
              <a:tailEnd/>
            </a:ln>
          </p:spPr>
          <p:txBody>
            <a:bodyPr/>
            <a:lstStyle/>
            <a:p>
              <a:endParaRPr lang="en-US"/>
            </a:p>
          </p:txBody>
        </p:sp>
        <p:sp>
          <p:nvSpPr>
            <p:cNvPr id="12303" name="Text Box 1048"/>
            <p:cNvSpPr txBox="1">
              <a:spLocks noChangeArrowheads="1"/>
            </p:cNvSpPr>
            <p:nvPr/>
          </p:nvSpPr>
          <p:spPr bwMode="auto">
            <a:xfrm>
              <a:off x="2345" y="3062"/>
              <a:ext cx="631" cy="407"/>
            </a:xfrm>
            <a:prstGeom prst="rect">
              <a:avLst/>
            </a:prstGeom>
            <a:noFill/>
            <a:ln w="9525">
              <a:noFill/>
              <a:miter lim="800000"/>
              <a:headEnd/>
              <a:tailEnd/>
            </a:ln>
          </p:spPr>
          <p:txBody>
            <a:bodyPr>
              <a:spAutoFit/>
            </a:bodyPr>
            <a:lstStyle/>
            <a:p>
              <a:r>
                <a:rPr lang="en-US" b="1" dirty="0"/>
                <a:t>current</a:t>
              </a:r>
            </a:p>
            <a:p>
              <a:r>
                <a:rPr lang="en-US" b="1" dirty="0"/>
                <a:t>node</a:t>
              </a:r>
              <a:endParaRPr lang="en-GB" b="1" dirty="0"/>
            </a:p>
          </p:txBody>
        </p:sp>
        <p:sp>
          <p:nvSpPr>
            <p:cNvPr id="12304" name="Text Box 1050"/>
            <p:cNvSpPr txBox="1">
              <a:spLocks noChangeArrowheads="1"/>
            </p:cNvSpPr>
            <p:nvPr/>
          </p:nvSpPr>
          <p:spPr bwMode="auto">
            <a:xfrm>
              <a:off x="1856" y="2160"/>
              <a:ext cx="197" cy="233"/>
            </a:xfrm>
            <a:prstGeom prst="rect">
              <a:avLst/>
            </a:prstGeom>
            <a:noFill/>
            <a:ln w="9525">
              <a:noFill/>
              <a:miter lim="800000"/>
              <a:headEnd/>
              <a:tailEnd/>
            </a:ln>
          </p:spPr>
          <p:txBody>
            <a:bodyPr wrap="none">
              <a:spAutoFit/>
            </a:bodyPr>
            <a:lstStyle/>
            <a:p>
              <a:r>
                <a:rPr lang="en-US" b="1"/>
                <a:t>1</a:t>
              </a:r>
              <a:endParaRPr lang="en-GB" b="1"/>
            </a:p>
          </p:txBody>
        </p:sp>
        <p:sp>
          <p:nvSpPr>
            <p:cNvPr id="12305" name="Text Box 1051"/>
            <p:cNvSpPr txBox="1">
              <a:spLocks noChangeArrowheads="1"/>
            </p:cNvSpPr>
            <p:nvPr/>
          </p:nvSpPr>
          <p:spPr bwMode="auto">
            <a:xfrm>
              <a:off x="2184" y="2160"/>
              <a:ext cx="197" cy="233"/>
            </a:xfrm>
            <a:prstGeom prst="rect">
              <a:avLst/>
            </a:prstGeom>
            <a:noFill/>
            <a:ln w="9525">
              <a:noFill/>
              <a:miter lim="800000"/>
              <a:headEnd/>
              <a:tailEnd/>
            </a:ln>
          </p:spPr>
          <p:txBody>
            <a:bodyPr wrap="none">
              <a:spAutoFit/>
            </a:bodyPr>
            <a:lstStyle/>
            <a:p>
              <a:r>
                <a:rPr lang="en-US" b="1"/>
                <a:t>2</a:t>
              </a:r>
              <a:endParaRPr lang="en-GB" b="1"/>
            </a:p>
          </p:txBody>
        </p:sp>
        <p:sp>
          <p:nvSpPr>
            <p:cNvPr id="12306" name="Text Box 1052"/>
            <p:cNvSpPr txBox="1">
              <a:spLocks noChangeArrowheads="1"/>
            </p:cNvSpPr>
            <p:nvPr/>
          </p:nvSpPr>
          <p:spPr bwMode="auto">
            <a:xfrm>
              <a:off x="2528" y="2160"/>
              <a:ext cx="197" cy="233"/>
            </a:xfrm>
            <a:prstGeom prst="rect">
              <a:avLst/>
            </a:prstGeom>
            <a:noFill/>
            <a:ln w="9525">
              <a:noFill/>
              <a:miter lim="800000"/>
              <a:headEnd/>
              <a:tailEnd/>
            </a:ln>
          </p:spPr>
          <p:txBody>
            <a:bodyPr wrap="none">
              <a:spAutoFit/>
            </a:bodyPr>
            <a:lstStyle/>
            <a:p>
              <a:r>
                <a:rPr lang="en-US" b="1"/>
                <a:t>3</a:t>
              </a:r>
              <a:endParaRPr lang="en-GB" b="1"/>
            </a:p>
          </p:txBody>
        </p:sp>
        <p:sp>
          <p:nvSpPr>
            <p:cNvPr id="12307" name="Text Box 1053"/>
            <p:cNvSpPr txBox="1">
              <a:spLocks noChangeArrowheads="1"/>
            </p:cNvSpPr>
            <p:nvPr/>
          </p:nvSpPr>
          <p:spPr bwMode="auto">
            <a:xfrm>
              <a:off x="2864" y="2160"/>
              <a:ext cx="197" cy="233"/>
            </a:xfrm>
            <a:prstGeom prst="rect">
              <a:avLst/>
            </a:prstGeom>
            <a:noFill/>
            <a:ln w="9525">
              <a:noFill/>
              <a:miter lim="800000"/>
              <a:headEnd/>
              <a:tailEnd/>
            </a:ln>
          </p:spPr>
          <p:txBody>
            <a:bodyPr wrap="none">
              <a:spAutoFit/>
            </a:bodyPr>
            <a:lstStyle/>
            <a:p>
              <a:r>
                <a:rPr lang="en-US" b="1"/>
                <a:t>4</a:t>
              </a:r>
              <a:endParaRPr lang="en-GB" b="1"/>
            </a:p>
          </p:txBody>
        </p:sp>
        <p:sp>
          <p:nvSpPr>
            <p:cNvPr id="12308" name="Text Box 1054"/>
            <p:cNvSpPr txBox="1">
              <a:spLocks noChangeArrowheads="1"/>
            </p:cNvSpPr>
            <p:nvPr/>
          </p:nvSpPr>
          <p:spPr bwMode="auto">
            <a:xfrm>
              <a:off x="3200" y="2160"/>
              <a:ext cx="197" cy="233"/>
            </a:xfrm>
            <a:prstGeom prst="rect">
              <a:avLst/>
            </a:prstGeom>
            <a:noFill/>
            <a:ln w="9525">
              <a:noFill/>
              <a:miter lim="800000"/>
              <a:headEnd/>
              <a:tailEnd/>
            </a:ln>
          </p:spPr>
          <p:txBody>
            <a:bodyPr wrap="none">
              <a:spAutoFit/>
            </a:bodyPr>
            <a:lstStyle/>
            <a:p>
              <a:r>
                <a:rPr lang="en-US" b="1" dirty="0"/>
                <a:t>5</a:t>
              </a:r>
              <a:endParaRPr lang="en-GB" b="1" dirty="0"/>
            </a:p>
          </p:txBody>
        </p:sp>
        <p:sp>
          <p:nvSpPr>
            <p:cNvPr id="12309" name="Text Box 1055"/>
            <p:cNvSpPr txBox="1">
              <a:spLocks noChangeArrowheads="1"/>
            </p:cNvSpPr>
            <p:nvPr/>
          </p:nvSpPr>
          <p:spPr bwMode="auto">
            <a:xfrm>
              <a:off x="3548" y="2160"/>
              <a:ext cx="197" cy="233"/>
            </a:xfrm>
            <a:prstGeom prst="rect">
              <a:avLst/>
            </a:prstGeom>
            <a:noFill/>
            <a:ln w="9525">
              <a:noFill/>
              <a:miter lim="800000"/>
              <a:headEnd/>
              <a:tailEnd/>
            </a:ln>
          </p:spPr>
          <p:txBody>
            <a:bodyPr wrap="none">
              <a:spAutoFit/>
            </a:bodyPr>
            <a:lstStyle/>
            <a:p>
              <a:r>
                <a:rPr lang="en-US" b="1"/>
                <a:t>6</a:t>
              </a:r>
              <a:endParaRPr lang="en-GB" b="1"/>
            </a:p>
          </p:txBody>
        </p:sp>
        <p:sp>
          <p:nvSpPr>
            <p:cNvPr id="12310" name="Rectangle 1056"/>
            <p:cNvSpPr>
              <a:spLocks noChangeArrowheads="1"/>
            </p:cNvSpPr>
            <p:nvPr/>
          </p:nvSpPr>
          <p:spPr bwMode="auto">
            <a:xfrm>
              <a:off x="4080" y="1776"/>
              <a:ext cx="336" cy="384"/>
            </a:xfrm>
            <a:prstGeom prst="rect">
              <a:avLst/>
            </a:prstGeom>
            <a:noFill/>
            <a:ln w="9525">
              <a:solidFill>
                <a:schemeClr val="tx1"/>
              </a:solidFill>
              <a:miter lim="800000"/>
              <a:headEnd/>
              <a:tailEnd/>
            </a:ln>
          </p:spPr>
          <p:txBody>
            <a:bodyPr wrap="none" anchor="ctr"/>
            <a:lstStyle/>
            <a:p>
              <a:endParaRPr lang="en-US"/>
            </a:p>
          </p:txBody>
        </p:sp>
        <p:sp>
          <p:nvSpPr>
            <p:cNvPr id="12311" name="Rectangle 1057"/>
            <p:cNvSpPr>
              <a:spLocks noChangeArrowheads="1"/>
            </p:cNvSpPr>
            <p:nvPr/>
          </p:nvSpPr>
          <p:spPr bwMode="auto">
            <a:xfrm>
              <a:off x="4416" y="1776"/>
              <a:ext cx="336" cy="384"/>
            </a:xfrm>
            <a:prstGeom prst="rect">
              <a:avLst/>
            </a:prstGeom>
            <a:noFill/>
            <a:ln w="9525">
              <a:solidFill>
                <a:schemeClr val="tx1"/>
              </a:solidFill>
              <a:miter lim="800000"/>
              <a:headEnd/>
              <a:tailEnd/>
            </a:ln>
          </p:spPr>
          <p:txBody>
            <a:bodyPr wrap="none" anchor="ctr"/>
            <a:lstStyle/>
            <a:p>
              <a:endParaRPr lang="en-US"/>
            </a:p>
          </p:txBody>
        </p:sp>
        <p:sp>
          <p:nvSpPr>
            <p:cNvPr id="12312" name="Text Box 1058"/>
            <p:cNvSpPr txBox="1">
              <a:spLocks noChangeArrowheads="1"/>
            </p:cNvSpPr>
            <p:nvPr/>
          </p:nvSpPr>
          <p:spPr bwMode="auto">
            <a:xfrm>
              <a:off x="4064" y="2160"/>
              <a:ext cx="384" cy="233"/>
            </a:xfrm>
            <a:prstGeom prst="rect">
              <a:avLst/>
            </a:prstGeom>
            <a:noFill/>
            <a:ln w="9525">
              <a:noFill/>
              <a:miter lim="800000"/>
              <a:headEnd/>
              <a:tailEnd/>
            </a:ln>
          </p:spPr>
          <p:txBody>
            <a:bodyPr wrap="square">
              <a:spAutoFit/>
            </a:bodyPr>
            <a:lstStyle/>
            <a:p>
              <a:r>
                <a:rPr lang="en-US" b="1" dirty="0"/>
                <a:t>n-2</a:t>
              </a:r>
              <a:endParaRPr lang="en-GB" b="1" dirty="0"/>
            </a:p>
          </p:txBody>
        </p:sp>
        <p:sp>
          <p:nvSpPr>
            <p:cNvPr id="12313" name="Text Box 1059"/>
            <p:cNvSpPr txBox="1">
              <a:spLocks noChangeArrowheads="1"/>
            </p:cNvSpPr>
            <p:nvPr/>
          </p:nvSpPr>
          <p:spPr bwMode="auto">
            <a:xfrm>
              <a:off x="4428" y="2160"/>
              <a:ext cx="334" cy="233"/>
            </a:xfrm>
            <a:prstGeom prst="rect">
              <a:avLst/>
            </a:prstGeom>
            <a:noFill/>
            <a:ln w="9525">
              <a:noFill/>
              <a:miter lim="800000"/>
              <a:headEnd/>
              <a:tailEnd/>
            </a:ln>
          </p:spPr>
          <p:txBody>
            <a:bodyPr wrap="none">
              <a:spAutoFit/>
            </a:bodyPr>
            <a:lstStyle/>
            <a:p>
              <a:r>
                <a:rPr lang="en-US" b="1"/>
                <a:t>n-1</a:t>
              </a:r>
              <a:endParaRPr lang="en-GB" b="1"/>
            </a:p>
          </p:txBody>
        </p:sp>
        <p:sp>
          <p:nvSpPr>
            <p:cNvPr id="12314" name="Text Box 1060"/>
            <p:cNvSpPr txBox="1">
              <a:spLocks noChangeArrowheads="1"/>
            </p:cNvSpPr>
            <p:nvPr/>
          </p:nvSpPr>
          <p:spPr bwMode="auto">
            <a:xfrm>
              <a:off x="950" y="3033"/>
              <a:ext cx="833" cy="582"/>
            </a:xfrm>
            <a:prstGeom prst="rect">
              <a:avLst/>
            </a:prstGeom>
            <a:noFill/>
            <a:ln w="9525">
              <a:noFill/>
              <a:miter lim="800000"/>
              <a:headEnd/>
              <a:tailEnd/>
            </a:ln>
          </p:spPr>
          <p:txBody>
            <a:bodyPr wrap="none">
              <a:spAutoFit/>
            </a:bodyPr>
            <a:lstStyle/>
            <a:p>
              <a:r>
                <a:rPr lang="en-US" b="1" dirty="0"/>
                <a:t>head</a:t>
              </a:r>
            </a:p>
            <a:p>
              <a:r>
                <a:rPr lang="en-US" b="1" dirty="0"/>
                <a:t>node</a:t>
              </a:r>
            </a:p>
            <a:p>
              <a:r>
                <a:rPr lang="en-GB" b="1" dirty="0"/>
                <a:t>(or </a:t>
              </a:r>
              <a:r>
                <a:rPr lang="en-GB" b="1" i="1" dirty="0"/>
                <a:t>nodes</a:t>
              </a:r>
              <a:r>
                <a:rPr lang="en-GB" b="1" dirty="0"/>
                <a:t>)</a:t>
              </a:r>
            </a:p>
          </p:txBody>
        </p:sp>
        <p:sp>
          <p:nvSpPr>
            <p:cNvPr id="12315" name="Line 1061"/>
            <p:cNvSpPr>
              <a:spLocks noChangeShapeType="1"/>
            </p:cNvSpPr>
            <p:nvPr/>
          </p:nvSpPr>
          <p:spPr bwMode="auto">
            <a:xfrm>
              <a:off x="1200" y="1968"/>
              <a:ext cx="240" cy="0"/>
            </a:xfrm>
            <a:prstGeom prst="line">
              <a:avLst/>
            </a:prstGeom>
            <a:noFill/>
            <a:ln w="38100">
              <a:solidFill>
                <a:schemeClr val="tx1"/>
              </a:solidFill>
              <a:round/>
              <a:headEnd/>
              <a:tailEnd type="triangle" w="med" len="med"/>
            </a:ln>
          </p:spPr>
          <p:txBody>
            <a:bodyPr/>
            <a:lstStyle/>
            <a:p>
              <a:endParaRPr lang="en-US"/>
            </a:p>
          </p:txBody>
        </p:sp>
        <p:sp>
          <p:nvSpPr>
            <p:cNvPr id="12316" name="Line 1062"/>
            <p:cNvSpPr>
              <a:spLocks noChangeShapeType="1"/>
            </p:cNvSpPr>
            <p:nvPr/>
          </p:nvSpPr>
          <p:spPr bwMode="auto">
            <a:xfrm>
              <a:off x="1200" y="1968"/>
              <a:ext cx="0" cy="1056"/>
            </a:xfrm>
            <a:prstGeom prst="line">
              <a:avLst/>
            </a:prstGeom>
            <a:noFill/>
            <a:ln w="38100">
              <a:solidFill>
                <a:schemeClr val="tx1"/>
              </a:solidFill>
              <a:round/>
              <a:headEnd/>
              <a:tailEnd/>
            </a:ln>
          </p:spPr>
          <p:txBody>
            <a:bodyPr/>
            <a:lstStyle/>
            <a:p>
              <a:endParaRPr lang="en-US"/>
            </a:p>
          </p:txBody>
        </p:sp>
      </p:grpSp>
      <p:sp>
        <p:nvSpPr>
          <p:cNvPr id="32" name="Line 1044"/>
          <p:cNvSpPr>
            <a:spLocks noChangeShapeType="1"/>
          </p:cNvSpPr>
          <p:nvPr/>
        </p:nvSpPr>
        <p:spPr bwMode="auto">
          <a:xfrm>
            <a:off x="6477000" y="3429001"/>
            <a:ext cx="228600" cy="1066800"/>
          </a:xfrm>
          <a:prstGeom prst="line">
            <a:avLst/>
          </a:prstGeom>
          <a:noFill/>
          <a:ln w="38100">
            <a:solidFill>
              <a:schemeClr val="bg1">
                <a:lumMod val="65000"/>
              </a:schemeClr>
            </a:solidFill>
            <a:round/>
            <a:headEnd type="triangle" w="med" len="med"/>
            <a:tailEnd/>
          </a:ln>
        </p:spPr>
        <p:txBody>
          <a:bodyPr/>
          <a:lstStyle/>
          <a:p>
            <a:endParaRPr lang="en-US"/>
          </a:p>
        </p:txBody>
      </p:sp>
      <p:sp>
        <p:nvSpPr>
          <p:cNvPr id="33" name="Text Box 1048"/>
          <p:cNvSpPr txBox="1">
            <a:spLocks noChangeArrowheads="1"/>
          </p:cNvSpPr>
          <p:nvPr/>
        </p:nvSpPr>
        <p:spPr bwMode="auto">
          <a:xfrm>
            <a:off x="6366930" y="4529665"/>
            <a:ext cx="696913" cy="369332"/>
          </a:xfrm>
          <a:prstGeom prst="rect">
            <a:avLst/>
          </a:prstGeom>
          <a:noFill/>
          <a:ln w="9525">
            <a:noFill/>
            <a:miter lim="800000"/>
            <a:headEnd/>
            <a:tailEnd/>
          </a:ln>
        </p:spPr>
        <p:txBody>
          <a:bodyPr wrap="square">
            <a:spAutoFit/>
          </a:bodyPr>
          <a:lstStyle/>
          <a:p>
            <a:r>
              <a:rPr lang="en-US" b="1" dirty="0">
                <a:solidFill>
                  <a:schemeClr val="bg1">
                    <a:lumMod val="65000"/>
                  </a:schemeClr>
                </a:solidFill>
              </a:rPr>
              <a:t>size</a:t>
            </a:r>
            <a:endParaRPr lang="en-GB" b="1" dirty="0">
              <a:solidFill>
                <a:schemeClr val="bg1">
                  <a:lumMod val="65000"/>
                </a:schemeClr>
              </a:solidFill>
            </a:endParaRPr>
          </a:p>
        </p:txBody>
      </p:sp>
      <p:sp>
        <p:nvSpPr>
          <p:cNvPr id="34" name="Line 1044"/>
          <p:cNvSpPr>
            <a:spLocks noChangeShapeType="1"/>
          </p:cNvSpPr>
          <p:nvPr/>
        </p:nvSpPr>
        <p:spPr bwMode="auto">
          <a:xfrm>
            <a:off x="9093198" y="3420534"/>
            <a:ext cx="228600" cy="1066800"/>
          </a:xfrm>
          <a:prstGeom prst="line">
            <a:avLst/>
          </a:prstGeom>
          <a:noFill/>
          <a:ln w="38100">
            <a:solidFill>
              <a:schemeClr val="bg1">
                <a:lumMod val="65000"/>
              </a:schemeClr>
            </a:solidFill>
            <a:round/>
            <a:headEnd type="triangle" w="med" len="med"/>
            <a:tailEnd/>
          </a:ln>
        </p:spPr>
        <p:txBody>
          <a:bodyPr/>
          <a:lstStyle/>
          <a:p>
            <a:endParaRPr lang="en-US"/>
          </a:p>
        </p:txBody>
      </p:sp>
      <p:sp>
        <p:nvSpPr>
          <p:cNvPr id="35" name="Text Box 1048"/>
          <p:cNvSpPr txBox="1">
            <a:spLocks noChangeArrowheads="1"/>
          </p:cNvSpPr>
          <p:nvPr/>
        </p:nvSpPr>
        <p:spPr bwMode="auto">
          <a:xfrm>
            <a:off x="8729117" y="4521198"/>
            <a:ext cx="1193802" cy="369332"/>
          </a:xfrm>
          <a:prstGeom prst="rect">
            <a:avLst/>
          </a:prstGeom>
          <a:noFill/>
          <a:ln w="9525">
            <a:noFill/>
            <a:miter lim="800000"/>
            <a:headEnd/>
            <a:tailEnd/>
          </a:ln>
        </p:spPr>
        <p:txBody>
          <a:bodyPr wrap="square">
            <a:spAutoFit/>
          </a:bodyPr>
          <a:lstStyle/>
          <a:p>
            <a:r>
              <a:rPr lang="en-US" b="1" dirty="0" err="1">
                <a:solidFill>
                  <a:schemeClr val="bg1">
                    <a:lumMod val="65000"/>
                  </a:schemeClr>
                </a:solidFill>
              </a:rPr>
              <a:t>maxsize</a:t>
            </a:r>
            <a:endParaRPr lang="en-GB" b="1" dirty="0">
              <a:solidFill>
                <a:schemeClr val="bg1">
                  <a:lumMod val="65000"/>
                </a:schemeClr>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if (size == 0)</a:t>
            </a:r>
          </a:p>
          <a:p>
            <a:pPr eaLnBrk="1" hangingPunct="1">
              <a:buFontTx/>
              <a:buNone/>
            </a:pPr>
            <a:r>
              <a:rPr lang="en-US" sz="2000" b="1" dirty="0">
                <a:solidFill>
                  <a:srgbClr val="FF0000"/>
                </a:solidFill>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110</a:t>
            </a:fld>
            <a:endParaRPr lang="en-US"/>
          </a:p>
        </p:txBody>
      </p:sp>
      <p:sp>
        <p:nvSpPr>
          <p:cNvPr id="6" name="Rectangle 5"/>
          <p:cNvSpPr/>
          <p:nvPr/>
        </p:nvSpPr>
        <p:spPr>
          <a:xfrm>
            <a:off x="72559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0722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342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54599"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42934" y="4519826"/>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111</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112</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7" idx="0"/>
            <a:endCxn id="23" idx="0"/>
          </p:cNvCxnSpPr>
          <p:nvPr/>
        </p:nvCxnSpPr>
        <p:spPr>
          <a:xfrm rot="16200000" flipH="1" flipV="1">
            <a:off x="7523886" y="3680830"/>
            <a:ext cx="7699" cy="290910"/>
          </a:xfrm>
          <a:prstGeom prst="curvedConnector3">
            <a:avLst>
              <a:gd name="adj1" fmla="val -296921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59331"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1628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113</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7" idx="0"/>
            <a:endCxn id="23" idx="0"/>
          </p:cNvCxnSpPr>
          <p:nvPr/>
        </p:nvCxnSpPr>
        <p:spPr>
          <a:xfrm rot="16200000" flipH="1" flipV="1">
            <a:off x="7523886" y="3680830"/>
            <a:ext cx="7699" cy="290910"/>
          </a:xfrm>
          <a:prstGeom prst="curvedConnector3">
            <a:avLst>
              <a:gd name="adj1" fmla="val -296921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59331"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1628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114</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6" idx="0"/>
            <a:endCxn id="25" idx="0"/>
          </p:cNvCxnSpPr>
          <p:nvPr/>
        </p:nvCxnSpPr>
        <p:spPr>
          <a:xfrm rot="16200000" flipH="1" flipV="1">
            <a:off x="7799778" y="3696501"/>
            <a:ext cx="11668" cy="270932"/>
          </a:xfrm>
          <a:prstGeom prst="curvedConnector3">
            <a:avLst>
              <a:gd name="adj1" fmla="val -1959205"/>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47197"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4676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115</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6" idx="0"/>
            <a:endCxn id="25" idx="0"/>
          </p:cNvCxnSpPr>
          <p:nvPr/>
        </p:nvCxnSpPr>
        <p:spPr>
          <a:xfrm rot="16200000" flipH="1" flipV="1">
            <a:off x="7799778" y="3696501"/>
            <a:ext cx="11668" cy="270932"/>
          </a:xfrm>
          <a:prstGeom prst="curvedConnector3">
            <a:avLst>
              <a:gd name="adj1" fmla="val -1959205"/>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47197"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4676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116</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325"/>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7" idx="0"/>
            <a:endCxn id="26" idx="0"/>
          </p:cNvCxnSpPr>
          <p:nvPr/>
        </p:nvCxnSpPr>
        <p:spPr>
          <a:xfrm rot="16200000" flipH="1" flipV="1">
            <a:off x="8075346" y="3689466"/>
            <a:ext cx="2400" cy="270935"/>
          </a:xfrm>
          <a:prstGeom prst="curvedConnector3">
            <a:avLst>
              <a:gd name="adj1" fmla="val -9525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43530"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763933"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117</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7" idx="0"/>
            <a:endCxn id="26" idx="0"/>
          </p:cNvCxnSpPr>
          <p:nvPr/>
        </p:nvCxnSpPr>
        <p:spPr>
          <a:xfrm rot="16200000" flipH="1" flipV="1">
            <a:off x="8075346" y="3689466"/>
            <a:ext cx="2400" cy="270935"/>
          </a:xfrm>
          <a:prstGeom prst="curvedConnector3">
            <a:avLst>
              <a:gd name="adj1" fmla="val -9525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43530"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763933"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118</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92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1137" y="4519826"/>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119</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941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0367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92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1137" y="4519826"/>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ADT List (Linked List): Element</a:t>
            </a:r>
            <a:endParaRPr lang="x-none" sz="3200" dirty="0"/>
          </a:p>
        </p:txBody>
      </p:sp>
      <p:sp>
        <p:nvSpPr>
          <p:cNvPr id="2" name="Content Placeholder 1"/>
          <p:cNvSpPr>
            <a:spLocks noGrp="1"/>
          </p:cNvSpPr>
          <p:nvPr>
            <p:ph idx="1"/>
          </p:nvPr>
        </p:nvSpPr>
        <p:spPr/>
        <p:txBody>
          <a:bodyPr vert="horz" lIns="91440" tIns="45720" rIns="91440" bIns="45720" rtlCol="0" anchor="t">
            <a:normAutofit fontScale="25000" lnSpcReduction="20000"/>
          </a:bodyPr>
          <a:lstStyle/>
          <a:p>
            <a:pPr>
              <a:lnSpc>
                <a:spcPct val="90000"/>
              </a:lnSpc>
              <a:buNone/>
            </a:pPr>
            <a:r>
              <a:rPr lang="en-US" sz="8000" b="1" dirty="0">
                <a:solidFill>
                  <a:srgbClr val="002060"/>
                </a:solidFill>
                <a:latin typeface="SimSun" pitchFamily="2" charset="-122"/>
              </a:rPr>
              <a:t>public class </a:t>
            </a:r>
            <a:r>
              <a:rPr lang="en-US" sz="8000" dirty="0">
                <a:latin typeface="SimSun" pitchFamily="2" charset="-122"/>
              </a:rPr>
              <a:t>Node&lt;T&gt; {</a:t>
            </a: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 </a:t>
            </a:r>
            <a:r>
              <a:rPr lang="en-US" sz="8000" dirty="0">
                <a:latin typeface="SimSun" pitchFamily="2" charset="-122"/>
              </a:rPr>
              <a:t>T data;</a:t>
            </a: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a:t>
            </a:r>
            <a:r>
              <a:rPr lang="en-US" sz="8000" dirty="0">
                <a:latin typeface="SimSun" pitchFamily="2" charset="-122"/>
              </a:rPr>
              <a:t> Node&lt;T&gt; next;</a:t>
            </a:r>
          </a:p>
          <a:p>
            <a:pPr>
              <a:lnSpc>
                <a:spcPct val="90000"/>
              </a:lnSpc>
              <a:buNone/>
            </a:pPr>
            <a:endParaRPr lang="en-US" sz="8000" dirty="0">
              <a:latin typeface="SimSun" pitchFamily="2" charset="-122"/>
            </a:endParaRP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a:t>
            </a:r>
            <a:r>
              <a:rPr lang="en-US" sz="8000" dirty="0">
                <a:latin typeface="SimSun" pitchFamily="2" charset="-122"/>
              </a:rPr>
              <a:t> Node () {</a:t>
            </a:r>
          </a:p>
          <a:p>
            <a:pPr>
              <a:lnSpc>
                <a:spcPct val="90000"/>
              </a:lnSpc>
              <a:buNone/>
            </a:pPr>
            <a:r>
              <a:rPr lang="en-US" sz="8000" dirty="0">
                <a:latin typeface="SimSun" pitchFamily="2" charset="-122"/>
              </a:rPr>
              <a:t>		data = </a:t>
            </a:r>
            <a:r>
              <a:rPr lang="en-US" sz="8000" b="1" dirty="0">
                <a:solidFill>
                  <a:srgbClr val="002060"/>
                </a:solidFill>
                <a:latin typeface="SimSun" pitchFamily="2" charset="-122"/>
              </a:rPr>
              <a:t>null</a:t>
            </a:r>
            <a:r>
              <a:rPr lang="en-US" sz="8000" dirty="0">
                <a:latin typeface="SimSun" pitchFamily="2" charset="-122"/>
              </a:rPr>
              <a:t>;</a:t>
            </a:r>
          </a:p>
          <a:p>
            <a:pPr>
              <a:lnSpc>
                <a:spcPct val="90000"/>
              </a:lnSpc>
              <a:buNone/>
            </a:pPr>
            <a:r>
              <a:rPr lang="en-US" sz="8000" dirty="0">
                <a:latin typeface="SimSun" pitchFamily="2" charset="-122"/>
              </a:rPr>
              <a:t>		next = </a:t>
            </a:r>
            <a:r>
              <a:rPr lang="en-US" sz="8000" b="1" dirty="0">
                <a:solidFill>
                  <a:srgbClr val="002060"/>
                </a:solidFill>
                <a:latin typeface="SimSun" pitchFamily="2" charset="-122"/>
              </a:rPr>
              <a:t>null</a:t>
            </a:r>
            <a:r>
              <a:rPr lang="en-US" sz="8000" dirty="0">
                <a:latin typeface="SimSun" pitchFamily="2" charset="-122"/>
              </a:rPr>
              <a:t>;</a:t>
            </a:r>
          </a:p>
          <a:p>
            <a:pPr>
              <a:lnSpc>
                <a:spcPct val="90000"/>
              </a:lnSpc>
              <a:buNone/>
            </a:pPr>
            <a:r>
              <a:rPr lang="en-US" sz="8000" dirty="0">
                <a:latin typeface="SimSun" pitchFamily="2" charset="-122"/>
              </a:rPr>
              <a:t>	}</a:t>
            </a:r>
          </a:p>
          <a:p>
            <a:pPr>
              <a:lnSpc>
                <a:spcPct val="90000"/>
              </a:lnSpc>
              <a:buNone/>
            </a:pPr>
            <a:endParaRPr lang="en-US" sz="8000" dirty="0">
              <a:latin typeface="SimSun" pitchFamily="2" charset="-122"/>
            </a:endParaRP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a:t>
            </a:r>
            <a:r>
              <a:rPr lang="en-US" sz="8000" dirty="0">
                <a:latin typeface="SimSun" pitchFamily="2" charset="-122"/>
              </a:rPr>
              <a:t> Node (T </a:t>
            </a:r>
            <a:r>
              <a:rPr lang="en-US" sz="8000" dirty="0" err="1">
                <a:latin typeface="SimSun" pitchFamily="2" charset="-122"/>
              </a:rPr>
              <a:t>val</a:t>
            </a:r>
            <a:r>
              <a:rPr lang="en-US" sz="8000" dirty="0">
                <a:latin typeface="SimSun" pitchFamily="2" charset="-122"/>
              </a:rPr>
              <a:t>) {</a:t>
            </a:r>
          </a:p>
          <a:p>
            <a:pPr>
              <a:lnSpc>
                <a:spcPct val="90000"/>
              </a:lnSpc>
              <a:buNone/>
            </a:pPr>
            <a:r>
              <a:rPr lang="en-US" sz="8000" dirty="0">
                <a:latin typeface="SimSun" pitchFamily="2" charset="-122"/>
              </a:rPr>
              <a:t>		data = </a:t>
            </a:r>
            <a:r>
              <a:rPr lang="en-US" sz="8000" dirty="0" err="1">
                <a:latin typeface="SimSun" pitchFamily="2" charset="-122"/>
              </a:rPr>
              <a:t>val</a:t>
            </a:r>
            <a:r>
              <a:rPr lang="en-US" sz="8000" dirty="0">
                <a:latin typeface="SimSun" pitchFamily="2" charset="-122"/>
              </a:rPr>
              <a:t>;</a:t>
            </a:r>
          </a:p>
          <a:p>
            <a:pPr>
              <a:lnSpc>
                <a:spcPct val="90000"/>
              </a:lnSpc>
              <a:buNone/>
            </a:pPr>
            <a:r>
              <a:rPr lang="en-US" sz="8000" dirty="0">
                <a:latin typeface="SimSun" pitchFamily="2" charset="-122"/>
              </a:rPr>
              <a:t>		next = </a:t>
            </a:r>
            <a:r>
              <a:rPr lang="en-US" sz="8000" b="1" dirty="0">
                <a:solidFill>
                  <a:srgbClr val="002060"/>
                </a:solidFill>
                <a:latin typeface="SimSun" pitchFamily="2" charset="-122"/>
              </a:rPr>
              <a:t>null</a:t>
            </a:r>
            <a:r>
              <a:rPr lang="en-US" sz="8000" dirty="0">
                <a:latin typeface="SimSun" pitchFamily="2" charset="-122"/>
              </a:rPr>
              <a:t>;</a:t>
            </a:r>
          </a:p>
          <a:p>
            <a:pPr>
              <a:lnSpc>
                <a:spcPct val="90000"/>
              </a:lnSpc>
              <a:buNone/>
            </a:pPr>
            <a:r>
              <a:rPr lang="en-US" sz="8000" dirty="0">
                <a:latin typeface="SimSun" pitchFamily="2" charset="-122"/>
              </a:rPr>
              <a:t>	}</a:t>
            </a:r>
          </a:p>
          <a:p>
            <a:pPr>
              <a:lnSpc>
                <a:spcPct val="90000"/>
              </a:lnSpc>
              <a:buNone/>
            </a:pPr>
            <a:endParaRPr lang="en-US" sz="8000" dirty="0">
              <a:latin typeface="SimSun" pitchFamily="2" charset="-122"/>
            </a:endParaRPr>
          </a:p>
          <a:p>
            <a:pPr>
              <a:lnSpc>
                <a:spcPct val="90000"/>
              </a:lnSpc>
              <a:buNone/>
            </a:pPr>
            <a:r>
              <a:rPr lang="en-US" sz="8000" dirty="0">
                <a:latin typeface="SimSun" pitchFamily="2" charset="-122"/>
              </a:rPr>
              <a:t>	</a:t>
            </a:r>
            <a:r>
              <a:rPr lang="en-US" sz="8000" dirty="0">
                <a:solidFill>
                  <a:srgbClr val="00B050"/>
                </a:solidFill>
                <a:latin typeface="SimSun" pitchFamily="2" charset="-122"/>
              </a:rPr>
              <a:t>// Setters/Getters...</a:t>
            </a:r>
          </a:p>
          <a:p>
            <a:pPr>
              <a:lnSpc>
                <a:spcPct val="90000"/>
              </a:lnSpc>
              <a:buNone/>
            </a:pPr>
            <a:r>
              <a:rPr lang="en-US" sz="8000" dirty="0">
                <a:latin typeface="SimSun" pitchFamily="2" charset="-122"/>
              </a:rPr>
              <a:t>}</a:t>
            </a:r>
          </a:p>
          <a:p>
            <a:pPr>
              <a:buNone/>
            </a:pPr>
            <a:endParaRPr lang="x-none"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120</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941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0367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92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1137" y="4519826"/>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121</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941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0367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813403"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01738" y="4519826"/>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else if (current == size)</a:t>
            </a:r>
          </a:p>
          <a:p>
            <a:pPr eaLnBrk="1" hangingPunct="1">
              <a:buFontTx/>
              <a:buNone/>
            </a:pPr>
            <a:r>
              <a:rPr lang="en-US" sz="2000" b="1" dirty="0">
                <a:solidFill>
                  <a:srgbClr val="FF0000"/>
                </a:solidFill>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122</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3998"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5934"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813403"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01738" y="4519826"/>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ADT List</a:t>
            </a:r>
          </a:p>
        </p:txBody>
      </p:sp>
      <p:sp>
        <p:nvSpPr>
          <p:cNvPr id="21508" name="Rectangle 3"/>
          <p:cNvSpPr>
            <a:spLocks noGrp="1" noChangeArrowheads="1"/>
          </p:cNvSpPr>
          <p:nvPr>
            <p:ph idx="1"/>
          </p:nvPr>
        </p:nvSpPr>
        <p:spPr/>
        <p:txBody>
          <a:bodyPr/>
          <a:lstStyle/>
          <a:p>
            <a:pPr eaLnBrk="1" hangingPunct="1">
              <a:lnSpc>
                <a:spcPct val="90000"/>
              </a:lnSpc>
            </a:pPr>
            <a:r>
              <a:rPr lang="en-US" dirty="0"/>
              <a:t>How to use the ADT List?</a:t>
            </a:r>
          </a:p>
          <a:p>
            <a:pPr>
              <a:lnSpc>
                <a:spcPct val="90000"/>
              </a:lnSpc>
            </a:pPr>
            <a:r>
              <a:rPr lang="en-US" dirty="0"/>
              <a:t>The implementation of ADT is available to you as a Java class ready for use.</a:t>
            </a:r>
          </a:p>
          <a:p>
            <a:pPr>
              <a:lnSpc>
                <a:spcPct val="90000"/>
              </a:lnSpc>
            </a:pPr>
            <a:endParaRPr lang="en-US" dirty="0"/>
          </a:p>
          <a:p>
            <a:pPr>
              <a:lnSpc>
                <a:spcPct val="90000"/>
              </a:lnSpc>
            </a:pPr>
            <a:endParaRPr lang="en-US" dirty="0"/>
          </a:p>
          <a:p>
            <a:pPr algn="ctr" eaLnBrk="1" hangingPunct="1">
              <a:lnSpc>
                <a:spcPct val="90000"/>
              </a:lnSpc>
              <a:buNone/>
            </a:pPr>
            <a:r>
              <a:rPr lang="en-US" b="1" dirty="0"/>
              <a:t>Example: </a:t>
            </a:r>
            <a:r>
              <a:rPr lang="en-US" dirty="0"/>
              <a:t>You are required to implement a static method to get the length of a list.</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7"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dirty="0"/>
              <a:t>Using ADT List</a:t>
            </a:r>
          </a:p>
        </p:txBody>
      </p:sp>
      <p:sp>
        <p:nvSpPr>
          <p:cNvPr id="23556"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125</a:t>
            </a:fld>
            <a:endParaRPr lang="en-US"/>
          </a:p>
        </p:txBody>
      </p:sp>
      <p:sp>
        <p:nvSpPr>
          <p:cNvPr id="23557" name="Text Box 1028"/>
          <p:cNvSpPr txBox="1">
            <a:spLocks noChangeArrowheads="1"/>
          </p:cNvSpPr>
          <p:nvPr/>
        </p:nvSpPr>
        <p:spPr bwMode="auto">
          <a:xfrm>
            <a:off x="7239000" y="2895601"/>
            <a:ext cx="2590800" cy="2246769"/>
          </a:xfrm>
          <a:prstGeom prst="rect">
            <a:avLst/>
          </a:prstGeom>
          <a:solidFill>
            <a:schemeClr val="accent1"/>
          </a:solidFill>
          <a:ln w="9525">
            <a:solidFill>
              <a:schemeClr val="tx1"/>
            </a:solidFill>
            <a:miter lim="800000"/>
            <a:headEnd/>
            <a:tailEnd/>
          </a:ln>
        </p:spPr>
        <p:txBody>
          <a:bodyPr>
            <a:spAutoFit/>
          </a:bodyPr>
          <a:lstStyle/>
          <a:p>
            <a:r>
              <a:rPr lang="en-US" sz="2000" dirty="0"/>
              <a:t>A static method</a:t>
            </a:r>
          </a:p>
          <a:p>
            <a:r>
              <a:rPr lang="en-US" sz="2000" dirty="0"/>
              <a:t>to find the length</a:t>
            </a:r>
          </a:p>
          <a:p>
            <a:r>
              <a:rPr lang="en-US" sz="2000" dirty="0"/>
              <a:t>of a list.</a:t>
            </a:r>
          </a:p>
          <a:p>
            <a:r>
              <a:rPr lang="en-US" sz="2000" dirty="0"/>
              <a:t> Note: it has been implemented using the methods of ADT List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a:t>
            </a:r>
            <a:r>
              <a:rPr lang="en-US" sz="1800" b="1" dirty="0">
                <a:solidFill>
                  <a:srgbClr val="FF0000"/>
                </a:solidFill>
                <a:latin typeface="SimSun" pitchFamily="2" charset="-122"/>
              </a:rPr>
              <a:t>new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126</a:t>
            </a:fld>
            <a:endParaRPr lang="en-US"/>
          </a:p>
        </p:txBody>
      </p:sp>
      <p:sp>
        <p:nvSpPr>
          <p:cNvPr id="6" name="Rectangle 5"/>
          <p:cNvSpPr/>
          <p:nvPr/>
        </p:nvSpPr>
        <p:spPr>
          <a:xfrm>
            <a:off x="774332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559652"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21588"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741987"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30322" y="41271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5" name="Rectangle 24"/>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&lt;String&gt; al = new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127</a:t>
            </a:fld>
            <a:endParaRPr lang="en-US"/>
          </a:p>
        </p:txBody>
      </p:sp>
      <p:sp>
        <p:nvSpPr>
          <p:cNvPr id="6" name="Rectangle 5"/>
          <p:cNvSpPr/>
          <p:nvPr/>
        </p:nvSpPr>
        <p:spPr>
          <a:xfrm>
            <a:off x="774332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559652"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21588"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741987"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30322" y="41271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5" name="Rectangle 24"/>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7" name="Shape 26"/>
          <p:cNvCxnSpPr>
            <a:stCxn id="26" idx="1"/>
            <a:endCxn id="25"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al.insert</a:t>
            </a:r>
            <a:r>
              <a:rPr lang="en-US" sz="1800" b="1" dirty="0">
                <a:solidFill>
                  <a:srgbClr val="FF0000"/>
                </a:solidFill>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128</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82468"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4404"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29302"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7637" y="41271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5" name="Rectangle 24"/>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7" name="Shape 26"/>
          <p:cNvCxnSpPr>
            <a:stCxn id="26" idx="1"/>
            <a:endCxn id="25"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al.insert</a:t>
            </a:r>
            <a:r>
              <a:rPr lang="en-US" sz="1800" b="1" dirty="0">
                <a:solidFill>
                  <a:srgbClr val="FF0000"/>
                </a:solidFill>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129</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8168218"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30154"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a:t>ADT List (Linked List): Representation</a:t>
            </a:r>
          </a:p>
        </p:txBody>
      </p:sp>
      <p:sp>
        <p:nvSpPr>
          <p:cNvPr id="13316" name="Rectangle 3"/>
          <p:cNvSpPr>
            <a:spLocks noGrp="1" noChangeArrowheads="1"/>
          </p:cNvSpPr>
          <p:nvPr>
            <p:ph idx="1"/>
          </p:nvPr>
        </p:nvSpPr>
        <p:spPr/>
        <p:txBody>
          <a:bodyPr vert="horz" lIns="91440" tIns="45720" rIns="91440" bIns="45720" rtlCol="0" anchor="t">
            <a:normAutofit fontScale="92500" lnSpcReduction="20000"/>
          </a:bodyPr>
          <a:lstStyle/>
          <a:p>
            <a:pPr eaLnBrk="1" hangingPunct="1">
              <a:lnSpc>
                <a:spcPct val="90000"/>
              </a:lnSpc>
              <a:buFontTx/>
              <a:buNone/>
            </a:pPr>
            <a:r>
              <a:rPr lang="en-US" b="1" dirty="0">
                <a:solidFill>
                  <a:srgbClr val="002060"/>
                </a:solidFill>
                <a:latin typeface="SimSun" pitchFamily="2" charset="-122"/>
              </a:rPr>
              <a:t>public class </a:t>
            </a:r>
            <a:r>
              <a:rPr lang="en-US" dirty="0" err="1">
                <a:latin typeface="SimSun" pitchFamily="2" charset="-122"/>
              </a:rPr>
              <a:t>LinkedList</a:t>
            </a:r>
            <a:r>
              <a:rPr lang="en-US" dirty="0">
                <a:latin typeface="SimSun" pitchFamily="2" charset="-122"/>
              </a:rPr>
              <a:t>&lt;T&gt; implements List&lt;T&gt;{</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head;</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current;</a:t>
            </a:r>
          </a:p>
          <a:p>
            <a:pPr eaLnBrk="1" hangingPunct="1">
              <a:lnSpc>
                <a:spcPct val="90000"/>
              </a:lnSpc>
              <a:buFontTx/>
              <a:buNone/>
            </a:pPr>
            <a:endParaRPr lang="en-US" dirty="0">
              <a:latin typeface="SimSun" pitchFamily="2" charset="-122"/>
            </a:endParaRPr>
          </a:p>
          <a:p>
            <a:pPr>
              <a:lnSpc>
                <a:spcPct val="90000"/>
              </a:lnSpc>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a:t>
            </a:r>
            <a:r>
              <a:rPr lang="en-US" dirty="0" err="1">
                <a:latin typeface="SimSun" pitchFamily="2" charset="-122"/>
              </a:rPr>
              <a:t>LinkedList</a:t>
            </a:r>
            <a:r>
              <a:rPr lang="en-US" dirty="0">
                <a:latin typeface="SimSun" pitchFamily="2" charset="-122"/>
              </a:rPr>
              <a:t> () {</a:t>
            </a:r>
          </a:p>
          <a:p>
            <a:pPr eaLnBrk="1" hangingPunct="1">
              <a:lnSpc>
                <a:spcPct val="90000"/>
              </a:lnSpc>
              <a:buFontTx/>
              <a:buNone/>
            </a:pPr>
            <a:r>
              <a:rPr lang="en-US" dirty="0">
                <a:latin typeface="SimSun" pitchFamily="2" charset="-122"/>
              </a:rPr>
              <a:t>		head = current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b="1" dirty="0">
                <a:solidFill>
                  <a:srgbClr val="002060"/>
                </a:solidFill>
                <a:latin typeface="SimSun" pitchFamily="2" charset="-122"/>
              </a:rPr>
              <a:t>	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empty () {</a:t>
            </a:r>
          </a:p>
          <a:p>
            <a:pPr eaLnBrk="1" hangingPunct="1">
              <a:lnSpc>
                <a:spcPct val="90000"/>
              </a:lnSpc>
              <a:buFontTx/>
              <a:buNone/>
            </a:pPr>
            <a:r>
              <a:rPr lang="en-US" b="1" dirty="0">
                <a:solidFill>
                  <a:srgbClr val="002060"/>
                </a:solidFill>
                <a:latin typeface="SimSun" pitchFamily="2" charset="-122"/>
              </a:rPr>
              <a:t>		return</a:t>
            </a:r>
            <a:r>
              <a:rPr lang="en-US" dirty="0">
                <a:solidFill>
                  <a:srgbClr val="002060"/>
                </a:solidFill>
                <a:latin typeface="SimSun" pitchFamily="2" charset="-122"/>
              </a:rPr>
              <a:t> </a:t>
            </a:r>
            <a:r>
              <a:rPr lang="en-US" dirty="0">
                <a:latin typeface="SimSun" pitchFamily="2" charset="-122"/>
              </a:rPr>
              <a:t>head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last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current.next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al.findfirst</a:t>
            </a:r>
            <a:r>
              <a:rPr lang="en-US" sz="1800" b="1" dirty="0">
                <a:solidFill>
                  <a:srgbClr val="FF0000"/>
                </a:solidFill>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130</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a:t>
            </a:r>
            <a:r>
              <a:rPr lang="en-US" sz="1800" b="1" dirty="0" err="1">
                <a:solidFill>
                  <a:srgbClr val="FF0000"/>
                </a:solidFill>
                <a:latin typeface="SimSun" pitchFamily="2" charset="-122"/>
              </a:rPr>
              <a:t>al.retrieve</a:t>
            </a:r>
            <a:r>
              <a:rPr lang="en-US" sz="1800" b="1" dirty="0">
                <a:solidFill>
                  <a:srgbClr val="FF0000"/>
                </a:solidFill>
                <a:latin typeface="SimSun" pitchFamily="2" charset="-122"/>
              </a:rPr>
              <a:t>());</a:t>
            </a:r>
          </a:p>
          <a:p>
            <a:pPr eaLnBrk="1" hangingPunct="1">
              <a:lnSpc>
                <a:spcPct val="90000"/>
              </a:lnSpc>
              <a:buFontTx/>
              <a:buNone/>
            </a:pPr>
            <a:r>
              <a:rPr lang="en-US" sz="1800" b="1" dirty="0">
                <a:solidFill>
                  <a:srgbClr val="FF0000"/>
                </a:solidFill>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a:t>
            </a:r>
            <a:r>
              <a:rPr lang="en-US" sz="1800" b="1" dirty="0" err="1">
                <a:solidFill>
                  <a:srgbClr val="FF0000"/>
                </a:solidFill>
                <a:latin typeface="SimSun" pitchFamily="2" charset="-122"/>
              </a:rPr>
              <a:t>al.full</a:t>
            </a:r>
            <a:r>
              <a:rPr lang="en-US" sz="1800" b="1" dirty="0">
                <a:solidFill>
                  <a:srgbClr val="FF0000"/>
                </a:solidFill>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131</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b="1" dirty="0">
                <a:solidFill>
                  <a:srgbClr val="FF0000"/>
                </a:solidFill>
                <a:latin typeface="SimSun" pitchFamily="2" charset="-122"/>
              </a:rPr>
              <a:t>length(al)</a:t>
            </a:r>
            <a:r>
              <a:rPr lang="en-US" sz="1800" dirty="0">
                <a:latin typeface="SimSun" pitchFamily="2" charset="-122"/>
              </a:rPr>
              <a:t>)</a:t>
            </a:r>
            <a:r>
              <a:rPr lang="en-US" sz="1800" b="1" dirty="0">
                <a:solidFill>
                  <a:srgbClr val="FF0000"/>
                </a:solidFill>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132</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26" name="Oval 25"/>
          <p:cNvSpPr/>
          <p:nvPr/>
        </p:nvSpPr>
        <p:spPr>
          <a:xfrm>
            <a:off x="5029200" y="4991100"/>
            <a:ext cx="1447800" cy="457200"/>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Rectangle 26"/>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TextBox 27"/>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9" name="Shape 28"/>
          <p:cNvCxnSpPr>
            <a:stCxn id="28" idx="1"/>
            <a:endCxn id="27"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6" idx="0"/>
          </p:cNvCxnSpPr>
          <p:nvPr/>
        </p:nvCxnSpPr>
        <p:spPr>
          <a:xfrm rot="16200000" flipH="1">
            <a:off x="5676900" y="5067300"/>
            <a:ext cx="1409700" cy="1257300"/>
          </a:xfrm>
          <a:prstGeom prst="curvedConnector3">
            <a:avLst>
              <a:gd name="adj1" fmla="val -15676"/>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133</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3" name="Rectangle 32"/>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4" name="TextBox 33"/>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5" name="Shape 34"/>
          <p:cNvCxnSpPr>
            <a:stCxn id="34" idx="1"/>
            <a:endCxn id="33"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int</a:t>
            </a:r>
            <a:r>
              <a:rPr lang="en-US" sz="1800" b="1" dirty="0">
                <a:solidFill>
                  <a:srgbClr val="FF0000"/>
                </a:solidFill>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134</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3" name="TextBox 32"/>
          <p:cNvSpPr txBox="1"/>
          <p:nvPr/>
        </p:nvSpPr>
        <p:spPr>
          <a:xfrm>
            <a:off x="7467600" y="1905000"/>
            <a:ext cx="1204176" cy="369332"/>
          </a:xfrm>
          <a:prstGeom prst="rect">
            <a:avLst/>
          </a:prstGeom>
          <a:noFill/>
        </p:spPr>
        <p:txBody>
          <a:bodyPr wrap="none" rtlCol="1">
            <a:spAutoFit/>
          </a:bodyPr>
          <a:lstStyle/>
          <a:p>
            <a:r>
              <a:rPr lang="en-US" b="1" dirty="0"/>
              <a:t>count = 0</a:t>
            </a:r>
            <a:endParaRPr lang="x-none" b="1" dirty="0"/>
          </a:p>
        </p:txBody>
      </p:sp>
      <p:sp>
        <p:nvSpPr>
          <p:cNvPr id="34" name="Rectangle 33"/>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5" name="TextBox 34"/>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6" name="Shape 35"/>
          <p:cNvCxnSpPr>
            <a:stCxn id="35" idx="1"/>
            <a:endCxn id="34"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8" name="Shape 37"/>
          <p:cNvCxnSpPr>
            <a:stCxn id="37" idx="1"/>
            <a:endCxn id="34"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135</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0</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136</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1</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137</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8166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28036"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1</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138</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8166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28036"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2</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37"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return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139</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8166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28036"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28" name="Oval 27"/>
          <p:cNvSpPr/>
          <p:nvPr/>
        </p:nvSpPr>
        <p:spPr>
          <a:xfrm>
            <a:off x="7338060" y="1851660"/>
            <a:ext cx="1447800" cy="457200"/>
          </a:xfrm>
          <a:prstGeom prst="ellipse">
            <a:avLst/>
          </a:prstGeom>
          <a:noFill/>
          <a:ln w="2222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28" idx="2"/>
          </p:cNvCxnSpPr>
          <p:nvPr/>
        </p:nvCxnSpPr>
        <p:spPr>
          <a:xfrm rot="10800000" flipV="1">
            <a:off x="5715000" y="2080260"/>
            <a:ext cx="1623060" cy="3505200"/>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467600" y="1905000"/>
            <a:ext cx="1204176" cy="369332"/>
          </a:xfrm>
          <a:prstGeom prst="rect">
            <a:avLst/>
          </a:prstGeom>
          <a:noFill/>
        </p:spPr>
        <p:txBody>
          <a:bodyPr wrap="none" rtlCol="1">
            <a:spAutoFit/>
          </a:bodyPr>
          <a:lstStyle/>
          <a:p>
            <a:r>
              <a:rPr lang="en-US" b="1" dirty="0"/>
              <a:t>count = 2</a:t>
            </a:r>
            <a:endParaRPr lang="x-none" b="1" dirty="0"/>
          </a:p>
        </p:txBody>
      </p:sp>
      <p:sp>
        <p:nvSpPr>
          <p:cNvPr id="39" name="Rectangle 38"/>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TextBox 39"/>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41" name="Shape 40"/>
          <p:cNvCxnSpPr>
            <a:stCxn id="40" idx="1"/>
            <a:endCxn id="39"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43" name="Shape 42"/>
          <p:cNvCxnSpPr>
            <a:stCxn id="42" idx="1"/>
            <a:endCxn id="39"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a:t>ADT List (Linked List): Representation</a:t>
            </a:r>
          </a:p>
        </p:txBody>
      </p:sp>
      <p:sp>
        <p:nvSpPr>
          <p:cNvPr id="13316" name="Rectangle 3"/>
          <p:cNvSpPr>
            <a:spLocks noGrp="1" noChangeArrowheads="1"/>
          </p:cNvSpPr>
          <p:nvPr>
            <p:ph idx="1"/>
          </p:nvPr>
        </p:nvSpPr>
        <p:spPr/>
        <p:txBody>
          <a:bodyPr vert="horz" lIns="91440" tIns="45720" rIns="91440" bIns="45720" rtlCol="0" anchor="t">
            <a:normAutofit fontScale="92500" lnSpcReduction="20000"/>
          </a:bodyPr>
          <a:lstStyle/>
          <a:p>
            <a:pPr eaLnBrk="1" hangingPunct="1">
              <a:lnSpc>
                <a:spcPct val="90000"/>
              </a:lnSpc>
              <a:buFontTx/>
              <a:buNone/>
            </a:pPr>
            <a:r>
              <a:rPr lang="en-US" b="1" dirty="0">
                <a:solidFill>
                  <a:srgbClr val="002060"/>
                </a:solidFill>
                <a:latin typeface="SimSun" pitchFamily="2" charset="-122"/>
              </a:rPr>
              <a:t>public class </a:t>
            </a:r>
            <a:r>
              <a:rPr lang="en-US" dirty="0" err="1">
                <a:latin typeface="SimSun" pitchFamily="2" charset="-122"/>
              </a:rPr>
              <a:t>LinkedList</a:t>
            </a:r>
            <a:r>
              <a:rPr lang="en-US" dirty="0">
                <a:latin typeface="SimSun" pitchFamily="2" charset="-122"/>
              </a:rPr>
              <a:t>&lt;T&gt; implements List&lt;T&gt;{</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head;</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current;</a:t>
            </a:r>
          </a:p>
          <a:p>
            <a:pPr eaLnBrk="1" hangingPunct="1">
              <a:lnSpc>
                <a:spcPct val="90000"/>
              </a:lnSpc>
              <a:buFontTx/>
              <a:buNone/>
            </a:pPr>
            <a:endParaRPr lang="en-US" dirty="0">
              <a:latin typeface="SimSun" pitchFamily="2" charset="-122"/>
            </a:endParaRPr>
          </a:p>
          <a:p>
            <a:pPr>
              <a:lnSpc>
                <a:spcPct val="90000"/>
              </a:lnSpc>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a:t>
            </a:r>
            <a:r>
              <a:rPr lang="en-US" dirty="0" err="1">
                <a:latin typeface="SimSun" pitchFamily="2" charset="-122"/>
              </a:rPr>
              <a:t>LinkedList</a:t>
            </a:r>
            <a:r>
              <a:rPr lang="en-US" dirty="0">
                <a:latin typeface="SimSun" pitchFamily="2" charset="-122"/>
              </a:rPr>
              <a:t> () {</a:t>
            </a:r>
          </a:p>
          <a:p>
            <a:pPr eaLnBrk="1" hangingPunct="1">
              <a:lnSpc>
                <a:spcPct val="90000"/>
              </a:lnSpc>
              <a:buFontTx/>
              <a:buNone/>
            </a:pPr>
            <a:r>
              <a:rPr lang="en-US" dirty="0">
                <a:latin typeface="SimSun" pitchFamily="2" charset="-122"/>
              </a:rPr>
              <a:t>		head = current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b="1" dirty="0">
                <a:solidFill>
                  <a:srgbClr val="002060"/>
                </a:solidFill>
                <a:latin typeface="SimSun" pitchFamily="2" charset="-122"/>
              </a:rPr>
              <a:t>	</a:t>
            </a:r>
            <a:r>
              <a:rPr lang="en-US" b="1" dirty="0">
                <a:solidFill>
                  <a:srgbClr val="FF0000"/>
                </a:solidFill>
                <a:latin typeface="SimSun" pitchFamily="2" charset="-122"/>
              </a:rPr>
              <a:t>public </a:t>
            </a:r>
            <a:r>
              <a:rPr lang="en-US" b="1" dirty="0" err="1">
                <a:solidFill>
                  <a:srgbClr val="FF0000"/>
                </a:solidFill>
                <a:latin typeface="SimSun" pitchFamily="2" charset="-122"/>
              </a:rPr>
              <a:t>boolean</a:t>
            </a:r>
            <a:r>
              <a:rPr lang="en-US" b="1" dirty="0">
                <a:solidFill>
                  <a:srgbClr val="FF0000"/>
                </a:solidFill>
                <a:latin typeface="SimSun" pitchFamily="2" charset="-122"/>
              </a:rPr>
              <a:t> empty () {</a:t>
            </a:r>
          </a:p>
          <a:p>
            <a:pPr eaLnBrk="1" hangingPunct="1">
              <a:lnSpc>
                <a:spcPct val="90000"/>
              </a:lnSpc>
              <a:buFontTx/>
              <a:buNone/>
            </a:pPr>
            <a:r>
              <a:rPr lang="en-US" b="1" dirty="0">
                <a:solidFill>
                  <a:srgbClr val="FF0000"/>
                </a:solidFill>
                <a:latin typeface="SimSun" pitchFamily="2" charset="-122"/>
              </a:rPr>
              <a:t>		return head == null;</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last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current.next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14</a:t>
            </a:fld>
            <a:endParaRPr lang="en-US"/>
          </a:p>
        </p:txBody>
      </p:sp>
      <p:sp>
        <p:nvSpPr>
          <p:cNvPr id="6" name="Rectangle 5"/>
          <p:cNvSpPr/>
          <p:nvPr/>
        </p:nvSpPr>
        <p:spPr>
          <a:xfrm>
            <a:off x="8763000" y="2819400"/>
            <a:ext cx="914400" cy="5334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8" name="Straight Connector 7"/>
          <p:cNvCxnSpPr>
            <a:stCxn id="6" idx="0"/>
            <a:endCxn id="6" idx="2"/>
          </p:cNvCxnSpPr>
          <p:nvPr/>
        </p:nvCxnSpPr>
        <p:spPr>
          <a:xfrm>
            <a:off x="9220200" y="2819400"/>
            <a:ext cx="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220200" y="2286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045395" y="1905000"/>
            <a:ext cx="354584" cy="369332"/>
          </a:xfrm>
          <a:prstGeom prst="rect">
            <a:avLst/>
          </a:prstGeom>
          <a:noFill/>
        </p:spPr>
        <p:txBody>
          <a:bodyPr wrap="none" rtlCol="1">
            <a:spAutoFit/>
          </a:bodyPr>
          <a:lstStyle/>
          <a:p>
            <a:r>
              <a:rPr lang="en-US" dirty="0"/>
              <a:t>H</a:t>
            </a:r>
            <a:endParaRPr lang="x-none" dirty="0"/>
          </a:p>
        </p:txBody>
      </p:sp>
      <p:sp>
        <p:nvSpPr>
          <p:cNvPr id="12" name="TextBox 11"/>
          <p:cNvSpPr txBox="1"/>
          <p:nvPr/>
        </p:nvSpPr>
        <p:spPr>
          <a:xfrm>
            <a:off x="9753600" y="2895600"/>
            <a:ext cx="415498" cy="369332"/>
          </a:xfrm>
          <a:prstGeom prst="rect">
            <a:avLst/>
          </a:prstGeom>
          <a:noFill/>
        </p:spPr>
        <p:txBody>
          <a:bodyPr wrap="none" rtlCol="1">
            <a:spAutoFit/>
          </a:bodyPr>
          <a:lstStyle/>
          <a:p>
            <a:r>
              <a:rPr lang="en-US" dirty="0"/>
              <a:t>…</a:t>
            </a:r>
            <a:endParaRPr lang="x-none" dirty="0"/>
          </a:p>
        </p:txBody>
      </p:sp>
      <p:cxnSp>
        <p:nvCxnSpPr>
          <p:cNvPr id="13" name="Straight Arrow Connector 12"/>
          <p:cNvCxnSpPr/>
          <p:nvPr/>
        </p:nvCxnSpPr>
        <p:spPr>
          <a:xfrm>
            <a:off x="7543800" y="2286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372991" y="1905000"/>
            <a:ext cx="354584" cy="369332"/>
          </a:xfrm>
          <a:prstGeom prst="rect">
            <a:avLst/>
          </a:prstGeom>
          <a:noFill/>
        </p:spPr>
        <p:txBody>
          <a:bodyPr wrap="none" rtlCol="1">
            <a:spAutoFit/>
          </a:bodyPr>
          <a:lstStyle/>
          <a:p>
            <a:r>
              <a:rPr lang="en-US" dirty="0"/>
              <a:t>H</a:t>
            </a:r>
            <a:endParaRPr lang="x-none" dirty="0"/>
          </a:p>
        </p:txBody>
      </p:sp>
      <p:sp>
        <p:nvSpPr>
          <p:cNvPr id="15" name="TextBox 14"/>
          <p:cNvSpPr txBox="1"/>
          <p:nvPr/>
        </p:nvSpPr>
        <p:spPr>
          <a:xfrm>
            <a:off x="7239001" y="2895600"/>
            <a:ext cx="543739" cy="369332"/>
          </a:xfrm>
          <a:prstGeom prst="rect">
            <a:avLst/>
          </a:prstGeom>
          <a:noFill/>
        </p:spPr>
        <p:txBody>
          <a:bodyPr wrap="none" rtlCol="1">
            <a:spAutoFit/>
          </a:bodyPr>
          <a:lstStyle/>
          <a:p>
            <a:r>
              <a:rPr lang="en-US" dirty="0"/>
              <a:t>null</a:t>
            </a:r>
            <a:endParaRPr lang="x-none" dirty="0"/>
          </a:p>
        </p:txBody>
      </p:sp>
      <p:sp>
        <p:nvSpPr>
          <p:cNvPr id="16" name="TextBox 15"/>
          <p:cNvSpPr txBox="1"/>
          <p:nvPr/>
        </p:nvSpPr>
        <p:spPr>
          <a:xfrm>
            <a:off x="7239001" y="3429000"/>
            <a:ext cx="582211" cy="369332"/>
          </a:xfrm>
          <a:prstGeom prst="rect">
            <a:avLst/>
          </a:prstGeom>
          <a:noFill/>
        </p:spPr>
        <p:txBody>
          <a:bodyPr wrap="none" rtlCol="1">
            <a:spAutoFit/>
          </a:bodyPr>
          <a:lstStyle/>
          <a:p>
            <a:r>
              <a:rPr lang="en-US" dirty="0">
                <a:solidFill>
                  <a:srgbClr val="FF0000"/>
                </a:solidFill>
              </a:rPr>
              <a:t>true</a:t>
            </a:r>
            <a:endParaRPr lang="x-none" dirty="0">
              <a:solidFill>
                <a:srgbClr val="FF0000"/>
              </a:solidFill>
            </a:endParaRPr>
          </a:p>
        </p:txBody>
      </p:sp>
      <p:sp>
        <p:nvSpPr>
          <p:cNvPr id="17" name="TextBox 16"/>
          <p:cNvSpPr txBox="1"/>
          <p:nvPr/>
        </p:nvSpPr>
        <p:spPr>
          <a:xfrm>
            <a:off x="8890750" y="3505200"/>
            <a:ext cx="671979" cy="369332"/>
          </a:xfrm>
          <a:prstGeom prst="rect">
            <a:avLst/>
          </a:prstGeom>
          <a:noFill/>
        </p:spPr>
        <p:txBody>
          <a:bodyPr wrap="none" rtlCol="1">
            <a:spAutoFit/>
          </a:bodyPr>
          <a:lstStyle/>
          <a:p>
            <a:r>
              <a:rPr lang="en-US" dirty="0">
                <a:solidFill>
                  <a:srgbClr val="FF0000"/>
                </a:solidFill>
              </a:rPr>
              <a:t>false</a:t>
            </a:r>
            <a:endParaRPr lang="x-none" dirty="0">
              <a:solidFill>
                <a:srgbClr val="FF0000"/>
              </a:solidFill>
            </a:endParaRPr>
          </a:p>
        </p:txBody>
      </p:sp>
      <p:cxnSp>
        <p:nvCxnSpPr>
          <p:cNvPr id="19" name="Straight Connector 18"/>
          <p:cNvCxnSpPr/>
          <p:nvPr/>
        </p:nvCxnSpPr>
        <p:spPr>
          <a:xfrm>
            <a:off x="8305800" y="17526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(length(al));</a:t>
            </a:r>
          </a:p>
          <a:p>
            <a:pPr eaLnBrk="1" hangingPunct="1">
              <a:lnSpc>
                <a:spcPct val="90000"/>
              </a:lnSpc>
              <a:buFontTx/>
              <a:buNone/>
            </a:pPr>
            <a:r>
              <a:rPr lang="en-US" sz="1800" b="1" dirty="0">
                <a:solidFill>
                  <a:srgbClr val="FF0000"/>
                </a:solidFill>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140</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816864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30576"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1"/>
            <a:ext cx="1905000" cy="1015663"/>
          </a:xfrm>
          <a:prstGeom prst="rect">
            <a:avLst/>
          </a:prstGeom>
          <a:noFill/>
        </p:spPr>
        <p:txBody>
          <a:bodyPr wrap="square" rtlCol="1">
            <a:spAutoFit/>
          </a:bodyPr>
          <a:lstStyle/>
          <a:p>
            <a:r>
              <a:rPr lang="en-US" sz="1600" b="1" dirty="0"/>
              <a:t>Output:</a:t>
            </a:r>
          </a:p>
          <a:p>
            <a:r>
              <a:rPr lang="en-US" sz="1100" i="1" dirty="0"/>
              <a:t>xyz</a:t>
            </a:r>
          </a:p>
          <a:p>
            <a:r>
              <a:rPr lang="en-US" sz="1100" i="1" dirty="0"/>
              <a:t>false</a:t>
            </a:r>
          </a:p>
          <a:p>
            <a:r>
              <a:rPr lang="en-US" sz="1100" i="1" dirty="0"/>
              <a:t>2</a:t>
            </a:r>
          </a:p>
          <a:p>
            <a:r>
              <a:rPr lang="en-US" sz="1100" i="1" dirty="0"/>
              <a:t>Hello, World</a:t>
            </a:r>
            <a:endParaRPr lang="en-US" sz="1200" i="1" dirty="0"/>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ADT List</a:t>
            </a:r>
          </a:p>
        </p:txBody>
      </p:sp>
      <p:sp>
        <p:nvSpPr>
          <p:cNvPr id="21508" name="Rectangle 3"/>
          <p:cNvSpPr>
            <a:spLocks noGrp="1" noChangeArrowheads="1"/>
          </p:cNvSpPr>
          <p:nvPr>
            <p:ph idx="1"/>
          </p:nvPr>
        </p:nvSpPr>
        <p:spPr/>
        <p:txBody>
          <a:bodyPr/>
          <a:lstStyle/>
          <a:p>
            <a:pPr algn="ctr" eaLnBrk="1" hangingPunct="1">
              <a:lnSpc>
                <a:spcPct val="90000"/>
              </a:lnSpc>
              <a:buNone/>
            </a:pPr>
            <a:endParaRPr lang="en-US" dirty="0"/>
          </a:p>
          <a:p>
            <a:pPr algn="ctr" eaLnBrk="1" hangingPunct="1">
              <a:lnSpc>
                <a:spcPct val="90000"/>
              </a:lnSpc>
              <a:buNone/>
            </a:pPr>
            <a:endParaRPr lang="en-US" dirty="0"/>
          </a:p>
          <a:p>
            <a:pPr algn="ctr" eaLnBrk="1" hangingPunct="1">
              <a:lnSpc>
                <a:spcPct val="90000"/>
              </a:lnSpc>
              <a:buNone/>
            </a:pPr>
            <a:r>
              <a:rPr lang="en-US" dirty="0"/>
              <a:t>What are the changes that need to be made to use List (Linked List implementation) instead of List (Array List implementation)?</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dirty="0"/>
              <a:t>Using ADT List</a:t>
            </a:r>
          </a:p>
        </p:txBody>
      </p:sp>
      <p:sp>
        <p:nvSpPr>
          <p:cNvPr id="7" name="Rectangle 1027"/>
          <p:cNvSpPr>
            <a:spLocks noGrp="1" noChangeArrowheads="1"/>
          </p:cNvSpPr>
          <p:nvPr>
            <p:ph idx="1"/>
          </p:nvPr>
        </p:nvSpPr>
        <p:spPr>
          <a:noFill/>
        </p:spPr>
        <p:txBody>
          <a:bodyPr>
            <a:normAutofit/>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TestLinkedList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a:lnSpc>
                <a:spcPct val="90000"/>
              </a:lnSpc>
              <a:buNone/>
            </a:pPr>
            <a:r>
              <a:rPr lang="en-US" sz="1800" dirty="0">
                <a:latin typeface="SimSun" pitchFamily="2" charset="-122"/>
              </a:rPr>
              <a:t>		</a:t>
            </a:r>
            <a:r>
              <a:rPr lang="en-US" sz="1800" strike="sngStrike" dirty="0" err="1">
                <a:latin typeface="SimSun" pitchFamily="2" charset="-122"/>
              </a:rPr>
              <a:t>ArrayList</a:t>
            </a:r>
            <a:r>
              <a:rPr lang="en-US" sz="1800" strike="sngStrike" dirty="0">
                <a:latin typeface="SimSun" pitchFamily="2" charset="-122"/>
              </a:rPr>
              <a:t>&lt;String&gt; al = new </a:t>
            </a:r>
            <a:r>
              <a:rPr lang="en-US" sz="1800" strike="sngStrike" dirty="0" err="1">
                <a:latin typeface="SimSun" pitchFamily="2" charset="-122"/>
              </a:rPr>
              <a:t>ArrayList</a:t>
            </a:r>
            <a:r>
              <a:rPr lang="en-US" sz="1800" strike="sngStrike" dirty="0">
                <a:latin typeface="SimSun" pitchFamily="2" charset="-122"/>
              </a:rPr>
              <a:t>&lt;String&gt;(10);</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LinkedList</a:t>
            </a:r>
            <a:r>
              <a:rPr lang="en-US" sz="1800" dirty="0">
                <a:latin typeface="SimSun" pitchFamily="2" charset="-122"/>
              </a:rPr>
              <a:t>&lt;String&gt; al = new </a:t>
            </a:r>
            <a:r>
              <a:rPr lang="en-US" sz="1800" b="1" dirty="0" err="1">
                <a:solidFill>
                  <a:srgbClr val="FF0000"/>
                </a:solidFill>
                <a:latin typeface="SimSun" pitchFamily="2" charset="-122"/>
              </a:rPr>
              <a:t>LinkedList</a:t>
            </a:r>
            <a:r>
              <a:rPr lang="en-US" sz="1800" dirty="0">
                <a:latin typeface="SimSun" pitchFamily="2" charset="-122"/>
              </a:rPr>
              <a:t>&lt;String&gt;</a:t>
            </a:r>
            <a:r>
              <a:rPr lang="en-US" sz="1800" b="1" dirty="0">
                <a:solidFill>
                  <a:srgbClr val="FF0000"/>
                </a:solidFill>
                <a:latin typeface="SimSun" pitchFamily="2" charset="-122"/>
              </a:rPr>
              <a:t>()</a:t>
            </a:r>
            <a:r>
              <a:rPr lang="en-US" sz="1800" dirty="0">
                <a:latin typeface="SimSun" pitchFamily="2" charset="-122"/>
              </a:rPr>
              <a:t>;</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142</a:t>
            </a:fld>
            <a:endParaRPr lang="en-US"/>
          </a:p>
        </p:txBody>
      </p:sp>
      <p:cxnSp>
        <p:nvCxnSpPr>
          <p:cNvPr id="8" name="Straight Connector 7"/>
          <p:cNvCxnSpPr/>
          <p:nvPr/>
        </p:nvCxnSpPr>
        <p:spPr>
          <a:xfrm>
            <a:off x="2895600" y="2597150"/>
            <a:ext cx="57912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72400" y="2590800"/>
            <a:ext cx="609600" cy="5334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1" y="3124200"/>
            <a:ext cx="1734769" cy="369332"/>
          </a:xfrm>
          <a:prstGeom prst="rect">
            <a:avLst/>
          </a:prstGeom>
          <a:noFill/>
        </p:spPr>
        <p:txBody>
          <a:bodyPr wrap="none" rtlCol="1">
            <a:spAutoFit/>
          </a:bodyPr>
          <a:lstStyle/>
          <a:p>
            <a:r>
              <a:rPr lang="en-US" b="1" dirty="0">
                <a:solidFill>
                  <a:srgbClr val="FF0000"/>
                </a:solidFill>
              </a:rPr>
              <a:t>Only this line!</a:t>
            </a:r>
            <a:endParaRPr lang="x-none" b="1" dirty="0">
              <a:solidFill>
                <a:srgbClr val="FF0000"/>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ADT List</a:t>
            </a:r>
          </a:p>
        </p:txBody>
      </p:sp>
      <p:sp>
        <p:nvSpPr>
          <p:cNvPr id="21508" name="Rectangle 3"/>
          <p:cNvSpPr>
            <a:spLocks noGrp="1" noChangeArrowheads="1"/>
          </p:cNvSpPr>
          <p:nvPr>
            <p:ph idx="1"/>
          </p:nvPr>
        </p:nvSpPr>
        <p:spPr/>
        <p:txBody>
          <a:bodyPr/>
          <a:lstStyle/>
          <a:p>
            <a:pPr algn="ctr">
              <a:lnSpc>
                <a:spcPct val="90000"/>
              </a:lnSpc>
              <a:buNone/>
            </a:pPr>
            <a:endParaRPr lang="en-US" dirty="0"/>
          </a:p>
          <a:p>
            <a:pPr algn="ctr">
              <a:lnSpc>
                <a:spcPct val="90000"/>
              </a:lnSpc>
              <a:buNone/>
            </a:pPr>
            <a:endParaRPr lang="en-US" dirty="0"/>
          </a:p>
          <a:p>
            <a:pPr algn="ctr">
              <a:lnSpc>
                <a:spcPct val="90000"/>
              </a:lnSpc>
              <a:buNone/>
            </a:pPr>
            <a:r>
              <a:rPr lang="en-US" dirty="0"/>
              <a:t>You are required to implement a static method to search for an element e in a list L, and if e is present make current pointer point to e. Use operations of ADT List.</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143</a:t>
            </a:fld>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3524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9717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30" name="Rectangle 29"/>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1" name="Shape 30"/>
          <p:cNvCxnSpPr>
            <a:stCxn id="35" idx="1"/>
            <a:endCxn id="30" idx="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sp>
        <p:nvSpPr>
          <p:cNvPr id="39" name="TextBox 38"/>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41" name="TextBox 40"/>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a:t>ADT List (Linked List): Representation</a:t>
            </a:r>
          </a:p>
        </p:txBody>
      </p:sp>
      <p:sp>
        <p:nvSpPr>
          <p:cNvPr id="13316" name="Rectangle 3"/>
          <p:cNvSpPr>
            <a:spLocks noGrp="1" noChangeArrowheads="1"/>
          </p:cNvSpPr>
          <p:nvPr>
            <p:ph idx="1"/>
          </p:nvPr>
        </p:nvSpPr>
        <p:spPr/>
        <p:txBody>
          <a:bodyPr vert="horz" lIns="91440" tIns="45720" rIns="91440" bIns="45720" rtlCol="0" anchor="t">
            <a:normAutofit fontScale="92500" lnSpcReduction="20000"/>
          </a:bodyPr>
          <a:lstStyle/>
          <a:p>
            <a:pPr eaLnBrk="1" hangingPunct="1">
              <a:lnSpc>
                <a:spcPct val="90000"/>
              </a:lnSpc>
              <a:buFontTx/>
              <a:buNone/>
            </a:pPr>
            <a:r>
              <a:rPr lang="en-US" b="1" dirty="0">
                <a:solidFill>
                  <a:srgbClr val="002060"/>
                </a:solidFill>
                <a:latin typeface="SimSun" pitchFamily="2" charset="-122"/>
              </a:rPr>
              <a:t>public class </a:t>
            </a:r>
            <a:r>
              <a:rPr lang="en-US" dirty="0" err="1">
                <a:latin typeface="SimSun" pitchFamily="2" charset="-122"/>
              </a:rPr>
              <a:t>LinkedList</a:t>
            </a:r>
            <a:r>
              <a:rPr lang="en-US" dirty="0">
                <a:latin typeface="SimSun" pitchFamily="2" charset="-122"/>
              </a:rPr>
              <a:t>&lt;T&gt; implements List&lt;T&gt;{</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head;</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current;</a:t>
            </a:r>
          </a:p>
          <a:p>
            <a:pPr eaLnBrk="1" hangingPunct="1">
              <a:lnSpc>
                <a:spcPct val="90000"/>
              </a:lnSpc>
              <a:buFontTx/>
              <a:buNone/>
            </a:pPr>
            <a:endParaRPr lang="en-US" dirty="0">
              <a:latin typeface="SimSun" pitchFamily="2" charset="-122"/>
            </a:endParaRPr>
          </a:p>
          <a:p>
            <a:pPr>
              <a:lnSpc>
                <a:spcPct val="90000"/>
              </a:lnSpc>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a:t>
            </a:r>
            <a:r>
              <a:rPr lang="en-US" dirty="0" err="1">
                <a:latin typeface="SimSun" pitchFamily="2" charset="-122"/>
              </a:rPr>
              <a:t>LinkedList</a:t>
            </a:r>
            <a:r>
              <a:rPr lang="en-US" dirty="0">
                <a:latin typeface="SimSun" pitchFamily="2" charset="-122"/>
              </a:rPr>
              <a:t> () {</a:t>
            </a:r>
          </a:p>
          <a:p>
            <a:pPr eaLnBrk="1" hangingPunct="1">
              <a:lnSpc>
                <a:spcPct val="90000"/>
              </a:lnSpc>
              <a:buFontTx/>
              <a:buNone/>
            </a:pPr>
            <a:r>
              <a:rPr lang="en-US" dirty="0">
                <a:latin typeface="SimSun" pitchFamily="2" charset="-122"/>
              </a:rPr>
              <a:t>		head = current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b="1" dirty="0">
                <a:solidFill>
                  <a:srgbClr val="002060"/>
                </a:solidFill>
                <a:latin typeface="SimSun" pitchFamily="2" charset="-122"/>
              </a:rPr>
              <a:t>	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empty () {</a:t>
            </a:r>
          </a:p>
          <a:p>
            <a:pPr eaLnBrk="1" hangingPunct="1">
              <a:lnSpc>
                <a:spcPct val="90000"/>
              </a:lnSpc>
              <a:buFontTx/>
              <a:buNone/>
            </a:pPr>
            <a:r>
              <a:rPr lang="en-US" b="1" dirty="0">
                <a:solidFill>
                  <a:srgbClr val="002060"/>
                </a:solidFill>
                <a:latin typeface="SimSun" pitchFamily="2" charset="-122"/>
              </a:rPr>
              <a:t>		return</a:t>
            </a:r>
            <a:r>
              <a:rPr lang="en-US" dirty="0">
                <a:solidFill>
                  <a:srgbClr val="002060"/>
                </a:solidFill>
                <a:latin typeface="SimSun" pitchFamily="2" charset="-122"/>
              </a:rPr>
              <a:t> </a:t>
            </a:r>
            <a:r>
              <a:rPr lang="en-US" dirty="0">
                <a:latin typeface="SimSun" pitchFamily="2" charset="-122"/>
              </a:rPr>
              <a:t>head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a:t>
            </a:r>
            <a:r>
              <a:rPr lang="en-US" b="1" dirty="0" err="1">
                <a:solidFill>
                  <a:srgbClr val="FF0000"/>
                </a:solidFill>
                <a:latin typeface="SimSun" pitchFamily="2" charset="-122"/>
              </a:rPr>
              <a:t>boolean</a:t>
            </a:r>
            <a:r>
              <a:rPr lang="en-US" b="1" dirty="0">
                <a:solidFill>
                  <a:srgbClr val="FF0000"/>
                </a:solidFill>
                <a:latin typeface="SimSun" pitchFamily="2" charset="-122"/>
              </a:rPr>
              <a:t> last () {</a:t>
            </a:r>
          </a:p>
          <a:p>
            <a:pPr eaLnBrk="1" hangingPunct="1">
              <a:lnSpc>
                <a:spcPct val="90000"/>
              </a:lnSpc>
              <a:buFontTx/>
              <a:buNone/>
            </a:pPr>
            <a:r>
              <a:rPr lang="en-US" b="1" dirty="0">
                <a:solidFill>
                  <a:srgbClr val="FF0000"/>
                </a:solidFill>
                <a:latin typeface="SimSun" pitchFamily="2" charset="-122"/>
              </a:rPr>
              <a:t>		return current.next == null;</a:t>
            </a:r>
          </a:p>
          <a:p>
            <a:pPr eaLnBrk="1" hangingPunct="1">
              <a:lnSpc>
                <a:spcPct val="90000"/>
              </a:lnSpc>
              <a:buFontTx/>
              <a:buNone/>
            </a:pPr>
            <a:r>
              <a:rPr lang="en-US" b="1" dirty="0">
                <a:solidFill>
                  <a:srgbClr val="FF0000"/>
                </a:solidFill>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15</a:t>
            </a:fld>
            <a:endParaRPr lang="en-US"/>
          </a:p>
        </p:txBody>
      </p:sp>
      <p:sp>
        <p:nvSpPr>
          <p:cNvPr id="6" name="Rectangle 5"/>
          <p:cNvSpPr/>
          <p:nvPr/>
        </p:nvSpPr>
        <p:spPr>
          <a:xfrm>
            <a:off x="73152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8" name="Straight Connector 7"/>
          <p:cNvCxnSpPr>
            <a:stCxn id="6" idx="0"/>
            <a:endCxn id="6" idx="2"/>
          </p:cNvCxnSpPr>
          <p:nvPr/>
        </p:nvCxnSpPr>
        <p:spPr>
          <a:xfrm>
            <a:off x="75819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84140" y="4114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81956" y="3733800"/>
            <a:ext cx="354584" cy="369332"/>
          </a:xfrm>
          <a:prstGeom prst="rect">
            <a:avLst/>
          </a:prstGeom>
          <a:noFill/>
        </p:spPr>
        <p:txBody>
          <a:bodyPr wrap="none" rtlCol="1">
            <a:spAutoFit/>
          </a:bodyPr>
          <a:lstStyle/>
          <a:p>
            <a:r>
              <a:rPr lang="en-US" dirty="0"/>
              <a:t>H</a:t>
            </a:r>
            <a:endParaRPr lang="x-none" dirty="0"/>
          </a:p>
        </p:txBody>
      </p:sp>
      <p:sp>
        <p:nvSpPr>
          <p:cNvPr id="12" name="TextBox 11"/>
          <p:cNvSpPr txBox="1"/>
          <p:nvPr/>
        </p:nvSpPr>
        <p:spPr>
          <a:xfrm>
            <a:off x="8839200" y="4572000"/>
            <a:ext cx="415498" cy="369332"/>
          </a:xfrm>
          <a:prstGeom prst="rect">
            <a:avLst/>
          </a:prstGeom>
          <a:noFill/>
        </p:spPr>
        <p:txBody>
          <a:bodyPr wrap="none" rtlCol="1">
            <a:spAutoFit/>
          </a:bodyPr>
          <a:lstStyle/>
          <a:p>
            <a:r>
              <a:rPr lang="en-US" dirty="0"/>
              <a:t>…</a:t>
            </a:r>
            <a:endParaRPr lang="x-none" dirty="0"/>
          </a:p>
        </p:txBody>
      </p:sp>
      <p:sp>
        <p:nvSpPr>
          <p:cNvPr id="17" name="TextBox 16"/>
          <p:cNvSpPr txBox="1"/>
          <p:nvPr/>
        </p:nvSpPr>
        <p:spPr>
          <a:xfrm>
            <a:off x="8278688" y="5257800"/>
            <a:ext cx="582211" cy="369332"/>
          </a:xfrm>
          <a:prstGeom prst="rect">
            <a:avLst/>
          </a:prstGeom>
          <a:noFill/>
        </p:spPr>
        <p:txBody>
          <a:bodyPr wrap="none" rtlCol="1">
            <a:spAutoFit/>
          </a:bodyPr>
          <a:lstStyle/>
          <a:p>
            <a:r>
              <a:rPr lang="en-US" dirty="0">
                <a:solidFill>
                  <a:srgbClr val="FF0000"/>
                </a:solidFill>
              </a:rPr>
              <a:t>true</a:t>
            </a:r>
            <a:endParaRPr lang="x-none" dirty="0">
              <a:solidFill>
                <a:srgbClr val="FF0000"/>
              </a:solidFill>
            </a:endParaRPr>
          </a:p>
        </p:txBody>
      </p:sp>
      <p:sp>
        <p:nvSpPr>
          <p:cNvPr id="22" name="Rectangle 21"/>
          <p:cNvSpPr/>
          <p:nvPr/>
        </p:nvSpPr>
        <p:spPr>
          <a:xfrm>
            <a:off x="92964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3" name="Straight Connector 22"/>
          <p:cNvCxnSpPr>
            <a:stCxn id="22" idx="0"/>
            <a:endCxn id="22" idx="2"/>
          </p:cNvCxnSpPr>
          <p:nvPr/>
        </p:nvCxnSpPr>
        <p:spPr>
          <a:xfrm>
            <a:off x="95631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569346" y="4114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399016" y="3733800"/>
            <a:ext cx="354584" cy="369332"/>
          </a:xfrm>
          <a:prstGeom prst="rect">
            <a:avLst/>
          </a:prstGeom>
          <a:noFill/>
        </p:spPr>
        <p:txBody>
          <a:bodyPr wrap="none" rtlCol="1">
            <a:spAutoFit/>
          </a:bodyPr>
          <a:lstStyle/>
          <a:p>
            <a:r>
              <a:rPr lang="en-US" dirty="0"/>
              <a:t>C</a:t>
            </a:r>
            <a:endParaRPr lang="x-none" dirty="0"/>
          </a:p>
        </p:txBody>
      </p:sp>
      <p:sp>
        <p:nvSpPr>
          <p:cNvPr id="27" name="Rectangle 26"/>
          <p:cNvSpPr/>
          <p:nvPr/>
        </p:nvSpPr>
        <p:spPr>
          <a:xfrm>
            <a:off x="83058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8" name="Straight Connector 27"/>
          <p:cNvCxnSpPr>
            <a:stCxn id="27" idx="0"/>
            <a:endCxn id="27" idx="2"/>
          </p:cNvCxnSpPr>
          <p:nvPr/>
        </p:nvCxnSpPr>
        <p:spPr>
          <a:xfrm>
            <a:off x="85725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890302" y="4572000"/>
            <a:ext cx="415498" cy="369332"/>
          </a:xfrm>
          <a:prstGeom prst="rect">
            <a:avLst/>
          </a:prstGeom>
          <a:noFill/>
        </p:spPr>
        <p:txBody>
          <a:bodyPr wrap="none" rtlCol="1">
            <a:spAutoFit/>
          </a:bodyPr>
          <a:lstStyle/>
          <a:p>
            <a:r>
              <a:rPr lang="en-US" dirty="0"/>
              <a:t>…</a:t>
            </a:r>
            <a:endParaRPr lang="x-none" dirty="0"/>
          </a:p>
        </p:txBody>
      </p:sp>
      <p:cxnSp>
        <p:nvCxnSpPr>
          <p:cNvPr id="34" name="Shape 33"/>
          <p:cNvCxnSpPr>
            <a:stCxn id="22" idx="3"/>
          </p:cNvCxnSpPr>
          <p:nvPr/>
        </p:nvCxnSpPr>
        <p:spPr>
          <a:xfrm>
            <a:off x="9829800" y="48006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811181" y="5102424"/>
            <a:ext cx="463588" cy="307777"/>
          </a:xfrm>
          <a:prstGeom prst="rect">
            <a:avLst/>
          </a:prstGeom>
          <a:noFill/>
        </p:spPr>
        <p:txBody>
          <a:bodyPr wrap="none" rtlCol="1">
            <a:spAutoFit/>
          </a:bodyPr>
          <a:lstStyle/>
          <a:p>
            <a:r>
              <a:rPr lang="en-US" sz="1400" dirty="0"/>
              <a:t>null</a:t>
            </a:r>
            <a:endParaRPr lang="x-none" sz="1400" dirty="0"/>
          </a:p>
        </p:txBody>
      </p:sp>
      <p:sp>
        <p:nvSpPr>
          <p:cNvPr id="36" name="Rectangle 35"/>
          <p:cNvSpPr/>
          <p:nvPr/>
        </p:nvSpPr>
        <p:spPr>
          <a:xfrm>
            <a:off x="72793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7" name="Straight Connector 36"/>
          <p:cNvCxnSpPr>
            <a:stCxn id="36" idx="0"/>
            <a:endCxn id="36" idx="2"/>
          </p:cNvCxnSpPr>
          <p:nvPr/>
        </p:nvCxnSpPr>
        <p:spPr>
          <a:xfrm>
            <a:off x="75460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48280"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46096" y="1600200"/>
            <a:ext cx="354584" cy="369332"/>
          </a:xfrm>
          <a:prstGeom prst="rect">
            <a:avLst/>
          </a:prstGeom>
          <a:noFill/>
        </p:spPr>
        <p:txBody>
          <a:bodyPr wrap="none" rtlCol="1">
            <a:spAutoFit/>
          </a:bodyPr>
          <a:lstStyle/>
          <a:p>
            <a:r>
              <a:rPr lang="en-US" dirty="0"/>
              <a:t>H</a:t>
            </a:r>
            <a:endParaRPr lang="x-none" dirty="0"/>
          </a:p>
        </p:txBody>
      </p:sp>
      <p:sp>
        <p:nvSpPr>
          <p:cNvPr id="40" name="TextBox 39"/>
          <p:cNvSpPr txBox="1"/>
          <p:nvPr/>
        </p:nvSpPr>
        <p:spPr>
          <a:xfrm>
            <a:off x="8803340" y="2438400"/>
            <a:ext cx="415498" cy="369332"/>
          </a:xfrm>
          <a:prstGeom prst="rect">
            <a:avLst/>
          </a:prstGeom>
          <a:noFill/>
        </p:spPr>
        <p:txBody>
          <a:bodyPr wrap="none" rtlCol="1">
            <a:spAutoFit/>
          </a:bodyPr>
          <a:lstStyle/>
          <a:p>
            <a:r>
              <a:rPr lang="en-US" dirty="0"/>
              <a:t>…</a:t>
            </a:r>
            <a:endParaRPr lang="x-none" dirty="0"/>
          </a:p>
        </p:txBody>
      </p:sp>
      <p:sp>
        <p:nvSpPr>
          <p:cNvPr id="41" name="TextBox 40"/>
          <p:cNvSpPr txBox="1"/>
          <p:nvPr/>
        </p:nvSpPr>
        <p:spPr>
          <a:xfrm>
            <a:off x="8242828" y="3124200"/>
            <a:ext cx="671979" cy="369332"/>
          </a:xfrm>
          <a:prstGeom prst="rect">
            <a:avLst/>
          </a:prstGeom>
          <a:noFill/>
        </p:spPr>
        <p:txBody>
          <a:bodyPr wrap="none" rtlCol="1">
            <a:spAutoFit/>
          </a:bodyPr>
          <a:lstStyle/>
          <a:p>
            <a:r>
              <a:rPr lang="en-US" dirty="0">
                <a:solidFill>
                  <a:srgbClr val="FF0000"/>
                </a:solidFill>
              </a:rPr>
              <a:t>false</a:t>
            </a:r>
            <a:endParaRPr lang="x-none" dirty="0">
              <a:solidFill>
                <a:srgbClr val="FF0000"/>
              </a:solidFill>
            </a:endParaRPr>
          </a:p>
        </p:txBody>
      </p:sp>
      <p:sp>
        <p:nvSpPr>
          <p:cNvPr id="42" name="Rectangle 41"/>
          <p:cNvSpPr/>
          <p:nvPr/>
        </p:nvSpPr>
        <p:spPr>
          <a:xfrm>
            <a:off x="92605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3" name="Straight Connector 42"/>
          <p:cNvCxnSpPr>
            <a:stCxn id="42" idx="0"/>
            <a:endCxn id="42" idx="2"/>
          </p:cNvCxnSpPr>
          <p:nvPr/>
        </p:nvCxnSpPr>
        <p:spPr>
          <a:xfrm>
            <a:off x="95272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542886"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372556" y="1600200"/>
            <a:ext cx="354584" cy="369332"/>
          </a:xfrm>
          <a:prstGeom prst="rect">
            <a:avLst/>
          </a:prstGeom>
          <a:noFill/>
        </p:spPr>
        <p:txBody>
          <a:bodyPr wrap="none" rtlCol="1">
            <a:spAutoFit/>
          </a:bodyPr>
          <a:lstStyle/>
          <a:p>
            <a:r>
              <a:rPr lang="en-US" dirty="0"/>
              <a:t>C</a:t>
            </a:r>
            <a:endParaRPr lang="x-none" dirty="0"/>
          </a:p>
        </p:txBody>
      </p:sp>
      <p:sp>
        <p:nvSpPr>
          <p:cNvPr id="46" name="Rectangle 45"/>
          <p:cNvSpPr/>
          <p:nvPr/>
        </p:nvSpPr>
        <p:spPr>
          <a:xfrm>
            <a:off x="82699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7" name="Straight Connector 46"/>
          <p:cNvCxnSpPr>
            <a:stCxn id="46" idx="0"/>
            <a:endCxn id="46" idx="2"/>
          </p:cNvCxnSpPr>
          <p:nvPr/>
        </p:nvCxnSpPr>
        <p:spPr>
          <a:xfrm>
            <a:off x="85366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854442" y="2438400"/>
            <a:ext cx="415498" cy="369332"/>
          </a:xfrm>
          <a:prstGeom prst="rect">
            <a:avLst/>
          </a:prstGeom>
          <a:noFill/>
        </p:spPr>
        <p:txBody>
          <a:bodyPr wrap="none" rtlCol="1">
            <a:spAutoFit/>
          </a:bodyPr>
          <a:lstStyle/>
          <a:p>
            <a:r>
              <a:rPr lang="en-US" dirty="0"/>
              <a:t>…</a:t>
            </a:r>
            <a:endParaRPr lang="x-none" dirty="0"/>
          </a:p>
        </p:txBody>
      </p:sp>
      <p:sp>
        <p:nvSpPr>
          <p:cNvPr id="49" name="TextBox 48"/>
          <p:cNvSpPr txBox="1"/>
          <p:nvPr/>
        </p:nvSpPr>
        <p:spPr>
          <a:xfrm>
            <a:off x="9775321" y="2968824"/>
            <a:ext cx="463588" cy="307777"/>
          </a:xfrm>
          <a:prstGeom prst="rect">
            <a:avLst/>
          </a:prstGeom>
          <a:noFill/>
        </p:spPr>
        <p:txBody>
          <a:bodyPr wrap="none" rtlCol="1">
            <a:spAutoFit/>
          </a:bodyPr>
          <a:lstStyle/>
          <a:p>
            <a:r>
              <a:rPr lang="en-US" sz="1400" dirty="0"/>
              <a:t>null</a:t>
            </a:r>
            <a:endParaRPr lang="x-none" sz="1400" dirty="0"/>
          </a:p>
        </p:txBody>
      </p:sp>
      <p:cxnSp>
        <p:nvCxnSpPr>
          <p:cNvPr id="50" name="Shape 49"/>
          <p:cNvCxnSpPr/>
          <p:nvPr/>
        </p:nvCxnSpPr>
        <p:spPr>
          <a:xfrm>
            <a:off x="9811870" y="26670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39000" y="35814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rgbClr val="FF0000"/>
                </a:solidFill>
                <a:latin typeface="SimSun" pitchFamily="2" charset="-122"/>
              </a:rPr>
              <a:t>return true;</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Oval 32"/>
          <p:cNvSpPr/>
          <p:nvPr/>
        </p:nvSpPr>
        <p:spPr>
          <a:xfrm>
            <a:off x="5486400" y="2994661"/>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4" name="Oval 33"/>
          <p:cNvSpPr/>
          <p:nvPr/>
        </p:nvSpPr>
        <p:spPr>
          <a:xfrm>
            <a:off x="7680960" y="4130040"/>
            <a:ext cx="457200" cy="105156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6" name="Shape 45"/>
          <p:cNvCxnSpPr>
            <a:stCxn id="33" idx="0"/>
          </p:cNvCxnSpPr>
          <p:nvPr/>
        </p:nvCxnSpPr>
        <p:spPr>
          <a:xfrm rot="16200000" flipV="1">
            <a:off x="3131821" y="297181"/>
            <a:ext cx="1470661" cy="3924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89432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5625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30" name="Rectangle 29"/>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1" name="Shape 30"/>
          <p:cNvCxnSpPr>
            <a:stCxn id="35" idx="1"/>
            <a:endCxn id="30" idx="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sp>
        <p:nvSpPr>
          <p:cNvPr id="39" name="TextBox 38"/>
          <p:cNvSpPr txBox="1"/>
          <p:nvPr/>
        </p:nvSpPr>
        <p:spPr>
          <a:xfrm>
            <a:off x="7322821" y="3154681"/>
            <a:ext cx="263213" cy="246221"/>
          </a:xfrm>
          <a:prstGeom prst="rect">
            <a:avLst/>
          </a:prstGeom>
          <a:noFill/>
        </p:spPr>
        <p:txBody>
          <a:bodyPr wrap="none" rtlCol="1">
            <a:spAutoFit/>
          </a:bodyPr>
          <a:lstStyle/>
          <a:p>
            <a:r>
              <a:rPr lang="en-US" sz="1000" dirty="0"/>
              <a:t>d</a:t>
            </a:r>
            <a:endParaRPr lang="x-none" sz="1000" dirty="0"/>
          </a:p>
        </p:txBody>
      </p:sp>
      <p:sp>
        <p:nvSpPr>
          <p:cNvPr id="32" name="TextBox 31"/>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4" name="TextBox 33"/>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16</a:t>
            </a:fld>
            <a:endParaRPr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8169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3148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8169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3148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rgbClr val="FF0000"/>
                </a:solidFill>
                <a:latin typeface="SimSun" pitchFamily="2" charset="-122"/>
              </a:rPr>
              <a:t>return true;</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8169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3148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Oval 32"/>
          <p:cNvSpPr/>
          <p:nvPr/>
        </p:nvSpPr>
        <p:spPr>
          <a:xfrm>
            <a:off x="4572000" y="4038600"/>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33" idx="0"/>
          </p:cNvCxnSpPr>
          <p:nvPr/>
        </p:nvCxnSpPr>
        <p:spPr>
          <a:xfrm rot="16200000" flipV="1">
            <a:off x="2152649" y="1276349"/>
            <a:ext cx="2362200" cy="3162302"/>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cxnSp>
        <p:nvCxnSpPr>
          <p:cNvPr id="31" name="Shape 3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return false;</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Oval 32"/>
          <p:cNvSpPr/>
          <p:nvPr/>
        </p:nvSpPr>
        <p:spPr>
          <a:xfrm>
            <a:off x="3124200" y="4800600"/>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33" idx="0"/>
          </p:cNvCxnSpPr>
          <p:nvPr/>
        </p:nvCxnSpPr>
        <p:spPr>
          <a:xfrm rot="16200000" flipV="1">
            <a:off x="2228850" y="3562350"/>
            <a:ext cx="838200" cy="1638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0722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20682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95161" y="54225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cxnSp>
        <p:nvCxnSpPr>
          <p:cNvPr id="31" name="Shape 3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1" y="3154681"/>
            <a:ext cx="263213" cy="246221"/>
          </a:xfrm>
          <a:prstGeom prst="rect">
            <a:avLst/>
          </a:prstGeom>
          <a:noFill/>
        </p:spPr>
        <p:txBody>
          <a:bodyPr wrap="none" rtlCol="1">
            <a:spAutoFit/>
          </a:bodyPr>
          <a:lstStyle/>
          <a:p>
            <a:r>
              <a:rPr lang="en-US" sz="1000" dirty="0"/>
              <a:t>a</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#4</a:t>
            </a:r>
            <a:endParaRPr lang="x-none" b="1" dirty="0">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void </a:t>
            </a:r>
            <a:r>
              <a:rPr lang="en-US" b="1" dirty="0" err="1">
                <a:solidFill>
                  <a:srgbClr val="FF0000"/>
                </a:solidFill>
                <a:latin typeface="SimSun" pitchFamily="2" charset="-122"/>
              </a:rPr>
              <a:t>findfirst</a:t>
            </a:r>
            <a:r>
              <a:rPr lang="en-US" b="1" dirty="0">
                <a:solidFill>
                  <a:srgbClr val="FF0000"/>
                </a:solidFill>
                <a:latin typeface="SimSun" pitchFamily="2" charset="-122"/>
              </a:rPr>
              <a:t> () {</a:t>
            </a:r>
          </a:p>
          <a:p>
            <a:pPr eaLnBrk="1" hangingPunct="1">
              <a:lnSpc>
                <a:spcPct val="90000"/>
              </a:lnSpc>
              <a:buFontTx/>
              <a:buNone/>
            </a:pPr>
            <a:r>
              <a:rPr lang="en-US" b="1" dirty="0">
                <a:solidFill>
                  <a:srgbClr val="FF0000"/>
                </a:solidFill>
                <a:latin typeface="SimSun" pitchFamily="2" charset="-122"/>
              </a:rPr>
              <a:t>		current = head;</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17</a:t>
            </a:fld>
            <a:endParaRPr lang="en-US"/>
          </a:p>
        </p:txBody>
      </p:sp>
      <p:sp>
        <p:nvSpPr>
          <p:cNvPr id="6" name="Rectangle 5"/>
          <p:cNvSpPr/>
          <p:nvPr/>
        </p:nvSpPr>
        <p:spPr>
          <a:xfrm>
            <a:off x="72793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5460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548280"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46096" y="1600200"/>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803340" y="24384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92605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5272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542886"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72556" y="1600200"/>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2699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5366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854442" y="24384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75321" y="2968824"/>
            <a:ext cx="463588" cy="307777"/>
          </a:xfrm>
          <a:prstGeom prst="rect">
            <a:avLst/>
          </a:prstGeom>
          <a:noFill/>
        </p:spPr>
        <p:txBody>
          <a:bodyPr wrap="none" rtlCol="1">
            <a:spAutoFit/>
          </a:bodyPr>
          <a:lstStyle/>
          <a:p>
            <a:r>
              <a:rPr lang="en-US" sz="1400" dirty="0"/>
              <a:t>null</a:t>
            </a:r>
            <a:endParaRPr lang="x-none" sz="1400" dirty="0"/>
          </a:p>
        </p:txBody>
      </p:sp>
      <p:cxnSp>
        <p:nvCxnSpPr>
          <p:cNvPr id="19" name="Shape 18"/>
          <p:cNvCxnSpPr/>
          <p:nvPr/>
        </p:nvCxnSpPr>
        <p:spPr>
          <a:xfrm>
            <a:off x="9811870" y="26670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3152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75819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467600" y="4191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65416" y="3810000"/>
            <a:ext cx="354584" cy="369332"/>
          </a:xfrm>
          <a:prstGeom prst="rect">
            <a:avLst/>
          </a:prstGeom>
          <a:noFill/>
        </p:spPr>
        <p:txBody>
          <a:bodyPr wrap="none" rtlCol="1">
            <a:spAutoFit/>
          </a:bodyPr>
          <a:lstStyle/>
          <a:p>
            <a:r>
              <a:rPr lang="en-US" dirty="0"/>
              <a:t>H</a:t>
            </a:r>
            <a:endParaRPr lang="x-none" dirty="0"/>
          </a:p>
        </p:txBody>
      </p:sp>
      <p:sp>
        <p:nvSpPr>
          <p:cNvPr id="24" name="TextBox 23"/>
          <p:cNvSpPr txBox="1"/>
          <p:nvPr/>
        </p:nvSpPr>
        <p:spPr>
          <a:xfrm>
            <a:off x="8839200" y="4648200"/>
            <a:ext cx="415498" cy="369332"/>
          </a:xfrm>
          <a:prstGeom prst="rect">
            <a:avLst/>
          </a:prstGeom>
          <a:noFill/>
        </p:spPr>
        <p:txBody>
          <a:bodyPr wrap="none" rtlCol="1">
            <a:spAutoFit/>
          </a:bodyPr>
          <a:lstStyle/>
          <a:p>
            <a:r>
              <a:rPr lang="en-US" dirty="0"/>
              <a:t>…</a:t>
            </a:r>
            <a:endParaRPr lang="x-none" dirty="0"/>
          </a:p>
        </p:txBody>
      </p:sp>
      <p:sp>
        <p:nvSpPr>
          <p:cNvPr id="25" name="Rectangle 24"/>
          <p:cNvSpPr/>
          <p:nvPr/>
        </p:nvSpPr>
        <p:spPr>
          <a:xfrm>
            <a:off x="92964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6" name="Straight Connector 25"/>
          <p:cNvCxnSpPr>
            <a:stCxn id="25" idx="0"/>
            <a:endCxn id="25" idx="2"/>
          </p:cNvCxnSpPr>
          <p:nvPr/>
        </p:nvCxnSpPr>
        <p:spPr>
          <a:xfrm>
            <a:off x="95631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714130" y="4191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543800" y="3810000"/>
            <a:ext cx="354584" cy="369332"/>
          </a:xfrm>
          <a:prstGeom prst="rect">
            <a:avLst/>
          </a:prstGeom>
          <a:noFill/>
        </p:spPr>
        <p:txBody>
          <a:bodyPr wrap="none" rtlCol="1">
            <a:spAutoFit/>
          </a:bodyPr>
          <a:lstStyle/>
          <a:p>
            <a:r>
              <a:rPr lang="en-US" dirty="0"/>
              <a:t>C</a:t>
            </a:r>
            <a:endParaRPr lang="x-none" dirty="0"/>
          </a:p>
        </p:txBody>
      </p:sp>
      <p:sp>
        <p:nvSpPr>
          <p:cNvPr id="29" name="Rectangle 28"/>
          <p:cNvSpPr/>
          <p:nvPr/>
        </p:nvSpPr>
        <p:spPr>
          <a:xfrm>
            <a:off x="83058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0" name="Straight Connector 29"/>
          <p:cNvCxnSpPr>
            <a:stCxn id="29" idx="0"/>
            <a:endCxn id="29" idx="2"/>
          </p:cNvCxnSpPr>
          <p:nvPr/>
        </p:nvCxnSpPr>
        <p:spPr>
          <a:xfrm>
            <a:off x="85725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90302" y="4648200"/>
            <a:ext cx="415498" cy="369332"/>
          </a:xfrm>
          <a:prstGeom prst="rect">
            <a:avLst/>
          </a:prstGeom>
          <a:noFill/>
        </p:spPr>
        <p:txBody>
          <a:bodyPr wrap="none" rtlCol="1">
            <a:spAutoFit/>
          </a:bodyPr>
          <a:lstStyle/>
          <a:p>
            <a:r>
              <a:rPr lang="en-US" dirty="0"/>
              <a:t>…</a:t>
            </a:r>
            <a:endParaRPr lang="x-none" dirty="0"/>
          </a:p>
        </p:txBody>
      </p:sp>
      <p:sp>
        <p:nvSpPr>
          <p:cNvPr id="32" name="TextBox 31"/>
          <p:cNvSpPr txBox="1"/>
          <p:nvPr/>
        </p:nvSpPr>
        <p:spPr>
          <a:xfrm>
            <a:off x="9811181" y="5178624"/>
            <a:ext cx="463588" cy="307777"/>
          </a:xfrm>
          <a:prstGeom prst="rect">
            <a:avLst/>
          </a:prstGeom>
          <a:noFill/>
        </p:spPr>
        <p:txBody>
          <a:bodyPr wrap="none" rtlCol="1">
            <a:spAutoFit/>
          </a:bodyPr>
          <a:lstStyle/>
          <a:p>
            <a:r>
              <a:rPr lang="en-US" sz="1400" dirty="0"/>
              <a:t>null</a:t>
            </a:r>
            <a:endParaRPr lang="x-none" sz="1400" dirty="0"/>
          </a:p>
        </p:txBody>
      </p:sp>
      <p:cxnSp>
        <p:nvCxnSpPr>
          <p:cNvPr id="33" name="Shape 32"/>
          <p:cNvCxnSpPr/>
          <p:nvPr/>
        </p:nvCxnSpPr>
        <p:spPr>
          <a:xfrm>
            <a:off x="9847730" y="4876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5344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return false;</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0722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20682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95161" y="54225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1" y="3154681"/>
            <a:ext cx="263213" cy="246221"/>
          </a:xfrm>
          <a:prstGeom prst="rect">
            <a:avLst/>
          </a:prstGeom>
          <a:noFill/>
        </p:spPr>
        <p:txBody>
          <a:bodyPr wrap="none" rtlCol="1">
            <a:spAutoFit/>
          </a:bodyPr>
          <a:lstStyle/>
          <a:p>
            <a:r>
              <a:rPr lang="en-US" sz="1000" dirty="0"/>
              <a:t>a</a:t>
            </a:r>
            <a:endParaRPr lang="x-none" sz="1000" dirty="0"/>
          </a:p>
        </p:txBody>
      </p:sp>
      <p:sp>
        <p:nvSpPr>
          <p:cNvPr id="28" name="Oval 27"/>
          <p:cNvSpPr/>
          <p:nvPr/>
        </p:nvSpPr>
        <p:spPr>
          <a:xfrm>
            <a:off x="3124200" y="4800600"/>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hape 32"/>
          <p:cNvCxnSpPr>
            <a:stCxn id="28" idx="0"/>
          </p:cNvCxnSpPr>
          <p:nvPr/>
        </p:nvCxnSpPr>
        <p:spPr>
          <a:xfrm rot="16200000" flipV="1">
            <a:off x="2228850" y="3562350"/>
            <a:ext cx="838200" cy="1638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#4</a:t>
            </a:r>
            <a:endParaRPr lang="x-none" b="1" dirty="0">
              <a:solidFill>
                <a:schemeClr val="accent5"/>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ADT List</a:t>
            </a:r>
          </a:p>
        </p:txBody>
      </p:sp>
      <p:sp>
        <p:nvSpPr>
          <p:cNvPr id="21508" name="Rectangle 3"/>
          <p:cNvSpPr>
            <a:spLocks noGrp="1" noChangeArrowheads="1"/>
          </p:cNvSpPr>
          <p:nvPr>
            <p:ph idx="1"/>
          </p:nvPr>
        </p:nvSpPr>
        <p:spPr/>
        <p:txBody>
          <a:bodyPr/>
          <a:lstStyle/>
          <a:p>
            <a:pPr algn="ctr">
              <a:lnSpc>
                <a:spcPct val="90000"/>
              </a:lnSpc>
              <a:buNone/>
            </a:pPr>
            <a:endParaRPr lang="en-US" dirty="0"/>
          </a:p>
          <a:p>
            <a:pPr algn="ctr">
              <a:lnSpc>
                <a:spcPct val="90000"/>
              </a:lnSpc>
              <a:buNone/>
            </a:pPr>
            <a:endParaRPr lang="en-US" dirty="0"/>
          </a:p>
          <a:p>
            <a:pPr algn="ctr">
              <a:lnSpc>
                <a:spcPct val="90000"/>
              </a:lnSpc>
              <a:buNone/>
            </a:pPr>
            <a:r>
              <a:rPr lang="en-US" dirty="0"/>
              <a:t>You are required to implement the same search method but this time as a member method of the ADT List (Linked List implementation).</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171</a:t>
            </a:fld>
            <a:endParaRPr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rtl="0"/>
            <a:r>
              <a:rPr lang="en-US" dirty="0"/>
              <a:t>Search Item (Member Method) </a:t>
            </a:r>
            <a:r>
              <a:rPr lang="en-US" dirty="0">
                <a:solidFill>
                  <a:srgbClr val="FF0000"/>
                </a:solidFill>
              </a:rPr>
              <a:t>#1</a:t>
            </a:r>
          </a:p>
        </p:txBody>
      </p:sp>
      <p:sp>
        <p:nvSpPr>
          <p:cNvPr id="6" name="Content Placeholder 5"/>
          <p:cNvSpPr>
            <a:spLocks noGrp="1"/>
          </p:cNvSpPr>
          <p:nvPr>
            <p:ph idx="1"/>
          </p:nvPr>
        </p:nvSpPr>
        <p:spPr/>
        <p:txBody>
          <a:bodyPr>
            <a:noAutofit/>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find(T key) {</a:t>
            </a:r>
          </a:p>
          <a:p>
            <a:pPr>
              <a:buNone/>
            </a:pPr>
            <a:r>
              <a:rPr lang="en-US" sz="1800" dirty="0">
                <a:latin typeface="SimSun" pitchFamily="2" charset="-122"/>
              </a:rPr>
              <a:t>	Node&lt;T&gt; </a:t>
            </a:r>
            <a:r>
              <a:rPr lang="en-US" sz="1800" dirty="0" err="1">
                <a:latin typeface="SimSun" pitchFamily="2" charset="-122"/>
              </a:rPr>
              <a:t>tmp</a:t>
            </a:r>
            <a:r>
              <a:rPr lang="en-US" sz="1800" dirty="0">
                <a:latin typeface="SimSun" pitchFamily="2" charset="-122"/>
              </a:rPr>
              <a:t> = current;</a:t>
            </a:r>
          </a:p>
          <a:p>
            <a:pPr>
              <a:buNone/>
            </a:pPr>
            <a:r>
              <a:rPr lang="en-US" sz="1800" dirty="0">
                <a:latin typeface="SimSun" pitchFamily="2" charset="-122"/>
              </a:rPr>
              <a:t>	current = head;	</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(current != </a:t>
            </a:r>
            <a:r>
              <a:rPr lang="en-US" sz="1800" b="1" dirty="0">
                <a:solidFill>
                  <a:schemeClr val="accent5"/>
                </a:solidFill>
                <a:latin typeface="SimSun" pitchFamily="2" charset="-122"/>
              </a:rPr>
              <a:t>null</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current.data.equals</a:t>
            </a:r>
            <a:r>
              <a:rPr lang="en-US" sz="1800" dirty="0">
                <a:latin typeface="SimSun" pitchFamily="2" charset="-122"/>
              </a:rPr>
              <a:t>(key))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currnet</a:t>
            </a:r>
            <a:r>
              <a:rPr lang="en-US" sz="1800" dirty="0">
                <a:latin typeface="SimSun" pitchFamily="2" charset="-122"/>
              </a:rPr>
              <a:t> = </a:t>
            </a:r>
            <a:r>
              <a:rPr lang="en-US" sz="1800" dirty="0" err="1">
                <a:latin typeface="SimSun" pitchFamily="2" charset="-122"/>
              </a:rPr>
              <a:t>current.next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current = </a:t>
            </a:r>
            <a:r>
              <a:rPr lang="en-US" sz="1800" dirty="0" err="1">
                <a:latin typeface="SimSun" pitchFamily="2" charset="-122"/>
              </a:rPr>
              <a:t>tmp</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t>Search Item (Member Method) </a:t>
            </a:r>
            <a:r>
              <a:rPr lang="en-US" dirty="0">
                <a:solidFill>
                  <a:srgbClr val="FF0000"/>
                </a:solidFill>
              </a:rPr>
              <a:t>#2</a:t>
            </a:r>
          </a:p>
        </p:txBody>
      </p:sp>
      <p:sp>
        <p:nvSpPr>
          <p:cNvPr id="6" name="Content Placeholder 5"/>
          <p:cNvSpPr>
            <a:spLocks noGrp="1"/>
          </p:cNvSpPr>
          <p:nvPr>
            <p:ph idx="1"/>
          </p:nvPr>
        </p:nvSpPr>
        <p:spPr/>
        <p:txBody>
          <a:bodyPr>
            <a:noAutofit/>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find(T key) {</a:t>
            </a:r>
          </a:p>
          <a:p>
            <a:pPr>
              <a:buNone/>
            </a:pPr>
            <a:r>
              <a:rPr lang="en-US" sz="1800" dirty="0">
                <a:latin typeface="SimSun" pitchFamily="2" charset="-122"/>
              </a:rPr>
              <a:t>	Node&lt;T&gt; </a:t>
            </a:r>
            <a:r>
              <a:rPr lang="en-US" sz="1800" dirty="0" err="1">
                <a:latin typeface="SimSun" pitchFamily="2" charset="-122"/>
              </a:rPr>
              <a:t>tmp</a:t>
            </a:r>
            <a:r>
              <a:rPr lang="en-US" sz="1800" dirty="0">
                <a:latin typeface="SimSun" pitchFamily="2" charset="-122"/>
              </a:rPr>
              <a:t> = head;</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tmp</a:t>
            </a:r>
            <a:r>
              <a:rPr lang="en-US" sz="1800" dirty="0">
                <a:latin typeface="SimSun" pitchFamily="2" charset="-122"/>
              </a:rPr>
              <a:t> != </a:t>
            </a:r>
            <a:r>
              <a:rPr lang="en-US" sz="1800" b="1" dirty="0">
                <a:solidFill>
                  <a:schemeClr val="accent5"/>
                </a:solidFill>
                <a:latin typeface="SimSun" pitchFamily="2" charset="-122"/>
              </a:rPr>
              <a:t>null</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tmp.data.equals</a:t>
            </a:r>
            <a:r>
              <a:rPr lang="en-US" sz="1800" dirty="0">
                <a:latin typeface="SimSun" pitchFamily="2" charset="-122"/>
              </a:rPr>
              <a:t>(key)) {</a:t>
            </a:r>
          </a:p>
          <a:p>
            <a:pPr>
              <a:buNone/>
            </a:pPr>
            <a:r>
              <a:rPr lang="en-US" sz="1800" dirty="0">
                <a:latin typeface="SimSun" pitchFamily="2" charset="-122"/>
              </a:rPr>
              <a:t>			current = </a:t>
            </a:r>
            <a:r>
              <a:rPr lang="en-US" sz="1800" dirty="0" err="1">
                <a:latin typeface="SimSun" pitchFamily="2" charset="-122"/>
              </a:rPr>
              <a:t>tmp</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tmp</a:t>
            </a:r>
            <a:r>
              <a:rPr lang="en-US" sz="1800" dirty="0">
                <a:latin typeface="SimSun" pitchFamily="2" charset="-122"/>
              </a:rPr>
              <a:t> = </a:t>
            </a:r>
            <a:r>
              <a:rPr lang="en-US" sz="1800" dirty="0" err="1">
                <a:latin typeface="SimSun" pitchFamily="2" charset="-122"/>
              </a:rPr>
              <a:t>tmp.next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t>Search Item (Member Method) </a:t>
            </a:r>
            <a:r>
              <a:rPr lang="en-US" dirty="0">
                <a:solidFill>
                  <a:srgbClr val="FF0000"/>
                </a:solidFill>
              </a:rPr>
              <a:t>#3</a:t>
            </a:r>
          </a:p>
        </p:txBody>
      </p:sp>
      <p:sp>
        <p:nvSpPr>
          <p:cNvPr id="6" name="Content Placeholder 5"/>
          <p:cNvSpPr>
            <a:spLocks noGrp="1"/>
          </p:cNvSpPr>
          <p:nvPr>
            <p:ph idx="1"/>
          </p:nvPr>
        </p:nvSpPr>
        <p:spPr/>
        <p:txBody>
          <a:bodyPr>
            <a:noAutofit/>
          </a:bodyPr>
          <a:lstStyle/>
          <a:p>
            <a:pPr>
              <a:buNone/>
            </a:pPr>
            <a:r>
              <a:rPr lang="en-US" sz="1600" dirty="0">
                <a:latin typeface="SimSun" pitchFamily="2" charset="-122"/>
              </a:rPr>
              <a:t>...</a:t>
            </a:r>
          </a:p>
          <a:p>
            <a:pPr>
              <a:buNone/>
            </a:pPr>
            <a:r>
              <a:rPr lang="en-US" sz="1600" b="1" dirty="0">
                <a:solidFill>
                  <a:schemeClr val="accent5"/>
                </a:solidFill>
                <a:latin typeface="SimSun" pitchFamily="2" charset="-122"/>
              </a:rPr>
              <a:t>public </a:t>
            </a:r>
            <a:r>
              <a:rPr lang="en-US" sz="1600" b="1" dirty="0" err="1">
                <a:solidFill>
                  <a:schemeClr val="accent5"/>
                </a:solidFill>
                <a:latin typeface="SimSun" pitchFamily="2" charset="-122"/>
              </a:rPr>
              <a:t>boolean</a:t>
            </a:r>
            <a:r>
              <a:rPr lang="en-US" sz="1600" b="1" dirty="0">
                <a:solidFill>
                  <a:schemeClr val="accent5"/>
                </a:solidFill>
                <a:latin typeface="SimSun" pitchFamily="2" charset="-122"/>
              </a:rPr>
              <a:t> </a:t>
            </a:r>
            <a:r>
              <a:rPr lang="en-US" sz="1600" dirty="0">
                <a:latin typeface="SimSun" pitchFamily="2" charset="-122"/>
              </a:rPr>
              <a:t>find(T key) {</a:t>
            </a:r>
          </a:p>
          <a:p>
            <a:pPr>
              <a:buNone/>
            </a:pPr>
            <a:r>
              <a:rPr lang="en-US" sz="1600" dirty="0">
                <a:latin typeface="SimSun" pitchFamily="2" charset="-122"/>
              </a:rPr>
              <a:t>	</a:t>
            </a:r>
            <a:r>
              <a:rPr lang="en-US" sz="1600" b="1" dirty="0">
                <a:solidFill>
                  <a:schemeClr val="accent5"/>
                </a:solidFill>
                <a:latin typeface="SimSun" pitchFamily="2" charset="-122"/>
              </a:rPr>
              <a:t>if</a:t>
            </a:r>
            <a:r>
              <a:rPr lang="en-US" sz="1600" dirty="0">
                <a:latin typeface="SimSun" pitchFamily="2" charset="-122"/>
              </a:rPr>
              <a:t>(empty() == </a:t>
            </a:r>
            <a:r>
              <a:rPr lang="en-US" sz="1600" b="1" dirty="0">
                <a:solidFill>
                  <a:schemeClr val="accent5"/>
                </a:solidFill>
                <a:latin typeface="SimSun" pitchFamily="2" charset="-122"/>
              </a:rPr>
              <a:t>false</a:t>
            </a:r>
            <a:r>
              <a:rPr lang="en-US" sz="1600" dirty="0">
                <a:latin typeface="SimSun" pitchFamily="2" charset="-122"/>
              </a:rPr>
              <a:t>) {</a:t>
            </a:r>
          </a:p>
          <a:p>
            <a:pPr>
              <a:buNone/>
            </a:pPr>
            <a:r>
              <a:rPr lang="en-US" sz="1600" dirty="0">
                <a:latin typeface="SimSun" pitchFamily="2" charset="-122"/>
              </a:rPr>
              <a:t>		</a:t>
            </a:r>
            <a:r>
              <a:rPr lang="en-US" sz="1600" dirty="0" err="1">
                <a:latin typeface="SimSun" pitchFamily="2" charset="-122"/>
              </a:rPr>
              <a:t>findfirst</a:t>
            </a:r>
            <a:r>
              <a:rPr lang="en-US" sz="1600" dirty="0">
                <a:latin typeface="SimSun" pitchFamily="2" charset="-122"/>
              </a:rPr>
              <a:t>();</a:t>
            </a:r>
          </a:p>
          <a:p>
            <a:pPr>
              <a:buNone/>
            </a:pPr>
            <a:r>
              <a:rPr lang="en-US" sz="1600" dirty="0">
                <a:latin typeface="SimSun" pitchFamily="2" charset="-122"/>
              </a:rPr>
              <a:t>		</a:t>
            </a:r>
            <a:r>
              <a:rPr lang="en-US" sz="1600" b="1" dirty="0">
                <a:solidFill>
                  <a:schemeClr val="accent5"/>
                </a:solidFill>
                <a:latin typeface="SimSun" pitchFamily="2" charset="-122"/>
              </a:rPr>
              <a:t>while</a:t>
            </a:r>
            <a:r>
              <a:rPr lang="en-US" sz="1600" dirty="0">
                <a:latin typeface="SimSun" pitchFamily="2" charset="-122"/>
              </a:rPr>
              <a:t>(last() == </a:t>
            </a:r>
            <a:r>
              <a:rPr lang="en-US" sz="1600" b="1" dirty="0">
                <a:solidFill>
                  <a:schemeClr val="accent5"/>
                </a:solidFill>
                <a:latin typeface="SimSun" pitchFamily="2" charset="-122"/>
              </a:rPr>
              <a:t>false</a:t>
            </a:r>
            <a:r>
              <a:rPr lang="en-US" sz="1600" dirty="0">
                <a:latin typeface="SimSun" pitchFamily="2" charset="-122"/>
              </a:rPr>
              <a:t>) {</a:t>
            </a:r>
          </a:p>
          <a:p>
            <a:pPr>
              <a:buNone/>
            </a:pPr>
            <a:r>
              <a:rPr lang="en-US" sz="1600" dirty="0">
                <a:latin typeface="SimSun" pitchFamily="2" charset="-122"/>
              </a:rPr>
              <a:t>			</a:t>
            </a:r>
            <a:r>
              <a:rPr lang="en-US" sz="1600" b="1" dirty="0">
                <a:solidFill>
                  <a:schemeClr val="accent5"/>
                </a:solidFill>
                <a:latin typeface="SimSun" pitchFamily="2" charset="-122"/>
              </a:rPr>
              <a:t>if</a:t>
            </a:r>
            <a:r>
              <a:rPr lang="en-US" sz="1600" dirty="0">
                <a:latin typeface="SimSun" pitchFamily="2" charset="-122"/>
              </a:rPr>
              <a:t>(retrieve().equals(key))</a:t>
            </a:r>
          </a:p>
          <a:p>
            <a:pPr>
              <a:buNone/>
            </a:pPr>
            <a:r>
              <a:rPr lang="en-US" sz="1600" dirty="0">
                <a:latin typeface="SimSun" pitchFamily="2" charset="-122"/>
              </a:rPr>
              <a:t>				</a:t>
            </a:r>
            <a:r>
              <a:rPr lang="en-US" sz="1600" b="1" dirty="0">
                <a:solidFill>
                  <a:schemeClr val="accent5"/>
                </a:solidFill>
                <a:latin typeface="SimSun" pitchFamily="2" charset="-122"/>
              </a:rPr>
              <a:t>return true</a:t>
            </a:r>
            <a:r>
              <a:rPr lang="en-US" sz="1600" dirty="0">
                <a:latin typeface="SimSun" pitchFamily="2" charset="-122"/>
              </a:rPr>
              <a:t>;</a:t>
            </a:r>
          </a:p>
          <a:p>
            <a:pPr>
              <a:buNone/>
            </a:pPr>
            <a:r>
              <a:rPr lang="en-US" sz="1600" dirty="0">
                <a:latin typeface="SimSun" pitchFamily="2" charset="-122"/>
              </a:rPr>
              <a:t>			</a:t>
            </a:r>
            <a:r>
              <a:rPr lang="en-US" sz="1600" dirty="0" err="1">
                <a:latin typeface="SimSun" pitchFamily="2" charset="-122"/>
              </a:rPr>
              <a:t>findnext</a:t>
            </a:r>
            <a:r>
              <a:rPr lang="en-US" sz="1600" dirty="0">
                <a:latin typeface="SimSun" pitchFamily="2" charset="-122"/>
              </a:rPr>
              <a:t>();</a:t>
            </a:r>
          </a:p>
          <a:p>
            <a:pPr>
              <a:buNone/>
            </a:pPr>
            <a:r>
              <a:rPr lang="en-US" sz="1600" dirty="0">
                <a:latin typeface="SimSun" pitchFamily="2" charset="-122"/>
              </a:rPr>
              <a:t>		}</a:t>
            </a:r>
          </a:p>
          <a:p>
            <a:pPr>
              <a:buNone/>
            </a:pPr>
            <a:r>
              <a:rPr lang="en-US" sz="1600" dirty="0">
                <a:latin typeface="SimSun" pitchFamily="2" charset="-122"/>
              </a:rPr>
              <a:t>		</a:t>
            </a:r>
            <a:r>
              <a:rPr lang="en-US" sz="1600" b="1" dirty="0">
                <a:solidFill>
                  <a:schemeClr val="accent5"/>
                </a:solidFill>
                <a:latin typeface="SimSun" pitchFamily="2" charset="-122"/>
              </a:rPr>
              <a:t>if</a:t>
            </a:r>
            <a:r>
              <a:rPr lang="en-US" sz="1600" dirty="0">
                <a:latin typeface="SimSun" pitchFamily="2" charset="-122"/>
              </a:rPr>
              <a:t>(retrieve().equals(key))</a:t>
            </a:r>
          </a:p>
          <a:p>
            <a:pPr>
              <a:buNone/>
            </a:pPr>
            <a:r>
              <a:rPr lang="en-US" sz="1600" dirty="0">
                <a:latin typeface="SimSun" pitchFamily="2" charset="-122"/>
              </a:rPr>
              <a:t>			</a:t>
            </a:r>
            <a:r>
              <a:rPr lang="en-US" sz="1600" b="1" dirty="0">
                <a:solidFill>
                  <a:schemeClr val="accent5"/>
                </a:solidFill>
                <a:latin typeface="SimSun" pitchFamily="2" charset="-122"/>
              </a:rPr>
              <a:t>return true</a:t>
            </a:r>
            <a:r>
              <a:rPr lang="en-US" sz="1600" dirty="0">
                <a:latin typeface="SimSun" pitchFamily="2" charset="-122"/>
              </a:rPr>
              <a:t>;</a:t>
            </a:r>
          </a:p>
          <a:p>
            <a:pPr>
              <a:buNone/>
            </a:pPr>
            <a:r>
              <a:rPr lang="en-US" sz="1600" dirty="0">
                <a:latin typeface="SimSun" pitchFamily="2" charset="-122"/>
              </a:rPr>
              <a:t>	}</a:t>
            </a:r>
          </a:p>
          <a:p>
            <a:pPr>
              <a:buNone/>
            </a:pPr>
            <a:r>
              <a:rPr lang="en-US" sz="1600" dirty="0">
                <a:latin typeface="SimSun" pitchFamily="2" charset="-122"/>
              </a:rPr>
              <a:t>	</a:t>
            </a:r>
            <a:r>
              <a:rPr lang="en-US" sz="1600" b="1" dirty="0">
                <a:solidFill>
                  <a:schemeClr val="accent5"/>
                </a:solidFill>
                <a:latin typeface="SimSun" pitchFamily="2" charset="-122"/>
              </a:rPr>
              <a:t>return false</a:t>
            </a:r>
            <a:r>
              <a:rPr lang="en-US" sz="1600" dirty="0">
                <a:latin typeface="SimSun" pitchFamily="2" charset="-122"/>
              </a:rPr>
              <a:t>;</a:t>
            </a:r>
          </a:p>
          <a:p>
            <a:pPr>
              <a:buNone/>
            </a:pPr>
            <a:r>
              <a:rPr lang="en-US" sz="1600" dirty="0">
                <a:latin typeface="SimSun" pitchFamily="2" charset="-122"/>
              </a:rPr>
              <a:t>}</a:t>
            </a:r>
          </a:p>
          <a:p>
            <a:pPr>
              <a:buNone/>
            </a:pPr>
            <a:r>
              <a:rPr lang="en-US" sz="1600" dirty="0">
                <a:latin typeface="SimSun" pitchFamily="2" charset="-122"/>
              </a:rPr>
              <a:t>...</a:t>
            </a:r>
            <a:endParaRPr lang="x-none" sz="16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26"/>
          <p:cNvSpPr>
            <a:spLocks noGrp="1" noChangeArrowheads="1"/>
          </p:cNvSpPr>
          <p:nvPr>
            <p:ph type="title"/>
          </p:nvPr>
        </p:nvSpPr>
        <p:spPr/>
        <p:txBody>
          <a:bodyPr>
            <a:normAutofit/>
          </a:bodyPr>
          <a:lstStyle/>
          <a:p>
            <a:pPr eaLnBrk="1" hangingPunct="1"/>
            <a:r>
              <a:rPr lang="en-US"/>
              <a:t>Comparison: Linked &amp; Array Based Lists</a:t>
            </a:r>
          </a:p>
        </p:txBody>
      </p:sp>
      <p:sp>
        <p:nvSpPr>
          <p:cNvPr id="24580" name="Rectangle 1027"/>
          <p:cNvSpPr>
            <a:spLocks noGrp="1" noChangeArrowheads="1"/>
          </p:cNvSpPr>
          <p:nvPr>
            <p:ph idx="1"/>
          </p:nvPr>
        </p:nvSpPr>
        <p:spPr>
          <a:xfrm>
            <a:off x="2209800" y="1981200"/>
            <a:ext cx="8153400" cy="4572000"/>
          </a:xfrm>
        </p:spPr>
        <p:txBody>
          <a:bodyPr/>
          <a:lstStyle/>
          <a:p>
            <a:pPr eaLnBrk="1" hangingPunct="1">
              <a:buNone/>
            </a:pPr>
            <a:r>
              <a:rPr lang="en-US" b="1" dirty="0"/>
              <a:t>Comparison on the basis:</a:t>
            </a:r>
          </a:p>
          <a:p>
            <a:pPr eaLnBrk="1" hangingPunct="1"/>
            <a:r>
              <a:rPr lang="en-US" i="1" dirty="0"/>
              <a:t>worst case</a:t>
            </a:r>
            <a:r>
              <a:rPr lang="en-US" dirty="0"/>
              <a:t> time complexity operations</a:t>
            </a:r>
          </a:p>
          <a:p>
            <a:pPr lvl="1"/>
            <a:r>
              <a:rPr lang="en-US" dirty="0"/>
              <a:t>Linked List: insert– </a:t>
            </a:r>
            <a:r>
              <a:rPr lang="en-US" b="1" dirty="0"/>
              <a:t>O(1)</a:t>
            </a:r>
            <a:r>
              <a:rPr lang="en-US" dirty="0"/>
              <a:t>; remove – </a:t>
            </a:r>
            <a:r>
              <a:rPr lang="en-US" b="1" dirty="0"/>
              <a:t>O(n)</a:t>
            </a:r>
            <a:r>
              <a:rPr lang="en-US" dirty="0"/>
              <a:t>.</a:t>
            </a:r>
          </a:p>
          <a:p>
            <a:pPr lvl="1"/>
            <a:r>
              <a:rPr lang="en-US" dirty="0"/>
              <a:t>Array List: insert – </a:t>
            </a:r>
            <a:r>
              <a:rPr lang="en-US" b="1" dirty="0"/>
              <a:t>O(n)</a:t>
            </a:r>
            <a:r>
              <a:rPr lang="en-US" dirty="0"/>
              <a:t>; remove – </a:t>
            </a:r>
            <a:r>
              <a:rPr lang="en-US" b="1" dirty="0"/>
              <a:t>O(n)</a:t>
            </a:r>
            <a:r>
              <a:rPr lang="en-US" dirty="0"/>
              <a:t>.</a:t>
            </a:r>
          </a:p>
          <a:p>
            <a:pPr lvl="1"/>
            <a:r>
              <a:rPr lang="en-US" dirty="0"/>
              <a:t>All other operations have time complexity </a:t>
            </a:r>
            <a:r>
              <a:rPr lang="en-US" b="1" dirty="0"/>
              <a:t>O(1)</a:t>
            </a:r>
            <a:r>
              <a:rPr lang="en-US" dirty="0"/>
              <a:t>.</a:t>
            </a:r>
          </a:p>
          <a:p>
            <a:pPr eaLnBrk="1" hangingPunct="1"/>
            <a:r>
              <a:rPr lang="en-US" dirty="0"/>
              <a:t>Best case time complexities?</a:t>
            </a:r>
          </a:p>
          <a:p>
            <a:pPr eaLnBrk="1" hangingPunct="1"/>
            <a:endParaRPr lang="en-US" dirty="0"/>
          </a:p>
          <a:p>
            <a:pPr eaLnBrk="1" hangingPunct="1">
              <a:buFontTx/>
              <a:buNone/>
            </a:pPr>
            <a:r>
              <a:rPr lang="en-US" b="1" dirty="0"/>
              <a:t>(We will discuss Big O notation in detail later)</a:t>
            </a:r>
          </a:p>
        </p:txBody>
      </p:sp>
      <p:sp>
        <p:nvSpPr>
          <p:cNvPr id="24578" name="Slide Number Placeholder 5"/>
          <p:cNvSpPr>
            <a:spLocks noGrp="1"/>
          </p:cNvSpPr>
          <p:nvPr>
            <p:ph type="sldNum" sz="quarter" idx="12"/>
          </p:nvPr>
        </p:nvSpPr>
        <p:spPr>
          <a:noFill/>
        </p:spPr>
        <p:txBody>
          <a:bodyPr/>
          <a:lstStyle/>
          <a:p>
            <a:fld id="{FB6B20E8-7579-407A-A939-307BB1493E26}" type="slidenum">
              <a:rPr lang="en-US" smtClean="0"/>
              <a:pPr/>
              <a:t>175</a:t>
            </a:fld>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pPr eaLnBrk="1" hangingPunct="1"/>
            <a:r>
              <a:rPr lang="en-US"/>
              <a:t>Comparison: Linked &amp; Array Based Lists</a:t>
            </a:r>
          </a:p>
        </p:txBody>
      </p:sp>
      <p:sp>
        <p:nvSpPr>
          <p:cNvPr id="25604" name="Rectangle 3"/>
          <p:cNvSpPr>
            <a:spLocks noGrp="1" noChangeArrowheads="1"/>
          </p:cNvSpPr>
          <p:nvPr>
            <p:ph idx="1"/>
          </p:nvPr>
        </p:nvSpPr>
        <p:spPr>
          <a:xfrm>
            <a:off x="2209800" y="1981200"/>
            <a:ext cx="7772400" cy="4495800"/>
          </a:xfrm>
        </p:spPr>
        <p:txBody>
          <a:bodyPr>
            <a:normAutofit/>
          </a:bodyPr>
          <a:lstStyle/>
          <a:p>
            <a:pPr eaLnBrk="1" hangingPunct="1"/>
            <a:r>
              <a:rPr lang="en-US" u="sng" dirty="0"/>
              <a:t>Linked List.</a:t>
            </a:r>
          </a:p>
          <a:p>
            <a:pPr lvl="1" eaLnBrk="1" hangingPunct="1"/>
            <a:r>
              <a:rPr lang="en-US" dirty="0"/>
              <a:t>Advantages: No need to know the size in advance. Fast “Insert” – O(1).</a:t>
            </a:r>
          </a:p>
          <a:p>
            <a:pPr lvl="1" eaLnBrk="1" hangingPunct="1"/>
            <a:r>
              <a:rPr lang="en-US" dirty="0"/>
              <a:t>Disadvantage: a pointer at each node (more memory needed). For traversal,  pointer hoping is required.</a:t>
            </a:r>
          </a:p>
          <a:p>
            <a:pPr eaLnBrk="1" hangingPunct="1"/>
            <a:r>
              <a:rPr lang="en-US" u="sng" dirty="0"/>
              <a:t>Array Based List</a:t>
            </a:r>
            <a:r>
              <a:rPr lang="en-US" dirty="0"/>
              <a:t>.</a:t>
            </a:r>
          </a:p>
          <a:p>
            <a:pPr lvl="1" eaLnBrk="1" hangingPunct="1"/>
            <a:r>
              <a:rPr lang="en-US" dirty="0"/>
              <a:t>Advantages: No pointers to be stored (less memory). For traversal, no pointer hoping is required (array faster in traversal).</a:t>
            </a:r>
          </a:p>
          <a:p>
            <a:pPr lvl="1" eaLnBrk="1" hangingPunct="1"/>
            <a:r>
              <a:rPr lang="en-US" dirty="0"/>
              <a:t>Disadvantage: list size must be known in advance. Slow “Insert” – O(n).</a:t>
            </a:r>
          </a:p>
        </p:txBody>
      </p:sp>
      <p:sp>
        <p:nvSpPr>
          <p:cNvPr id="25602" name="Slide Number Placeholder 5"/>
          <p:cNvSpPr>
            <a:spLocks noGrp="1"/>
          </p:cNvSpPr>
          <p:nvPr>
            <p:ph type="sldNum" sz="quarter" idx="12"/>
          </p:nvPr>
        </p:nvSpPr>
        <p:spPr>
          <a:noFill/>
        </p:spPr>
        <p:txBody>
          <a:bodyPr/>
          <a:lstStyle/>
          <a:p>
            <a:fld id="{D1D37412-83AB-4D1D-8123-45874DA8834A}" type="slidenum">
              <a:rPr lang="en-US" smtClean="0"/>
              <a:pPr/>
              <a:t>176</a:t>
            </a:fld>
            <a:endParaRPr 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List: Other Implementations</a:t>
            </a:r>
          </a:p>
        </p:txBody>
      </p:sp>
      <p:sp>
        <p:nvSpPr>
          <p:cNvPr id="26628" name="Rectangle 3"/>
          <p:cNvSpPr>
            <a:spLocks noGrp="1" noChangeArrowheads="1"/>
          </p:cNvSpPr>
          <p:nvPr>
            <p:ph idx="1"/>
          </p:nvPr>
        </p:nvSpPr>
        <p:spPr/>
        <p:txBody>
          <a:bodyPr>
            <a:normAutofit/>
          </a:bodyPr>
          <a:lstStyle/>
          <a:p>
            <a:pPr eaLnBrk="1" hangingPunct="1">
              <a:lnSpc>
                <a:spcPct val="90000"/>
              </a:lnSpc>
            </a:pPr>
            <a:r>
              <a:rPr lang="en-US" u="sng" dirty="0"/>
              <a:t>Singly-Linked List</a:t>
            </a:r>
            <a:r>
              <a:rPr lang="en-US" dirty="0"/>
              <a:t>.</a:t>
            </a:r>
          </a:p>
          <a:p>
            <a:pPr lvl="1" eaLnBrk="1" hangingPunct="1">
              <a:lnSpc>
                <a:spcPct val="90000"/>
              </a:lnSpc>
            </a:pPr>
            <a:r>
              <a:rPr lang="en-US" dirty="0"/>
              <a:t>Design Variations: (</a:t>
            </a:r>
            <a:r>
              <a:rPr lang="en-US" dirty="0" err="1"/>
              <a:t>i</a:t>
            </a:r>
            <a:r>
              <a:rPr lang="en-US" dirty="0"/>
              <a:t>) Count of elements may be kept i.e. </a:t>
            </a:r>
            <a:r>
              <a:rPr lang="en-US" i="1" dirty="0"/>
              <a:t>size</a:t>
            </a:r>
            <a:r>
              <a:rPr lang="en-US" dirty="0"/>
              <a:t>. </a:t>
            </a:r>
            <a:r>
              <a:rPr lang="en-US" b="1" dirty="0"/>
              <a:t>Why?</a:t>
            </a:r>
            <a:r>
              <a:rPr lang="en-US" dirty="0"/>
              <a:t> (ii) pointer to tail may be kept i.e. </a:t>
            </a:r>
            <a:r>
              <a:rPr lang="en-US" i="1" dirty="0"/>
              <a:t>last</a:t>
            </a:r>
            <a:r>
              <a:rPr lang="en-US" dirty="0"/>
              <a:t>. </a:t>
            </a:r>
            <a:r>
              <a:rPr lang="en-US" b="1" dirty="0"/>
              <a:t>Why?</a:t>
            </a:r>
          </a:p>
          <a:p>
            <a:pPr eaLnBrk="1" hangingPunct="1">
              <a:lnSpc>
                <a:spcPct val="90000"/>
              </a:lnSpc>
            </a:pPr>
            <a:r>
              <a:rPr lang="en-US" u="sng" dirty="0"/>
              <a:t>Doubly-Linked List.</a:t>
            </a:r>
            <a:endParaRPr lang="en-US" dirty="0"/>
          </a:p>
          <a:p>
            <a:pPr lvl="1">
              <a:lnSpc>
                <a:spcPct val="90000"/>
              </a:lnSpc>
            </a:pPr>
            <a:r>
              <a:rPr lang="en-US" dirty="0"/>
              <a:t>each node has two pointers: next node and previous node. </a:t>
            </a:r>
          </a:p>
          <a:p>
            <a:pPr lvl="1" eaLnBrk="1" hangingPunct="1">
              <a:lnSpc>
                <a:spcPct val="90000"/>
              </a:lnSpc>
            </a:pPr>
            <a:r>
              <a:rPr lang="en-US" dirty="0"/>
              <a:t>Advantages: it is efficient to go from a node to its previous node or move back-to-front in the list</a:t>
            </a:r>
          </a:p>
          <a:p>
            <a:pPr lvl="1" eaLnBrk="1" hangingPunct="1">
              <a:lnSpc>
                <a:spcPct val="90000"/>
              </a:lnSpc>
            </a:pPr>
            <a:r>
              <a:rPr lang="en-US" dirty="0"/>
              <a:t>operations insert – O(1);</a:t>
            </a:r>
          </a:p>
          <a:p>
            <a:pPr lvl="1" eaLnBrk="1" hangingPunct="1">
              <a:lnSpc>
                <a:spcPct val="90000"/>
              </a:lnSpc>
            </a:pPr>
            <a:r>
              <a:rPr lang="en-US" dirty="0"/>
              <a:t>remove – O(1).</a:t>
            </a:r>
          </a:p>
          <a:p>
            <a:pPr lvl="1" eaLnBrk="1" hangingPunct="1">
              <a:lnSpc>
                <a:spcPct val="90000"/>
              </a:lnSpc>
            </a:pPr>
            <a:endParaRPr lang="en-US" dirty="0"/>
          </a:p>
          <a:p>
            <a:pPr lvl="1" algn="ctr" eaLnBrk="1" hangingPunct="1">
              <a:lnSpc>
                <a:spcPct val="90000"/>
              </a:lnSpc>
              <a:buNone/>
            </a:pPr>
            <a:r>
              <a:rPr lang="en-US" sz="2400" b="1" dirty="0"/>
              <a:t>(We will cover this topic in detail later)</a:t>
            </a:r>
          </a:p>
        </p:txBody>
      </p:sp>
      <p:sp>
        <p:nvSpPr>
          <p:cNvPr id="26626" name="Slide Number Placeholder 5"/>
          <p:cNvSpPr>
            <a:spLocks noGrp="1"/>
          </p:cNvSpPr>
          <p:nvPr>
            <p:ph type="sldNum" sz="quarter" idx="12"/>
          </p:nvPr>
        </p:nvSpPr>
        <p:spPr>
          <a:noFill/>
        </p:spPr>
        <p:txBody>
          <a:bodyPr/>
          <a:lstStyle/>
          <a:p>
            <a:fld id="{4EBB6DC8-959E-4BE2-A334-5CF5E180C599}" type="slidenum">
              <a:rPr lang="en-US" smtClean="0"/>
              <a:pPr/>
              <a:t>177</a:t>
            </a:fld>
            <a:endParaRPr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t>List: Singly Linked</a:t>
            </a:r>
          </a:p>
        </p:txBody>
      </p:sp>
      <p:sp>
        <p:nvSpPr>
          <p:cNvPr id="27650" name="Slide Number Placeholder 5"/>
          <p:cNvSpPr>
            <a:spLocks noGrp="1"/>
          </p:cNvSpPr>
          <p:nvPr>
            <p:ph type="sldNum" sz="quarter" idx="12"/>
          </p:nvPr>
        </p:nvSpPr>
        <p:spPr>
          <a:noFill/>
        </p:spPr>
        <p:txBody>
          <a:bodyPr/>
          <a:lstStyle/>
          <a:p>
            <a:fld id="{76ED288C-FB84-457D-82A9-5F68899FB107}" type="slidenum">
              <a:rPr lang="en-US" smtClean="0"/>
              <a:pPr/>
              <a:t>178</a:t>
            </a:fld>
            <a:endParaRPr lang="en-US"/>
          </a:p>
        </p:txBody>
      </p:sp>
      <p:grpSp>
        <p:nvGrpSpPr>
          <p:cNvPr id="2" name="Group 85"/>
          <p:cNvGrpSpPr>
            <a:grpSpLocks/>
          </p:cNvGrpSpPr>
          <p:nvPr/>
        </p:nvGrpSpPr>
        <p:grpSpPr bwMode="auto">
          <a:xfrm>
            <a:off x="3479800" y="4267200"/>
            <a:ext cx="5435600" cy="1447800"/>
            <a:chOff x="1280" y="2688"/>
            <a:chExt cx="3424" cy="912"/>
          </a:xfrm>
        </p:grpSpPr>
        <p:sp>
          <p:nvSpPr>
            <p:cNvPr id="27677" name="Rectangle 39"/>
            <p:cNvSpPr>
              <a:spLocks noChangeArrowheads="1"/>
            </p:cNvSpPr>
            <p:nvPr/>
          </p:nvSpPr>
          <p:spPr bwMode="auto">
            <a:xfrm>
              <a:off x="1412" y="2952"/>
              <a:ext cx="576" cy="240"/>
            </a:xfrm>
            <a:prstGeom prst="rect">
              <a:avLst/>
            </a:prstGeom>
            <a:noFill/>
            <a:ln w="9525">
              <a:noFill/>
              <a:round/>
              <a:headEnd type="oval"/>
              <a:tailEnd type="triangle" w="med" len="med"/>
            </a:ln>
          </p:spPr>
          <p:txBody>
            <a:bodyPr/>
            <a:lstStyle/>
            <a:p>
              <a:r>
                <a:rPr lang="en-US" dirty="0"/>
                <a:t>Head</a:t>
              </a:r>
            </a:p>
          </p:txBody>
        </p:sp>
        <p:sp>
          <p:nvSpPr>
            <p:cNvPr id="27678" name="Rectangle 40"/>
            <p:cNvSpPr>
              <a:spLocks noChangeArrowheads="1"/>
            </p:cNvSpPr>
            <p:nvPr/>
          </p:nvSpPr>
          <p:spPr bwMode="auto">
            <a:xfrm>
              <a:off x="1280" y="3216"/>
              <a:ext cx="672" cy="240"/>
            </a:xfrm>
            <a:prstGeom prst="rect">
              <a:avLst/>
            </a:prstGeom>
            <a:noFill/>
            <a:ln w="9525">
              <a:noFill/>
              <a:round/>
              <a:headEnd type="oval"/>
              <a:tailEnd type="triangle" w="med" len="med"/>
            </a:ln>
          </p:spPr>
          <p:txBody>
            <a:bodyPr/>
            <a:lstStyle/>
            <a:p>
              <a:r>
                <a:rPr lang="en-US" dirty="0">
                  <a:solidFill>
                    <a:schemeClr val="bg1">
                      <a:lumMod val="50000"/>
                    </a:schemeClr>
                  </a:solidFill>
                </a:rPr>
                <a:t>Current</a:t>
              </a:r>
            </a:p>
          </p:txBody>
        </p:sp>
        <p:grpSp>
          <p:nvGrpSpPr>
            <p:cNvPr id="3" name="Group 41"/>
            <p:cNvGrpSpPr>
              <a:grpSpLocks/>
            </p:cNvGrpSpPr>
            <p:nvPr/>
          </p:nvGrpSpPr>
          <p:grpSpPr bwMode="auto">
            <a:xfrm>
              <a:off x="4080" y="2928"/>
              <a:ext cx="432" cy="288"/>
              <a:chOff x="2976" y="3120"/>
              <a:chExt cx="432" cy="288"/>
            </a:xfrm>
          </p:grpSpPr>
          <p:sp>
            <p:nvSpPr>
              <p:cNvPr id="27698" name="Rectangle 42"/>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9" name="Rectangle 43"/>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4" name="Group 44"/>
            <p:cNvGrpSpPr>
              <a:grpSpLocks/>
            </p:cNvGrpSpPr>
            <p:nvPr/>
          </p:nvGrpSpPr>
          <p:grpSpPr bwMode="auto">
            <a:xfrm>
              <a:off x="3456" y="2928"/>
              <a:ext cx="432" cy="288"/>
              <a:chOff x="2976" y="3120"/>
              <a:chExt cx="432" cy="288"/>
            </a:xfrm>
          </p:grpSpPr>
          <p:sp>
            <p:nvSpPr>
              <p:cNvPr id="27696" name="Rectangle 45"/>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7" name="Rectangle 46"/>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5" name="Group 47"/>
            <p:cNvGrpSpPr>
              <a:grpSpLocks/>
            </p:cNvGrpSpPr>
            <p:nvPr/>
          </p:nvGrpSpPr>
          <p:grpSpPr bwMode="auto">
            <a:xfrm flipV="1">
              <a:off x="2832" y="2928"/>
              <a:ext cx="432" cy="288"/>
              <a:chOff x="2976" y="3120"/>
              <a:chExt cx="432" cy="288"/>
            </a:xfrm>
          </p:grpSpPr>
          <p:sp>
            <p:nvSpPr>
              <p:cNvPr id="27694" name="Rectangle 48"/>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5" name="Rectangle 49"/>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6" name="Group 50"/>
            <p:cNvGrpSpPr>
              <a:grpSpLocks/>
            </p:cNvGrpSpPr>
            <p:nvPr/>
          </p:nvGrpSpPr>
          <p:grpSpPr bwMode="auto">
            <a:xfrm>
              <a:off x="2208" y="2928"/>
              <a:ext cx="432" cy="288"/>
              <a:chOff x="2976" y="3120"/>
              <a:chExt cx="432" cy="288"/>
            </a:xfrm>
          </p:grpSpPr>
          <p:sp>
            <p:nvSpPr>
              <p:cNvPr id="27692" name="Rectangle 51"/>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3" name="Rectangle 52"/>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sp>
          <p:nvSpPr>
            <p:cNvPr id="27683" name="Line 53"/>
            <p:cNvSpPr>
              <a:spLocks noChangeShapeType="1"/>
            </p:cNvSpPr>
            <p:nvPr/>
          </p:nvSpPr>
          <p:spPr bwMode="auto">
            <a:xfrm>
              <a:off x="1584" y="3408"/>
              <a:ext cx="0" cy="192"/>
            </a:xfrm>
            <a:prstGeom prst="line">
              <a:avLst/>
            </a:prstGeom>
            <a:noFill/>
            <a:ln w="9525">
              <a:solidFill>
                <a:schemeClr val="bg1">
                  <a:lumMod val="50000"/>
                </a:schemeClr>
              </a:solidFill>
              <a:round/>
              <a:headEnd type="none"/>
              <a:tailEnd type="none" w="med" len="med"/>
            </a:ln>
          </p:spPr>
          <p:txBody>
            <a:bodyPr/>
            <a:lstStyle/>
            <a:p>
              <a:endParaRPr lang="en-US"/>
            </a:p>
          </p:txBody>
        </p:sp>
        <p:sp>
          <p:nvSpPr>
            <p:cNvPr id="27684" name="Line 54"/>
            <p:cNvSpPr>
              <a:spLocks noChangeShapeType="1"/>
            </p:cNvSpPr>
            <p:nvPr/>
          </p:nvSpPr>
          <p:spPr bwMode="auto">
            <a:xfrm>
              <a:off x="1584" y="3600"/>
              <a:ext cx="1440" cy="0"/>
            </a:xfrm>
            <a:prstGeom prst="line">
              <a:avLst/>
            </a:prstGeom>
            <a:noFill/>
            <a:ln w="9525">
              <a:solidFill>
                <a:schemeClr val="bg1">
                  <a:lumMod val="50000"/>
                </a:schemeClr>
              </a:solidFill>
              <a:round/>
              <a:headEnd type="none"/>
              <a:tailEnd type="none" w="med" len="med"/>
            </a:ln>
          </p:spPr>
          <p:txBody>
            <a:bodyPr/>
            <a:lstStyle/>
            <a:p>
              <a:endParaRPr lang="en-US"/>
            </a:p>
          </p:txBody>
        </p:sp>
        <p:sp>
          <p:nvSpPr>
            <p:cNvPr id="27685" name="Line 55"/>
            <p:cNvSpPr>
              <a:spLocks noChangeShapeType="1"/>
            </p:cNvSpPr>
            <p:nvPr/>
          </p:nvSpPr>
          <p:spPr bwMode="auto">
            <a:xfrm flipV="1">
              <a:off x="3024" y="3216"/>
              <a:ext cx="0" cy="384"/>
            </a:xfrm>
            <a:prstGeom prst="line">
              <a:avLst/>
            </a:prstGeom>
            <a:noFill/>
            <a:ln w="9525">
              <a:solidFill>
                <a:schemeClr val="bg1">
                  <a:lumMod val="50000"/>
                </a:schemeClr>
              </a:solidFill>
              <a:round/>
              <a:headEnd type="none"/>
              <a:tailEnd type="triangle" w="med" len="med"/>
            </a:ln>
          </p:spPr>
          <p:txBody>
            <a:bodyPr/>
            <a:lstStyle/>
            <a:p>
              <a:endParaRPr lang="en-US"/>
            </a:p>
          </p:txBody>
        </p:sp>
        <p:sp>
          <p:nvSpPr>
            <p:cNvPr id="27686" name="Line 56"/>
            <p:cNvSpPr>
              <a:spLocks noChangeShapeType="1"/>
            </p:cNvSpPr>
            <p:nvPr/>
          </p:nvSpPr>
          <p:spPr bwMode="auto">
            <a:xfrm>
              <a:off x="1872" y="3068"/>
              <a:ext cx="336" cy="0"/>
            </a:xfrm>
            <a:prstGeom prst="line">
              <a:avLst/>
            </a:prstGeom>
            <a:noFill/>
            <a:ln w="9525">
              <a:solidFill>
                <a:schemeClr val="tx1"/>
              </a:solidFill>
              <a:round/>
              <a:headEnd type="none"/>
              <a:tailEnd type="triangle" w="med" len="med"/>
            </a:ln>
          </p:spPr>
          <p:txBody>
            <a:bodyPr/>
            <a:lstStyle/>
            <a:p>
              <a:endParaRPr lang="en-US"/>
            </a:p>
          </p:txBody>
        </p:sp>
        <p:sp>
          <p:nvSpPr>
            <p:cNvPr id="27687" name="Line 57"/>
            <p:cNvSpPr>
              <a:spLocks noChangeShapeType="1"/>
            </p:cNvSpPr>
            <p:nvPr/>
          </p:nvSpPr>
          <p:spPr bwMode="auto">
            <a:xfrm>
              <a:off x="2544"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88" name="Line 58"/>
            <p:cNvSpPr>
              <a:spLocks noChangeShapeType="1"/>
            </p:cNvSpPr>
            <p:nvPr/>
          </p:nvSpPr>
          <p:spPr bwMode="auto">
            <a:xfrm>
              <a:off x="3168"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89" name="Line 59"/>
            <p:cNvSpPr>
              <a:spLocks noChangeShapeType="1"/>
            </p:cNvSpPr>
            <p:nvPr/>
          </p:nvSpPr>
          <p:spPr bwMode="auto">
            <a:xfrm>
              <a:off x="3792"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90" name="Line 60"/>
            <p:cNvSpPr>
              <a:spLocks noChangeShapeType="1"/>
            </p:cNvSpPr>
            <p:nvPr/>
          </p:nvSpPr>
          <p:spPr bwMode="auto">
            <a:xfrm>
              <a:off x="4416"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91" name="Rectangle 84"/>
            <p:cNvSpPr>
              <a:spLocks noChangeArrowheads="1"/>
            </p:cNvSpPr>
            <p:nvPr/>
          </p:nvSpPr>
          <p:spPr bwMode="auto">
            <a:xfrm>
              <a:off x="1440" y="2688"/>
              <a:ext cx="576" cy="240"/>
            </a:xfrm>
            <a:prstGeom prst="rect">
              <a:avLst/>
            </a:prstGeom>
            <a:noFill/>
            <a:ln w="9525">
              <a:noFill/>
              <a:round/>
              <a:headEnd type="oval"/>
              <a:tailEnd type="triangle" w="med" len="med"/>
            </a:ln>
          </p:spPr>
          <p:txBody>
            <a:bodyPr/>
            <a:lstStyle/>
            <a:p>
              <a:r>
                <a:rPr lang="en-US" dirty="0"/>
                <a:t>Size</a:t>
              </a:r>
            </a:p>
          </p:txBody>
        </p:sp>
      </p:grpSp>
      <p:grpSp>
        <p:nvGrpSpPr>
          <p:cNvPr id="7" name="Group 87"/>
          <p:cNvGrpSpPr>
            <a:grpSpLocks/>
          </p:cNvGrpSpPr>
          <p:nvPr/>
        </p:nvGrpSpPr>
        <p:grpSpPr bwMode="auto">
          <a:xfrm>
            <a:off x="3536950" y="2362200"/>
            <a:ext cx="5378450" cy="1066800"/>
            <a:chOff x="1268" y="1488"/>
            <a:chExt cx="3388" cy="672"/>
          </a:xfrm>
        </p:grpSpPr>
        <p:sp>
          <p:nvSpPr>
            <p:cNvPr id="27654" name="Rectangle 4"/>
            <p:cNvSpPr>
              <a:spLocks noChangeArrowheads="1"/>
            </p:cNvSpPr>
            <p:nvPr/>
          </p:nvSpPr>
          <p:spPr bwMode="auto">
            <a:xfrm>
              <a:off x="1320" y="1536"/>
              <a:ext cx="576" cy="240"/>
            </a:xfrm>
            <a:prstGeom prst="rect">
              <a:avLst/>
            </a:prstGeom>
            <a:noFill/>
            <a:ln w="9525">
              <a:noFill/>
              <a:miter lim="800000"/>
              <a:headEnd/>
              <a:tailEnd/>
            </a:ln>
          </p:spPr>
          <p:txBody>
            <a:bodyPr wrap="none" anchor="ctr"/>
            <a:lstStyle/>
            <a:p>
              <a:pPr algn="ctr"/>
              <a:r>
                <a:rPr lang="en-US" dirty="0"/>
                <a:t>Head</a:t>
              </a:r>
            </a:p>
          </p:txBody>
        </p:sp>
        <p:sp>
          <p:nvSpPr>
            <p:cNvPr id="27655" name="Rectangle 7"/>
            <p:cNvSpPr>
              <a:spLocks noChangeArrowheads="1"/>
            </p:cNvSpPr>
            <p:nvPr/>
          </p:nvSpPr>
          <p:spPr bwMode="auto">
            <a:xfrm>
              <a:off x="1268" y="1752"/>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8" name="Group 14"/>
            <p:cNvGrpSpPr>
              <a:grpSpLocks/>
            </p:cNvGrpSpPr>
            <p:nvPr/>
          </p:nvGrpSpPr>
          <p:grpSpPr bwMode="auto">
            <a:xfrm>
              <a:off x="4032" y="1488"/>
              <a:ext cx="432" cy="288"/>
              <a:chOff x="2976" y="3120"/>
              <a:chExt cx="432" cy="288"/>
            </a:xfrm>
          </p:grpSpPr>
          <p:sp>
            <p:nvSpPr>
              <p:cNvPr id="27675" name="Rectangle 12"/>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6" name="Rectangle 13"/>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9" name="Group 15"/>
            <p:cNvGrpSpPr>
              <a:grpSpLocks/>
            </p:cNvGrpSpPr>
            <p:nvPr/>
          </p:nvGrpSpPr>
          <p:grpSpPr bwMode="auto">
            <a:xfrm>
              <a:off x="3408" y="1488"/>
              <a:ext cx="432" cy="288"/>
              <a:chOff x="2976" y="3120"/>
              <a:chExt cx="432" cy="288"/>
            </a:xfrm>
          </p:grpSpPr>
          <p:sp>
            <p:nvSpPr>
              <p:cNvPr id="27673" name="Rectangle 1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4" name="Rectangle 1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10" name="Group 18"/>
            <p:cNvGrpSpPr>
              <a:grpSpLocks/>
            </p:cNvGrpSpPr>
            <p:nvPr/>
          </p:nvGrpSpPr>
          <p:grpSpPr bwMode="auto">
            <a:xfrm flipV="1">
              <a:off x="2784" y="1488"/>
              <a:ext cx="432" cy="288"/>
              <a:chOff x="2976" y="3120"/>
              <a:chExt cx="432" cy="288"/>
            </a:xfrm>
          </p:grpSpPr>
          <p:sp>
            <p:nvSpPr>
              <p:cNvPr id="27671" name="Rectangle 19"/>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2" name="Rectangle 20"/>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11" name="Group 21"/>
            <p:cNvGrpSpPr>
              <a:grpSpLocks/>
            </p:cNvGrpSpPr>
            <p:nvPr/>
          </p:nvGrpSpPr>
          <p:grpSpPr bwMode="auto">
            <a:xfrm>
              <a:off x="2160" y="1488"/>
              <a:ext cx="432" cy="288"/>
              <a:chOff x="2976" y="3120"/>
              <a:chExt cx="432" cy="288"/>
            </a:xfrm>
          </p:grpSpPr>
          <p:sp>
            <p:nvSpPr>
              <p:cNvPr id="27669" name="Rectangle 22"/>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0" name="Rectangle 23"/>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7660" name="Line 25"/>
            <p:cNvSpPr>
              <a:spLocks noChangeShapeType="1"/>
            </p:cNvSpPr>
            <p:nvPr/>
          </p:nvSpPr>
          <p:spPr bwMode="auto">
            <a:xfrm>
              <a:off x="1536" y="1968"/>
              <a:ext cx="0" cy="192"/>
            </a:xfrm>
            <a:prstGeom prst="line">
              <a:avLst/>
            </a:prstGeom>
            <a:noFill/>
            <a:ln w="9525">
              <a:solidFill>
                <a:schemeClr val="bg1">
                  <a:lumMod val="50000"/>
                </a:schemeClr>
              </a:solidFill>
              <a:round/>
              <a:headEnd/>
              <a:tailEnd/>
            </a:ln>
          </p:spPr>
          <p:txBody>
            <a:bodyPr/>
            <a:lstStyle/>
            <a:p>
              <a:endParaRPr lang="en-US"/>
            </a:p>
          </p:txBody>
        </p:sp>
        <p:sp>
          <p:nvSpPr>
            <p:cNvPr id="27661" name="Line 26"/>
            <p:cNvSpPr>
              <a:spLocks noChangeShapeType="1"/>
            </p:cNvSpPr>
            <p:nvPr/>
          </p:nvSpPr>
          <p:spPr bwMode="auto">
            <a:xfrm>
              <a:off x="1536" y="2160"/>
              <a:ext cx="1440" cy="0"/>
            </a:xfrm>
            <a:prstGeom prst="line">
              <a:avLst/>
            </a:prstGeom>
            <a:noFill/>
            <a:ln w="9525">
              <a:solidFill>
                <a:schemeClr val="bg1">
                  <a:lumMod val="50000"/>
                </a:schemeClr>
              </a:solidFill>
              <a:round/>
              <a:headEnd/>
              <a:tailEnd/>
            </a:ln>
          </p:spPr>
          <p:txBody>
            <a:bodyPr/>
            <a:lstStyle/>
            <a:p>
              <a:endParaRPr lang="en-US"/>
            </a:p>
          </p:txBody>
        </p:sp>
        <p:sp>
          <p:nvSpPr>
            <p:cNvPr id="27662" name="Line 30"/>
            <p:cNvSpPr>
              <a:spLocks noChangeShapeType="1"/>
            </p:cNvSpPr>
            <p:nvPr/>
          </p:nvSpPr>
          <p:spPr bwMode="auto">
            <a:xfrm flipV="1">
              <a:off x="2976" y="1776"/>
              <a:ext cx="0" cy="384"/>
            </a:xfrm>
            <a:prstGeom prst="line">
              <a:avLst/>
            </a:prstGeom>
            <a:noFill/>
            <a:ln w="9525">
              <a:solidFill>
                <a:schemeClr val="bg1">
                  <a:lumMod val="50000"/>
                </a:schemeClr>
              </a:solidFill>
              <a:round/>
              <a:headEnd/>
              <a:tailEnd type="triangle" w="med" len="med"/>
            </a:ln>
          </p:spPr>
          <p:txBody>
            <a:bodyPr/>
            <a:lstStyle/>
            <a:p>
              <a:endParaRPr lang="en-US">
                <a:solidFill>
                  <a:schemeClr val="bg1">
                    <a:lumMod val="50000"/>
                  </a:schemeClr>
                </a:solidFill>
              </a:endParaRPr>
            </a:p>
          </p:txBody>
        </p:sp>
        <p:sp>
          <p:nvSpPr>
            <p:cNvPr id="27663" name="Line 32"/>
            <p:cNvSpPr>
              <a:spLocks noChangeShapeType="1"/>
            </p:cNvSpPr>
            <p:nvPr/>
          </p:nvSpPr>
          <p:spPr bwMode="auto">
            <a:xfrm>
              <a:off x="1824" y="1644"/>
              <a:ext cx="336" cy="0"/>
            </a:xfrm>
            <a:prstGeom prst="line">
              <a:avLst/>
            </a:prstGeom>
            <a:noFill/>
            <a:ln w="9525">
              <a:solidFill>
                <a:schemeClr val="tx1"/>
              </a:solidFill>
              <a:round/>
              <a:headEnd/>
              <a:tailEnd type="triangle" w="med" len="med"/>
            </a:ln>
          </p:spPr>
          <p:txBody>
            <a:bodyPr/>
            <a:lstStyle/>
            <a:p>
              <a:endParaRPr lang="en-US"/>
            </a:p>
          </p:txBody>
        </p:sp>
        <p:sp>
          <p:nvSpPr>
            <p:cNvPr id="27664" name="Line 33"/>
            <p:cNvSpPr>
              <a:spLocks noChangeShapeType="1"/>
            </p:cNvSpPr>
            <p:nvPr/>
          </p:nvSpPr>
          <p:spPr bwMode="auto">
            <a:xfrm>
              <a:off x="2496"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5" name="Line 34"/>
            <p:cNvSpPr>
              <a:spLocks noChangeShapeType="1"/>
            </p:cNvSpPr>
            <p:nvPr/>
          </p:nvSpPr>
          <p:spPr bwMode="auto">
            <a:xfrm>
              <a:off x="3120"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6" name="Line 35"/>
            <p:cNvSpPr>
              <a:spLocks noChangeShapeType="1"/>
            </p:cNvSpPr>
            <p:nvPr/>
          </p:nvSpPr>
          <p:spPr bwMode="auto">
            <a:xfrm>
              <a:off x="3744"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7" name="Line 36"/>
            <p:cNvSpPr>
              <a:spLocks noChangeShapeType="1"/>
            </p:cNvSpPr>
            <p:nvPr/>
          </p:nvSpPr>
          <p:spPr bwMode="auto">
            <a:xfrm>
              <a:off x="4368"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8" name="Text Box 86"/>
            <p:cNvSpPr txBox="1">
              <a:spLocks noChangeArrowheads="1"/>
            </p:cNvSpPr>
            <p:nvPr/>
          </p:nvSpPr>
          <p:spPr bwMode="auto">
            <a:xfrm>
              <a:off x="3206" y="1881"/>
              <a:ext cx="1255" cy="233"/>
            </a:xfrm>
            <a:prstGeom prst="rect">
              <a:avLst/>
            </a:prstGeom>
            <a:noFill/>
            <a:ln w="9525">
              <a:noFill/>
              <a:miter lim="800000"/>
              <a:headEnd/>
              <a:tailEnd/>
            </a:ln>
          </p:spPr>
          <p:txBody>
            <a:bodyPr wrap="none">
              <a:spAutoFit/>
            </a:bodyPr>
            <a:lstStyle/>
            <a:p>
              <a:r>
                <a:rPr lang="en-US" dirty="0"/>
                <a:t>Singly-Linked List</a:t>
              </a:r>
            </a:p>
          </p:txBody>
        </p:sp>
      </p:grpSp>
      <p:sp>
        <p:nvSpPr>
          <p:cNvPr id="53" name="Text Box 86"/>
          <p:cNvSpPr txBox="1">
            <a:spLocks noChangeArrowheads="1"/>
          </p:cNvSpPr>
          <p:nvPr/>
        </p:nvSpPr>
        <p:spPr bwMode="auto">
          <a:xfrm>
            <a:off x="6553201" y="5334001"/>
            <a:ext cx="1992853" cy="646331"/>
          </a:xfrm>
          <a:prstGeom prst="rect">
            <a:avLst/>
          </a:prstGeom>
          <a:noFill/>
          <a:ln w="9525">
            <a:noFill/>
            <a:miter lim="800000"/>
            <a:headEnd/>
            <a:tailEnd/>
          </a:ln>
        </p:spPr>
        <p:txBody>
          <a:bodyPr wrap="none">
            <a:spAutoFit/>
          </a:bodyPr>
          <a:lstStyle/>
          <a:p>
            <a:r>
              <a:rPr lang="en-US" dirty="0"/>
              <a:t>Singly-Linked List</a:t>
            </a:r>
          </a:p>
          <a:p>
            <a:pPr algn="ctr"/>
            <a:r>
              <a:rPr lang="en-US" dirty="0"/>
              <a:t>(with size)</a:t>
            </a:r>
          </a:p>
        </p:txBody>
      </p:sp>
      <p:sp>
        <p:nvSpPr>
          <p:cNvPr id="54" name="Text Box 30"/>
          <p:cNvSpPr txBox="1">
            <a:spLocks noChangeArrowheads="1"/>
          </p:cNvSpPr>
          <p:nvPr/>
        </p:nvSpPr>
        <p:spPr bwMode="auto">
          <a:xfrm>
            <a:off x="8915401" y="2413000"/>
            <a:ext cx="543739" cy="369332"/>
          </a:xfrm>
          <a:prstGeom prst="rect">
            <a:avLst/>
          </a:prstGeom>
          <a:noFill/>
          <a:ln w="9525">
            <a:noFill/>
            <a:miter lim="800000"/>
            <a:headEnd/>
            <a:tailEnd/>
          </a:ln>
        </p:spPr>
        <p:txBody>
          <a:bodyPr wrap="none">
            <a:spAutoFit/>
          </a:bodyPr>
          <a:lstStyle/>
          <a:p>
            <a:r>
              <a:rPr lang="en-US" dirty="0"/>
              <a:t>null</a:t>
            </a:r>
          </a:p>
        </p:txBody>
      </p:sp>
      <p:sp>
        <p:nvSpPr>
          <p:cNvPr id="55" name="Text Box 30"/>
          <p:cNvSpPr txBox="1">
            <a:spLocks noChangeArrowheads="1"/>
          </p:cNvSpPr>
          <p:nvPr/>
        </p:nvSpPr>
        <p:spPr bwMode="auto">
          <a:xfrm>
            <a:off x="8902701" y="4699000"/>
            <a:ext cx="543739" cy="369332"/>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a:t>List: Singly Linked with Tail</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179</a:t>
            </a:fld>
            <a:endParaRPr lang="en-US"/>
          </a:p>
        </p:txBody>
      </p:sp>
      <p:grpSp>
        <p:nvGrpSpPr>
          <p:cNvPr id="2" name="Group 31"/>
          <p:cNvGrpSpPr>
            <a:grpSpLocks/>
          </p:cNvGrpSpPr>
          <p:nvPr/>
        </p:nvGrpSpPr>
        <p:grpSpPr bwMode="auto">
          <a:xfrm>
            <a:off x="3276600" y="2438400"/>
            <a:ext cx="5938838" cy="1543050"/>
            <a:chOff x="1200" y="1572"/>
            <a:chExt cx="3741" cy="972"/>
          </a:xfrm>
        </p:grpSpPr>
        <p:sp>
          <p:nvSpPr>
            <p:cNvPr id="28703" name="Rectangle 4"/>
            <p:cNvSpPr>
              <a:spLocks noChangeArrowheads="1"/>
            </p:cNvSpPr>
            <p:nvPr/>
          </p:nvSpPr>
          <p:spPr bwMode="auto">
            <a:xfrm>
              <a:off x="1268" y="1892"/>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1200" y="2148"/>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3984" y="1872"/>
              <a:ext cx="432" cy="288"/>
              <a:chOff x="2976" y="3120"/>
              <a:chExt cx="432" cy="288"/>
            </a:xfrm>
          </p:grpSpPr>
          <p:sp>
            <p:nvSpPr>
              <p:cNvPr id="28728" name="Rectangle 7"/>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360" y="1872"/>
              <a:ext cx="432" cy="288"/>
              <a:chOff x="2976" y="3120"/>
              <a:chExt cx="432" cy="288"/>
            </a:xfrm>
          </p:grpSpPr>
          <p:sp>
            <p:nvSpPr>
              <p:cNvPr id="28726" name="Rectangle 10"/>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736" y="1872"/>
              <a:ext cx="432" cy="288"/>
              <a:chOff x="2976" y="3120"/>
              <a:chExt cx="432" cy="288"/>
            </a:xfrm>
          </p:grpSpPr>
          <p:sp>
            <p:nvSpPr>
              <p:cNvPr id="28724" name="Rectangle 13"/>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112" y="1872"/>
              <a:ext cx="432" cy="288"/>
              <a:chOff x="2976" y="3120"/>
              <a:chExt cx="432" cy="288"/>
            </a:xfrm>
          </p:grpSpPr>
          <p:sp>
            <p:nvSpPr>
              <p:cNvPr id="28722" name="Rectangle 1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09" name="Line 18"/>
            <p:cNvSpPr>
              <a:spLocks noChangeShapeType="1"/>
            </p:cNvSpPr>
            <p:nvPr/>
          </p:nvSpPr>
          <p:spPr bwMode="auto">
            <a:xfrm>
              <a:off x="1488" y="2352"/>
              <a:ext cx="0" cy="192"/>
            </a:xfrm>
            <a:prstGeom prst="line">
              <a:avLst/>
            </a:prstGeom>
            <a:noFill/>
            <a:ln w="9525">
              <a:solidFill>
                <a:schemeClr val="bg1">
                  <a:lumMod val="50000"/>
                </a:schemeClr>
              </a:solidFill>
              <a:round/>
              <a:headEnd/>
              <a:tailEnd/>
            </a:ln>
          </p:spPr>
          <p:txBody>
            <a:bodyPr/>
            <a:lstStyle/>
            <a:p>
              <a:endParaRPr lang="en-US"/>
            </a:p>
          </p:txBody>
        </p:sp>
        <p:sp>
          <p:nvSpPr>
            <p:cNvPr id="28710" name="Line 19"/>
            <p:cNvSpPr>
              <a:spLocks noChangeShapeType="1"/>
            </p:cNvSpPr>
            <p:nvPr/>
          </p:nvSpPr>
          <p:spPr bwMode="auto">
            <a:xfrm>
              <a:off x="1488" y="2544"/>
              <a:ext cx="1440"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1776" y="2016"/>
              <a:ext cx="336" cy="0"/>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48"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072"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696"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20"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7" name="Rectangle 26"/>
            <p:cNvSpPr>
              <a:spLocks noChangeArrowheads="1"/>
            </p:cNvSpPr>
            <p:nvPr/>
          </p:nvSpPr>
          <p:spPr bwMode="auto">
            <a:xfrm>
              <a:off x="1316" y="1572"/>
              <a:ext cx="576" cy="240"/>
            </a:xfrm>
            <a:prstGeom prst="rect">
              <a:avLst/>
            </a:prstGeom>
            <a:noFill/>
            <a:ln w="9525">
              <a:noFill/>
              <a:miter lim="800000"/>
              <a:headEnd/>
              <a:tailEnd/>
            </a:ln>
          </p:spPr>
          <p:txBody>
            <a:bodyPr wrap="none" anchor="ctr"/>
            <a:lstStyle/>
            <a:p>
              <a:pPr algn="ctr"/>
              <a:r>
                <a:rPr lang="en-US" dirty="0"/>
                <a:t>Tail</a:t>
              </a:r>
            </a:p>
          </p:txBody>
        </p:sp>
        <p:sp>
          <p:nvSpPr>
            <p:cNvPr id="28718" name="Text Box 27"/>
            <p:cNvSpPr txBox="1">
              <a:spLocks noChangeArrowheads="1"/>
            </p:cNvSpPr>
            <p:nvPr/>
          </p:nvSpPr>
          <p:spPr bwMode="auto">
            <a:xfrm>
              <a:off x="1958" y="2169"/>
              <a:ext cx="116" cy="233"/>
            </a:xfrm>
            <a:prstGeom prst="rect">
              <a:avLst/>
            </a:prstGeom>
            <a:noFill/>
            <a:ln w="9525">
              <a:noFill/>
              <a:miter lim="800000"/>
              <a:headEnd/>
              <a:tailEnd/>
            </a:ln>
          </p:spPr>
          <p:txBody>
            <a:bodyPr wrap="none">
              <a:spAutoFit/>
            </a:bodyPr>
            <a:lstStyle/>
            <a:p>
              <a:endParaRPr lang="en-US"/>
            </a:p>
          </p:txBody>
        </p:sp>
        <p:sp>
          <p:nvSpPr>
            <p:cNvPr id="28719" name="Line 28"/>
            <p:cNvSpPr>
              <a:spLocks noChangeShapeType="1"/>
            </p:cNvSpPr>
            <p:nvPr/>
          </p:nvSpPr>
          <p:spPr bwMode="auto">
            <a:xfrm>
              <a:off x="1776" y="1680"/>
              <a:ext cx="2352" cy="0"/>
            </a:xfrm>
            <a:prstGeom prst="line">
              <a:avLst/>
            </a:prstGeom>
            <a:noFill/>
            <a:ln w="9525">
              <a:solidFill>
                <a:schemeClr val="tx1"/>
              </a:solidFill>
              <a:round/>
              <a:headEnd/>
              <a:tailEnd/>
            </a:ln>
          </p:spPr>
          <p:txBody>
            <a:bodyPr/>
            <a:lstStyle/>
            <a:p>
              <a:endParaRPr lang="en-US"/>
            </a:p>
          </p:txBody>
        </p:sp>
        <p:sp>
          <p:nvSpPr>
            <p:cNvPr id="28720" name="Line 29"/>
            <p:cNvSpPr>
              <a:spLocks noChangeShapeType="1"/>
            </p:cNvSpPr>
            <p:nvPr/>
          </p:nvSpPr>
          <p:spPr bwMode="auto">
            <a:xfrm>
              <a:off x="4128" y="1680"/>
              <a:ext cx="0" cy="192"/>
            </a:xfrm>
            <a:prstGeom prst="line">
              <a:avLst/>
            </a:prstGeom>
            <a:noFill/>
            <a:ln w="9525">
              <a:solidFill>
                <a:schemeClr val="tx1"/>
              </a:solidFill>
              <a:round/>
              <a:headEnd/>
              <a:tailEnd type="triangle" w="med" len="med"/>
            </a:ln>
          </p:spPr>
          <p:txBody>
            <a:bodyPr/>
            <a:lstStyle/>
            <a:p>
              <a:endParaRPr lang="en-US"/>
            </a:p>
          </p:txBody>
        </p:sp>
        <p:sp>
          <p:nvSpPr>
            <p:cNvPr id="28721" name="Text Box 30"/>
            <p:cNvSpPr txBox="1">
              <a:spLocks noChangeArrowheads="1"/>
            </p:cNvSpPr>
            <p:nvPr/>
          </p:nvSpPr>
          <p:spPr bwMode="auto">
            <a:xfrm>
              <a:off x="4598" y="1909"/>
              <a:ext cx="343" cy="233"/>
            </a:xfrm>
            <a:prstGeom prst="rect">
              <a:avLst/>
            </a:prstGeom>
            <a:noFill/>
            <a:ln w="9525">
              <a:noFill/>
              <a:miter lim="800000"/>
              <a:headEnd/>
              <a:tailEnd/>
            </a:ln>
          </p:spPr>
          <p:txBody>
            <a:bodyPr wrap="none">
              <a:spAutoFit/>
            </a:bodyPr>
            <a:lstStyle/>
            <a:p>
              <a:r>
                <a:rPr lang="en-US" dirty="0"/>
                <a:t>null</a:t>
              </a:r>
            </a:p>
          </p:txBody>
        </p:sp>
      </p:grpSp>
      <p:sp>
        <p:nvSpPr>
          <p:cNvPr id="60" name="Text Box 61"/>
          <p:cNvSpPr txBox="1">
            <a:spLocks noChangeArrowheads="1"/>
          </p:cNvSpPr>
          <p:nvPr/>
        </p:nvSpPr>
        <p:spPr bwMode="auto">
          <a:xfrm>
            <a:off x="6425590" y="3600451"/>
            <a:ext cx="1992853" cy="646331"/>
          </a:xfrm>
          <a:prstGeom prst="rect">
            <a:avLst/>
          </a:prstGeom>
          <a:noFill/>
          <a:ln w="9525">
            <a:noFill/>
            <a:miter lim="800000"/>
            <a:headEnd/>
            <a:tailEnd/>
          </a:ln>
        </p:spPr>
        <p:txBody>
          <a:bodyPr wrap="none">
            <a:spAutoFit/>
          </a:bodyPr>
          <a:lstStyle/>
          <a:p>
            <a:pPr algn="ctr"/>
            <a:r>
              <a:rPr lang="en-US" dirty="0"/>
              <a:t>Singly-Linked List</a:t>
            </a:r>
          </a:p>
          <a:p>
            <a:pPr algn="ctr"/>
            <a:r>
              <a:rPr lang="en-US" dirty="0"/>
              <a:t>(with Tail)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void </a:t>
            </a:r>
            <a:r>
              <a:rPr lang="en-US" b="1" dirty="0" err="1">
                <a:solidFill>
                  <a:srgbClr val="FF0000"/>
                </a:solidFill>
                <a:latin typeface="SimSun" pitchFamily="2" charset="-122"/>
              </a:rPr>
              <a:t>findnext</a:t>
            </a:r>
            <a:r>
              <a:rPr lang="en-US" b="1" dirty="0">
                <a:solidFill>
                  <a:srgbClr val="FF0000"/>
                </a:solidFill>
                <a:latin typeface="SimSun" pitchFamily="2" charset="-122"/>
              </a:rPr>
              <a:t> () {</a:t>
            </a:r>
          </a:p>
          <a:p>
            <a:pPr eaLnBrk="1" hangingPunct="1">
              <a:lnSpc>
                <a:spcPct val="90000"/>
              </a:lnSpc>
              <a:buFontTx/>
              <a:buNone/>
            </a:pPr>
            <a:r>
              <a:rPr lang="en-US" b="1" dirty="0">
                <a:solidFill>
                  <a:srgbClr val="FF0000"/>
                </a:solidFill>
                <a:latin typeface="SimSun" pitchFamily="2" charset="-122"/>
              </a:rPr>
              <a:t>		current = </a:t>
            </a:r>
            <a:r>
              <a:rPr lang="en-US" b="1" dirty="0" err="1">
                <a:solidFill>
                  <a:srgbClr val="FF0000"/>
                </a:solidFill>
                <a:latin typeface="SimSun" pitchFamily="2" charset="-122"/>
              </a:rPr>
              <a:t>current.next</a:t>
            </a:r>
            <a:r>
              <a:rPr lang="en-US" b="1" dirty="0">
                <a:solidFill>
                  <a:srgbClr val="FF0000"/>
                </a:solidFill>
                <a:latin typeface="SimSun" pitchFamily="2" charset="-122"/>
              </a:rPr>
              <a:t>;</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18</a:t>
            </a:fld>
            <a:endParaRPr lang="en-US"/>
          </a:p>
        </p:txBody>
      </p:sp>
      <p:sp>
        <p:nvSpPr>
          <p:cNvPr id="6" name="Rectangle 5"/>
          <p:cNvSpPr/>
          <p:nvPr/>
        </p:nvSpPr>
        <p:spPr>
          <a:xfrm>
            <a:off x="640080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6675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69740" y="1828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67556" y="1447800"/>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803340" y="22860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926054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52724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637930" y="1828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67600" y="1447800"/>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26994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53664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22860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75321" y="2816424"/>
            <a:ext cx="463588" cy="307777"/>
          </a:xfrm>
          <a:prstGeom prst="rect">
            <a:avLst/>
          </a:prstGeom>
          <a:noFill/>
        </p:spPr>
        <p:txBody>
          <a:bodyPr wrap="none" rtlCol="1">
            <a:spAutoFit/>
          </a:bodyPr>
          <a:lstStyle/>
          <a:p>
            <a:r>
              <a:rPr lang="en-US" sz="1400" dirty="0"/>
              <a:t>null</a:t>
            </a:r>
            <a:endParaRPr lang="x-none" sz="1400" dirty="0"/>
          </a:p>
        </p:txBody>
      </p:sp>
      <p:cxnSp>
        <p:nvCxnSpPr>
          <p:cNvPr id="19" name="Shape 18"/>
          <p:cNvCxnSpPr/>
          <p:nvPr/>
        </p:nvCxnSpPr>
        <p:spPr>
          <a:xfrm>
            <a:off x="9811870" y="25146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001000" y="29718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39140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7" name="Straight Connector 36"/>
          <p:cNvCxnSpPr>
            <a:stCxn id="35" idx="0"/>
            <a:endCxn id="35" idx="2"/>
          </p:cNvCxnSpPr>
          <p:nvPr/>
        </p:nvCxnSpPr>
        <p:spPr>
          <a:xfrm>
            <a:off x="76581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5" idx="1"/>
          </p:cNvCxnSpPr>
          <p:nvPr/>
        </p:nvCxnSpPr>
        <p:spPr>
          <a:xfrm>
            <a:off x="7772400" y="25146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41873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2" name="Straight Connector 41"/>
          <p:cNvCxnSpPr>
            <a:stCxn id="41" idx="0"/>
            <a:endCxn id="41" idx="2"/>
          </p:cNvCxnSpPr>
          <p:nvPr/>
        </p:nvCxnSpPr>
        <p:spPr>
          <a:xfrm>
            <a:off x="668543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687670" y="3962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85486" y="3581400"/>
            <a:ext cx="354584" cy="369332"/>
          </a:xfrm>
          <a:prstGeom prst="rect">
            <a:avLst/>
          </a:prstGeom>
          <a:noFill/>
        </p:spPr>
        <p:txBody>
          <a:bodyPr wrap="none" rtlCol="1">
            <a:spAutoFit/>
          </a:bodyPr>
          <a:lstStyle/>
          <a:p>
            <a:r>
              <a:rPr lang="en-US" dirty="0"/>
              <a:t>H</a:t>
            </a:r>
            <a:endParaRPr lang="x-none" dirty="0"/>
          </a:p>
        </p:txBody>
      </p:sp>
      <p:sp>
        <p:nvSpPr>
          <p:cNvPr id="45" name="TextBox 44"/>
          <p:cNvSpPr txBox="1"/>
          <p:nvPr/>
        </p:nvSpPr>
        <p:spPr>
          <a:xfrm>
            <a:off x="8821270" y="4419600"/>
            <a:ext cx="415498" cy="369332"/>
          </a:xfrm>
          <a:prstGeom prst="rect">
            <a:avLst/>
          </a:prstGeom>
          <a:noFill/>
        </p:spPr>
        <p:txBody>
          <a:bodyPr wrap="none" rtlCol="1">
            <a:spAutoFit/>
          </a:bodyPr>
          <a:lstStyle/>
          <a:p>
            <a:r>
              <a:rPr lang="en-US" dirty="0"/>
              <a:t>…</a:t>
            </a:r>
            <a:endParaRPr lang="x-none" dirty="0"/>
          </a:p>
        </p:txBody>
      </p:sp>
      <p:sp>
        <p:nvSpPr>
          <p:cNvPr id="46" name="Rectangle 45"/>
          <p:cNvSpPr/>
          <p:nvPr/>
        </p:nvSpPr>
        <p:spPr>
          <a:xfrm>
            <a:off x="927847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7" name="Straight Connector 46"/>
          <p:cNvCxnSpPr>
            <a:stCxn id="46" idx="0"/>
            <a:endCxn id="46" idx="2"/>
          </p:cNvCxnSpPr>
          <p:nvPr/>
        </p:nvCxnSpPr>
        <p:spPr>
          <a:xfrm>
            <a:off x="954517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551851" y="3962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381521" y="3581400"/>
            <a:ext cx="354584" cy="369332"/>
          </a:xfrm>
          <a:prstGeom prst="rect">
            <a:avLst/>
          </a:prstGeom>
          <a:noFill/>
        </p:spPr>
        <p:txBody>
          <a:bodyPr wrap="none" rtlCol="1">
            <a:spAutoFit/>
          </a:bodyPr>
          <a:lstStyle/>
          <a:p>
            <a:r>
              <a:rPr lang="en-US" dirty="0"/>
              <a:t>C</a:t>
            </a:r>
            <a:endParaRPr lang="x-none" dirty="0"/>
          </a:p>
        </p:txBody>
      </p:sp>
      <p:sp>
        <p:nvSpPr>
          <p:cNvPr id="50" name="Rectangle 49"/>
          <p:cNvSpPr/>
          <p:nvPr/>
        </p:nvSpPr>
        <p:spPr>
          <a:xfrm>
            <a:off x="828787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1" name="Straight Connector 50"/>
          <p:cNvCxnSpPr>
            <a:stCxn id="50" idx="0"/>
            <a:endCxn id="50" idx="2"/>
          </p:cNvCxnSpPr>
          <p:nvPr/>
        </p:nvCxnSpPr>
        <p:spPr>
          <a:xfrm>
            <a:off x="855457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952130" y="4419600"/>
            <a:ext cx="415498" cy="369332"/>
          </a:xfrm>
          <a:prstGeom prst="rect">
            <a:avLst/>
          </a:prstGeom>
          <a:noFill/>
        </p:spPr>
        <p:txBody>
          <a:bodyPr wrap="none" rtlCol="1">
            <a:spAutoFit/>
          </a:bodyPr>
          <a:lstStyle/>
          <a:p>
            <a:r>
              <a:rPr lang="en-US" dirty="0"/>
              <a:t>…</a:t>
            </a:r>
            <a:endParaRPr lang="x-none" dirty="0"/>
          </a:p>
        </p:txBody>
      </p:sp>
      <p:cxnSp>
        <p:nvCxnSpPr>
          <p:cNvPr id="53" name="Shape 52"/>
          <p:cNvCxnSpPr/>
          <p:nvPr/>
        </p:nvCxnSpPr>
        <p:spPr>
          <a:xfrm>
            <a:off x="9829800" y="46482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40933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5" name="Straight Connector 54"/>
          <p:cNvCxnSpPr>
            <a:stCxn id="54" idx="0"/>
            <a:endCxn id="54" idx="2"/>
          </p:cNvCxnSpPr>
          <p:nvPr/>
        </p:nvCxnSpPr>
        <p:spPr>
          <a:xfrm>
            <a:off x="767603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0" idx="1"/>
          </p:cNvCxnSpPr>
          <p:nvPr/>
        </p:nvCxnSpPr>
        <p:spPr>
          <a:xfrm>
            <a:off x="7790330" y="4648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829800" y="4953001"/>
            <a:ext cx="463588" cy="307777"/>
          </a:xfrm>
          <a:prstGeom prst="rect">
            <a:avLst/>
          </a:prstGeom>
          <a:noFill/>
        </p:spPr>
        <p:txBody>
          <a:bodyPr wrap="none" rtlCol="1">
            <a:spAutoFit/>
          </a:bodyPr>
          <a:lstStyle/>
          <a:p>
            <a:r>
              <a:rPr lang="en-US" sz="1400" dirty="0"/>
              <a:t>null</a:t>
            </a:r>
            <a:endParaRPr lang="x-none" sz="1400"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List: Doubly-Linked</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180</a:t>
            </a:fld>
            <a:endParaRPr lang="en-US"/>
          </a:p>
        </p:txBody>
      </p:sp>
      <p:grpSp>
        <p:nvGrpSpPr>
          <p:cNvPr id="2" name="Group 31"/>
          <p:cNvGrpSpPr>
            <a:grpSpLocks/>
          </p:cNvGrpSpPr>
          <p:nvPr/>
        </p:nvGrpSpPr>
        <p:grpSpPr bwMode="auto">
          <a:xfrm>
            <a:off x="3200400" y="2819400"/>
            <a:ext cx="5989638" cy="1676400"/>
            <a:chOff x="1152" y="1620"/>
            <a:chExt cx="3773" cy="1056"/>
          </a:xfrm>
        </p:grpSpPr>
        <p:sp>
          <p:nvSpPr>
            <p:cNvPr id="28703" name="Rectangle 4"/>
            <p:cNvSpPr>
              <a:spLocks noChangeArrowheads="1"/>
            </p:cNvSpPr>
            <p:nvPr/>
          </p:nvSpPr>
          <p:spPr bwMode="auto">
            <a:xfrm>
              <a:off x="1248" y="1620"/>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1152" y="2436"/>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4080" y="1872"/>
              <a:ext cx="336" cy="288"/>
              <a:chOff x="3072" y="3120"/>
              <a:chExt cx="336" cy="288"/>
            </a:xfrm>
          </p:grpSpPr>
          <p:sp>
            <p:nvSpPr>
              <p:cNvPr id="28728"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456" y="1872"/>
              <a:ext cx="336" cy="288"/>
              <a:chOff x="3072" y="3120"/>
              <a:chExt cx="336" cy="288"/>
            </a:xfrm>
          </p:grpSpPr>
          <p:sp>
            <p:nvSpPr>
              <p:cNvPr id="28726"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832" y="1872"/>
              <a:ext cx="336" cy="288"/>
              <a:chOff x="3072" y="3120"/>
              <a:chExt cx="336" cy="288"/>
            </a:xfrm>
          </p:grpSpPr>
          <p:sp>
            <p:nvSpPr>
              <p:cNvPr id="28724"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208" y="1872"/>
              <a:ext cx="336" cy="288"/>
              <a:chOff x="3072" y="3120"/>
              <a:chExt cx="336" cy="288"/>
            </a:xfrm>
          </p:grpSpPr>
          <p:sp>
            <p:nvSpPr>
              <p:cNvPr id="28722"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10" name="Line 19"/>
            <p:cNvSpPr>
              <a:spLocks noChangeShapeType="1"/>
            </p:cNvSpPr>
            <p:nvPr/>
          </p:nvSpPr>
          <p:spPr bwMode="auto">
            <a:xfrm>
              <a:off x="1776" y="2544"/>
              <a:ext cx="1152"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2304" y="1716"/>
              <a:ext cx="0" cy="152"/>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96"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120"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744"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68"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8" name="Text Box 27"/>
            <p:cNvSpPr txBox="1">
              <a:spLocks noChangeArrowheads="1"/>
            </p:cNvSpPr>
            <p:nvPr/>
          </p:nvSpPr>
          <p:spPr bwMode="auto">
            <a:xfrm>
              <a:off x="1958" y="2169"/>
              <a:ext cx="116" cy="233"/>
            </a:xfrm>
            <a:prstGeom prst="rect">
              <a:avLst/>
            </a:prstGeom>
            <a:noFill/>
            <a:ln w="9525">
              <a:noFill/>
              <a:miter lim="800000"/>
              <a:headEnd/>
              <a:tailEnd/>
            </a:ln>
          </p:spPr>
          <p:txBody>
            <a:bodyPr wrap="none">
              <a:spAutoFit/>
            </a:bodyPr>
            <a:lstStyle/>
            <a:p>
              <a:endParaRPr lang="en-US"/>
            </a:p>
          </p:txBody>
        </p:sp>
        <p:sp>
          <p:nvSpPr>
            <p:cNvPr id="28721" name="Text Box 30"/>
            <p:cNvSpPr txBox="1">
              <a:spLocks noChangeArrowheads="1"/>
            </p:cNvSpPr>
            <p:nvPr/>
          </p:nvSpPr>
          <p:spPr bwMode="auto">
            <a:xfrm>
              <a:off x="4582" y="1849"/>
              <a:ext cx="343" cy="233"/>
            </a:xfrm>
            <a:prstGeom prst="rect">
              <a:avLst/>
            </a:prstGeom>
            <a:noFill/>
            <a:ln w="9525">
              <a:noFill/>
              <a:miter lim="800000"/>
              <a:headEnd/>
              <a:tailEnd/>
            </a:ln>
          </p:spPr>
          <p:txBody>
            <a:bodyPr wrap="none">
              <a:spAutoFit/>
            </a:bodyPr>
            <a:lstStyle/>
            <a:p>
              <a:r>
                <a:rPr lang="en-US" dirty="0"/>
                <a:t>null</a:t>
              </a:r>
            </a:p>
          </p:txBody>
        </p:sp>
      </p:grpSp>
      <p:sp>
        <p:nvSpPr>
          <p:cNvPr id="60" name="Text Box 61"/>
          <p:cNvSpPr txBox="1">
            <a:spLocks noChangeArrowheads="1"/>
          </p:cNvSpPr>
          <p:nvPr/>
        </p:nvSpPr>
        <p:spPr bwMode="auto">
          <a:xfrm>
            <a:off x="6380706" y="3905250"/>
            <a:ext cx="2082621" cy="369332"/>
          </a:xfrm>
          <a:prstGeom prst="rect">
            <a:avLst/>
          </a:prstGeom>
          <a:noFill/>
          <a:ln w="9525">
            <a:noFill/>
            <a:miter lim="800000"/>
            <a:headEnd/>
            <a:tailEnd/>
          </a:ln>
        </p:spPr>
        <p:txBody>
          <a:bodyPr wrap="none">
            <a:spAutoFit/>
          </a:bodyPr>
          <a:lstStyle/>
          <a:p>
            <a:pPr algn="ctr"/>
            <a:r>
              <a:rPr lang="en-US" dirty="0"/>
              <a:t>Doubly-Linked List</a:t>
            </a:r>
          </a:p>
        </p:txBody>
      </p:sp>
      <p:sp>
        <p:nvSpPr>
          <p:cNvPr id="61" name="Rectangle 16"/>
          <p:cNvSpPr>
            <a:spLocks noChangeArrowheads="1"/>
          </p:cNvSpPr>
          <p:nvPr/>
        </p:nvSpPr>
        <p:spPr bwMode="auto">
          <a:xfrm>
            <a:off x="47244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3" name="Rectangle 16"/>
          <p:cNvSpPr>
            <a:spLocks noChangeArrowheads="1"/>
          </p:cNvSpPr>
          <p:nvPr/>
        </p:nvSpPr>
        <p:spPr bwMode="auto">
          <a:xfrm>
            <a:off x="57150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4" name="Rectangle 16"/>
          <p:cNvSpPr>
            <a:spLocks noChangeArrowheads="1"/>
          </p:cNvSpPr>
          <p:nvPr/>
        </p:nvSpPr>
        <p:spPr bwMode="auto">
          <a:xfrm>
            <a:off x="67056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6"/>
          <p:cNvSpPr>
            <a:spLocks noChangeArrowheads="1"/>
          </p:cNvSpPr>
          <p:nvPr/>
        </p:nvSpPr>
        <p:spPr bwMode="auto">
          <a:xfrm>
            <a:off x="76962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Line 22"/>
          <p:cNvSpPr>
            <a:spLocks noChangeShapeType="1"/>
          </p:cNvSpPr>
          <p:nvPr/>
        </p:nvSpPr>
        <p:spPr bwMode="auto">
          <a:xfrm>
            <a:off x="54102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7" name="Line 23"/>
          <p:cNvSpPr>
            <a:spLocks noChangeShapeType="1"/>
          </p:cNvSpPr>
          <p:nvPr/>
        </p:nvSpPr>
        <p:spPr bwMode="auto">
          <a:xfrm>
            <a:off x="64008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8" name="Line 24"/>
          <p:cNvSpPr>
            <a:spLocks noChangeShapeType="1"/>
          </p:cNvSpPr>
          <p:nvPr/>
        </p:nvSpPr>
        <p:spPr bwMode="auto">
          <a:xfrm>
            <a:off x="73914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9" name="Line 22"/>
          <p:cNvSpPr>
            <a:spLocks noChangeShapeType="1"/>
          </p:cNvSpPr>
          <p:nvPr/>
        </p:nvSpPr>
        <p:spPr bwMode="auto">
          <a:xfrm>
            <a:off x="4419600" y="3524250"/>
            <a:ext cx="381000" cy="0"/>
          </a:xfrm>
          <a:prstGeom prst="line">
            <a:avLst/>
          </a:prstGeom>
          <a:noFill/>
          <a:ln w="9525">
            <a:solidFill>
              <a:schemeClr val="tx1"/>
            </a:solidFill>
            <a:round/>
            <a:headEnd type="triangle"/>
            <a:tailEnd type="oval" w="med" len="med"/>
          </a:ln>
        </p:spPr>
        <p:txBody>
          <a:bodyPr/>
          <a:lstStyle/>
          <a:p>
            <a:endParaRPr lang="en-US"/>
          </a:p>
        </p:txBody>
      </p:sp>
      <p:cxnSp>
        <p:nvCxnSpPr>
          <p:cNvPr id="71" name="Straight Connector 70"/>
          <p:cNvCxnSpPr>
            <a:stCxn id="28712" idx="0"/>
          </p:cNvCxnSpPr>
          <p:nvPr/>
        </p:nvCxnSpPr>
        <p:spPr>
          <a:xfrm flipH="1">
            <a:off x="4191000"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 Box 30"/>
          <p:cNvSpPr txBox="1">
            <a:spLocks noChangeArrowheads="1"/>
          </p:cNvSpPr>
          <p:nvPr/>
        </p:nvSpPr>
        <p:spPr bwMode="auto">
          <a:xfrm>
            <a:off x="3886201" y="3370262"/>
            <a:ext cx="543739" cy="369332"/>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t>List: Other Implementations</a:t>
            </a:r>
          </a:p>
        </p:txBody>
      </p:sp>
      <p:sp>
        <p:nvSpPr>
          <p:cNvPr id="30724" name="Rectangle 3"/>
          <p:cNvSpPr>
            <a:spLocks noGrp="1" noChangeArrowheads="1"/>
          </p:cNvSpPr>
          <p:nvPr>
            <p:ph idx="1"/>
          </p:nvPr>
        </p:nvSpPr>
        <p:spPr/>
        <p:txBody>
          <a:bodyPr/>
          <a:lstStyle/>
          <a:p>
            <a:pPr eaLnBrk="1" hangingPunct="1">
              <a:lnSpc>
                <a:spcPct val="90000"/>
              </a:lnSpc>
            </a:pPr>
            <a:r>
              <a:rPr lang="en-US" u="sng"/>
              <a:t>List with Sentinel Nodes.</a:t>
            </a:r>
          </a:p>
          <a:p>
            <a:pPr lvl="1" eaLnBrk="1" hangingPunct="1">
              <a:lnSpc>
                <a:spcPct val="90000"/>
              </a:lnSpc>
            </a:pPr>
            <a:r>
              <a:rPr lang="en-US"/>
              <a:t>Has special header &amp; trailer nodes that do not store data</a:t>
            </a:r>
          </a:p>
          <a:p>
            <a:pPr lvl="1" eaLnBrk="1" hangingPunct="1">
              <a:lnSpc>
                <a:spcPct val="90000"/>
              </a:lnSpc>
            </a:pPr>
            <a:r>
              <a:rPr lang="en-US"/>
              <a:t>All nodes that store data have previous &amp; next nodes – so no special cases for insert &amp; remove.</a:t>
            </a:r>
          </a:p>
          <a:p>
            <a:pPr lvl="1" eaLnBrk="1" hangingPunct="1">
              <a:lnSpc>
                <a:spcPct val="90000"/>
              </a:lnSpc>
            </a:pPr>
            <a:r>
              <a:rPr lang="en-US"/>
              <a:t>Advantage– simplifies code</a:t>
            </a:r>
          </a:p>
          <a:p>
            <a:pPr eaLnBrk="1" hangingPunct="1">
              <a:lnSpc>
                <a:spcPct val="90000"/>
              </a:lnSpc>
            </a:pPr>
            <a:r>
              <a:rPr lang="en-US" u="sng"/>
              <a:t>Circular List.</a:t>
            </a:r>
            <a:r>
              <a:rPr lang="en-US"/>
              <a:t> </a:t>
            </a:r>
          </a:p>
          <a:p>
            <a:pPr lvl="1" eaLnBrk="1" hangingPunct="1">
              <a:lnSpc>
                <a:spcPct val="90000"/>
              </a:lnSpc>
            </a:pPr>
            <a:r>
              <a:rPr lang="en-US"/>
              <a:t>tail pointer made to point to the head </a:t>
            </a:r>
            <a:r>
              <a:rPr lang="en-US">
                <a:sym typeface="Wingdings" pitchFamily="2" charset="2"/>
              </a:rPr>
              <a:t> tail has next node</a:t>
            </a:r>
            <a:r>
              <a:rPr lang="en-US"/>
              <a:t>. Advantage: simpler code.</a:t>
            </a:r>
          </a:p>
        </p:txBody>
      </p:sp>
      <p:sp>
        <p:nvSpPr>
          <p:cNvPr id="30722" name="Slide Number Placeholder 5"/>
          <p:cNvSpPr>
            <a:spLocks noGrp="1"/>
          </p:cNvSpPr>
          <p:nvPr>
            <p:ph type="sldNum" sz="quarter" idx="12"/>
          </p:nvPr>
        </p:nvSpPr>
        <p:spPr>
          <a:noFill/>
        </p:spPr>
        <p:txBody>
          <a:bodyPr/>
          <a:lstStyle/>
          <a:p>
            <a:fld id="{84A3167B-177F-4AC2-BD31-87D807889984}" type="slidenum">
              <a:rPr lang="en-US" smtClean="0"/>
              <a:pPr/>
              <a:t>181</a:t>
            </a:fld>
            <a:endParaRPr 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a:t>List: with Sentinel Nodes</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182</a:t>
            </a:fld>
            <a:endParaRPr lang="en-US"/>
          </a:p>
        </p:txBody>
      </p:sp>
      <p:grpSp>
        <p:nvGrpSpPr>
          <p:cNvPr id="2" name="Group 31"/>
          <p:cNvGrpSpPr>
            <a:grpSpLocks/>
          </p:cNvGrpSpPr>
          <p:nvPr/>
        </p:nvGrpSpPr>
        <p:grpSpPr bwMode="auto">
          <a:xfrm>
            <a:off x="2514600" y="2438400"/>
            <a:ext cx="7077076" cy="1543050"/>
            <a:chOff x="864" y="1572"/>
            <a:chExt cx="4458" cy="972"/>
          </a:xfrm>
        </p:grpSpPr>
        <p:sp>
          <p:nvSpPr>
            <p:cNvPr id="28703" name="Rectangle 4"/>
            <p:cNvSpPr>
              <a:spLocks noChangeArrowheads="1"/>
            </p:cNvSpPr>
            <p:nvPr/>
          </p:nvSpPr>
          <p:spPr bwMode="auto">
            <a:xfrm>
              <a:off x="884" y="1908"/>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864" y="2148"/>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3984" y="1872"/>
              <a:ext cx="432" cy="288"/>
              <a:chOff x="2976" y="3120"/>
              <a:chExt cx="432" cy="288"/>
            </a:xfrm>
          </p:grpSpPr>
          <p:sp>
            <p:nvSpPr>
              <p:cNvPr id="28728"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360" y="1872"/>
              <a:ext cx="432" cy="288"/>
              <a:chOff x="2976" y="3120"/>
              <a:chExt cx="432" cy="288"/>
            </a:xfrm>
          </p:grpSpPr>
          <p:sp>
            <p:nvSpPr>
              <p:cNvPr id="28726"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736" y="1872"/>
              <a:ext cx="432" cy="288"/>
              <a:chOff x="2976" y="3120"/>
              <a:chExt cx="432" cy="288"/>
            </a:xfrm>
          </p:grpSpPr>
          <p:sp>
            <p:nvSpPr>
              <p:cNvPr id="28724"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208" y="1872"/>
              <a:ext cx="336" cy="288"/>
              <a:chOff x="3072" y="3120"/>
              <a:chExt cx="336" cy="288"/>
            </a:xfrm>
          </p:grpSpPr>
          <p:sp>
            <p:nvSpPr>
              <p:cNvPr id="28722"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09" name="Line 18"/>
            <p:cNvSpPr>
              <a:spLocks noChangeShapeType="1"/>
            </p:cNvSpPr>
            <p:nvPr/>
          </p:nvSpPr>
          <p:spPr bwMode="auto">
            <a:xfrm>
              <a:off x="1152" y="2352"/>
              <a:ext cx="0" cy="192"/>
            </a:xfrm>
            <a:prstGeom prst="line">
              <a:avLst/>
            </a:prstGeom>
            <a:noFill/>
            <a:ln w="9525">
              <a:solidFill>
                <a:schemeClr val="bg1">
                  <a:lumMod val="50000"/>
                </a:schemeClr>
              </a:solidFill>
              <a:round/>
              <a:headEnd/>
              <a:tailEnd/>
            </a:ln>
          </p:spPr>
          <p:txBody>
            <a:bodyPr/>
            <a:lstStyle/>
            <a:p>
              <a:endParaRPr lang="en-US"/>
            </a:p>
          </p:txBody>
        </p:sp>
        <p:sp>
          <p:nvSpPr>
            <p:cNvPr id="28710" name="Line 19"/>
            <p:cNvSpPr>
              <a:spLocks noChangeShapeType="1"/>
            </p:cNvSpPr>
            <p:nvPr/>
          </p:nvSpPr>
          <p:spPr bwMode="auto">
            <a:xfrm>
              <a:off x="1152" y="2544"/>
              <a:ext cx="1776"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1392" y="2016"/>
              <a:ext cx="336" cy="0"/>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96" y="1938"/>
              <a:ext cx="240"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120"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744"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68"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7" name="Rectangle 26"/>
            <p:cNvSpPr>
              <a:spLocks noChangeArrowheads="1"/>
            </p:cNvSpPr>
            <p:nvPr/>
          </p:nvSpPr>
          <p:spPr bwMode="auto">
            <a:xfrm>
              <a:off x="932" y="1572"/>
              <a:ext cx="576" cy="240"/>
            </a:xfrm>
            <a:prstGeom prst="rect">
              <a:avLst/>
            </a:prstGeom>
            <a:noFill/>
            <a:ln w="9525">
              <a:noFill/>
              <a:miter lim="800000"/>
              <a:headEnd/>
              <a:tailEnd/>
            </a:ln>
          </p:spPr>
          <p:txBody>
            <a:bodyPr wrap="none" anchor="ctr"/>
            <a:lstStyle/>
            <a:p>
              <a:pPr algn="ctr"/>
              <a:r>
                <a:rPr lang="en-US" dirty="0"/>
                <a:t>Tail</a:t>
              </a:r>
            </a:p>
          </p:txBody>
        </p:sp>
        <p:sp>
          <p:nvSpPr>
            <p:cNvPr id="28718" name="Text Box 27"/>
            <p:cNvSpPr txBox="1">
              <a:spLocks noChangeArrowheads="1"/>
            </p:cNvSpPr>
            <p:nvPr/>
          </p:nvSpPr>
          <p:spPr bwMode="auto">
            <a:xfrm>
              <a:off x="1958" y="2169"/>
              <a:ext cx="116" cy="233"/>
            </a:xfrm>
            <a:prstGeom prst="rect">
              <a:avLst/>
            </a:prstGeom>
            <a:noFill/>
            <a:ln w="9525">
              <a:noFill/>
              <a:miter lim="800000"/>
              <a:headEnd/>
              <a:tailEnd/>
            </a:ln>
          </p:spPr>
          <p:txBody>
            <a:bodyPr wrap="none">
              <a:spAutoFit/>
            </a:bodyPr>
            <a:lstStyle/>
            <a:p>
              <a:endParaRPr lang="en-US"/>
            </a:p>
          </p:txBody>
        </p:sp>
        <p:sp>
          <p:nvSpPr>
            <p:cNvPr id="28719" name="Line 28"/>
            <p:cNvSpPr>
              <a:spLocks noChangeShapeType="1"/>
            </p:cNvSpPr>
            <p:nvPr/>
          </p:nvSpPr>
          <p:spPr bwMode="auto">
            <a:xfrm>
              <a:off x="1392" y="1680"/>
              <a:ext cx="3312" cy="0"/>
            </a:xfrm>
            <a:prstGeom prst="line">
              <a:avLst/>
            </a:prstGeom>
            <a:noFill/>
            <a:ln w="9525">
              <a:solidFill>
                <a:schemeClr val="tx1"/>
              </a:solidFill>
              <a:round/>
              <a:headEnd/>
              <a:tailEnd/>
            </a:ln>
          </p:spPr>
          <p:txBody>
            <a:bodyPr/>
            <a:lstStyle/>
            <a:p>
              <a:endParaRPr lang="en-US"/>
            </a:p>
          </p:txBody>
        </p:sp>
        <p:sp>
          <p:nvSpPr>
            <p:cNvPr id="28720" name="Line 29"/>
            <p:cNvSpPr>
              <a:spLocks noChangeShapeType="1"/>
            </p:cNvSpPr>
            <p:nvPr/>
          </p:nvSpPr>
          <p:spPr bwMode="auto">
            <a:xfrm>
              <a:off x="4704" y="1676"/>
              <a:ext cx="0" cy="192"/>
            </a:xfrm>
            <a:prstGeom prst="line">
              <a:avLst/>
            </a:prstGeom>
            <a:noFill/>
            <a:ln w="9525">
              <a:solidFill>
                <a:schemeClr val="tx1"/>
              </a:solidFill>
              <a:round/>
              <a:headEnd/>
              <a:tailEnd type="triangle" w="med" len="med"/>
            </a:ln>
          </p:spPr>
          <p:txBody>
            <a:bodyPr/>
            <a:lstStyle/>
            <a:p>
              <a:endParaRPr lang="en-US"/>
            </a:p>
          </p:txBody>
        </p:sp>
        <p:sp>
          <p:nvSpPr>
            <p:cNvPr id="28721" name="Text Box 30"/>
            <p:cNvSpPr txBox="1">
              <a:spLocks noChangeArrowheads="1"/>
            </p:cNvSpPr>
            <p:nvPr/>
          </p:nvSpPr>
          <p:spPr bwMode="auto">
            <a:xfrm>
              <a:off x="4979" y="1824"/>
              <a:ext cx="343" cy="233"/>
            </a:xfrm>
            <a:prstGeom prst="rect">
              <a:avLst/>
            </a:prstGeom>
            <a:noFill/>
            <a:ln w="9525">
              <a:noFill/>
              <a:miter lim="800000"/>
              <a:headEnd/>
              <a:tailEnd/>
            </a:ln>
          </p:spPr>
          <p:txBody>
            <a:bodyPr wrap="none">
              <a:spAutoFit/>
            </a:bodyPr>
            <a:lstStyle/>
            <a:p>
              <a:r>
                <a:rPr lang="en-US" dirty="0"/>
                <a:t>null</a:t>
              </a:r>
            </a:p>
          </p:txBody>
        </p:sp>
      </p:grpSp>
      <p:sp>
        <p:nvSpPr>
          <p:cNvPr id="60" name="Text Box 61"/>
          <p:cNvSpPr txBox="1">
            <a:spLocks noChangeArrowheads="1"/>
          </p:cNvSpPr>
          <p:nvPr/>
        </p:nvSpPr>
        <p:spPr bwMode="auto">
          <a:xfrm>
            <a:off x="6311917" y="3669268"/>
            <a:ext cx="2646878" cy="369332"/>
          </a:xfrm>
          <a:prstGeom prst="rect">
            <a:avLst/>
          </a:prstGeom>
          <a:noFill/>
          <a:ln w="9525">
            <a:noFill/>
            <a:miter lim="800000"/>
            <a:headEnd/>
            <a:tailEnd/>
          </a:ln>
        </p:spPr>
        <p:txBody>
          <a:bodyPr wrap="none">
            <a:spAutoFit/>
          </a:bodyPr>
          <a:lstStyle/>
          <a:p>
            <a:pPr algn="ctr"/>
            <a:r>
              <a:rPr lang="en-US" dirty="0"/>
              <a:t>List with Sentinel Nodes</a:t>
            </a:r>
          </a:p>
        </p:txBody>
      </p:sp>
      <p:sp>
        <p:nvSpPr>
          <p:cNvPr id="63" name="Rectangle 16"/>
          <p:cNvSpPr>
            <a:spLocks noChangeArrowheads="1"/>
          </p:cNvSpPr>
          <p:nvPr/>
        </p:nvSpPr>
        <p:spPr bwMode="auto">
          <a:xfrm>
            <a:off x="3886200" y="2914650"/>
            <a:ext cx="304800" cy="457200"/>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64" name="Line 22"/>
          <p:cNvSpPr>
            <a:spLocks noChangeShapeType="1"/>
          </p:cNvSpPr>
          <p:nvPr/>
        </p:nvSpPr>
        <p:spPr bwMode="auto">
          <a:xfrm>
            <a:off x="4038600" y="3048000"/>
            <a:ext cx="457200" cy="0"/>
          </a:xfrm>
          <a:prstGeom prst="line">
            <a:avLst/>
          </a:prstGeom>
          <a:noFill/>
          <a:ln w="9525">
            <a:solidFill>
              <a:schemeClr val="tx1"/>
            </a:solidFill>
            <a:round/>
            <a:headEnd type="oval"/>
            <a:tailEnd type="triangle" w="med" len="med"/>
          </a:ln>
        </p:spPr>
        <p:txBody>
          <a:bodyPr/>
          <a:lstStyle/>
          <a:p>
            <a:endParaRPr lang="en-US"/>
          </a:p>
        </p:txBody>
      </p:sp>
      <p:sp>
        <p:nvSpPr>
          <p:cNvPr id="65" name="Rectangle 16"/>
          <p:cNvSpPr>
            <a:spLocks noChangeArrowheads="1"/>
          </p:cNvSpPr>
          <p:nvPr/>
        </p:nvSpPr>
        <p:spPr bwMode="auto">
          <a:xfrm>
            <a:off x="8470900" y="2914650"/>
            <a:ext cx="304800" cy="457200"/>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66" name="Line 25"/>
          <p:cNvSpPr>
            <a:spLocks noChangeShapeType="1"/>
          </p:cNvSpPr>
          <p:nvPr/>
        </p:nvSpPr>
        <p:spPr bwMode="auto">
          <a:xfrm>
            <a:off x="8623300" y="3022600"/>
            <a:ext cx="457200" cy="0"/>
          </a:xfrm>
          <a:prstGeom prst="line">
            <a:avLst/>
          </a:prstGeom>
          <a:noFill/>
          <a:ln w="9525">
            <a:solidFill>
              <a:schemeClr val="tx1"/>
            </a:solidFill>
            <a:round/>
            <a:headEnd type="oval"/>
            <a:tailEnd type="triangle" w="med" len="med"/>
          </a:ln>
        </p:spPr>
        <p:txBody>
          <a:bodyPr/>
          <a:lstStyle/>
          <a:p>
            <a:endParaRPr lang="en-US"/>
          </a:p>
        </p:txBody>
      </p:sp>
      <p:sp>
        <p:nvSpPr>
          <p:cNvPr id="38" name="Rectangle 16"/>
          <p:cNvSpPr>
            <a:spLocks noChangeArrowheads="1"/>
          </p:cNvSpPr>
          <p:nvPr/>
        </p:nvSpPr>
        <p:spPr bwMode="auto">
          <a:xfrm>
            <a:off x="4495800" y="2914015"/>
            <a:ext cx="152400" cy="457200"/>
          </a:xfrm>
          <a:prstGeom prst="rect">
            <a:avLst/>
          </a:prstGeom>
          <a:noFill/>
          <a:ln w="9525">
            <a:solidFill>
              <a:schemeClr val="tx1"/>
            </a:solidFill>
            <a:miter lim="800000"/>
            <a:headEnd/>
            <a:tailEnd/>
          </a:ln>
        </p:spPr>
        <p:txBody>
          <a:bodyPr wrap="none" anchor="ctr"/>
          <a:lstStyle/>
          <a:p>
            <a:endParaRPr lang="en-US"/>
          </a:p>
        </p:txBody>
      </p:sp>
      <p:sp>
        <p:nvSpPr>
          <p:cNvPr id="39" name="Rectangle 16"/>
          <p:cNvSpPr>
            <a:spLocks noChangeArrowheads="1"/>
          </p:cNvSpPr>
          <p:nvPr/>
        </p:nvSpPr>
        <p:spPr bwMode="auto">
          <a:xfrm>
            <a:off x="54864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0" name="Rectangle 16"/>
          <p:cNvSpPr>
            <a:spLocks noChangeArrowheads="1"/>
          </p:cNvSpPr>
          <p:nvPr/>
        </p:nvSpPr>
        <p:spPr bwMode="auto">
          <a:xfrm>
            <a:off x="64770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1" name="Rectangle 16"/>
          <p:cNvSpPr>
            <a:spLocks noChangeArrowheads="1"/>
          </p:cNvSpPr>
          <p:nvPr/>
        </p:nvSpPr>
        <p:spPr bwMode="auto">
          <a:xfrm>
            <a:off x="74676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3" name="Line 23"/>
          <p:cNvSpPr>
            <a:spLocks noChangeShapeType="1"/>
          </p:cNvSpPr>
          <p:nvPr/>
        </p:nvSpPr>
        <p:spPr bwMode="auto">
          <a:xfrm>
            <a:off x="5181600" y="3254375"/>
            <a:ext cx="381000" cy="0"/>
          </a:xfrm>
          <a:prstGeom prst="line">
            <a:avLst/>
          </a:prstGeom>
          <a:noFill/>
          <a:ln w="9525">
            <a:solidFill>
              <a:schemeClr val="tx1"/>
            </a:solidFill>
            <a:round/>
            <a:headEnd type="triangle"/>
            <a:tailEnd type="oval" w="med" len="med"/>
          </a:ln>
        </p:spPr>
        <p:txBody>
          <a:bodyPr/>
          <a:lstStyle/>
          <a:p>
            <a:endParaRPr lang="en-US"/>
          </a:p>
        </p:txBody>
      </p:sp>
      <p:sp>
        <p:nvSpPr>
          <p:cNvPr id="44" name="Line 24"/>
          <p:cNvSpPr>
            <a:spLocks noChangeShapeType="1"/>
          </p:cNvSpPr>
          <p:nvPr/>
        </p:nvSpPr>
        <p:spPr bwMode="auto">
          <a:xfrm>
            <a:off x="6172200" y="3254375"/>
            <a:ext cx="381001" cy="0"/>
          </a:xfrm>
          <a:prstGeom prst="line">
            <a:avLst/>
          </a:prstGeom>
          <a:noFill/>
          <a:ln w="9525">
            <a:solidFill>
              <a:schemeClr val="tx1"/>
            </a:solidFill>
            <a:round/>
            <a:headEnd type="triangle"/>
            <a:tailEnd type="oval" w="med" len="med"/>
          </a:ln>
        </p:spPr>
        <p:txBody>
          <a:bodyPr/>
          <a:lstStyle/>
          <a:p>
            <a:endParaRPr lang="en-US"/>
          </a:p>
        </p:txBody>
      </p:sp>
      <p:sp>
        <p:nvSpPr>
          <p:cNvPr id="45" name="Line 25"/>
          <p:cNvSpPr>
            <a:spLocks noChangeShapeType="1"/>
          </p:cNvSpPr>
          <p:nvPr/>
        </p:nvSpPr>
        <p:spPr bwMode="auto">
          <a:xfrm>
            <a:off x="7162800" y="3254375"/>
            <a:ext cx="381001" cy="0"/>
          </a:xfrm>
          <a:prstGeom prst="line">
            <a:avLst/>
          </a:prstGeom>
          <a:noFill/>
          <a:ln w="9525">
            <a:solidFill>
              <a:schemeClr val="tx1"/>
            </a:solidFill>
            <a:round/>
            <a:headEnd type="triangle"/>
            <a:tailEnd type="oval" w="med" len="med"/>
          </a:ln>
        </p:spPr>
        <p:txBody>
          <a:bodyPr/>
          <a:lstStyle/>
          <a:p>
            <a:endParaRPr 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List: Circular List</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183</a:t>
            </a:fld>
            <a:endParaRPr lang="en-US"/>
          </a:p>
        </p:txBody>
      </p:sp>
      <p:grpSp>
        <p:nvGrpSpPr>
          <p:cNvPr id="40" name="Group 64"/>
          <p:cNvGrpSpPr>
            <a:grpSpLocks/>
          </p:cNvGrpSpPr>
          <p:nvPr/>
        </p:nvGrpSpPr>
        <p:grpSpPr bwMode="auto">
          <a:xfrm>
            <a:off x="3276600" y="2667000"/>
            <a:ext cx="5334000" cy="1447800"/>
            <a:chOff x="1056" y="2688"/>
            <a:chExt cx="3360" cy="912"/>
          </a:xfrm>
        </p:grpSpPr>
        <p:sp>
          <p:nvSpPr>
            <p:cNvPr id="41" name="Rectangle 34"/>
            <p:cNvSpPr>
              <a:spLocks noChangeArrowheads="1"/>
            </p:cNvSpPr>
            <p:nvPr/>
          </p:nvSpPr>
          <p:spPr bwMode="auto">
            <a:xfrm>
              <a:off x="1104" y="2964"/>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Head</a:t>
              </a:r>
            </a:p>
          </p:txBody>
        </p:sp>
        <p:sp>
          <p:nvSpPr>
            <p:cNvPr id="42" name="Rectangle 35"/>
            <p:cNvSpPr>
              <a:spLocks noChangeArrowheads="1"/>
            </p:cNvSpPr>
            <p:nvPr/>
          </p:nvSpPr>
          <p:spPr bwMode="auto">
            <a:xfrm>
              <a:off x="1056" y="3216"/>
              <a:ext cx="576" cy="240"/>
            </a:xfrm>
            <a:prstGeom prst="rect">
              <a:avLst/>
            </a:prstGeom>
            <a:noFill/>
            <a:ln w="9525">
              <a:noFill/>
              <a:miter lim="800000"/>
              <a:headEnd/>
              <a:tailEnd/>
            </a:ln>
          </p:spPr>
          <p:txBody>
            <a:bodyPr wrap="none" anchor="ctr"/>
            <a:lstStyle/>
            <a:p>
              <a:pPr algn="ctr"/>
              <a:r>
                <a:rPr lang="en-US" dirty="0"/>
                <a:t>Current</a:t>
              </a:r>
            </a:p>
          </p:txBody>
        </p:sp>
        <p:grpSp>
          <p:nvGrpSpPr>
            <p:cNvPr id="43" name="Group 36"/>
            <p:cNvGrpSpPr>
              <a:grpSpLocks/>
            </p:cNvGrpSpPr>
            <p:nvPr/>
          </p:nvGrpSpPr>
          <p:grpSpPr bwMode="auto">
            <a:xfrm>
              <a:off x="3840" y="2928"/>
              <a:ext cx="432" cy="288"/>
              <a:chOff x="2976" y="3120"/>
              <a:chExt cx="432" cy="288"/>
            </a:xfrm>
          </p:grpSpPr>
          <p:sp>
            <p:nvSpPr>
              <p:cNvPr id="76" name="Rectangle 37"/>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7" name="Rectangle 38"/>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4" name="Group 39"/>
            <p:cNvGrpSpPr>
              <a:grpSpLocks/>
            </p:cNvGrpSpPr>
            <p:nvPr/>
          </p:nvGrpSpPr>
          <p:grpSpPr bwMode="auto">
            <a:xfrm>
              <a:off x="3216" y="2928"/>
              <a:ext cx="432" cy="288"/>
              <a:chOff x="2976" y="3120"/>
              <a:chExt cx="432" cy="288"/>
            </a:xfrm>
          </p:grpSpPr>
          <p:sp>
            <p:nvSpPr>
              <p:cNvPr id="74" name="Rectangle 40"/>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5" name="Rectangle 41"/>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5" name="Group 42"/>
            <p:cNvGrpSpPr>
              <a:grpSpLocks/>
            </p:cNvGrpSpPr>
            <p:nvPr/>
          </p:nvGrpSpPr>
          <p:grpSpPr bwMode="auto">
            <a:xfrm flipV="1">
              <a:off x="2592" y="2928"/>
              <a:ext cx="432" cy="288"/>
              <a:chOff x="2976" y="3120"/>
              <a:chExt cx="432" cy="288"/>
            </a:xfrm>
          </p:grpSpPr>
          <p:sp>
            <p:nvSpPr>
              <p:cNvPr id="70" name="Rectangle 43"/>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3" name="Rectangle 44"/>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6" name="Group 45"/>
            <p:cNvGrpSpPr>
              <a:grpSpLocks/>
            </p:cNvGrpSpPr>
            <p:nvPr/>
          </p:nvGrpSpPr>
          <p:grpSpPr bwMode="auto">
            <a:xfrm>
              <a:off x="1968" y="2928"/>
              <a:ext cx="432" cy="288"/>
              <a:chOff x="2976" y="3120"/>
              <a:chExt cx="432" cy="288"/>
            </a:xfrm>
          </p:grpSpPr>
          <p:sp>
            <p:nvSpPr>
              <p:cNvPr id="59" name="Rectangle 4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62" name="Rectangle 4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47" name="Line 48"/>
            <p:cNvSpPr>
              <a:spLocks noChangeShapeType="1"/>
            </p:cNvSpPr>
            <p:nvPr/>
          </p:nvSpPr>
          <p:spPr bwMode="auto">
            <a:xfrm>
              <a:off x="1344" y="3408"/>
              <a:ext cx="0" cy="192"/>
            </a:xfrm>
            <a:prstGeom prst="line">
              <a:avLst/>
            </a:prstGeom>
            <a:noFill/>
            <a:ln w="9525">
              <a:solidFill>
                <a:schemeClr val="tx1"/>
              </a:solidFill>
              <a:round/>
              <a:headEnd/>
              <a:tailEnd/>
            </a:ln>
          </p:spPr>
          <p:txBody>
            <a:bodyPr/>
            <a:lstStyle/>
            <a:p>
              <a:endParaRPr lang="en-US"/>
            </a:p>
          </p:txBody>
        </p:sp>
        <p:sp>
          <p:nvSpPr>
            <p:cNvPr id="48" name="Line 49"/>
            <p:cNvSpPr>
              <a:spLocks noChangeShapeType="1"/>
            </p:cNvSpPr>
            <p:nvPr/>
          </p:nvSpPr>
          <p:spPr bwMode="auto">
            <a:xfrm>
              <a:off x="1344" y="3600"/>
              <a:ext cx="1440" cy="0"/>
            </a:xfrm>
            <a:prstGeom prst="line">
              <a:avLst/>
            </a:prstGeom>
            <a:noFill/>
            <a:ln w="9525">
              <a:solidFill>
                <a:schemeClr val="tx1"/>
              </a:solidFill>
              <a:round/>
              <a:headEnd/>
              <a:tailEnd/>
            </a:ln>
          </p:spPr>
          <p:txBody>
            <a:bodyPr/>
            <a:lstStyle/>
            <a:p>
              <a:endParaRPr lang="en-US"/>
            </a:p>
          </p:txBody>
        </p:sp>
        <p:sp>
          <p:nvSpPr>
            <p:cNvPr id="49" name="Line 50"/>
            <p:cNvSpPr>
              <a:spLocks noChangeShapeType="1"/>
            </p:cNvSpPr>
            <p:nvPr/>
          </p:nvSpPr>
          <p:spPr bwMode="auto">
            <a:xfrm flipV="1">
              <a:off x="2784" y="3216"/>
              <a:ext cx="0" cy="384"/>
            </a:xfrm>
            <a:prstGeom prst="line">
              <a:avLst/>
            </a:prstGeom>
            <a:noFill/>
            <a:ln w="9525">
              <a:solidFill>
                <a:schemeClr val="tx1"/>
              </a:solidFill>
              <a:round/>
              <a:headEnd/>
              <a:tailEnd type="triangle" w="med" len="med"/>
            </a:ln>
          </p:spPr>
          <p:txBody>
            <a:bodyPr/>
            <a:lstStyle/>
            <a:p>
              <a:endParaRPr lang="en-US"/>
            </a:p>
          </p:txBody>
        </p:sp>
        <p:sp>
          <p:nvSpPr>
            <p:cNvPr id="50" name="Line 51"/>
            <p:cNvSpPr>
              <a:spLocks noChangeShapeType="1"/>
            </p:cNvSpPr>
            <p:nvPr/>
          </p:nvSpPr>
          <p:spPr bwMode="auto">
            <a:xfrm>
              <a:off x="1632" y="3072"/>
              <a:ext cx="336" cy="0"/>
            </a:xfrm>
            <a:prstGeom prst="line">
              <a:avLst/>
            </a:prstGeom>
            <a:noFill/>
            <a:ln w="9525">
              <a:solidFill>
                <a:schemeClr val="bg1">
                  <a:lumMod val="50000"/>
                </a:schemeClr>
              </a:solidFill>
              <a:round/>
              <a:headEnd/>
              <a:tailEnd type="triangle" w="med" len="med"/>
            </a:ln>
          </p:spPr>
          <p:txBody>
            <a:bodyPr/>
            <a:lstStyle/>
            <a:p>
              <a:endParaRPr lang="en-US"/>
            </a:p>
          </p:txBody>
        </p:sp>
        <p:sp>
          <p:nvSpPr>
            <p:cNvPr id="51" name="Line 52"/>
            <p:cNvSpPr>
              <a:spLocks noChangeShapeType="1"/>
            </p:cNvSpPr>
            <p:nvPr/>
          </p:nvSpPr>
          <p:spPr bwMode="auto">
            <a:xfrm>
              <a:off x="2304" y="3072"/>
              <a:ext cx="288" cy="0"/>
            </a:xfrm>
            <a:prstGeom prst="line">
              <a:avLst/>
            </a:prstGeom>
            <a:noFill/>
            <a:ln w="9525">
              <a:solidFill>
                <a:schemeClr val="tx1"/>
              </a:solidFill>
              <a:round/>
              <a:headEnd type="oval"/>
              <a:tailEnd type="triangle" w="med" len="med"/>
            </a:ln>
          </p:spPr>
          <p:txBody>
            <a:bodyPr/>
            <a:lstStyle/>
            <a:p>
              <a:endParaRPr lang="en-US"/>
            </a:p>
          </p:txBody>
        </p:sp>
        <p:sp>
          <p:nvSpPr>
            <p:cNvPr id="52" name="Line 53"/>
            <p:cNvSpPr>
              <a:spLocks noChangeShapeType="1"/>
            </p:cNvSpPr>
            <p:nvPr/>
          </p:nvSpPr>
          <p:spPr bwMode="auto">
            <a:xfrm>
              <a:off x="2928" y="3072"/>
              <a:ext cx="288" cy="0"/>
            </a:xfrm>
            <a:prstGeom prst="line">
              <a:avLst/>
            </a:prstGeom>
            <a:noFill/>
            <a:ln w="9525">
              <a:solidFill>
                <a:schemeClr val="tx1"/>
              </a:solidFill>
              <a:round/>
              <a:headEnd type="oval"/>
              <a:tailEnd type="triangle" w="med" len="med"/>
            </a:ln>
          </p:spPr>
          <p:txBody>
            <a:bodyPr/>
            <a:lstStyle/>
            <a:p>
              <a:endParaRPr lang="en-US"/>
            </a:p>
          </p:txBody>
        </p:sp>
        <p:sp>
          <p:nvSpPr>
            <p:cNvPr id="53" name="Line 54"/>
            <p:cNvSpPr>
              <a:spLocks noChangeShapeType="1"/>
            </p:cNvSpPr>
            <p:nvPr/>
          </p:nvSpPr>
          <p:spPr bwMode="auto">
            <a:xfrm>
              <a:off x="3552" y="3072"/>
              <a:ext cx="288" cy="0"/>
            </a:xfrm>
            <a:prstGeom prst="line">
              <a:avLst/>
            </a:prstGeom>
            <a:noFill/>
            <a:ln w="9525">
              <a:solidFill>
                <a:schemeClr val="tx1"/>
              </a:solidFill>
              <a:round/>
              <a:headEnd type="oval"/>
              <a:tailEnd type="triangle" w="med" len="med"/>
            </a:ln>
          </p:spPr>
          <p:txBody>
            <a:bodyPr/>
            <a:lstStyle/>
            <a:p>
              <a:endParaRPr lang="en-US"/>
            </a:p>
          </p:txBody>
        </p:sp>
        <p:sp>
          <p:nvSpPr>
            <p:cNvPr id="54" name="Line 58"/>
            <p:cNvSpPr>
              <a:spLocks noChangeShapeType="1"/>
            </p:cNvSpPr>
            <p:nvPr/>
          </p:nvSpPr>
          <p:spPr bwMode="auto">
            <a:xfrm flipH="1">
              <a:off x="2160" y="2688"/>
              <a:ext cx="2256" cy="0"/>
            </a:xfrm>
            <a:prstGeom prst="line">
              <a:avLst/>
            </a:prstGeom>
            <a:noFill/>
            <a:ln w="9525">
              <a:solidFill>
                <a:schemeClr val="tx1"/>
              </a:solidFill>
              <a:round/>
              <a:headEnd/>
              <a:tailEnd/>
            </a:ln>
          </p:spPr>
          <p:txBody>
            <a:bodyPr/>
            <a:lstStyle/>
            <a:p>
              <a:endParaRPr lang="en-US"/>
            </a:p>
          </p:txBody>
        </p:sp>
        <p:sp>
          <p:nvSpPr>
            <p:cNvPr id="55" name="Line 59"/>
            <p:cNvSpPr>
              <a:spLocks noChangeShapeType="1"/>
            </p:cNvSpPr>
            <p:nvPr/>
          </p:nvSpPr>
          <p:spPr bwMode="auto">
            <a:xfrm>
              <a:off x="2160" y="2688"/>
              <a:ext cx="0" cy="240"/>
            </a:xfrm>
            <a:prstGeom prst="line">
              <a:avLst/>
            </a:prstGeom>
            <a:noFill/>
            <a:ln w="9525">
              <a:solidFill>
                <a:schemeClr val="tx1"/>
              </a:solidFill>
              <a:round/>
              <a:headEnd/>
              <a:tailEnd type="triangle" w="med" len="med"/>
            </a:ln>
          </p:spPr>
          <p:txBody>
            <a:bodyPr/>
            <a:lstStyle/>
            <a:p>
              <a:endParaRPr lang="en-US"/>
            </a:p>
          </p:txBody>
        </p:sp>
        <p:sp>
          <p:nvSpPr>
            <p:cNvPr id="56" name="Text Box 61"/>
            <p:cNvSpPr txBox="1">
              <a:spLocks noChangeArrowheads="1"/>
            </p:cNvSpPr>
            <p:nvPr/>
          </p:nvSpPr>
          <p:spPr bwMode="auto">
            <a:xfrm>
              <a:off x="3062" y="3273"/>
              <a:ext cx="884" cy="233"/>
            </a:xfrm>
            <a:prstGeom prst="rect">
              <a:avLst/>
            </a:prstGeom>
            <a:noFill/>
            <a:ln w="9525">
              <a:noFill/>
              <a:miter lim="800000"/>
              <a:headEnd/>
              <a:tailEnd/>
            </a:ln>
          </p:spPr>
          <p:txBody>
            <a:bodyPr wrap="none">
              <a:spAutoFit/>
            </a:bodyPr>
            <a:lstStyle/>
            <a:p>
              <a:r>
                <a:rPr lang="en-US" dirty="0"/>
                <a:t>Circular List</a:t>
              </a:r>
            </a:p>
          </p:txBody>
        </p:sp>
        <p:sp>
          <p:nvSpPr>
            <p:cNvPr id="57" name="Line 63"/>
            <p:cNvSpPr>
              <a:spLocks noChangeShapeType="1"/>
            </p:cNvSpPr>
            <p:nvPr/>
          </p:nvSpPr>
          <p:spPr bwMode="auto">
            <a:xfrm flipH="1">
              <a:off x="4176" y="3072"/>
              <a:ext cx="240" cy="0"/>
            </a:xfrm>
            <a:prstGeom prst="line">
              <a:avLst/>
            </a:prstGeom>
            <a:noFill/>
            <a:ln w="9525">
              <a:solidFill>
                <a:schemeClr val="tx1"/>
              </a:solidFill>
              <a:round/>
              <a:headEnd type="none"/>
              <a:tailEnd type="oval"/>
            </a:ln>
          </p:spPr>
          <p:txBody>
            <a:bodyPr/>
            <a:lstStyle/>
            <a:p>
              <a:endParaRPr lang="en-US"/>
            </a:p>
          </p:txBody>
        </p:sp>
      </p:grpSp>
      <p:cxnSp>
        <p:nvCxnSpPr>
          <p:cNvPr id="78" name="Straight Connector 77"/>
          <p:cNvCxnSpPr/>
          <p:nvPr/>
        </p:nvCxnSpPr>
        <p:spPr>
          <a:xfrm flipV="1">
            <a:off x="8610600" y="2667000"/>
            <a:ext cx="0" cy="609600"/>
          </a:xfrm>
          <a:prstGeom prst="line">
            <a:avLst/>
          </a:prstGeom>
          <a:noFill/>
          <a:ln w="9525">
            <a:solidFill>
              <a:schemeClr val="tx1"/>
            </a:solidFill>
            <a:round/>
            <a:headEnd/>
            <a:tailEn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T retrieve () {</a:t>
            </a:r>
          </a:p>
          <a:p>
            <a:pPr eaLnBrk="1" hangingPunct="1">
              <a:lnSpc>
                <a:spcPct val="90000"/>
              </a:lnSpc>
              <a:buFontTx/>
              <a:buNone/>
            </a:pPr>
            <a:r>
              <a:rPr lang="en-US" b="1" dirty="0">
                <a:solidFill>
                  <a:srgbClr val="FF0000"/>
                </a:solidFill>
                <a:latin typeface="SimSun" pitchFamily="2" charset="-122"/>
              </a:rPr>
              <a:t>		return </a:t>
            </a:r>
            <a:r>
              <a:rPr lang="en-US" b="1" dirty="0" err="1">
                <a:solidFill>
                  <a:srgbClr val="FF0000"/>
                </a:solidFill>
                <a:latin typeface="SimSun" pitchFamily="2" charset="-122"/>
              </a:rPr>
              <a:t>current.data</a:t>
            </a:r>
            <a:r>
              <a:rPr lang="en-US" b="1" dirty="0">
                <a:solidFill>
                  <a:srgbClr val="FF0000"/>
                </a:solidFill>
                <a:latin typeface="SimSun" pitchFamily="2" charset="-122"/>
              </a:rPr>
              <a:t>;</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19</a:t>
            </a:fld>
            <a:endParaRPr lang="en-US"/>
          </a:p>
        </p:txBody>
      </p:sp>
      <p:sp>
        <p:nvSpPr>
          <p:cNvPr id="58" name="Rectangle 57"/>
          <p:cNvSpPr/>
          <p:nvPr/>
        </p:nvSpPr>
        <p:spPr>
          <a:xfrm>
            <a:off x="70507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9" name="Straight Connector 58"/>
          <p:cNvCxnSpPr>
            <a:stCxn id="58" idx="0"/>
            <a:endCxn id="58" idx="2"/>
          </p:cNvCxnSpPr>
          <p:nvPr/>
        </p:nvCxnSpPr>
        <p:spPr>
          <a:xfrm>
            <a:off x="73174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319680"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117496" y="2286000"/>
            <a:ext cx="354584" cy="369332"/>
          </a:xfrm>
          <a:prstGeom prst="rect">
            <a:avLst/>
          </a:prstGeom>
          <a:noFill/>
        </p:spPr>
        <p:txBody>
          <a:bodyPr wrap="none" rtlCol="1">
            <a:spAutoFit/>
          </a:bodyPr>
          <a:lstStyle/>
          <a:p>
            <a:r>
              <a:rPr lang="en-US" dirty="0"/>
              <a:t>H</a:t>
            </a:r>
            <a:endParaRPr lang="x-none" dirty="0"/>
          </a:p>
        </p:txBody>
      </p:sp>
      <p:sp>
        <p:nvSpPr>
          <p:cNvPr id="62" name="TextBox 61"/>
          <p:cNvSpPr txBox="1"/>
          <p:nvPr/>
        </p:nvSpPr>
        <p:spPr>
          <a:xfrm>
            <a:off x="8574740" y="3124200"/>
            <a:ext cx="415498" cy="369332"/>
          </a:xfrm>
          <a:prstGeom prst="rect">
            <a:avLst/>
          </a:prstGeom>
          <a:noFill/>
        </p:spPr>
        <p:txBody>
          <a:bodyPr wrap="none" rtlCol="1">
            <a:spAutoFit/>
          </a:bodyPr>
          <a:lstStyle/>
          <a:p>
            <a:r>
              <a:rPr lang="en-US" dirty="0"/>
              <a:t>…</a:t>
            </a:r>
            <a:endParaRPr lang="x-none" dirty="0"/>
          </a:p>
        </p:txBody>
      </p:sp>
      <p:sp>
        <p:nvSpPr>
          <p:cNvPr id="63" name="Rectangle 62"/>
          <p:cNvSpPr/>
          <p:nvPr/>
        </p:nvSpPr>
        <p:spPr>
          <a:xfrm>
            <a:off x="90319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4" name="Straight Connector 63"/>
          <p:cNvCxnSpPr>
            <a:stCxn id="63" idx="0"/>
            <a:endCxn id="63" idx="2"/>
          </p:cNvCxnSpPr>
          <p:nvPr/>
        </p:nvCxnSpPr>
        <p:spPr>
          <a:xfrm>
            <a:off x="92986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14286"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43956" y="2286000"/>
            <a:ext cx="354584" cy="369332"/>
          </a:xfrm>
          <a:prstGeom prst="rect">
            <a:avLst/>
          </a:prstGeom>
          <a:noFill/>
        </p:spPr>
        <p:txBody>
          <a:bodyPr wrap="none" rtlCol="1">
            <a:spAutoFit/>
          </a:bodyPr>
          <a:lstStyle/>
          <a:p>
            <a:r>
              <a:rPr lang="en-US" dirty="0"/>
              <a:t>C</a:t>
            </a:r>
            <a:endParaRPr lang="x-none" dirty="0"/>
          </a:p>
        </p:txBody>
      </p:sp>
      <p:sp>
        <p:nvSpPr>
          <p:cNvPr id="67" name="Rectangle 66"/>
          <p:cNvSpPr/>
          <p:nvPr/>
        </p:nvSpPr>
        <p:spPr>
          <a:xfrm>
            <a:off x="80413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8" name="Straight Connector 67"/>
          <p:cNvCxnSpPr>
            <a:stCxn id="67" idx="0"/>
            <a:endCxn id="67" idx="2"/>
          </p:cNvCxnSpPr>
          <p:nvPr/>
        </p:nvCxnSpPr>
        <p:spPr>
          <a:xfrm>
            <a:off x="83080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625842" y="3124200"/>
            <a:ext cx="415498" cy="369332"/>
          </a:xfrm>
          <a:prstGeom prst="rect">
            <a:avLst/>
          </a:prstGeom>
          <a:noFill/>
        </p:spPr>
        <p:txBody>
          <a:bodyPr wrap="none" rtlCol="1">
            <a:spAutoFit/>
          </a:bodyPr>
          <a:lstStyle/>
          <a:p>
            <a:r>
              <a:rPr lang="en-US" dirty="0"/>
              <a:t>…</a:t>
            </a:r>
            <a:endParaRPr lang="x-none" dirty="0"/>
          </a:p>
        </p:txBody>
      </p:sp>
      <p:sp>
        <p:nvSpPr>
          <p:cNvPr id="70" name="TextBox 69"/>
          <p:cNvSpPr txBox="1"/>
          <p:nvPr/>
        </p:nvSpPr>
        <p:spPr>
          <a:xfrm>
            <a:off x="9546721" y="3654624"/>
            <a:ext cx="463588" cy="307777"/>
          </a:xfrm>
          <a:prstGeom prst="rect">
            <a:avLst/>
          </a:prstGeom>
          <a:noFill/>
        </p:spPr>
        <p:txBody>
          <a:bodyPr wrap="none" rtlCol="1">
            <a:spAutoFit/>
          </a:bodyPr>
          <a:lstStyle/>
          <a:p>
            <a:r>
              <a:rPr lang="en-US" sz="1400" dirty="0"/>
              <a:t>null</a:t>
            </a:r>
            <a:endParaRPr lang="x-none" sz="1400" dirty="0"/>
          </a:p>
        </p:txBody>
      </p:sp>
      <p:cxnSp>
        <p:nvCxnSpPr>
          <p:cNvPr id="71" name="Shape 70"/>
          <p:cNvCxnSpPr/>
          <p:nvPr/>
        </p:nvCxnSpPr>
        <p:spPr>
          <a:xfrm>
            <a:off x="9583270" y="3352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924800" y="3124200"/>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4" name="Straight Arrow Connector 73"/>
          <p:cNvCxnSpPr>
            <a:stCxn id="72" idx="4"/>
          </p:cNvCxnSpPr>
          <p:nvPr/>
        </p:nvCxnSpPr>
        <p:spPr>
          <a:xfrm>
            <a:off x="8153400" y="3581400"/>
            <a:ext cx="0"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7620000" y="3886201"/>
            <a:ext cx="1095172" cy="276999"/>
          </a:xfrm>
          <a:prstGeom prst="rect">
            <a:avLst/>
          </a:prstGeom>
          <a:noFill/>
        </p:spPr>
        <p:txBody>
          <a:bodyPr wrap="none" rtlCol="1">
            <a:spAutoFit/>
          </a:bodyPr>
          <a:lstStyle/>
          <a:p>
            <a:r>
              <a:rPr lang="en-US" sz="1200" b="1" dirty="0" err="1">
                <a:solidFill>
                  <a:srgbClr val="FF0000"/>
                </a:solidFill>
              </a:rPr>
              <a:t>current.data</a:t>
            </a:r>
            <a:endParaRPr lang="x-none" sz="12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t>ADT List</a:t>
            </a:r>
          </a:p>
        </p:txBody>
      </p:sp>
      <p:sp>
        <p:nvSpPr>
          <p:cNvPr id="36" name="Content Placeholder 35"/>
          <p:cNvSpPr>
            <a:spLocks noGrp="1"/>
          </p:cNvSpPr>
          <p:nvPr>
            <p:ph idx="1"/>
          </p:nvPr>
        </p:nvSpPr>
        <p:spPr/>
        <p:txBody>
          <a:bodyPr/>
          <a:lstStyle/>
          <a:p>
            <a:endParaRPr lang="x-none"/>
          </a:p>
        </p:txBody>
      </p:sp>
      <p:sp>
        <p:nvSpPr>
          <p:cNvPr id="3074" name="Slide Number Placeholder 4"/>
          <p:cNvSpPr>
            <a:spLocks noGrp="1"/>
          </p:cNvSpPr>
          <p:nvPr>
            <p:ph type="sldNum" sz="quarter" idx="12"/>
          </p:nvPr>
        </p:nvSpPr>
        <p:spPr>
          <a:noFill/>
        </p:spPr>
        <p:txBody>
          <a:bodyPr/>
          <a:lstStyle/>
          <a:p>
            <a:fld id="{A477255D-14E2-4372-A45F-C2528A8918D5}" type="slidenum">
              <a:rPr lang="en-US" smtClean="0"/>
              <a:pPr/>
              <a:t>2</a:t>
            </a:fld>
            <a:endParaRPr lang="en-US"/>
          </a:p>
        </p:txBody>
      </p:sp>
      <p:grpSp>
        <p:nvGrpSpPr>
          <p:cNvPr id="2" name="Group 27"/>
          <p:cNvGrpSpPr>
            <a:grpSpLocks/>
          </p:cNvGrpSpPr>
          <p:nvPr/>
        </p:nvGrpSpPr>
        <p:grpSpPr bwMode="auto">
          <a:xfrm>
            <a:off x="4572000" y="2286000"/>
            <a:ext cx="3657600" cy="2057400"/>
            <a:chOff x="1920" y="1440"/>
            <a:chExt cx="2016" cy="1296"/>
          </a:xfrm>
        </p:grpSpPr>
        <p:grpSp>
          <p:nvGrpSpPr>
            <p:cNvPr id="3" name="Group 4"/>
            <p:cNvGrpSpPr>
              <a:grpSpLocks/>
            </p:cNvGrpSpPr>
            <p:nvPr/>
          </p:nvGrpSpPr>
          <p:grpSpPr bwMode="auto">
            <a:xfrm>
              <a:off x="1920" y="1440"/>
              <a:ext cx="2016" cy="1296"/>
              <a:chOff x="3072" y="1488"/>
              <a:chExt cx="2016" cy="1296"/>
            </a:xfrm>
          </p:grpSpPr>
          <p:grpSp>
            <p:nvGrpSpPr>
              <p:cNvPr id="4" name="Group 5"/>
              <p:cNvGrpSpPr>
                <a:grpSpLocks/>
              </p:cNvGrpSpPr>
              <p:nvPr/>
            </p:nvGrpSpPr>
            <p:grpSpPr bwMode="auto">
              <a:xfrm>
                <a:off x="3072" y="1488"/>
                <a:ext cx="722" cy="288"/>
                <a:chOff x="3072" y="1488"/>
                <a:chExt cx="722" cy="288"/>
              </a:xfrm>
            </p:grpSpPr>
            <p:sp>
              <p:nvSpPr>
                <p:cNvPr id="3105" name="Rectangle 6"/>
                <p:cNvSpPr>
                  <a:spLocks noChangeArrowheads="1"/>
                </p:cNvSpPr>
                <p:nvPr/>
              </p:nvSpPr>
              <p:spPr bwMode="auto">
                <a:xfrm>
                  <a:off x="3072" y="1488"/>
                  <a:ext cx="720" cy="288"/>
                </a:xfrm>
                <a:prstGeom prst="rect">
                  <a:avLst/>
                </a:prstGeom>
                <a:noFill/>
                <a:ln w="9525">
                  <a:solidFill>
                    <a:schemeClr val="tx1"/>
                  </a:solidFill>
                  <a:miter lim="800000"/>
                  <a:headEnd/>
                  <a:tailEnd/>
                </a:ln>
              </p:spPr>
              <p:txBody>
                <a:bodyPr wrap="none" anchor="ctr"/>
                <a:lstStyle/>
                <a:p>
                  <a:endParaRPr lang="en-US"/>
                </a:p>
              </p:txBody>
            </p:sp>
            <p:sp>
              <p:nvSpPr>
                <p:cNvPr id="3106" name="Text Box 7"/>
                <p:cNvSpPr txBox="1">
                  <a:spLocks noChangeArrowheads="1"/>
                </p:cNvSpPr>
                <p:nvPr/>
              </p:nvSpPr>
              <p:spPr bwMode="auto">
                <a:xfrm>
                  <a:off x="3110" y="1512"/>
                  <a:ext cx="684" cy="231"/>
                </a:xfrm>
                <a:prstGeom prst="rect">
                  <a:avLst/>
                </a:prstGeom>
                <a:noFill/>
                <a:ln w="9525">
                  <a:noFill/>
                  <a:miter lim="800000"/>
                  <a:headEnd/>
                  <a:tailEnd/>
                </a:ln>
              </p:spPr>
              <p:txBody>
                <a:bodyPr wrap="none">
                  <a:spAutoFit/>
                </a:bodyPr>
                <a:lstStyle/>
                <a:p>
                  <a:r>
                    <a:rPr lang="en-US" b="1" dirty="0"/>
                    <a:t>Elements</a:t>
                  </a:r>
                  <a:endParaRPr lang="en-GB" b="1" dirty="0"/>
                </a:p>
              </p:txBody>
            </p:sp>
          </p:grpSp>
          <p:grpSp>
            <p:nvGrpSpPr>
              <p:cNvPr id="5" name="Group 8"/>
              <p:cNvGrpSpPr>
                <a:grpSpLocks/>
              </p:cNvGrpSpPr>
              <p:nvPr/>
            </p:nvGrpSpPr>
            <p:grpSpPr bwMode="auto">
              <a:xfrm>
                <a:off x="3840" y="1488"/>
                <a:ext cx="720" cy="288"/>
                <a:chOff x="4416" y="1968"/>
                <a:chExt cx="720" cy="288"/>
              </a:xfrm>
            </p:grpSpPr>
            <p:sp>
              <p:nvSpPr>
                <p:cNvPr id="3103" name="Text Box 9"/>
                <p:cNvSpPr txBox="1">
                  <a:spLocks noChangeArrowheads="1"/>
                </p:cNvSpPr>
                <p:nvPr/>
              </p:nvSpPr>
              <p:spPr bwMode="auto">
                <a:xfrm>
                  <a:off x="4416" y="2016"/>
                  <a:ext cx="667" cy="233"/>
                </a:xfrm>
                <a:prstGeom prst="rect">
                  <a:avLst/>
                </a:prstGeom>
                <a:noFill/>
                <a:ln w="9525">
                  <a:noFill/>
                  <a:miter lim="800000"/>
                  <a:headEnd/>
                  <a:tailEnd/>
                </a:ln>
              </p:spPr>
              <p:txBody>
                <a:bodyPr wrap="none">
                  <a:spAutoFit/>
                </a:bodyPr>
                <a:lstStyle/>
                <a:p>
                  <a:r>
                    <a:rPr lang="en-US" b="1" dirty="0"/>
                    <a:t>Structure</a:t>
                  </a:r>
                  <a:endParaRPr lang="en-GB" b="1" dirty="0"/>
                </a:p>
              </p:txBody>
            </p:sp>
            <p:sp>
              <p:nvSpPr>
                <p:cNvPr id="3104" name="Rectangle 10"/>
                <p:cNvSpPr>
                  <a:spLocks noChangeArrowheads="1"/>
                </p:cNvSpPr>
                <p:nvPr/>
              </p:nvSpPr>
              <p:spPr bwMode="auto">
                <a:xfrm>
                  <a:off x="4416" y="1968"/>
                  <a:ext cx="720" cy="288"/>
                </a:xfrm>
                <a:prstGeom prst="rect">
                  <a:avLst/>
                </a:prstGeom>
                <a:noFill/>
                <a:ln w="9525">
                  <a:solidFill>
                    <a:schemeClr val="tx1"/>
                  </a:solidFill>
                  <a:miter lim="800000"/>
                  <a:headEnd/>
                  <a:tailEnd/>
                </a:ln>
              </p:spPr>
              <p:txBody>
                <a:bodyPr wrap="none" anchor="ctr"/>
                <a:lstStyle/>
                <a:p>
                  <a:endParaRPr lang="en-US"/>
                </a:p>
              </p:txBody>
            </p:sp>
          </p:grpSp>
          <p:sp>
            <p:nvSpPr>
              <p:cNvPr id="3096" name="Rectangle 11"/>
              <p:cNvSpPr>
                <a:spLocks noChangeArrowheads="1"/>
              </p:cNvSpPr>
              <p:nvPr/>
            </p:nvSpPr>
            <p:spPr bwMode="auto">
              <a:xfrm>
                <a:off x="3360" y="2112"/>
                <a:ext cx="720" cy="288"/>
              </a:xfrm>
              <a:prstGeom prst="rect">
                <a:avLst/>
              </a:prstGeom>
              <a:noFill/>
              <a:ln w="9525">
                <a:solidFill>
                  <a:schemeClr val="tx1"/>
                </a:solidFill>
                <a:miter lim="800000"/>
                <a:headEnd/>
                <a:tailEnd/>
              </a:ln>
            </p:spPr>
            <p:txBody>
              <a:bodyPr wrap="none" anchor="ctr"/>
              <a:lstStyle/>
              <a:p>
                <a:endParaRPr lang="en-US"/>
              </a:p>
            </p:txBody>
          </p:sp>
          <p:sp>
            <p:nvSpPr>
              <p:cNvPr id="3097" name="Rectangle 12"/>
              <p:cNvSpPr>
                <a:spLocks noChangeArrowheads="1"/>
              </p:cNvSpPr>
              <p:nvPr/>
            </p:nvSpPr>
            <p:spPr bwMode="auto">
              <a:xfrm>
                <a:off x="4272" y="2112"/>
                <a:ext cx="816" cy="288"/>
              </a:xfrm>
              <a:prstGeom prst="rect">
                <a:avLst/>
              </a:prstGeom>
              <a:noFill/>
              <a:ln w="9525">
                <a:solidFill>
                  <a:schemeClr val="tx1"/>
                </a:solidFill>
                <a:miter lim="800000"/>
                <a:headEnd/>
                <a:tailEnd/>
              </a:ln>
            </p:spPr>
            <p:txBody>
              <a:bodyPr wrap="none" anchor="ctr"/>
              <a:lstStyle/>
              <a:p>
                <a:endParaRPr lang="en-US"/>
              </a:p>
            </p:txBody>
          </p:sp>
          <p:sp>
            <p:nvSpPr>
              <p:cNvPr id="3098" name="Text Box 13"/>
              <p:cNvSpPr txBox="1">
                <a:spLocks noChangeArrowheads="1"/>
              </p:cNvSpPr>
              <p:nvPr/>
            </p:nvSpPr>
            <p:spPr bwMode="auto">
              <a:xfrm>
                <a:off x="4272" y="2160"/>
                <a:ext cx="804" cy="231"/>
              </a:xfrm>
              <a:prstGeom prst="rect">
                <a:avLst/>
              </a:prstGeom>
              <a:noFill/>
              <a:ln w="9525">
                <a:noFill/>
                <a:miter lim="800000"/>
                <a:headEnd/>
                <a:tailEnd/>
              </a:ln>
            </p:spPr>
            <p:txBody>
              <a:bodyPr wrap="none">
                <a:spAutoFit/>
              </a:bodyPr>
              <a:lstStyle/>
              <a:p>
                <a:r>
                  <a:rPr lang="en-US" b="1" dirty="0"/>
                  <a:t>Operations</a:t>
                </a:r>
                <a:endParaRPr lang="en-GB" b="1" dirty="0"/>
              </a:p>
            </p:txBody>
          </p:sp>
          <p:sp>
            <p:nvSpPr>
              <p:cNvPr id="3099" name="AutoShape 14"/>
              <p:cNvSpPr>
                <a:spLocks noChangeArrowheads="1"/>
              </p:cNvSpPr>
              <p:nvPr/>
            </p:nvSpPr>
            <p:spPr bwMode="auto">
              <a:xfrm>
                <a:off x="3360" y="1776"/>
                <a:ext cx="306" cy="336"/>
              </a:xfrm>
              <a:prstGeom prst="downArrow">
                <a:avLst>
                  <a:gd name="adj1" fmla="val 50000"/>
                  <a:gd name="adj2" fmla="val 27451"/>
                </a:avLst>
              </a:prstGeom>
              <a:solidFill>
                <a:schemeClr val="accent1"/>
              </a:solidFill>
              <a:ln w="9525">
                <a:solidFill>
                  <a:schemeClr val="tx1"/>
                </a:solidFill>
                <a:miter lim="800000"/>
                <a:headEnd/>
                <a:tailEnd/>
              </a:ln>
            </p:spPr>
            <p:txBody>
              <a:bodyPr wrap="none" anchor="ctr"/>
              <a:lstStyle/>
              <a:p>
                <a:endParaRPr lang="en-US"/>
              </a:p>
            </p:txBody>
          </p:sp>
          <p:sp>
            <p:nvSpPr>
              <p:cNvPr id="3100" name="AutoShape 15"/>
              <p:cNvSpPr>
                <a:spLocks noChangeArrowheads="1"/>
              </p:cNvSpPr>
              <p:nvPr/>
            </p:nvSpPr>
            <p:spPr bwMode="auto">
              <a:xfrm>
                <a:off x="3840" y="1776"/>
                <a:ext cx="306" cy="336"/>
              </a:xfrm>
              <a:prstGeom prst="downArrow">
                <a:avLst>
                  <a:gd name="adj1" fmla="val 50000"/>
                  <a:gd name="adj2" fmla="val 27451"/>
                </a:avLst>
              </a:prstGeom>
              <a:solidFill>
                <a:schemeClr val="accent1"/>
              </a:solidFill>
              <a:ln w="9525">
                <a:solidFill>
                  <a:schemeClr val="tx1"/>
                </a:solidFill>
                <a:miter lim="800000"/>
                <a:headEnd/>
                <a:tailEnd/>
              </a:ln>
            </p:spPr>
            <p:txBody>
              <a:bodyPr wrap="none" anchor="ctr"/>
              <a:lstStyle/>
              <a:p>
                <a:endParaRPr lang="en-US"/>
              </a:p>
            </p:txBody>
          </p:sp>
          <p:sp>
            <p:nvSpPr>
              <p:cNvPr id="3101" name="AutoShape 16"/>
              <p:cNvSpPr>
                <a:spLocks noChangeArrowheads="1"/>
              </p:cNvSpPr>
              <p:nvPr/>
            </p:nvSpPr>
            <p:spPr bwMode="auto">
              <a:xfrm>
                <a:off x="3696" y="2400"/>
                <a:ext cx="306" cy="384"/>
              </a:xfrm>
              <a:prstGeom prst="downArrow">
                <a:avLst>
                  <a:gd name="adj1" fmla="val 50000"/>
                  <a:gd name="adj2" fmla="val 31373"/>
                </a:avLst>
              </a:prstGeom>
              <a:solidFill>
                <a:schemeClr val="accent1"/>
              </a:solidFill>
              <a:ln w="9525">
                <a:solidFill>
                  <a:schemeClr val="tx1"/>
                </a:solidFill>
                <a:miter lim="800000"/>
                <a:headEnd/>
                <a:tailEnd/>
              </a:ln>
            </p:spPr>
            <p:txBody>
              <a:bodyPr wrap="none" anchor="ctr"/>
              <a:lstStyle/>
              <a:p>
                <a:endParaRPr lang="en-US"/>
              </a:p>
            </p:txBody>
          </p:sp>
          <p:sp>
            <p:nvSpPr>
              <p:cNvPr id="3102" name="AutoShape 17"/>
              <p:cNvSpPr>
                <a:spLocks noChangeArrowheads="1"/>
              </p:cNvSpPr>
              <p:nvPr/>
            </p:nvSpPr>
            <p:spPr bwMode="auto">
              <a:xfrm>
                <a:off x="4464" y="2400"/>
                <a:ext cx="306" cy="384"/>
              </a:xfrm>
              <a:prstGeom prst="downArrow">
                <a:avLst>
                  <a:gd name="adj1" fmla="val 50000"/>
                  <a:gd name="adj2" fmla="val 31373"/>
                </a:avLst>
              </a:prstGeom>
              <a:solidFill>
                <a:schemeClr val="accent1"/>
              </a:solidFill>
              <a:ln w="9525">
                <a:solidFill>
                  <a:schemeClr val="tx1"/>
                </a:solidFill>
                <a:miter lim="800000"/>
                <a:headEnd/>
                <a:tailEnd/>
              </a:ln>
            </p:spPr>
            <p:txBody>
              <a:bodyPr wrap="none" anchor="ctr"/>
              <a:lstStyle/>
              <a:p>
                <a:endParaRPr lang="en-US"/>
              </a:p>
            </p:txBody>
          </p:sp>
        </p:grpSp>
        <p:sp>
          <p:nvSpPr>
            <p:cNvPr id="3093" name="Rectangle 18"/>
            <p:cNvSpPr>
              <a:spLocks noChangeArrowheads="1"/>
            </p:cNvSpPr>
            <p:nvPr/>
          </p:nvSpPr>
          <p:spPr bwMode="auto">
            <a:xfrm>
              <a:off x="2256" y="2112"/>
              <a:ext cx="568" cy="233"/>
            </a:xfrm>
            <a:prstGeom prst="rect">
              <a:avLst/>
            </a:prstGeom>
            <a:noFill/>
            <a:ln w="9525">
              <a:noFill/>
              <a:miter lim="800000"/>
              <a:headEnd/>
              <a:tailEnd/>
            </a:ln>
          </p:spPr>
          <p:txBody>
            <a:bodyPr wrap="none">
              <a:spAutoFit/>
            </a:bodyPr>
            <a:lstStyle/>
            <a:p>
              <a:r>
                <a:rPr lang="en-US" b="1"/>
                <a:t>Domain</a:t>
              </a:r>
              <a:endParaRPr lang="en-GB" b="1"/>
            </a:p>
          </p:txBody>
        </p:sp>
      </p:grpSp>
      <p:sp>
        <p:nvSpPr>
          <p:cNvPr id="123926" name="AutoShape 22"/>
          <p:cNvSpPr>
            <a:spLocks noChangeArrowheads="1"/>
          </p:cNvSpPr>
          <p:nvPr/>
        </p:nvSpPr>
        <p:spPr bwMode="auto">
          <a:xfrm>
            <a:off x="6172201" y="4724400"/>
            <a:ext cx="485775" cy="304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23927" name="AutoShape 23"/>
          <p:cNvSpPr>
            <a:spLocks noChangeArrowheads="1"/>
          </p:cNvSpPr>
          <p:nvPr/>
        </p:nvSpPr>
        <p:spPr bwMode="auto">
          <a:xfrm>
            <a:off x="6172201" y="5410200"/>
            <a:ext cx="485775" cy="304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pSp>
        <p:nvGrpSpPr>
          <p:cNvPr id="6" name="Group 32"/>
          <p:cNvGrpSpPr>
            <a:grpSpLocks/>
          </p:cNvGrpSpPr>
          <p:nvPr/>
        </p:nvGrpSpPr>
        <p:grpSpPr bwMode="auto">
          <a:xfrm>
            <a:off x="5257800" y="4343400"/>
            <a:ext cx="2209800" cy="381000"/>
            <a:chOff x="2544" y="2736"/>
            <a:chExt cx="1104" cy="240"/>
          </a:xfrm>
        </p:grpSpPr>
        <p:sp>
          <p:nvSpPr>
            <p:cNvPr id="3090" name="Rectangle 19"/>
            <p:cNvSpPr>
              <a:spLocks noChangeArrowheads="1"/>
            </p:cNvSpPr>
            <p:nvPr/>
          </p:nvSpPr>
          <p:spPr bwMode="auto">
            <a:xfrm>
              <a:off x="2544" y="2736"/>
              <a:ext cx="1104" cy="240"/>
            </a:xfrm>
            <a:prstGeom prst="rect">
              <a:avLst/>
            </a:prstGeom>
            <a:noFill/>
            <a:ln w="9525">
              <a:solidFill>
                <a:schemeClr val="tx1"/>
              </a:solidFill>
              <a:miter lim="800000"/>
              <a:headEnd/>
              <a:tailEnd/>
            </a:ln>
          </p:spPr>
          <p:txBody>
            <a:bodyPr wrap="none" anchor="ctr"/>
            <a:lstStyle/>
            <a:p>
              <a:endParaRPr lang="en-US"/>
            </a:p>
          </p:txBody>
        </p:sp>
        <p:sp>
          <p:nvSpPr>
            <p:cNvPr id="3091" name="Text Box 24"/>
            <p:cNvSpPr txBox="1">
              <a:spLocks noChangeArrowheads="1"/>
            </p:cNvSpPr>
            <p:nvPr/>
          </p:nvSpPr>
          <p:spPr bwMode="auto">
            <a:xfrm>
              <a:off x="2696" y="2736"/>
              <a:ext cx="852" cy="231"/>
            </a:xfrm>
            <a:prstGeom prst="rect">
              <a:avLst/>
            </a:prstGeom>
            <a:noFill/>
            <a:ln w="9525">
              <a:noFill/>
              <a:miter lim="800000"/>
              <a:headEnd/>
              <a:tailEnd/>
            </a:ln>
          </p:spPr>
          <p:txBody>
            <a:bodyPr wrap="square">
              <a:spAutoFit/>
            </a:bodyPr>
            <a:lstStyle/>
            <a:p>
              <a:r>
                <a:rPr lang="en-US" b="1" dirty="0"/>
                <a:t>Specification</a:t>
              </a:r>
              <a:endParaRPr lang="en-GB" b="1" dirty="0"/>
            </a:p>
          </p:txBody>
        </p:sp>
      </p:grpSp>
      <p:grpSp>
        <p:nvGrpSpPr>
          <p:cNvPr id="7" name="Group 33"/>
          <p:cNvGrpSpPr>
            <a:grpSpLocks/>
          </p:cNvGrpSpPr>
          <p:nvPr/>
        </p:nvGrpSpPr>
        <p:grpSpPr bwMode="auto">
          <a:xfrm>
            <a:off x="5257800" y="5029200"/>
            <a:ext cx="2057400" cy="381000"/>
            <a:chOff x="2496" y="3168"/>
            <a:chExt cx="1152" cy="240"/>
          </a:xfrm>
        </p:grpSpPr>
        <p:sp>
          <p:nvSpPr>
            <p:cNvPr id="3088" name="Rectangle 21"/>
            <p:cNvSpPr>
              <a:spLocks noChangeArrowheads="1"/>
            </p:cNvSpPr>
            <p:nvPr/>
          </p:nvSpPr>
          <p:spPr bwMode="auto">
            <a:xfrm>
              <a:off x="2544" y="3168"/>
              <a:ext cx="1104" cy="240"/>
            </a:xfrm>
            <a:prstGeom prst="rect">
              <a:avLst/>
            </a:prstGeom>
            <a:noFill/>
            <a:ln w="9525">
              <a:solidFill>
                <a:schemeClr val="tx1"/>
              </a:solidFill>
              <a:miter lim="800000"/>
              <a:headEnd/>
              <a:tailEnd/>
            </a:ln>
          </p:spPr>
          <p:txBody>
            <a:bodyPr wrap="none" anchor="ctr"/>
            <a:lstStyle/>
            <a:p>
              <a:endParaRPr lang="en-US"/>
            </a:p>
          </p:txBody>
        </p:sp>
        <p:sp>
          <p:nvSpPr>
            <p:cNvPr id="3089" name="Text Box 25"/>
            <p:cNvSpPr txBox="1">
              <a:spLocks noChangeArrowheads="1"/>
            </p:cNvSpPr>
            <p:nvPr/>
          </p:nvSpPr>
          <p:spPr bwMode="auto">
            <a:xfrm>
              <a:off x="2496" y="3168"/>
              <a:ext cx="1100" cy="233"/>
            </a:xfrm>
            <a:prstGeom prst="rect">
              <a:avLst/>
            </a:prstGeom>
            <a:noFill/>
            <a:ln w="9525">
              <a:noFill/>
              <a:miter lim="800000"/>
              <a:headEnd/>
              <a:tailEnd/>
            </a:ln>
          </p:spPr>
          <p:txBody>
            <a:bodyPr wrap="square">
              <a:spAutoFit/>
            </a:bodyPr>
            <a:lstStyle/>
            <a:p>
              <a:r>
                <a:rPr lang="en-US" b="1" dirty="0"/>
                <a:t>Representation</a:t>
              </a:r>
              <a:endParaRPr lang="en-GB" b="1" dirty="0"/>
            </a:p>
          </p:txBody>
        </p:sp>
      </p:grpSp>
      <p:grpSp>
        <p:nvGrpSpPr>
          <p:cNvPr id="8" name="Group 34"/>
          <p:cNvGrpSpPr>
            <a:grpSpLocks/>
          </p:cNvGrpSpPr>
          <p:nvPr/>
        </p:nvGrpSpPr>
        <p:grpSpPr bwMode="auto">
          <a:xfrm>
            <a:off x="5257800" y="5715000"/>
            <a:ext cx="2057400" cy="381000"/>
            <a:chOff x="2544" y="3600"/>
            <a:chExt cx="1104" cy="240"/>
          </a:xfrm>
        </p:grpSpPr>
        <p:sp>
          <p:nvSpPr>
            <p:cNvPr id="3086" name="Rectangle 20"/>
            <p:cNvSpPr>
              <a:spLocks noChangeArrowheads="1"/>
            </p:cNvSpPr>
            <p:nvPr/>
          </p:nvSpPr>
          <p:spPr bwMode="auto">
            <a:xfrm>
              <a:off x="2544" y="3600"/>
              <a:ext cx="1104" cy="240"/>
            </a:xfrm>
            <a:prstGeom prst="rect">
              <a:avLst/>
            </a:prstGeom>
            <a:noFill/>
            <a:ln w="9525">
              <a:solidFill>
                <a:schemeClr val="tx1"/>
              </a:solidFill>
              <a:miter lim="800000"/>
              <a:headEnd/>
              <a:tailEnd/>
            </a:ln>
          </p:spPr>
          <p:txBody>
            <a:bodyPr wrap="none" anchor="ctr"/>
            <a:lstStyle/>
            <a:p>
              <a:endParaRPr lang="en-US"/>
            </a:p>
          </p:txBody>
        </p:sp>
        <p:sp>
          <p:nvSpPr>
            <p:cNvPr id="3087" name="Text Box 26"/>
            <p:cNvSpPr txBox="1">
              <a:spLocks noChangeArrowheads="1"/>
            </p:cNvSpPr>
            <p:nvPr/>
          </p:nvSpPr>
          <p:spPr bwMode="auto">
            <a:xfrm>
              <a:off x="2544" y="3600"/>
              <a:ext cx="1014" cy="233"/>
            </a:xfrm>
            <a:prstGeom prst="rect">
              <a:avLst/>
            </a:prstGeom>
            <a:noFill/>
            <a:ln w="9525">
              <a:noFill/>
              <a:miter lim="800000"/>
              <a:headEnd/>
              <a:tailEnd/>
            </a:ln>
          </p:spPr>
          <p:txBody>
            <a:bodyPr wrap="none">
              <a:spAutoFit/>
            </a:bodyPr>
            <a:lstStyle/>
            <a:p>
              <a:r>
                <a:rPr lang="en-US" b="1"/>
                <a:t>Implementation</a:t>
              </a:r>
              <a:endParaRPr lang="en-GB" b="1"/>
            </a:p>
          </p:txBody>
        </p:sp>
      </p:grpSp>
      <p:sp>
        <p:nvSpPr>
          <p:cNvPr id="123932" name="Text Box 28"/>
          <p:cNvSpPr txBox="1">
            <a:spLocks noChangeArrowheads="1"/>
          </p:cNvSpPr>
          <p:nvPr/>
        </p:nvSpPr>
        <p:spPr bwMode="auto">
          <a:xfrm>
            <a:off x="3276601" y="4038600"/>
            <a:ext cx="1843197" cy="923330"/>
          </a:xfrm>
          <a:prstGeom prst="rect">
            <a:avLst/>
          </a:prstGeom>
          <a:noFill/>
          <a:ln w="9525">
            <a:noFill/>
            <a:miter lim="800000"/>
            <a:headEnd/>
            <a:tailEnd/>
          </a:ln>
        </p:spPr>
        <p:txBody>
          <a:bodyPr wrap="none">
            <a:spAutoFit/>
          </a:bodyPr>
          <a:lstStyle/>
          <a:p>
            <a:r>
              <a:rPr lang="en-US" b="1"/>
              <a:t>User of an ADT</a:t>
            </a:r>
          </a:p>
          <a:p>
            <a:r>
              <a:rPr lang="en-US" b="1"/>
              <a:t>must only </a:t>
            </a:r>
          </a:p>
          <a:p>
            <a:r>
              <a:rPr lang="en-US" b="1"/>
              <a:t>know this</a:t>
            </a:r>
            <a:endParaRPr lang="en-GB" b="1"/>
          </a:p>
        </p:txBody>
      </p:sp>
      <p:sp>
        <p:nvSpPr>
          <p:cNvPr id="123933" name="AutoShape 29"/>
          <p:cNvSpPr>
            <a:spLocks/>
          </p:cNvSpPr>
          <p:nvPr/>
        </p:nvSpPr>
        <p:spPr bwMode="auto">
          <a:xfrm>
            <a:off x="5029200" y="4343400"/>
            <a:ext cx="76200" cy="457200"/>
          </a:xfrm>
          <a:prstGeom prst="leftBrace">
            <a:avLst>
              <a:gd name="adj1" fmla="val 50000"/>
              <a:gd name="adj2" fmla="val 50000"/>
            </a:avLst>
          </a:prstGeom>
          <a:noFill/>
          <a:ln w="38100">
            <a:solidFill>
              <a:schemeClr val="tx1"/>
            </a:solidFill>
            <a:round/>
            <a:headEnd/>
            <a:tailEnd/>
          </a:ln>
        </p:spPr>
        <p:txBody>
          <a:bodyPr wrap="none" anchor="ctr"/>
          <a:lstStyle/>
          <a:p>
            <a:endParaRPr lang="en-US"/>
          </a:p>
        </p:txBody>
      </p:sp>
      <p:sp>
        <p:nvSpPr>
          <p:cNvPr id="123934" name="AutoShape 30"/>
          <p:cNvSpPr>
            <a:spLocks/>
          </p:cNvSpPr>
          <p:nvPr/>
        </p:nvSpPr>
        <p:spPr bwMode="auto">
          <a:xfrm>
            <a:off x="7391400" y="4343400"/>
            <a:ext cx="228600" cy="1828800"/>
          </a:xfrm>
          <a:prstGeom prst="rightBrace">
            <a:avLst>
              <a:gd name="adj1" fmla="val 66667"/>
              <a:gd name="adj2" fmla="val 50000"/>
            </a:avLst>
          </a:prstGeom>
          <a:noFill/>
          <a:ln w="38100">
            <a:solidFill>
              <a:schemeClr val="tx1"/>
            </a:solidFill>
            <a:round/>
            <a:headEnd/>
            <a:tailEnd/>
          </a:ln>
        </p:spPr>
        <p:txBody>
          <a:bodyPr wrap="none" anchor="ctr"/>
          <a:lstStyle/>
          <a:p>
            <a:endParaRPr lang="en-US"/>
          </a:p>
        </p:txBody>
      </p:sp>
      <p:sp>
        <p:nvSpPr>
          <p:cNvPr id="123935" name="Text Box 31"/>
          <p:cNvSpPr txBox="1">
            <a:spLocks noChangeArrowheads="1"/>
          </p:cNvSpPr>
          <p:nvPr/>
        </p:nvSpPr>
        <p:spPr bwMode="auto">
          <a:xfrm>
            <a:off x="7696200" y="4724401"/>
            <a:ext cx="2172390" cy="646331"/>
          </a:xfrm>
          <a:prstGeom prst="rect">
            <a:avLst/>
          </a:prstGeom>
          <a:noFill/>
          <a:ln w="9525">
            <a:noFill/>
            <a:miter lim="800000"/>
            <a:headEnd/>
            <a:tailEnd/>
          </a:ln>
        </p:spPr>
        <p:txBody>
          <a:bodyPr wrap="none">
            <a:spAutoFit/>
          </a:bodyPr>
          <a:lstStyle/>
          <a:p>
            <a:r>
              <a:rPr lang="en-US" b="1"/>
              <a:t>Implementer must</a:t>
            </a:r>
          </a:p>
          <a:p>
            <a:r>
              <a:rPr lang="en-US" b="1"/>
              <a:t>know all these.</a:t>
            </a:r>
            <a:endParaRPr lang="en-GB"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void update (T </a:t>
            </a:r>
            <a:r>
              <a:rPr lang="en-US" b="1" dirty="0" err="1">
                <a:solidFill>
                  <a:srgbClr val="FF0000"/>
                </a:solidFill>
                <a:latin typeface="SimSun" pitchFamily="2" charset="-122"/>
              </a:rPr>
              <a:t>val</a:t>
            </a:r>
            <a:r>
              <a:rPr lang="en-US" b="1" dirty="0">
                <a:solidFill>
                  <a:srgbClr val="FF0000"/>
                </a:solidFill>
                <a:latin typeface="SimSun" pitchFamily="2" charset="-122"/>
              </a:rPr>
              <a:t>) {</a:t>
            </a:r>
          </a:p>
          <a:p>
            <a:pPr eaLnBrk="1" hangingPunct="1">
              <a:lnSpc>
                <a:spcPct val="90000"/>
              </a:lnSpc>
              <a:buFontTx/>
              <a:buNone/>
            </a:pPr>
            <a:r>
              <a:rPr lang="en-US" b="1" dirty="0">
                <a:solidFill>
                  <a:srgbClr val="FF0000"/>
                </a:solidFill>
                <a:latin typeface="SimSun" pitchFamily="2" charset="-122"/>
              </a:rPr>
              <a:t>		</a:t>
            </a:r>
            <a:r>
              <a:rPr lang="en-US" b="1" dirty="0" err="1">
                <a:solidFill>
                  <a:srgbClr val="FF0000"/>
                </a:solidFill>
                <a:latin typeface="SimSun" pitchFamily="2" charset="-122"/>
              </a:rPr>
              <a:t>current.data</a:t>
            </a:r>
            <a:r>
              <a:rPr lang="en-US" b="1" dirty="0">
                <a:solidFill>
                  <a:srgbClr val="FF0000"/>
                </a:solidFill>
                <a:latin typeface="SimSun" pitchFamily="2" charset="-122"/>
              </a:rPr>
              <a:t> = </a:t>
            </a:r>
            <a:r>
              <a:rPr lang="en-US" b="1" dirty="0" err="1">
                <a:solidFill>
                  <a:srgbClr val="FF0000"/>
                </a:solidFill>
                <a:latin typeface="SimSun" pitchFamily="2" charset="-122"/>
              </a:rPr>
              <a:t>val</a:t>
            </a:r>
            <a:r>
              <a:rPr lang="en-US" b="1" dirty="0">
                <a:solidFill>
                  <a:srgbClr val="FF0000"/>
                </a:solidFill>
                <a:latin typeface="SimSun" pitchFamily="2" charset="-122"/>
              </a:rPr>
              <a:t>;</a:t>
            </a:r>
          </a:p>
          <a:p>
            <a:pPr eaLnBrk="1" hangingPunct="1">
              <a:lnSpc>
                <a:spcPct val="90000"/>
              </a:lnSpc>
              <a:buFontTx/>
              <a:buNone/>
            </a:pPr>
            <a:r>
              <a:rPr lang="en-US" b="1" dirty="0">
                <a:solidFill>
                  <a:srgbClr val="FF0000"/>
                </a:solidFill>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20</a:t>
            </a:fld>
            <a:endParaRPr lang="en-US"/>
          </a:p>
        </p:txBody>
      </p:sp>
      <p:sp>
        <p:nvSpPr>
          <p:cNvPr id="58" name="Rectangle 57"/>
          <p:cNvSpPr/>
          <p:nvPr/>
        </p:nvSpPr>
        <p:spPr>
          <a:xfrm>
            <a:off x="70507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9" name="Straight Connector 58"/>
          <p:cNvCxnSpPr>
            <a:stCxn id="58" idx="0"/>
            <a:endCxn id="58" idx="2"/>
          </p:cNvCxnSpPr>
          <p:nvPr/>
        </p:nvCxnSpPr>
        <p:spPr>
          <a:xfrm>
            <a:off x="73174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319680"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117496" y="2286000"/>
            <a:ext cx="354584" cy="369332"/>
          </a:xfrm>
          <a:prstGeom prst="rect">
            <a:avLst/>
          </a:prstGeom>
          <a:noFill/>
        </p:spPr>
        <p:txBody>
          <a:bodyPr wrap="none" rtlCol="1">
            <a:spAutoFit/>
          </a:bodyPr>
          <a:lstStyle/>
          <a:p>
            <a:r>
              <a:rPr lang="en-US" dirty="0"/>
              <a:t>H</a:t>
            </a:r>
            <a:endParaRPr lang="x-none" dirty="0"/>
          </a:p>
        </p:txBody>
      </p:sp>
      <p:sp>
        <p:nvSpPr>
          <p:cNvPr id="62" name="TextBox 61"/>
          <p:cNvSpPr txBox="1"/>
          <p:nvPr/>
        </p:nvSpPr>
        <p:spPr>
          <a:xfrm>
            <a:off x="8574740" y="3124200"/>
            <a:ext cx="415498" cy="369332"/>
          </a:xfrm>
          <a:prstGeom prst="rect">
            <a:avLst/>
          </a:prstGeom>
          <a:noFill/>
        </p:spPr>
        <p:txBody>
          <a:bodyPr wrap="none" rtlCol="1">
            <a:spAutoFit/>
          </a:bodyPr>
          <a:lstStyle/>
          <a:p>
            <a:r>
              <a:rPr lang="en-US" dirty="0"/>
              <a:t>…</a:t>
            </a:r>
            <a:endParaRPr lang="x-none" dirty="0"/>
          </a:p>
        </p:txBody>
      </p:sp>
      <p:sp>
        <p:nvSpPr>
          <p:cNvPr id="63" name="Rectangle 62"/>
          <p:cNvSpPr/>
          <p:nvPr/>
        </p:nvSpPr>
        <p:spPr>
          <a:xfrm>
            <a:off x="90319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4" name="Straight Connector 63"/>
          <p:cNvCxnSpPr>
            <a:stCxn id="63" idx="0"/>
            <a:endCxn id="63" idx="2"/>
          </p:cNvCxnSpPr>
          <p:nvPr/>
        </p:nvCxnSpPr>
        <p:spPr>
          <a:xfrm>
            <a:off x="92986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14286"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43956" y="2286000"/>
            <a:ext cx="354584" cy="369332"/>
          </a:xfrm>
          <a:prstGeom prst="rect">
            <a:avLst/>
          </a:prstGeom>
          <a:noFill/>
        </p:spPr>
        <p:txBody>
          <a:bodyPr wrap="none" rtlCol="1">
            <a:spAutoFit/>
          </a:bodyPr>
          <a:lstStyle/>
          <a:p>
            <a:r>
              <a:rPr lang="en-US" dirty="0"/>
              <a:t>C</a:t>
            </a:r>
            <a:endParaRPr lang="x-none" dirty="0"/>
          </a:p>
        </p:txBody>
      </p:sp>
      <p:sp>
        <p:nvSpPr>
          <p:cNvPr id="67" name="Rectangle 66"/>
          <p:cNvSpPr/>
          <p:nvPr/>
        </p:nvSpPr>
        <p:spPr>
          <a:xfrm>
            <a:off x="80413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8" name="Straight Connector 67"/>
          <p:cNvCxnSpPr>
            <a:stCxn id="67" idx="0"/>
            <a:endCxn id="67" idx="2"/>
          </p:cNvCxnSpPr>
          <p:nvPr/>
        </p:nvCxnSpPr>
        <p:spPr>
          <a:xfrm>
            <a:off x="83080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625842" y="3124200"/>
            <a:ext cx="415498" cy="369332"/>
          </a:xfrm>
          <a:prstGeom prst="rect">
            <a:avLst/>
          </a:prstGeom>
          <a:noFill/>
        </p:spPr>
        <p:txBody>
          <a:bodyPr wrap="none" rtlCol="1">
            <a:spAutoFit/>
          </a:bodyPr>
          <a:lstStyle/>
          <a:p>
            <a:r>
              <a:rPr lang="en-US" dirty="0"/>
              <a:t>…</a:t>
            </a:r>
            <a:endParaRPr lang="x-none" dirty="0"/>
          </a:p>
        </p:txBody>
      </p:sp>
      <p:sp>
        <p:nvSpPr>
          <p:cNvPr id="70" name="TextBox 69"/>
          <p:cNvSpPr txBox="1"/>
          <p:nvPr/>
        </p:nvSpPr>
        <p:spPr>
          <a:xfrm>
            <a:off x="9546721" y="3654624"/>
            <a:ext cx="463588" cy="307777"/>
          </a:xfrm>
          <a:prstGeom prst="rect">
            <a:avLst/>
          </a:prstGeom>
          <a:noFill/>
        </p:spPr>
        <p:txBody>
          <a:bodyPr wrap="none" rtlCol="1">
            <a:spAutoFit/>
          </a:bodyPr>
          <a:lstStyle/>
          <a:p>
            <a:r>
              <a:rPr lang="en-US" sz="1400" dirty="0"/>
              <a:t>null</a:t>
            </a:r>
            <a:endParaRPr lang="x-none" sz="1400" dirty="0"/>
          </a:p>
        </p:txBody>
      </p:sp>
      <p:cxnSp>
        <p:nvCxnSpPr>
          <p:cNvPr id="71" name="Shape 70"/>
          <p:cNvCxnSpPr/>
          <p:nvPr/>
        </p:nvCxnSpPr>
        <p:spPr>
          <a:xfrm>
            <a:off x="9583270" y="3352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924800" y="3124200"/>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4" name="Straight Arrow Connector 73"/>
          <p:cNvCxnSpPr>
            <a:stCxn id="75" idx="0"/>
            <a:endCxn id="72" idx="4"/>
          </p:cNvCxnSpPr>
          <p:nvPr/>
        </p:nvCxnSpPr>
        <p:spPr>
          <a:xfrm flipV="1">
            <a:off x="8149026" y="3581400"/>
            <a:ext cx="4375"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7951696" y="3886201"/>
            <a:ext cx="394659" cy="276999"/>
          </a:xfrm>
          <a:prstGeom prst="rect">
            <a:avLst/>
          </a:prstGeom>
          <a:noFill/>
        </p:spPr>
        <p:txBody>
          <a:bodyPr wrap="none" rtlCol="1">
            <a:spAutoFit/>
          </a:bodyPr>
          <a:lstStyle/>
          <a:p>
            <a:r>
              <a:rPr lang="en-US" sz="1200" b="1" dirty="0" err="1">
                <a:solidFill>
                  <a:srgbClr val="FF0000"/>
                </a:solidFill>
              </a:rPr>
              <a:t>val</a:t>
            </a:r>
            <a:endParaRPr lang="x-none" sz="12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if (empty()) {</a:t>
            </a:r>
          </a:p>
          <a:p>
            <a:pPr eaLnBrk="1" hangingPunct="1">
              <a:lnSpc>
                <a:spcPct val="90000"/>
              </a:lnSpc>
              <a:buFontTx/>
              <a:buNone/>
            </a:pPr>
            <a:r>
              <a:rPr lang="en-US" sz="2000" b="1" dirty="0">
                <a:solidFill>
                  <a:srgbClr val="FF0000"/>
                </a:solidFill>
                <a:latin typeface="SimSun" pitchFamily="2" charset="-122"/>
              </a:rPr>
              <a:t>			current = head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22</a:t>
            </a:fld>
            <a:endParaRPr lang="en-US"/>
          </a:p>
        </p:txBody>
      </p:sp>
      <p:sp>
        <p:nvSpPr>
          <p:cNvPr id="6" name="Rectangle 5"/>
          <p:cNvSpPr/>
          <p:nvPr/>
        </p:nvSpPr>
        <p:spPr>
          <a:xfrm>
            <a:off x="8961697" y="4419600"/>
            <a:ext cx="914400" cy="5334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9418897" y="4419600"/>
            <a:ext cx="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341704" y="1676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170895" y="1295400"/>
            <a:ext cx="354584" cy="369332"/>
          </a:xfrm>
          <a:prstGeom prst="rect">
            <a:avLst/>
          </a:prstGeom>
          <a:noFill/>
        </p:spPr>
        <p:txBody>
          <a:bodyPr wrap="none" rtlCol="1">
            <a:spAutoFit/>
          </a:bodyPr>
          <a:lstStyle/>
          <a:p>
            <a:r>
              <a:rPr lang="en-US" dirty="0"/>
              <a:t>H</a:t>
            </a:r>
            <a:endParaRPr lang="x-none" dirty="0"/>
          </a:p>
        </p:txBody>
      </p:sp>
      <p:sp>
        <p:nvSpPr>
          <p:cNvPr id="13" name="TextBox 12"/>
          <p:cNvSpPr txBox="1"/>
          <p:nvPr/>
        </p:nvSpPr>
        <p:spPr>
          <a:xfrm>
            <a:off x="9220201" y="2286000"/>
            <a:ext cx="543739" cy="369332"/>
          </a:xfrm>
          <a:prstGeom prst="rect">
            <a:avLst/>
          </a:prstGeom>
          <a:noFill/>
        </p:spPr>
        <p:txBody>
          <a:bodyPr wrap="none" rtlCol="1">
            <a:spAutoFit/>
          </a:bodyPr>
          <a:lstStyle/>
          <a:p>
            <a:r>
              <a:rPr lang="en-US" dirty="0"/>
              <a:t>null</a:t>
            </a:r>
            <a:endParaRPr lang="x-none" dirty="0"/>
          </a:p>
        </p:txBody>
      </p:sp>
      <p:cxnSp>
        <p:nvCxnSpPr>
          <p:cNvPr id="17" name="Straight Arrow Connector 16"/>
          <p:cNvCxnSpPr/>
          <p:nvPr/>
        </p:nvCxnSpPr>
        <p:spPr>
          <a:xfrm>
            <a:off x="9695809" y="1676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525000" y="1295400"/>
            <a:ext cx="354584" cy="369332"/>
          </a:xfrm>
          <a:prstGeom prst="rect">
            <a:avLst/>
          </a:prstGeom>
          <a:noFill/>
        </p:spPr>
        <p:txBody>
          <a:bodyPr wrap="none" rtlCol="1">
            <a:spAutoFit/>
          </a:bodyPr>
          <a:lstStyle/>
          <a:p>
            <a:r>
              <a:rPr lang="en-US" dirty="0"/>
              <a:t>C</a:t>
            </a:r>
            <a:endParaRPr lang="x-none" dirty="0"/>
          </a:p>
        </p:txBody>
      </p:sp>
      <p:cxnSp>
        <p:nvCxnSpPr>
          <p:cNvPr id="19" name="Straight Arrow Connector 18"/>
          <p:cNvCxnSpPr/>
          <p:nvPr/>
        </p:nvCxnSpPr>
        <p:spPr>
          <a:xfrm>
            <a:off x="9248567" y="3886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064313" y="3505200"/>
            <a:ext cx="354584" cy="369332"/>
          </a:xfrm>
          <a:prstGeom prst="rect">
            <a:avLst/>
          </a:prstGeom>
          <a:noFill/>
        </p:spPr>
        <p:txBody>
          <a:bodyPr wrap="none" rtlCol="1">
            <a:spAutoFit/>
          </a:bodyPr>
          <a:lstStyle/>
          <a:p>
            <a:r>
              <a:rPr lang="en-US" dirty="0"/>
              <a:t>H</a:t>
            </a:r>
            <a:endParaRPr lang="x-none" dirty="0"/>
          </a:p>
        </p:txBody>
      </p:sp>
      <p:cxnSp>
        <p:nvCxnSpPr>
          <p:cNvPr id="21" name="Straight Arrow Connector 20"/>
          <p:cNvCxnSpPr/>
          <p:nvPr/>
        </p:nvCxnSpPr>
        <p:spPr>
          <a:xfrm>
            <a:off x="9602672" y="3886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431863" y="3505200"/>
            <a:ext cx="354584" cy="369332"/>
          </a:xfrm>
          <a:prstGeom prst="rect">
            <a:avLst/>
          </a:prstGeom>
          <a:noFill/>
        </p:spPr>
        <p:txBody>
          <a:bodyPr wrap="none" rtlCol="1">
            <a:spAutoFit/>
          </a:bodyPr>
          <a:lstStyle/>
          <a:p>
            <a:r>
              <a:rPr lang="en-US" dirty="0"/>
              <a:t>C</a:t>
            </a:r>
            <a:endParaRPr lang="x-none" dirty="0"/>
          </a:p>
        </p:txBody>
      </p:sp>
      <p:cxnSp>
        <p:nvCxnSpPr>
          <p:cNvPr id="23" name="Straight Arrow Connector 22"/>
          <p:cNvCxnSpPr/>
          <p:nvPr/>
        </p:nvCxnSpPr>
        <p:spPr>
          <a:xfrm>
            <a:off x="9525000" y="28194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1400" y="12954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
        <p:nvSpPr>
          <p:cNvPr id="24" name="TextBox 23"/>
          <p:cNvSpPr txBox="1"/>
          <p:nvPr/>
        </p:nvSpPr>
        <p:spPr>
          <a:xfrm>
            <a:off x="9982201" y="4546599"/>
            <a:ext cx="543739" cy="369332"/>
          </a:xfrm>
          <a:prstGeom prst="rect">
            <a:avLst/>
          </a:prstGeom>
          <a:noFill/>
        </p:spPr>
        <p:txBody>
          <a:bodyPr wrap="none" rtlCol="1">
            <a:spAutoFit/>
          </a:bodyPr>
          <a:lstStyle/>
          <a:p>
            <a:r>
              <a:rPr lang="en-US" dirty="0"/>
              <a:t>null</a:t>
            </a:r>
            <a:endParaRPr lang="x-none" dirty="0"/>
          </a:p>
        </p:txBody>
      </p:sp>
      <p:cxnSp>
        <p:nvCxnSpPr>
          <p:cNvPr id="26" name="Straight Arrow Connector 25"/>
          <p:cNvCxnSpPr/>
          <p:nvPr/>
        </p:nvCxnSpPr>
        <p:spPr>
          <a:xfrm>
            <a:off x="9660463" y="47244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23</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24</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sp>
        <p:nvSpPr>
          <p:cNvPr id="16" name="TextBox 1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25</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6" name="Straight Arrow Connector 15"/>
          <p:cNvCxnSpPr/>
          <p:nvPr/>
        </p:nvCxnSpPr>
        <p:spPr>
          <a:xfrm>
            <a:off x="5140536"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26</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7" name="Straight Arrow Connector 16"/>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sp>
        <p:nvSpPr>
          <p:cNvPr id="22" name="TextBox 2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a:t>
            </a:r>
            <a:r>
              <a:rPr lang="en-US" sz="2000" b="1" dirty="0" err="1">
                <a:solidFill>
                  <a:srgbClr val="FF0000"/>
                </a:solidFill>
                <a:latin typeface="SimSun" pitchFamily="2" charset="-122"/>
              </a:rPr>
              <a:t>tmp</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27</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7" name="Straight Arrow Connector 16"/>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cxnSp>
        <p:nvCxnSpPr>
          <p:cNvPr id="22" name="Straight Arrow Connector 21"/>
          <p:cNvCxnSpPr/>
          <p:nvPr/>
        </p:nvCxnSpPr>
        <p:spPr>
          <a:xfrm flipV="1">
            <a:off x="563880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28</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cxnSp>
        <p:nvCxnSpPr>
          <p:cNvPr id="29" name="Straight Arrow Connector 28"/>
          <p:cNvCxnSpPr>
            <a:endCxn id="32" idx="1"/>
          </p:cNvCxnSpPr>
          <p:nvPr/>
        </p:nvCxnSpPr>
        <p:spPr>
          <a:xfrm>
            <a:off x="5130801"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511801"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5778501"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892801" y="5562600"/>
            <a:ext cx="381000" cy="2"/>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73019"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602689" y="4797623"/>
            <a:ext cx="354584" cy="369332"/>
          </a:xfrm>
          <a:prstGeom prst="rect">
            <a:avLst/>
          </a:prstGeom>
          <a:noFill/>
        </p:spPr>
        <p:txBody>
          <a:bodyPr wrap="none" rtlCol="1">
            <a:spAutoFit/>
          </a:bodyPr>
          <a:lstStyle/>
          <a:p>
            <a:r>
              <a:rPr lang="en-US" dirty="0"/>
              <a:t>C</a:t>
            </a:r>
            <a:endParaRPr lang="x-none" dirty="0"/>
          </a:p>
        </p:txBody>
      </p:sp>
      <p:sp>
        <p:nvSpPr>
          <p:cNvPr id="37" name="TextBox 36"/>
          <p:cNvSpPr txBox="1"/>
          <p:nvPr/>
        </p:nvSpPr>
        <p:spPr>
          <a:xfrm>
            <a:off x="6273802" y="5379533"/>
            <a:ext cx="543739" cy="369332"/>
          </a:xfrm>
          <a:prstGeom prst="rect">
            <a:avLst/>
          </a:prstGeom>
          <a:noFill/>
        </p:spPr>
        <p:txBody>
          <a:bodyPr wrap="none" rtlCol="1">
            <a:spAutoFit/>
          </a:bodyPr>
          <a:lstStyle/>
          <a:p>
            <a:r>
              <a:rPr lang="en-US" dirty="0"/>
              <a:t>null</a:t>
            </a:r>
            <a:endParaRPr lang="x-none" dirty="0"/>
          </a:p>
        </p:txBody>
      </p:sp>
      <p:sp>
        <p:nvSpPr>
          <p:cNvPr id="38" name="TextBox 3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29</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ADT List: Specification</a:t>
            </a:r>
          </a:p>
        </p:txBody>
      </p:sp>
      <p:sp>
        <p:nvSpPr>
          <p:cNvPr id="5124" name="Rectangle 3"/>
          <p:cNvSpPr>
            <a:spLocks noGrp="1" noChangeArrowheads="1"/>
          </p:cNvSpPr>
          <p:nvPr>
            <p:ph idx="1"/>
          </p:nvPr>
        </p:nvSpPr>
        <p:spPr/>
        <p:txBody>
          <a:bodyPr>
            <a:normAutofit/>
          </a:bodyPr>
          <a:lstStyle/>
          <a:p>
            <a:pPr>
              <a:buNone/>
            </a:pPr>
            <a:r>
              <a:rPr lang="en-US" sz="2800" b="1" u="sng" dirty="0"/>
              <a:t>Elements:</a:t>
            </a:r>
            <a:r>
              <a:rPr lang="en-US" sz="2800" dirty="0"/>
              <a:t> The elements are of generic type &lt;Type&gt; </a:t>
            </a:r>
            <a:r>
              <a:rPr lang="en-US" sz="2800" dirty="0">
                <a:solidFill>
                  <a:schemeClr val="tx2">
                    <a:lumMod val="40000"/>
                    <a:lumOff val="60000"/>
                  </a:schemeClr>
                </a:solidFill>
              </a:rPr>
              <a:t>(The elements are placed in nodes for linked list implementation).</a:t>
            </a:r>
          </a:p>
          <a:p>
            <a:pPr>
              <a:buNone/>
            </a:pPr>
            <a:endParaRPr lang="en-US" sz="2800" b="1" u="sng" dirty="0"/>
          </a:p>
          <a:p>
            <a:pPr>
              <a:buNone/>
            </a:pPr>
            <a:r>
              <a:rPr lang="en-US" sz="2800" b="1" u="sng" dirty="0"/>
              <a:t>Structure:</a:t>
            </a:r>
            <a:r>
              <a:rPr lang="en-US" sz="2800" dirty="0"/>
              <a:t> the elements are linearly arranged. The first element is called </a:t>
            </a:r>
            <a:r>
              <a:rPr lang="en-US" sz="2800" u="sng" dirty="0"/>
              <a:t>head</a:t>
            </a:r>
            <a:r>
              <a:rPr lang="en-US" sz="2800" dirty="0"/>
              <a:t>, there is a element called </a:t>
            </a:r>
            <a:r>
              <a:rPr lang="en-US" sz="2800" u="sng" dirty="0"/>
              <a:t>current</a:t>
            </a:r>
            <a:r>
              <a:rPr lang="en-US" sz="2800" dirty="0"/>
              <a:t>.</a:t>
            </a:r>
          </a:p>
          <a:p>
            <a:pPr eaLnBrk="1" hangingPunct="1">
              <a:buFontTx/>
              <a:buNone/>
            </a:pPr>
            <a:endParaRPr lang="en-US" sz="2800" dirty="0"/>
          </a:p>
          <a:p>
            <a:pPr eaLnBrk="1" hangingPunct="1">
              <a:buFontTx/>
              <a:buNone/>
            </a:pPr>
            <a:r>
              <a:rPr lang="en-US" sz="2800" b="1" u="sng" dirty="0"/>
              <a:t>Domain:</a:t>
            </a:r>
            <a:r>
              <a:rPr lang="en-US" sz="2800" dirty="0"/>
              <a:t> the number of elements in the list is bounded therefore the domain is finite. Type name of elements in the domain: List</a:t>
            </a:r>
          </a:p>
        </p:txBody>
      </p:sp>
      <p:sp>
        <p:nvSpPr>
          <p:cNvPr id="5122" name="Slide Number Placeholder 5"/>
          <p:cNvSpPr>
            <a:spLocks noGrp="1"/>
          </p:cNvSpPr>
          <p:nvPr>
            <p:ph type="sldNum" sz="quarter" idx="12"/>
          </p:nvPr>
        </p:nvSpPr>
        <p:spPr>
          <a:noFill/>
        </p:spPr>
        <p:txBody>
          <a:bodyPr/>
          <a:lstStyle/>
          <a:p>
            <a:fld id="{0639849F-C172-4FF7-8674-B2E80D2E0847}"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30</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sp>
        <p:nvSpPr>
          <p:cNvPr id="18" name="TextBox 1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31</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8" name="Straight Arrow Connector 17"/>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32</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8" name="Straight Arrow Connector 17"/>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sp>
        <p:nvSpPr>
          <p:cNvPr id="32" name="TextBox 3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a:t>
            </a:r>
            <a:r>
              <a:rPr lang="en-US" sz="2000" b="1" dirty="0" err="1">
                <a:solidFill>
                  <a:srgbClr val="FF0000"/>
                </a:solidFill>
                <a:latin typeface="SimSun" pitchFamily="2" charset="-122"/>
              </a:rPr>
              <a:t>tmp</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33</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8" name="Straight Arrow Connector 17"/>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cxnSp>
        <p:nvCxnSpPr>
          <p:cNvPr id="30" name="Straight Arrow Connector 29"/>
          <p:cNvCxnSpPr/>
          <p:nvPr/>
        </p:nvCxnSpPr>
        <p:spPr>
          <a:xfrm flipV="1">
            <a:off x="563880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34</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818715"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6260912"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527612"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9" idx="1"/>
          </p:cNvCxnSpPr>
          <p:nvPr/>
        </p:nvCxnSpPr>
        <p:spPr>
          <a:xfrm>
            <a:off x="5105400"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86400"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753100"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867400" y="5562600"/>
            <a:ext cx="381000" cy="2"/>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47618"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577288" y="4797623"/>
            <a:ext cx="354584" cy="369332"/>
          </a:xfrm>
          <a:prstGeom prst="rect">
            <a:avLst/>
          </a:prstGeom>
          <a:noFill/>
        </p:spPr>
        <p:txBody>
          <a:bodyPr wrap="none" rtlCol="1">
            <a:spAutoFit/>
          </a:bodyPr>
          <a:lstStyle/>
          <a:p>
            <a:r>
              <a:rPr lang="en-US" dirty="0"/>
              <a:t>C</a:t>
            </a:r>
            <a:endParaRPr lang="x-none" dirty="0"/>
          </a:p>
        </p:txBody>
      </p:sp>
      <p:sp>
        <p:nvSpPr>
          <p:cNvPr id="40" name="TextBox 39"/>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35</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61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91200" y="4797623"/>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6096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36</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61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91200" y="4797623"/>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6096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37</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61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91200" y="4797623"/>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6096000"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72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438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38</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44066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1366" y="4760260"/>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72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438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a:t>
            </a:r>
            <a:r>
              <a:rPr lang="en-US" sz="2000" b="1" dirty="0" err="1">
                <a:solidFill>
                  <a:srgbClr val="FF0000"/>
                </a:solidFill>
                <a:latin typeface="SimSun" pitchFamily="2" charset="-122"/>
              </a:rPr>
              <a:t>tmp</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39</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44066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1366" y="4760260"/>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72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438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553200" y="5715000"/>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ADT List: Specification</a:t>
            </a:r>
          </a:p>
        </p:txBody>
      </p:sp>
      <p:sp>
        <p:nvSpPr>
          <p:cNvPr id="6148" name="Rectangle 3"/>
          <p:cNvSpPr>
            <a:spLocks noGrp="1" noChangeArrowheads="1"/>
          </p:cNvSpPr>
          <p:nvPr>
            <p:ph idx="1"/>
          </p:nvPr>
        </p:nvSpPr>
        <p:spPr/>
        <p:txBody>
          <a:bodyPr/>
          <a:lstStyle/>
          <a:p>
            <a:pPr marL="609600" indent="-609600">
              <a:lnSpc>
                <a:spcPct val="90000"/>
              </a:lnSpc>
              <a:buNone/>
            </a:pPr>
            <a:r>
              <a:rPr lang="en-US" sz="2000" b="1" u="sng" dirty="0"/>
              <a:t>Operations:</a:t>
            </a:r>
            <a:r>
              <a:rPr lang="en-US" sz="2000" dirty="0"/>
              <a:t>  We assume all operations operate on a list L.</a:t>
            </a:r>
          </a:p>
          <a:p>
            <a:pPr marL="609600" indent="-609600">
              <a:lnSpc>
                <a:spcPct val="90000"/>
              </a:lnSpc>
              <a:buFontTx/>
              <a:buAutoNum type="arabicPeriod"/>
            </a:pPr>
            <a:r>
              <a:rPr lang="en-US" sz="2000" b="1" dirty="0"/>
              <a:t>Method</a:t>
            </a:r>
            <a:r>
              <a:rPr lang="en-US" sz="2000" dirty="0"/>
              <a:t> </a:t>
            </a:r>
            <a:r>
              <a:rPr lang="en-US" sz="2000" dirty="0" err="1"/>
              <a:t>FindFirst</a:t>
            </a:r>
            <a:r>
              <a:rPr lang="en-US" sz="2000" dirty="0"/>
              <a:t> ( )</a:t>
            </a:r>
          </a:p>
          <a:p>
            <a:pPr marL="609600" indent="-609600">
              <a:lnSpc>
                <a:spcPct val="90000"/>
              </a:lnSpc>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None/>
            </a:pPr>
            <a:r>
              <a:rPr lang="en-US" sz="2000" dirty="0"/>
              <a:t>	</a:t>
            </a:r>
            <a:r>
              <a:rPr lang="en-US" sz="2000" b="1" dirty="0"/>
              <a:t>results:</a:t>
            </a:r>
            <a:r>
              <a:rPr lang="en-US" sz="2000" dirty="0"/>
              <a:t> first element set as the current element.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FindNext</a:t>
            </a:r>
            <a:r>
              <a:rPr lang="en-US" sz="2000" dirty="0"/>
              <a:t> ( )</a:t>
            </a:r>
          </a:p>
          <a:p>
            <a:pPr marL="609600" indent="-609600">
              <a:lnSpc>
                <a:spcPct val="90000"/>
              </a:lnSpc>
              <a:buNone/>
            </a:pPr>
            <a:r>
              <a:rPr lang="en-US" sz="2000" dirty="0"/>
              <a:t>	</a:t>
            </a:r>
            <a:r>
              <a:rPr lang="en-US" sz="2000" b="1" dirty="0"/>
              <a:t>requires</a:t>
            </a:r>
            <a:r>
              <a:rPr lang="en-US" sz="2000" dirty="0"/>
              <a:t>: list L is not empty. Cur is not last.  </a:t>
            </a:r>
            <a:r>
              <a:rPr lang="en-US" sz="2000" b="1" dirty="0"/>
              <a:t>input</a:t>
            </a:r>
            <a:r>
              <a:rPr lang="en-US" sz="2000" dirty="0"/>
              <a:t>: none</a:t>
            </a:r>
          </a:p>
          <a:p>
            <a:pPr marL="609600" indent="-609600">
              <a:lnSpc>
                <a:spcPct val="90000"/>
              </a:lnSpc>
              <a:buNone/>
            </a:pPr>
            <a:r>
              <a:rPr lang="en-US" sz="2000" dirty="0"/>
              <a:t>	</a:t>
            </a:r>
            <a:r>
              <a:rPr lang="en-US" sz="2000" b="1" dirty="0"/>
              <a:t>results</a:t>
            </a:r>
            <a:r>
              <a:rPr lang="en-US" sz="2000" dirty="0"/>
              <a:t>: element following the current element is made the current element.</a:t>
            </a:r>
          </a:p>
          <a:p>
            <a:pPr marL="609600" indent="-609600">
              <a:lnSpc>
                <a:spcPct val="90000"/>
              </a:lnSpc>
              <a:buNone/>
            </a:pPr>
            <a:r>
              <a:rPr lang="en-US" sz="2000" dirty="0"/>
              <a:t>	</a:t>
            </a:r>
            <a:r>
              <a:rPr lang="en-US" sz="2000" b="1" dirty="0"/>
              <a:t>output</a:t>
            </a:r>
            <a:r>
              <a:rPr lang="en-US" sz="2000" dirty="0"/>
              <a:t>: none.</a:t>
            </a:r>
          </a:p>
          <a:p>
            <a:pPr marL="609600" indent="-609600">
              <a:lnSpc>
                <a:spcPct val="90000"/>
              </a:lnSpc>
              <a:buFontTx/>
              <a:buAutoNum type="arabicPeriod" startAt="3"/>
            </a:pPr>
            <a:r>
              <a:rPr lang="en-US" sz="2000" b="1" dirty="0"/>
              <a:t>Method</a:t>
            </a:r>
            <a:r>
              <a:rPr lang="en-US" sz="2000" dirty="0"/>
              <a:t> Retrieve (Type e)</a:t>
            </a:r>
          </a:p>
          <a:p>
            <a:pPr marL="609600" indent="-609600">
              <a:lnSpc>
                <a:spcPct val="90000"/>
              </a:lnSpc>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None/>
            </a:pPr>
            <a:r>
              <a:rPr lang="en-US" sz="2000" dirty="0"/>
              <a:t>	</a:t>
            </a:r>
            <a:r>
              <a:rPr lang="en-US" sz="2000" b="1" dirty="0"/>
              <a:t>results</a:t>
            </a:r>
            <a:r>
              <a:rPr lang="en-US" sz="2000" dirty="0"/>
              <a:t>: current element is copied into e. </a:t>
            </a:r>
            <a:r>
              <a:rPr lang="en-US" sz="2000" b="1" dirty="0"/>
              <a:t>output</a:t>
            </a:r>
            <a:r>
              <a:rPr lang="en-US" sz="2000" dirty="0"/>
              <a:t>: element e.</a:t>
            </a:r>
          </a:p>
        </p:txBody>
      </p:sp>
      <p:sp>
        <p:nvSpPr>
          <p:cNvPr id="6146" name="Slide Number Placeholder 5"/>
          <p:cNvSpPr>
            <a:spLocks noGrp="1"/>
          </p:cNvSpPr>
          <p:nvPr>
            <p:ph type="sldNum" sz="quarter" idx="12"/>
          </p:nvPr>
        </p:nvSpPr>
        <p:spPr>
          <a:noFill/>
        </p:spPr>
        <p:txBody>
          <a:bodyPr/>
          <a:lstStyle/>
          <a:p>
            <a:fld id="{ACC0C909-8CBC-45B0-B085-3A4DF53A687D}"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40</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7941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82513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85180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260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7527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9241921"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6681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3" idx="1"/>
          </p:cNvCxnSpPr>
          <p:nvPr/>
        </p:nvCxnSpPr>
        <p:spPr>
          <a:xfrm>
            <a:off x="6096000"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477000"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743700"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flipV="1">
            <a:off x="6858001" y="5547955"/>
            <a:ext cx="402721" cy="14646"/>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746419" y="5102697"/>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580095" y="4809565"/>
            <a:ext cx="354584" cy="369332"/>
          </a:xfrm>
          <a:prstGeom prst="rect">
            <a:avLst/>
          </a:prstGeom>
          <a:noFill/>
        </p:spPr>
        <p:txBody>
          <a:bodyPr wrap="none" rtlCol="1">
            <a:spAutoFit/>
          </a:bodyPr>
          <a:lstStyle/>
          <a:p>
            <a:r>
              <a:rPr lang="en-US" dirty="0"/>
              <a:t>C</a:t>
            </a:r>
            <a:endParaRPr lang="x-none" dirty="0"/>
          </a:p>
        </p:txBody>
      </p:sp>
      <p:sp>
        <p:nvSpPr>
          <p:cNvPr id="58" name="TextBox 5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a:xfrm>
            <a:off x="1981200" y="1447800"/>
            <a:ext cx="8229600" cy="4876800"/>
          </a:xfrm>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41</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05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35546" y="4797623"/>
            <a:ext cx="354584" cy="369332"/>
          </a:xfrm>
          <a:prstGeom prst="rect">
            <a:avLst/>
          </a:prstGeom>
          <a:noFill/>
        </p:spPr>
        <p:txBody>
          <a:bodyPr wrap="none" rtlCol="1">
            <a:spAutoFit/>
          </a:bodyPr>
          <a:lstStyle/>
          <a:p>
            <a:r>
              <a:rPr lang="en-US" dirty="0"/>
              <a:t>C</a:t>
            </a:r>
            <a:endParaRPr lang="x-none" dirty="0"/>
          </a:p>
        </p:txBody>
      </p: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48" name="Straight Arrow Connector 47"/>
          <p:cNvCxnSpPr/>
          <p:nvPr/>
        </p:nvCxnSpPr>
        <p:spPr>
          <a:xfrm>
            <a:off x="61535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chemeClr val="accent2"/>
                </a:solidFill>
                <a:latin typeface="SimSun" pitchFamily="2" charset="-122"/>
              </a:rPr>
              <a:t>tmp</a:t>
            </a:r>
            <a:r>
              <a:rPr lang="en-US" sz="2000" b="1" dirty="0">
                <a:solidFill>
                  <a:schemeClr val="accent2"/>
                </a:solidFill>
                <a:latin typeface="SimSun" pitchFamily="2" charset="-122"/>
              </a:rPr>
              <a:t> =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42</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05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35546" y="4797623"/>
            <a:ext cx="354584" cy="369332"/>
          </a:xfrm>
          <a:prstGeom prst="rect">
            <a:avLst/>
          </a:prstGeom>
          <a:noFill/>
        </p:spPr>
        <p:txBody>
          <a:bodyPr wrap="none" rtlCol="1">
            <a:spAutoFit/>
          </a:bodyPr>
          <a:lstStyle/>
          <a:p>
            <a:r>
              <a:rPr lang="en-US" dirty="0"/>
              <a:t>C</a:t>
            </a:r>
            <a:endParaRPr lang="x-none" dirty="0"/>
          </a:p>
        </p:txBody>
      </p: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48" name="Straight Arrow Connector 47"/>
          <p:cNvCxnSpPr/>
          <p:nvPr/>
        </p:nvCxnSpPr>
        <p:spPr>
          <a:xfrm>
            <a:off x="61535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sp>
        <p:nvSpPr>
          <p:cNvPr id="43" name="TextBox 42"/>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 = new Node&lt;T&gt; (</a:t>
            </a:r>
            <a:r>
              <a:rPr lang="en-US" sz="2000" b="1" dirty="0" err="1">
                <a:solidFill>
                  <a:schemeClr val="accent2"/>
                </a:solidFill>
                <a:latin typeface="SimSun" pitchFamily="2" charset="-122"/>
              </a:rPr>
              <a:t>val</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43</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05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35546" y="4797623"/>
            <a:ext cx="354584" cy="369332"/>
          </a:xfrm>
          <a:prstGeom prst="rect">
            <a:avLst/>
          </a:prstGeom>
          <a:noFill/>
        </p:spPr>
        <p:txBody>
          <a:bodyPr wrap="none" rtlCol="1">
            <a:spAutoFit/>
          </a:bodyPr>
          <a:lstStyle/>
          <a:p>
            <a:r>
              <a:rPr lang="en-US" dirty="0"/>
              <a:t>C</a:t>
            </a:r>
            <a:endParaRPr lang="x-none" dirty="0"/>
          </a:p>
        </p:txBody>
      </p: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48" name="Straight Arrow Connector 47"/>
          <p:cNvCxnSpPr/>
          <p:nvPr/>
        </p:nvCxnSpPr>
        <p:spPr>
          <a:xfrm>
            <a:off x="6153581"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cxnSp>
        <p:nvCxnSpPr>
          <p:cNvPr id="19" name="Straight Arrow Connector 18"/>
          <p:cNvCxnSpPr/>
          <p:nvPr/>
        </p:nvCxnSpPr>
        <p:spPr>
          <a:xfrm>
            <a:off x="6154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57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524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chemeClr val="accent2"/>
                </a:solidFill>
                <a:latin typeface="SimSun" pitchFamily="2" charset="-122"/>
              </a:rPr>
              <a:t>current =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44</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cxnSp>
        <p:nvCxnSpPr>
          <p:cNvPr id="19" name="Straight Arrow Connector 18"/>
          <p:cNvCxnSpPr/>
          <p:nvPr/>
        </p:nvCxnSpPr>
        <p:spPr>
          <a:xfrm>
            <a:off x="6154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57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524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3031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51016" y="4760260"/>
            <a:ext cx="354584" cy="369332"/>
          </a:xfrm>
          <a:prstGeom prst="rect">
            <a:avLst/>
          </a:prstGeom>
          <a:noFill/>
        </p:spPr>
        <p:txBody>
          <a:bodyPr wrap="none" rtlCol="1">
            <a:spAutoFit/>
          </a:bodyPr>
          <a:lstStyle/>
          <a:p>
            <a:r>
              <a:rPr lang="en-US" dirty="0"/>
              <a:t>C</a:t>
            </a:r>
            <a:endParaRPr lang="x-none" dirty="0"/>
          </a:p>
        </p:txBody>
      </p:sp>
      <p:sp>
        <p:nvSpPr>
          <p:cNvPr id="30" name="TextBox 29"/>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 = </a:t>
            </a:r>
            <a:r>
              <a:rPr lang="en-US" sz="2000" b="1" dirty="0" err="1">
                <a:solidFill>
                  <a:schemeClr val="accent2"/>
                </a:solidFill>
                <a:latin typeface="SimSun" pitchFamily="2" charset="-122"/>
              </a:rPr>
              <a:t>tmp</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45</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cxnSp>
        <p:nvCxnSpPr>
          <p:cNvPr id="19" name="Straight Arrow Connector 18"/>
          <p:cNvCxnSpPr/>
          <p:nvPr/>
        </p:nvCxnSpPr>
        <p:spPr>
          <a:xfrm>
            <a:off x="6154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57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524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3031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51016" y="4760260"/>
            <a:ext cx="354584" cy="369332"/>
          </a:xfrm>
          <a:prstGeom prst="rect">
            <a:avLst/>
          </a:prstGeom>
          <a:noFill/>
        </p:spPr>
        <p:txBody>
          <a:bodyPr wrap="none" rtlCol="1">
            <a:spAutoFit/>
          </a:bodyPr>
          <a:lstStyle/>
          <a:p>
            <a:r>
              <a:rPr lang="en-US" dirty="0"/>
              <a:t>C</a:t>
            </a:r>
            <a:endParaRPr lang="x-none" dirty="0"/>
          </a:p>
        </p:txBody>
      </p:sp>
      <p:cxnSp>
        <p:nvCxnSpPr>
          <p:cNvPr id="33" name="Straight Arrow Connector 32"/>
          <p:cNvCxnSpPr/>
          <p:nvPr/>
        </p:nvCxnSpPr>
        <p:spPr>
          <a:xfrm flipV="1">
            <a:off x="666078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46</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60721" y="5407224"/>
            <a:ext cx="463588" cy="307777"/>
          </a:xfrm>
          <a:prstGeom prst="rect">
            <a:avLst/>
          </a:prstGeom>
          <a:noFill/>
        </p:spPr>
        <p:txBody>
          <a:bodyPr wrap="none" rtlCol="1">
            <a:spAutoFit/>
          </a:bodyPr>
          <a:lstStyle/>
          <a:p>
            <a:r>
              <a:rPr lang="en-US" sz="1400" dirty="0"/>
              <a:t>null</a:t>
            </a:r>
            <a:endParaRPr lang="x-none" sz="1400" dirty="0"/>
          </a:p>
        </p:txBody>
      </p:sp>
      <p:sp>
        <p:nvSpPr>
          <p:cNvPr id="20" name="Rectangle 19"/>
          <p:cNvSpPr/>
          <p:nvPr/>
        </p:nvSpPr>
        <p:spPr>
          <a:xfrm>
            <a:off x="6477000" y="539227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743700" y="539227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35" idx="1"/>
          </p:cNvCxnSpPr>
          <p:nvPr/>
        </p:nvCxnSpPr>
        <p:spPr>
          <a:xfrm>
            <a:off x="6889375" y="5553636"/>
            <a:ext cx="371346" cy="7477"/>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0" idx="1"/>
          </p:cNvCxnSpPr>
          <p:nvPr/>
        </p:nvCxnSpPr>
        <p:spPr>
          <a:xfrm flipV="1">
            <a:off x="6154270" y="5544671"/>
            <a:ext cx="322730" cy="8965"/>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741460" y="506506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571130" y="4771928"/>
            <a:ext cx="354584" cy="369332"/>
          </a:xfrm>
          <a:prstGeom prst="rect">
            <a:avLst/>
          </a:prstGeom>
          <a:noFill/>
        </p:spPr>
        <p:txBody>
          <a:bodyPr wrap="none" rtlCol="1">
            <a:spAutoFit/>
          </a:bodyPr>
          <a:lstStyle/>
          <a:p>
            <a:r>
              <a:rPr lang="en-US" dirty="0"/>
              <a:t>C</a:t>
            </a:r>
            <a:endParaRPr lang="x-none" dirty="0"/>
          </a:p>
        </p:txBody>
      </p:sp>
      <p:sp>
        <p:nvSpPr>
          <p:cNvPr id="47" name="TextBox 46"/>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48</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69994"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03670"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head = </a:t>
            </a:r>
            <a:r>
              <a:rPr lang="en-US" sz="2000" b="1" dirty="0" err="1">
                <a:solidFill>
                  <a:srgbClr val="FF0000"/>
                </a:solidFill>
                <a:latin typeface="SimSun" pitchFamily="2" charset="-122"/>
              </a:rPr>
              <a:t>head.next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49</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t>ADT List: Specification</a:t>
            </a:r>
          </a:p>
        </p:txBody>
      </p:sp>
      <p:sp>
        <p:nvSpPr>
          <p:cNvPr id="7172" name="Rectangle 3"/>
          <p:cNvSpPr>
            <a:spLocks noGrp="1" noChangeArrowheads="1"/>
          </p:cNvSpPr>
          <p:nvPr>
            <p:ph idx="1"/>
          </p:nvPr>
        </p:nvSpPr>
        <p:spPr/>
        <p:txBody>
          <a:bodyPr/>
          <a:lstStyle/>
          <a:p>
            <a:pPr marL="609600" indent="-609600">
              <a:buNone/>
            </a:pPr>
            <a:r>
              <a:rPr lang="en-US" sz="2000" b="1" u="sng" dirty="0"/>
              <a:t>Operations</a:t>
            </a:r>
            <a:r>
              <a:rPr lang="en-US" sz="2000" dirty="0"/>
              <a:t>:</a:t>
            </a:r>
          </a:p>
          <a:p>
            <a:pPr marL="609600" indent="-609600">
              <a:buFontTx/>
              <a:buAutoNum type="arabicPeriod" startAt="4"/>
            </a:pPr>
            <a:r>
              <a:rPr lang="en-US" sz="2000" b="1" dirty="0"/>
              <a:t>Method</a:t>
            </a:r>
            <a:r>
              <a:rPr lang="en-US" sz="2000" dirty="0"/>
              <a:t> Update (Type e).</a:t>
            </a:r>
          </a:p>
          <a:p>
            <a:pPr marL="609600" indent="-609600">
              <a:buNone/>
            </a:pPr>
            <a:r>
              <a:rPr lang="en-US" sz="2000" dirty="0"/>
              <a:t>	</a:t>
            </a:r>
            <a:r>
              <a:rPr lang="en-US" sz="2000" b="1" dirty="0"/>
              <a:t>requires</a:t>
            </a:r>
            <a:r>
              <a:rPr lang="en-US" sz="2000" dirty="0"/>
              <a:t>: list L is not empty. </a:t>
            </a:r>
            <a:r>
              <a:rPr lang="en-US" sz="2000" b="1" dirty="0"/>
              <a:t>input</a:t>
            </a:r>
            <a:r>
              <a:rPr lang="en-US" sz="2000" dirty="0"/>
              <a:t>:  e.</a:t>
            </a:r>
          </a:p>
          <a:p>
            <a:pPr marL="609600" indent="-609600">
              <a:buNone/>
            </a:pPr>
            <a:r>
              <a:rPr lang="en-US" sz="2000" dirty="0"/>
              <a:t>	</a:t>
            </a:r>
            <a:r>
              <a:rPr lang="en-US" sz="2000" b="1" dirty="0"/>
              <a:t>results</a:t>
            </a:r>
            <a:r>
              <a:rPr lang="en-US" sz="2000" dirty="0"/>
              <a:t>: the element e is copied into the current node.</a:t>
            </a:r>
          </a:p>
          <a:p>
            <a:pPr marL="609600" indent="-609600">
              <a:buNone/>
            </a:pPr>
            <a:r>
              <a:rPr lang="en-US" sz="2000" dirty="0"/>
              <a:t>	</a:t>
            </a:r>
            <a:r>
              <a:rPr lang="en-US" sz="2000" b="1" dirty="0"/>
              <a:t>output</a:t>
            </a:r>
            <a:r>
              <a:rPr lang="en-US" sz="2000" dirty="0"/>
              <a:t>: none.</a:t>
            </a:r>
          </a:p>
          <a:p>
            <a:pPr marL="609600" indent="-609600">
              <a:buNone/>
            </a:pPr>
            <a:r>
              <a:rPr lang="en-US" sz="2000" b="1" dirty="0"/>
              <a:t>5.</a:t>
            </a:r>
            <a:r>
              <a:rPr lang="en-US" sz="2000" dirty="0"/>
              <a:t>	</a:t>
            </a:r>
            <a:r>
              <a:rPr lang="en-US" sz="2000" b="1" dirty="0"/>
              <a:t>Method</a:t>
            </a:r>
            <a:r>
              <a:rPr lang="en-US" sz="2000" dirty="0"/>
              <a:t> Insert (Type e).</a:t>
            </a:r>
          </a:p>
          <a:p>
            <a:pPr marL="609600" indent="-609600">
              <a:buNone/>
            </a:pPr>
            <a:r>
              <a:rPr lang="en-US" sz="2000" dirty="0"/>
              <a:t>	</a:t>
            </a:r>
            <a:r>
              <a:rPr lang="en-US" sz="2000" b="1" dirty="0"/>
              <a:t>requires</a:t>
            </a:r>
            <a:r>
              <a:rPr lang="en-US" sz="2000" dirty="0"/>
              <a:t>: list L is not full.</a:t>
            </a:r>
            <a:r>
              <a:rPr lang="en-US" sz="2000" b="1" dirty="0"/>
              <a:t> input</a:t>
            </a:r>
            <a:r>
              <a:rPr lang="en-US" sz="2000" dirty="0"/>
              <a:t>: e.</a:t>
            </a:r>
          </a:p>
          <a:p>
            <a:pPr marL="609600" indent="-609600">
              <a:buNone/>
            </a:pPr>
            <a:r>
              <a:rPr lang="en-US" sz="2000" dirty="0"/>
              <a:t>	</a:t>
            </a:r>
            <a:r>
              <a:rPr lang="en-US" sz="2000" b="1" dirty="0"/>
              <a:t>results</a:t>
            </a:r>
            <a:r>
              <a:rPr lang="en-US" sz="2000" dirty="0"/>
              <a:t>: a new node containing element e is created and inserted after the current element in the list. The new element e is made the current element. If the list is empty e is also made the head element. </a:t>
            </a:r>
            <a:r>
              <a:rPr lang="en-US" sz="2000" b="1" dirty="0"/>
              <a:t>output</a:t>
            </a:r>
            <a:r>
              <a:rPr lang="en-US" sz="2000" dirty="0"/>
              <a:t>: none.</a:t>
            </a:r>
          </a:p>
        </p:txBody>
      </p:sp>
      <p:sp>
        <p:nvSpPr>
          <p:cNvPr id="7170" name="Slide Number Placeholder 5"/>
          <p:cNvSpPr>
            <a:spLocks noGrp="1"/>
          </p:cNvSpPr>
          <p:nvPr>
            <p:ph type="sldNum" sz="quarter" idx="12"/>
          </p:nvPr>
        </p:nvSpPr>
        <p:spPr>
          <a:noFill/>
        </p:spPr>
        <p:txBody>
          <a:bodyPr/>
          <a:lstStyle/>
          <a:p>
            <a:fld id="{58BC7973-94DF-4B32-9679-E9D6EF15F42D}"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50</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825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564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51</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825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564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543800" y="1676400"/>
            <a:ext cx="457200" cy="7620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467600" y="1752600"/>
            <a:ext cx="609600" cy="6858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52</a:t>
            </a:fld>
            <a:endParaRPr lang="en-US"/>
          </a:p>
        </p:txBody>
      </p: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825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5640" y="1307068"/>
            <a:ext cx="354584" cy="369332"/>
          </a:xfrm>
          <a:prstGeom prst="rect">
            <a:avLst/>
          </a:prstGeom>
          <a:noFill/>
        </p:spPr>
        <p:txBody>
          <a:bodyPr wrap="none" rtlCol="1">
            <a:spAutoFit/>
          </a:bodyPr>
          <a:lstStyle/>
          <a:p>
            <a:r>
              <a:rPr lang="en-US" dirty="0"/>
              <a:t>C</a:t>
            </a:r>
            <a:endParaRPr lang="x-none" dirty="0"/>
          </a:p>
        </p:txBody>
      </p:sp>
      <p:sp>
        <p:nvSpPr>
          <p:cNvPr id="19" name="TextBox 1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53</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69994"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03670"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head = </a:t>
            </a:r>
            <a:r>
              <a:rPr lang="en-US" sz="2000" b="1" dirty="0" err="1">
                <a:solidFill>
                  <a:srgbClr val="FF0000"/>
                </a:solidFill>
                <a:latin typeface="SimSun" pitchFamily="2" charset="-122"/>
              </a:rPr>
              <a:t>head.next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54</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55</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8824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953"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56</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8824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953"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43800" y="1676400"/>
            <a:ext cx="457200" cy="7620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1752600"/>
            <a:ext cx="609600" cy="6858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57</a:t>
            </a:fld>
            <a:endParaRPr lang="en-US"/>
          </a:p>
        </p:txBody>
      </p: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8824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953" y="1307068"/>
            <a:ext cx="354584" cy="369332"/>
          </a:xfrm>
          <a:prstGeom prst="rect">
            <a:avLst/>
          </a:prstGeom>
          <a:noFill/>
        </p:spPr>
        <p:txBody>
          <a:bodyPr wrap="none" rtlCol="1">
            <a:spAutoFit/>
          </a:bodyPr>
          <a:lstStyle/>
          <a:p>
            <a:r>
              <a:rPr lang="en-US" dirty="0"/>
              <a:t>C</a:t>
            </a:r>
            <a:endParaRPr lang="x-none" dirty="0"/>
          </a:p>
        </p:txBody>
      </p: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58</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Node&lt;T&gt;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59</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92165"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273801"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ADT List: Specification</a:t>
            </a:r>
          </a:p>
        </p:txBody>
      </p:sp>
      <p:sp>
        <p:nvSpPr>
          <p:cNvPr id="8196" name="Rectangle 3"/>
          <p:cNvSpPr>
            <a:spLocks noGrp="1" noChangeArrowheads="1"/>
          </p:cNvSpPr>
          <p:nvPr>
            <p:ph idx="1"/>
          </p:nvPr>
        </p:nvSpPr>
        <p:spPr/>
        <p:txBody>
          <a:bodyPr/>
          <a:lstStyle/>
          <a:p>
            <a:pPr marL="609600" indent="-609600">
              <a:buNone/>
            </a:pPr>
            <a:r>
              <a:rPr lang="en-US" sz="2000" b="1" u="sng" dirty="0"/>
              <a:t>Operations</a:t>
            </a:r>
            <a:r>
              <a:rPr lang="en-US" sz="2000" dirty="0"/>
              <a:t>:</a:t>
            </a:r>
          </a:p>
          <a:p>
            <a:pPr marL="609600" indent="-609600">
              <a:buFontTx/>
              <a:buAutoNum type="arabicPeriod" startAt="6"/>
            </a:pPr>
            <a:r>
              <a:rPr lang="en-US" sz="2000" b="1" dirty="0"/>
              <a:t>Method</a:t>
            </a:r>
            <a:r>
              <a:rPr lang="en-US" sz="2000" dirty="0"/>
              <a:t> Remove ( )</a:t>
            </a:r>
          </a:p>
          <a:p>
            <a:pPr marL="609600" indent="-609600">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buNone/>
            </a:pPr>
            <a:r>
              <a:rPr lang="en-US" sz="2000" dirty="0"/>
              <a:t>	</a:t>
            </a:r>
            <a:r>
              <a:rPr lang="en-US" sz="2000" b="1" dirty="0"/>
              <a:t>results</a:t>
            </a:r>
            <a:r>
              <a:rPr lang="en-US" sz="2000" dirty="0"/>
              <a:t>: the current element is removed from the list.  If the resulting list is empty current is set to NULL. If successor of the deleted element exists it is made the new current element otherwise first element is made the new current element. </a:t>
            </a:r>
            <a:r>
              <a:rPr lang="en-US" sz="2000" b="1" dirty="0"/>
              <a:t>output</a:t>
            </a:r>
            <a:r>
              <a:rPr lang="en-US" sz="2000" dirty="0"/>
              <a:t>: none.</a:t>
            </a:r>
          </a:p>
          <a:p>
            <a:pPr marL="609600" indent="-609600">
              <a:buNone/>
            </a:pPr>
            <a:r>
              <a:rPr lang="en-US" sz="2000" b="1" dirty="0"/>
              <a:t>7.</a:t>
            </a:r>
            <a:r>
              <a:rPr lang="en-US" sz="2000" dirty="0"/>
              <a:t> 	</a:t>
            </a:r>
            <a:r>
              <a:rPr lang="en-US" sz="2000" b="1" dirty="0"/>
              <a:t>Method</a:t>
            </a:r>
            <a:r>
              <a:rPr lang="en-US" sz="2000" dirty="0"/>
              <a:t> Full (</a:t>
            </a:r>
            <a:r>
              <a:rPr lang="en-US" sz="2000" dirty="0" err="1"/>
              <a:t>boolean</a:t>
            </a:r>
            <a:r>
              <a:rPr lang="en-US" sz="2000" dirty="0"/>
              <a:t> flag)</a:t>
            </a:r>
          </a:p>
          <a:p>
            <a:pPr marL="609600" indent="-609600">
              <a:buNone/>
            </a:pPr>
            <a:r>
              <a:rPr lang="en-US" sz="2000" dirty="0"/>
              <a:t>	</a:t>
            </a:r>
            <a:r>
              <a:rPr lang="en-US" sz="2000" b="1" dirty="0"/>
              <a:t>input</a:t>
            </a:r>
            <a:r>
              <a:rPr lang="en-US" sz="2000" dirty="0"/>
              <a:t>: none. </a:t>
            </a:r>
            <a:r>
              <a:rPr lang="en-US" sz="2000" b="1" dirty="0"/>
              <a:t>returns</a:t>
            </a:r>
            <a:r>
              <a:rPr lang="en-US" sz="2000" dirty="0"/>
              <a:t>: if the number of elements in L has reached the maximum number allowed then flag is set to true otherwise false. </a:t>
            </a:r>
            <a:r>
              <a:rPr lang="en-US" sz="2000" b="1" dirty="0"/>
              <a:t>output</a:t>
            </a:r>
            <a:r>
              <a:rPr lang="en-US" sz="2000" dirty="0"/>
              <a:t>: flag.</a:t>
            </a:r>
          </a:p>
        </p:txBody>
      </p:sp>
      <p:sp>
        <p:nvSpPr>
          <p:cNvPr id="8194" name="Slide Number Placeholder 5"/>
          <p:cNvSpPr>
            <a:spLocks noGrp="1"/>
          </p:cNvSpPr>
          <p:nvPr>
            <p:ph type="sldNum" sz="quarter" idx="12"/>
          </p:nvPr>
        </p:nvSpPr>
        <p:spPr>
          <a:noFill/>
        </p:spPr>
        <p:txBody>
          <a:bodyPr/>
          <a:lstStyle/>
          <a:p>
            <a:fld id="{2FE69BE8-4C53-44F9-A6E5-C97991836E63}"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60</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221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03776"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61</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55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37176"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62</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55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37176"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467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7467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63</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12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41816"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55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37176"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467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7467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64</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12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41816"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67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7467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077200" y="16002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924800" y="16764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65</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12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41816" y="1230868"/>
            <a:ext cx="354584" cy="369332"/>
          </a:xfrm>
          <a:prstGeom prst="rect">
            <a:avLst/>
          </a:prstGeom>
          <a:noFill/>
        </p:spPr>
        <p:txBody>
          <a:bodyPr wrap="none" rtlCol="1">
            <a:spAutoFit/>
          </a:bodyPr>
          <a:lstStyle/>
          <a:p>
            <a:r>
              <a:rPr lang="en-US" dirty="0"/>
              <a:t>C</a:t>
            </a:r>
            <a:endParaRPr lang="x-none" dirty="0"/>
          </a:p>
        </p:txBody>
      </p: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1" idx="1"/>
          </p:cNvCxnSpPr>
          <p:nvPr/>
        </p:nvCxnSpPr>
        <p:spPr>
          <a:xfrm>
            <a:off x="7467600" y="1981200"/>
            <a:ext cx="1371600" cy="0"/>
          </a:xfrm>
          <a:prstGeom prst="line">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66</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Node&lt;T&gt;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67</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7795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59588"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68</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233328"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14964"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69</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58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39897"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t>ADT List: Specification</a:t>
            </a:r>
          </a:p>
        </p:txBody>
      </p:sp>
      <p:sp>
        <p:nvSpPr>
          <p:cNvPr id="9220" name="Rectangle 3"/>
          <p:cNvSpPr>
            <a:spLocks noGrp="1" noChangeArrowheads="1"/>
          </p:cNvSpPr>
          <p:nvPr>
            <p:ph idx="1"/>
          </p:nvPr>
        </p:nvSpPr>
        <p:spPr/>
        <p:txBody>
          <a:bodyPr/>
          <a:lstStyle/>
          <a:p>
            <a:pPr marL="609600" indent="-609600">
              <a:buNone/>
            </a:pPr>
            <a:r>
              <a:rPr lang="en-US" b="1" u="sng" dirty="0"/>
              <a:t>Operations</a:t>
            </a:r>
            <a:r>
              <a:rPr lang="en-US" dirty="0"/>
              <a:t>:</a:t>
            </a:r>
          </a:p>
          <a:p>
            <a:pPr marL="609600" indent="-609600">
              <a:buFontTx/>
              <a:buAutoNum type="arabicPeriod" startAt="8"/>
            </a:pPr>
            <a:r>
              <a:rPr lang="en-US" b="1" dirty="0"/>
              <a:t>Method</a:t>
            </a:r>
            <a:r>
              <a:rPr lang="en-US" dirty="0"/>
              <a:t> Empty (</a:t>
            </a:r>
            <a:r>
              <a:rPr lang="en-US" dirty="0" err="1"/>
              <a:t>boolean</a:t>
            </a:r>
            <a:r>
              <a:rPr lang="en-US" dirty="0"/>
              <a:t> flag).</a:t>
            </a:r>
          </a:p>
          <a:p>
            <a:pPr marL="609600" indent="-609600">
              <a:buNone/>
            </a:pPr>
            <a:r>
              <a:rPr lang="en-US" dirty="0"/>
              <a:t>	</a:t>
            </a:r>
            <a:r>
              <a:rPr lang="en-US" b="1" dirty="0"/>
              <a:t>input</a:t>
            </a:r>
            <a:r>
              <a:rPr lang="en-US" dirty="0"/>
              <a:t>: none. </a:t>
            </a:r>
            <a:r>
              <a:rPr lang="en-US" b="1" dirty="0"/>
              <a:t>results</a:t>
            </a:r>
            <a:r>
              <a:rPr lang="en-US" dirty="0"/>
              <a:t>: if the number of elements in L is zero, then flag is set to true otherwise false. </a:t>
            </a:r>
            <a:r>
              <a:rPr lang="en-US" b="1" dirty="0"/>
              <a:t>Output</a:t>
            </a:r>
            <a:r>
              <a:rPr lang="en-US" dirty="0"/>
              <a:t>: flag.</a:t>
            </a:r>
          </a:p>
          <a:p>
            <a:pPr marL="609600" indent="-609600">
              <a:buFontTx/>
              <a:buAutoNum type="arabicPeriod" startAt="9"/>
            </a:pPr>
            <a:r>
              <a:rPr lang="en-US" b="1" dirty="0"/>
              <a:t>Method</a:t>
            </a:r>
            <a:r>
              <a:rPr lang="en-US" dirty="0"/>
              <a:t> Last (</a:t>
            </a:r>
            <a:r>
              <a:rPr lang="en-US" dirty="0" err="1"/>
              <a:t>boolean</a:t>
            </a:r>
            <a:r>
              <a:rPr lang="en-US" dirty="0"/>
              <a:t> flag).</a:t>
            </a:r>
          </a:p>
          <a:p>
            <a:pPr marL="609600" indent="-609600">
              <a:buNone/>
            </a:pPr>
            <a:r>
              <a:rPr lang="en-US" dirty="0"/>
              <a:t>	</a:t>
            </a:r>
            <a:r>
              <a:rPr lang="en-US" b="1" dirty="0"/>
              <a:t>input</a:t>
            </a:r>
            <a:r>
              <a:rPr lang="en-US" dirty="0"/>
              <a:t>: none. </a:t>
            </a:r>
            <a:r>
              <a:rPr lang="en-US" b="1" dirty="0"/>
              <a:t>requires</a:t>
            </a:r>
            <a:r>
              <a:rPr lang="en-US" dirty="0"/>
              <a:t>: L is not empty. </a:t>
            </a:r>
            <a:r>
              <a:rPr lang="en-US" b="1" dirty="0"/>
              <a:t>Results</a:t>
            </a:r>
            <a:r>
              <a:rPr lang="en-US" dirty="0"/>
              <a:t>: if the last element is the current element then flag is set to true otherwise false. </a:t>
            </a:r>
            <a:r>
              <a:rPr lang="en-US" b="1" dirty="0"/>
              <a:t>Output</a:t>
            </a:r>
            <a:r>
              <a:rPr lang="en-US" dirty="0"/>
              <a:t>: flag</a:t>
            </a:r>
          </a:p>
        </p:txBody>
      </p:sp>
      <p:sp>
        <p:nvSpPr>
          <p:cNvPr id="9218" name="Slide Number Placeholder 5"/>
          <p:cNvSpPr>
            <a:spLocks noGrp="1"/>
          </p:cNvSpPr>
          <p:nvPr>
            <p:ph type="sldNum" sz="quarter" idx="12"/>
          </p:nvPr>
        </p:nvSpPr>
        <p:spPr>
          <a:noFill/>
        </p:spPr>
        <p:txBody>
          <a:bodyPr/>
          <a:lstStyle/>
          <a:p>
            <a:fld id="{D768D4B9-C201-485C-A8B0-75DC7C6FD35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70</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58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39897"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870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7870321" y="2148245"/>
            <a:ext cx="1603394"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71</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897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2732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58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39897"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870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7870321" y="2148245"/>
            <a:ext cx="1603394"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72</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897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2732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70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7870321" y="2148245"/>
            <a:ext cx="1603394"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479921" y="16002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327521" y="16764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73</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897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27321" y="1230868"/>
            <a:ext cx="354584" cy="369332"/>
          </a:xfrm>
          <a:prstGeom prst="rect">
            <a:avLst/>
          </a:prstGeom>
          <a:noFill/>
        </p:spPr>
        <p:txBody>
          <a:bodyPr wrap="none" rtlCol="1">
            <a:spAutoFit/>
          </a:bodyPr>
          <a:lstStyle/>
          <a:p>
            <a:r>
              <a:rPr lang="en-US" dirty="0"/>
              <a:t>C</a:t>
            </a:r>
            <a:endParaRPr lang="x-none" dirty="0"/>
          </a:p>
        </p:txBody>
      </p: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23535"/>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8" idx="1"/>
          </p:cNvCxnSpPr>
          <p:nvPr/>
        </p:nvCxnSpPr>
        <p:spPr>
          <a:xfrm flipV="1">
            <a:off x="7870321" y="1977423"/>
            <a:ext cx="1371600" cy="3778"/>
          </a:xfrm>
          <a:prstGeom prst="line">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dirty="0"/>
              <a:t>ADT List (Array): Representation</a:t>
            </a:r>
          </a:p>
        </p:txBody>
      </p:sp>
      <p:sp>
        <p:nvSpPr>
          <p:cNvPr id="17412" name="Rectangle 3"/>
          <p:cNvSpPr>
            <a:spLocks noGrp="1" noChangeArrowheads="1"/>
          </p:cNvSpPr>
          <p:nvPr>
            <p:ph idx="1"/>
          </p:nvPr>
        </p:nvSpPr>
        <p:spPr/>
        <p:txBody>
          <a:bodyPr vert="horz" lIns="91440" tIns="45720" rIns="91440" bIns="45720" rtlCol="0" anchor="t">
            <a:normAutofit/>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ArrayList</a:t>
            </a:r>
            <a:r>
              <a:rPr lang="en-US" sz="1800" dirty="0">
                <a:latin typeface="SimSun" pitchFamily="2" charset="-122"/>
              </a:rPr>
              <a:t>&lt;T&gt; implements List&lt;T&gt; </a:t>
            </a:r>
          </a:p>
          <a:p>
            <a:pPr eaLnBrk="1" hangingPunct="1">
              <a:lnSpc>
                <a:spcPct val="90000"/>
              </a:lnSpc>
              <a:buFontTx/>
              <a:buNone/>
            </a:pP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err="1">
                <a:latin typeface="SimSun" pitchFamily="2" charset="-122"/>
              </a:rPr>
              <a:t>maxsize</a:t>
            </a: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size;</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current;</a:t>
            </a:r>
          </a:p>
          <a:p>
            <a:pPr eaLnBrk="1" hangingPunct="1">
              <a:lnSpc>
                <a:spcPct val="90000"/>
              </a:lnSpc>
              <a:buFontTx/>
              <a:buNone/>
            </a:pPr>
            <a:r>
              <a:rPr lang="en-US" sz="1800" b="1" dirty="0">
                <a:solidFill>
                  <a:srgbClr val="002060"/>
                </a:solidFill>
                <a:latin typeface="SimSun" pitchFamily="2" charset="-122"/>
              </a:rPr>
              <a:t>	private</a:t>
            </a:r>
            <a:r>
              <a:rPr lang="en-US" sz="1800" dirty="0">
                <a:latin typeface="SimSun" pitchFamily="2" charset="-122"/>
              </a:rPr>
              <a:t> T[] nodes;</a:t>
            </a:r>
          </a:p>
          <a:p>
            <a:pPr eaLnBrk="1" hangingPunct="1">
              <a:lnSpc>
                <a:spcPct val="90000"/>
              </a:lnSpc>
              <a:buFontTx/>
              <a:buNone/>
            </a:pPr>
            <a:r>
              <a:rPr lang="en-US" sz="1800" dirty="0">
                <a:latin typeface="SimSun" pitchFamily="2" charset="-122"/>
              </a:rPr>
              <a:t> </a:t>
            </a:r>
          </a:p>
          <a:p>
            <a:pPr eaLnBrk="1" hangingPunct="1">
              <a:lnSpc>
                <a:spcPct val="90000"/>
              </a:lnSpc>
              <a:buFontTx/>
              <a:buNone/>
            </a:pPr>
            <a:r>
              <a:rPr lang="en-US" sz="1800" dirty="0">
                <a:solidFill>
                  <a:srgbClr val="00B050"/>
                </a:solidFill>
                <a:latin typeface="SimSun" pitchFamily="2" charset="-122"/>
              </a:rPr>
              <a:t>	/** Creates a new instance of </a:t>
            </a:r>
            <a:r>
              <a:rPr lang="en-US" sz="1800" dirty="0" err="1">
                <a:solidFill>
                  <a:srgbClr val="00B050"/>
                </a:solidFill>
                <a:latin typeface="SimSun" pitchFamily="2" charset="-122"/>
              </a:rPr>
              <a:t>ArrayList</a:t>
            </a:r>
            <a:r>
              <a:rPr lang="en-US" sz="1800" dirty="0">
                <a:solidFill>
                  <a:srgbClr val="00B050"/>
                </a:solidFill>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a:t>
            </a: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a:t>
            </a:r>
            <a:r>
              <a:rPr lang="en-US" sz="1800" b="1" dirty="0" err="1">
                <a:solidFill>
                  <a:srgbClr val="002060"/>
                </a:solidFill>
                <a:latin typeface="SimSun" pitchFamily="2" charset="-122"/>
              </a:rPr>
              <a:t>int</a:t>
            </a:r>
            <a:r>
              <a:rPr lang="en-US" sz="1800" dirty="0">
                <a:latin typeface="SimSun" pitchFamily="2" charset="-122"/>
              </a:rPr>
              <a:t> n) {</a:t>
            </a:r>
          </a:p>
          <a:p>
            <a:pPr eaLnBrk="1" hangingPunct="1">
              <a:lnSpc>
                <a:spcPct val="90000"/>
              </a:lnSpc>
              <a:buFontTx/>
              <a:buNone/>
            </a:pPr>
            <a:r>
              <a:rPr lang="en-US" sz="1800" dirty="0">
                <a:latin typeface="SimSun" pitchFamily="2" charset="-122"/>
              </a:rPr>
              <a:t>		</a:t>
            </a:r>
            <a:r>
              <a:rPr lang="en-US" sz="1800" dirty="0" err="1">
                <a:latin typeface="SimSun" pitchFamily="2" charset="-122"/>
              </a:rPr>
              <a:t>maxsize</a:t>
            </a:r>
            <a:r>
              <a:rPr lang="en-US" sz="1800" dirty="0">
                <a:latin typeface="SimSun" pitchFamily="2" charset="-122"/>
              </a:rPr>
              <a:t> = n;</a:t>
            </a:r>
          </a:p>
          <a:p>
            <a:pPr eaLnBrk="1" hangingPunct="1">
              <a:lnSpc>
                <a:spcPct val="90000"/>
              </a:lnSpc>
              <a:buFontTx/>
              <a:buNone/>
            </a:pPr>
            <a:r>
              <a:rPr lang="en-US" sz="1800" dirty="0">
                <a:latin typeface="SimSun" pitchFamily="2" charset="-122"/>
              </a:rPr>
              <a:t>		size = 0;</a:t>
            </a:r>
          </a:p>
          <a:p>
            <a:pPr eaLnBrk="1" hangingPunct="1">
              <a:lnSpc>
                <a:spcPct val="90000"/>
              </a:lnSpc>
              <a:buFontTx/>
              <a:buNone/>
            </a:pPr>
            <a:r>
              <a:rPr lang="en-US" sz="1800" dirty="0">
                <a:latin typeface="SimSun" pitchFamily="2" charset="-122"/>
              </a:rPr>
              <a:t>		current = -1;</a:t>
            </a:r>
          </a:p>
          <a:p>
            <a:pPr eaLnBrk="1" hangingPunct="1">
              <a:lnSpc>
                <a:spcPct val="90000"/>
              </a:lnSpc>
              <a:buFontTx/>
              <a:buNone/>
            </a:pPr>
            <a:r>
              <a:rPr lang="en-US" sz="1800" dirty="0">
                <a:latin typeface="SimSun" pitchFamily="2" charset="-122"/>
              </a:rPr>
              <a:t>		nodes = (T[]) </a:t>
            </a:r>
            <a:r>
              <a:rPr lang="en-US" sz="1800" b="1" dirty="0">
                <a:solidFill>
                  <a:srgbClr val="002060"/>
                </a:solidFill>
                <a:latin typeface="SimSun" pitchFamily="2" charset="-122"/>
              </a:rPr>
              <a:t>new</a:t>
            </a:r>
            <a:r>
              <a:rPr lang="en-US" sz="1800" dirty="0">
                <a:latin typeface="SimSun" pitchFamily="2" charset="-122"/>
              </a:rPr>
              <a:t> Object[n];</a:t>
            </a:r>
          </a:p>
          <a:p>
            <a:pPr eaLnBrk="1" hangingPunct="1">
              <a:lnSpc>
                <a:spcPct val="90000"/>
              </a:lnSpc>
              <a:buFontTx/>
              <a:buNone/>
            </a:pPr>
            <a:r>
              <a:rPr lang="en-US" sz="1800" dirty="0">
                <a:latin typeface="SimSun" pitchFamily="2" charset="-122"/>
              </a:rPr>
              <a:t>	}</a:t>
            </a:r>
          </a:p>
        </p:txBody>
      </p:sp>
      <p:sp>
        <p:nvSpPr>
          <p:cNvPr id="17410" name="Slide Number Placeholder 5"/>
          <p:cNvSpPr>
            <a:spLocks noGrp="1"/>
          </p:cNvSpPr>
          <p:nvPr>
            <p:ph type="sldNum" sz="quarter" idx="12"/>
          </p:nvPr>
        </p:nvSpPr>
        <p:spPr>
          <a:noFill/>
        </p:spPr>
        <p:txBody>
          <a:bodyPr/>
          <a:lstStyle/>
          <a:p>
            <a:fld id="{394B9526-6939-4E78-A316-F629CFF57636}"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dirty="0"/>
              <a:t>ADT List (Array): Representation</a:t>
            </a:r>
          </a:p>
        </p:txBody>
      </p:sp>
      <p:sp>
        <p:nvSpPr>
          <p:cNvPr id="17412" name="Rectangle 3"/>
          <p:cNvSpPr>
            <a:spLocks noGrp="1" noChangeArrowheads="1"/>
          </p:cNvSpPr>
          <p:nvPr>
            <p:ph idx="1"/>
          </p:nvPr>
        </p:nvSpPr>
        <p:spPr/>
        <p:txBody>
          <a:bodyPr vert="horz" lIns="91440" tIns="45720" rIns="91440" bIns="45720" rtlCol="0" anchor="t">
            <a:normAutofit/>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ArrayList</a:t>
            </a:r>
            <a:r>
              <a:rPr lang="en-US" sz="1800" dirty="0">
                <a:latin typeface="SimSun" pitchFamily="2" charset="-122"/>
              </a:rPr>
              <a:t>&lt;T&gt; implements List&lt;T&gt; </a:t>
            </a:r>
          </a:p>
          <a:p>
            <a:pPr eaLnBrk="1" hangingPunct="1">
              <a:lnSpc>
                <a:spcPct val="90000"/>
              </a:lnSpc>
              <a:buFontTx/>
              <a:buNone/>
            </a:pP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err="1">
                <a:latin typeface="SimSun" pitchFamily="2" charset="-122"/>
              </a:rPr>
              <a:t>maxsize</a:t>
            </a: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size;</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current;</a:t>
            </a:r>
          </a:p>
          <a:p>
            <a:pPr eaLnBrk="1" hangingPunct="1">
              <a:lnSpc>
                <a:spcPct val="90000"/>
              </a:lnSpc>
              <a:buFontTx/>
              <a:buNone/>
            </a:pPr>
            <a:r>
              <a:rPr lang="en-US" sz="1800" b="1" dirty="0">
                <a:solidFill>
                  <a:srgbClr val="002060"/>
                </a:solidFill>
                <a:latin typeface="SimSun" pitchFamily="2" charset="-122"/>
              </a:rPr>
              <a:t>	private</a:t>
            </a:r>
            <a:r>
              <a:rPr lang="en-US" sz="1800" dirty="0">
                <a:latin typeface="SimSun" pitchFamily="2" charset="-122"/>
              </a:rPr>
              <a:t> T[] nodes;</a:t>
            </a:r>
          </a:p>
          <a:p>
            <a:pPr eaLnBrk="1" hangingPunct="1">
              <a:lnSpc>
                <a:spcPct val="90000"/>
              </a:lnSpc>
              <a:buFontTx/>
              <a:buNone/>
            </a:pPr>
            <a:r>
              <a:rPr lang="en-US" sz="1800" dirty="0">
                <a:latin typeface="SimSun" pitchFamily="2" charset="-122"/>
              </a:rPr>
              <a:t> </a:t>
            </a:r>
          </a:p>
          <a:p>
            <a:pPr eaLnBrk="1" hangingPunct="1">
              <a:lnSpc>
                <a:spcPct val="90000"/>
              </a:lnSpc>
              <a:buFontTx/>
              <a:buNone/>
            </a:pPr>
            <a:r>
              <a:rPr lang="en-US" sz="1800" dirty="0">
                <a:solidFill>
                  <a:srgbClr val="00B050"/>
                </a:solidFill>
                <a:latin typeface="SimSun" pitchFamily="2" charset="-122"/>
              </a:rPr>
              <a:t>	/** Creates a new instance of </a:t>
            </a:r>
            <a:r>
              <a:rPr lang="en-US" sz="1800" dirty="0" err="1">
                <a:solidFill>
                  <a:srgbClr val="00B050"/>
                </a:solidFill>
                <a:latin typeface="SimSun" pitchFamily="2" charset="-122"/>
              </a:rPr>
              <a:t>ArrayList</a:t>
            </a:r>
            <a:r>
              <a:rPr lang="en-US" sz="1800" dirty="0">
                <a:solidFill>
                  <a:srgbClr val="00B050"/>
                </a:solidFill>
                <a:latin typeface="SimSun" pitchFamily="2" charset="-122"/>
              </a:rPr>
              <a:t> */</a:t>
            </a:r>
          </a:p>
          <a:p>
            <a:pPr eaLnBrk="1" hangingPunct="1">
              <a:lnSpc>
                <a:spcPct val="90000"/>
              </a:lnSpc>
              <a:buFontTx/>
              <a:buNone/>
            </a:pPr>
            <a:r>
              <a:rPr lang="en-US" sz="1800" b="1" dirty="0">
                <a:solidFill>
                  <a:srgbClr val="002060"/>
                </a:solidFill>
                <a:latin typeface="SimSun" pitchFamily="2" charset="-122"/>
              </a:rPr>
              <a:t>	</a:t>
            </a:r>
            <a:r>
              <a:rPr lang="en-US" sz="1800" b="1" dirty="0">
                <a:solidFill>
                  <a:srgbClr val="FF0000"/>
                </a:solidFill>
                <a:latin typeface="SimSun" pitchFamily="2" charset="-122"/>
              </a:rPr>
              <a:t>public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a:t>
            </a:r>
            <a:r>
              <a:rPr lang="en-US" sz="1800" b="1" dirty="0" err="1">
                <a:solidFill>
                  <a:srgbClr val="FF0000"/>
                </a:solidFill>
                <a:latin typeface="SimSun" pitchFamily="2" charset="-122"/>
              </a:rPr>
              <a:t>int</a:t>
            </a:r>
            <a:r>
              <a:rPr lang="en-US" sz="1800" b="1" dirty="0">
                <a:solidFill>
                  <a:srgbClr val="FF0000"/>
                </a:solidFill>
                <a:latin typeface="SimSun" pitchFamily="2" charset="-122"/>
              </a:rPr>
              <a:t> n) {</a:t>
            </a:r>
          </a:p>
          <a:p>
            <a:pPr eaLnBrk="1" hangingPunct="1">
              <a:lnSpc>
                <a:spcPct val="90000"/>
              </a:lnSpc>
              <a:buFontTx/>
              <a:buNone/>
            </a:pPr>
            <a:r>
              <a:rPr lang="en-US" sz="1800" b="1" dirty="0">
                <a:solidFill>
                  <a:srgbClr val="FF0000"/>
                </a:solidFill>
                <a:latin typeface="SimSun" pitchFamily="2" charset="-122"/>
              </a:rPr>
              <a:t>		</a:t>
            </a:r>
            <a:r>
              <a:rPr lang="en-US" sz="1800" b="1" dirty="0" err="1">
                <a:solidFill>
                  <a:srgbClr val="FF0000"/>
                </a:solidFill>
                <a:latin typeface="SimSun" pitchFamily="2" charset="-122"/>
              </a:rPr>
              <a:t>maxsize</a:t>
            </a:r>
            <a:r>
              <a:rPr lang="en-US" sz="1800" b="1" dirty="0">
                <a:solidFill>
                  <a:srgbClr val="FF0000"/>
                </a:solidFill>
                <a:latin typeface="SimSun" pitchFamily="2" charset="-122"/>
              </a:rPr>
              <a:t> = n;</a:t>
            </a:r>
          </a:p>
          <a:p>
            <a:pPr eaLnBrk="1" hangingPunct="1">
              <a:lnSpc>
                <a:spcPct val="90000"/>
              </a:lnSpc>
              <a:buFontTx/>
              <a:buNone/>
            </a:pPr>
            <a:r>
              <a:rPr lang="en-US" sz="1800" b="1" dirty="0">
                <a:solidFill>
                  <a:srgbClr val="FF0000"/>
                </a:solidFill>
                <a:latin typeface="SimSun" pitchFamily="2" charset="-122"/>
              </a:rPr>
              <a:t>		size = 0;</a:t>
            </a:r>
          </a:p>
          <a:p>
            <a:pPr eaLnBrk="1" hangingPunct="1">
              <a:lnSpc>
                <a:spcPct val="90000"/>
              </a:lnSpc>
              <a:buFontTx/>
              <a:buNone/>
            </a:pPr>
            <a:r>
              <a:rPr lang="en-US" sz="1800" b="1" dirty="0">
                <a:solidFill>
                  <a:srgbClr val="FF0000"/>
                </a:solidFill>
                <a:latin typeface="SimSun" pitchFamily="2" charset="-122"/>
              </a:rPr>
              <a:t>		current = -1;</a:t>
            </a:r>
          </a:p>
          <a:p>
            <a:pPr eaLnBrk="1" hangingPunct="1">
              <a:lnSpc>
                <a:spcPct val="90000"/>
              </a:lnSpc>
              <a:buFontTx/>
              <a:buNone/>
            </a:pPr>
            <a:r>
              <a:rPr lang="en-US" sz="1800" b="1" dirty="0">
                <a:solidFill>
                  <a:srgbClr val="FF0000"/>
                </a:solidFill>
                <a:latin typeface="SimSun" pitchFamily="2" charset="-122"/>
              </a:rPr>
              <a:t>		nodes = (T[]) new Object[n];</a:t>
            </a:r>
          </a:p>
          <a:p>
            <a:pPr eaLnBrk="1" hangingPunct="1">
              <a:lnSpc>
                <a:spcPct val="90000"/>
              </a:lnSpc>
              <a:buFontTx/>
              <a:buNone/>
            </a:pPr>
            <a:r>
              <a:rPr lang="en-US" sz="1800" b="1" dirty="0">
                <a:solidFill>
                  <a:srgbClr val="FF0000"/>
                </a:solidFill>
                <a:latin typeface="SimSun" pitchFamily="2" charset="-122"/>
              </a:rPr>
              <a:t>	}</a:t>
            </a:r>
          </a:p>
        </p:txBody>
      </p:sp>
      <p:sp>
        <p:nvSpPr>
          <p:cNvPr id="17410" name="Slide Number Placeholder 5"/>
          <p:cNvSpPr>
            <a:spLocks noGrp="1"/>
          </p:cNvSpPr>
          <p:nvPr>
            <p:ph type="sldNum" sz="quarter" idx="12"/>
          </p:nvPr>
        </p:nvSpPr>
        <p:spPr>
          <a:noFill/>
        </p:spPr>
        <p:txBody>
          <a:bodyPr/>
          <a:lstStyle/>
          <a:p>
            <a:fld id="{394B9526-6939-4E78-A316-F629CFF57636}" type="slidenum">
              <a:rPr lang="en-US" smtClean="0"/>
              <a:pPr/>
              <a:t>75</a:t>
            </a:fld>
            <a:endParaRPr lang="en-US"/>
          </a:p>
        </p:txBody>
      </p:sp>
      <p:sp>
        <p:nvSpPr>
          <p:cNvPr id="6" name="Rectangle 5"/>
          <p:cNvSpPr/>
          <p:nvPr/>
        </p:nvSpPr>
        <p:spPr>
          <a:xfrm>
            <a:off x="7620001"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895720"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182482"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458201"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162671"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736966" y="4419600"/>
            <a:ext cx="415498" cy="369332"/>
          </a:xfrm>
          <a:prstGeom prst="rect">
            <a:avLst/>
          </a:prstGeom>
          <a:noFill/>
        </p:spPr>
        <p:txBody>
          <a:bodyPr wrap="none" rtlCol="1">
            <a:spAutoFit/>
          </a:bodyPr>
          <a:lstStyle/>
          <a:p>
            <a:r>
              <a:rPr lang="en-US" dirty="0"/>
              <a:t>…</a:t>
            </a:r>
            <a:endParaRPr lang="x-none" dirty="0"/>
          </a:p>
        </p:txBody>
      </p:sp>
      <p:cxnSp>
        <p:nvCxnSpPr>
          <p:cNvPr id="13" name="Straight Arrow Connector 12"/>
          <p:cNvCxnSpPr/>
          <p:nvPr/>
        </p:nvCxnSpPr>
        <p:spPr>
          <a:xfrm>
            <a:off x="7772400" y="4191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0669" y="3957138"/>
            <a:ext cx="635110" cy="276999"/>
          </a:xfrm>
          <a:prstGeom prst="rect">
            <a:avLst/>
          </a:prstGeom>
          <a:noFill/>
        </p:spPr>
        <p:txBody>
          <a:bodyPr wrap="none" rtlCol="1">
            <a:spAutoFit/>
          </a:bodyPr>
          <a:lstStyle/>
          <a:p>
            <a:r>
              <a:rPr lang="en-US" sz="1200" b="1" dirty="0"/>
              <a:t>nodes</a:t>
            </a:r>
            <a:endParaRPr lang="x-none" sz="1200" b="1" dirty="0"/>
          </a:p>
        </p:txBody>
      </p:sp>
      <p:sp>
        <p:nvSpPr>
          <p:cNvPr id="15" name="TextBox 14"/>
          <p:cNvSpPr txBox="1"/>
          <p:nvPr/>
        </p:nvSpPr>
        <p:spPr>
          <a:xfrm>
            <a:off x="7620000" y="4876801"/>
            <a:ext cx="269626" cy="276999"/>
          </a:xfrm>
          <a:prstGeom prst="rect">
            <a:avLst/>
          </a:prstGeom>
          <a:noFill/>
        </p:spPr>
        <p:txBody>
          <a:bodyPr wrap="none" rtlCol="1">
            <a:spAutoFit/>
          </a:bodyPr>
          <a:lstStyle/>
          <a:p>
            <a:r>
              <a:rPr lang="en-US" sz="1200" dirty="0"/>
              <a:t>0</a:t>
            </a:r>
            <a:endParaRPr lang="x-none" sz="1200" dirty="0"/>
          </a:p>
        </p:txBody>
      </p:sp>
      <p:sp>
        <p:nvSpPr>
          <p:cNvPr id="16" name="TextBox 15"/>
          <p:cNvSpPr txBox="1"/>
          <p:nvPr/>
        </p:nvSpPr>
        <p:spPr>
          <a:xfrm>
            <a:off x="7899399" y="4876801"/>
            <a:ext cx="269626" cy="276999"/>
          </a:xfrm>
          <a:prstGeom prst="rect">
            <a:avLst/>
          </a:prstGeom>
          <a:noFill/>
        </p:spPr>
        <p:txBody>
          <a:bodyPr wrap="none" rtlCol="1">
            <a:spAutoFit/>
          </a:bodyPr>
          <a:lstStyle/>
          <a:p>
            <a:r>
              <a:rPr lang="en-US" sz="1200" dirty="0"/>
              <a:t>1</a:t>
            </a:r>
            <a:endParaRPr lang="x-none" sz="1200" dirty="0"/>
          </a:p>
        </p:txBody>
      </p:sp>
      <p:sp>
        <p:nvSpPr>
          <p:cNvPr id="17" name="TextBox 16"/>
          <p:cNvSpPr txBox="1"/>
          <p:nvPr/>
        </p:nvSpPr>
        <p:spPr>
          <a:xfrm>
            <a:off x="8201151" y="4876801"/>
            <a:ext cx="269626" cy="276999"/>
          </a:xfrm>
          <a:prstGeom prst="rect">
            <a:avLst/>
          </a:prstGeom>
          <a:noFill/>
        </p:spPr>
        <p:txBody>
          <a:bodyPr wrap="none" rtlCol="1">
            <a:spAutoFit/>
          </a:bodyPr>
          <a:lstStyle/>
          <a:p>
            <a:r>
              <a:rPr lang="en-US" sz="1200" dirty="0"/>
              <a:t>2</a:t>
            </a:r>
            <a:endParaRPr lang="x-none" sz="1200" dirty="0"/>
          </a:p>
        </p:txBody>
      </p:sp>
      <p:sp>
        <p:nvSpPr>
          <p:cNvPr id="18" name="TextBox 17"/>
          <p:cNvSpPr txBox="1"/>
          <p:nvPr/>
        </p:nvSpPr>
        <p:spPr>
          <a:xfrm>
            <a:off x="8480550" y="4876801"/>
            <a:ext cx="269626" cy="276999"/>
          </a:xfrm>
          <a:prstGeom prst="rect">
            <a:avLst/>
          </a:prstGeom>
          <a:noFill/>
        </p:spPr>
        <p:txBody>
          <a:bodyPr wrap="none" rtlCol="1">
            <a:spAutoFit/>
          </a:bodyPr>
          <a:lstStyle/>
          <a:p>
            <a:r>
              <a:rPr lang="en-US" sz="1200" dirty="0"/>
              <a:t>3</a:t>
            </a:r>
            <a:endParaRPr lang="x-none" sz="1200" dirty="0"/>
          </a:p>
        </p:txBody>
      </p:sp>
      <p:sp>
        <p:nvSpPr>
          <p:cNvPr id="21" name="TextBox 20"/>
          <p:cNvSpPr txBox="1"/>
          <p:nvPr/>
        </p:nvSpPr>
        <p:spPr>
          <a:xfrm>
            <a:off x="9098239" y="4876801"/>
            <a:ext cx="405880" cy="276999"/>
          </a:xfrm>
          <a:prstGeom prst="rect">
            <a:avLst/>
          </a:prstGeom>
          <a:noFill/>
        </p:spPr>
        <p:txBody>
          <a:bodyPr wrap="none" rtlCol="1">
            <a:spAutoFit/>
          </a:bodyPr>
          <a:lstStyle/>
          <a:p>
            <a:r>
              <a:rPr lang="en-US" sz="1200" dirty="0"/>
              <a:t>n-1</a:t>
            </a:r>
            <a:endParaRPr lang="x-none" sz="1200" dirty="0"/>
          </a:p>
        </p:txBody>
      </p:sp>
      <p:cxnSp>
        <p:nvCxnSpPr>
          <p:cNvPr id="32" name="Straight Arrow Connector 31"/>
          <p:cNvCxnSpPr/>
          <p:nvPr/>
        </p:nvCxnSpPr>
        <p:spPr>
          <a:xfrm>
            <a:off x="7391400" y="41962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3336" y="3962401"/>
            <a:ext cx="295274" cy="276999"/>
          </a:xfrm>
          <a:prstGeom prst="rect">
            <a:avLst/>
          </a:prstGeom>
          <a:noFill/>
        </p:spPr>
        <p:txBody>
          <a:bodyPr wrap="none" rtlCol="1">
            <a:spAutoFit/>
          </a:bodyPr>
          <a:lstStyle/>
          <a:p>
            <a:r>
              <a:rPr lang="en-US" sz="1200" b="1" dirty="0"/>
              <a:t>C</a:t>
            </a:r>
            <a:endParaRPr lang="x-none" sz="1200" b="1" dirty="0"/>
          </a:p>
        </p:txBody>
      </p:sp>
      <p:cxnSp>
        <p:nvCxnSpPr>
          <p:cNvPr id="34" name="Straight Arrow Connector 33"/>
          <p:cNvCxnSpPr>
            <a:stCxn id="35" idx="0"/>
          </p:cNvCxnSpPr>
          <p:nvPr/>
        </p:nvCxnSpPr>
        <p:spPr>
          <a:xfrm flipV="1">
            <a:off x="7455566" y="4800601"/>
            <a:ext cx="164434"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39001" y="5176337"/>
            <a:ext cx="433131" cy="369332"/>
          </a:xfrm>
          <a:prstGeom prst="rect">
            <a:avLst/>
          </a:prstGeom>
          <a:noFill/>
        </p:spPr>
        <p:txBody>
          <a:bodyPr wrap="none" rtlCol="1">
            <a:spAutoFit/>
          </a:bodyPr>
          <a:lstStyle/>
          <a:p>
            <a:pPr algn="ctr"/>
            <a:r>
              <a:rPr lang="en-US" sz="1000" b="1" dirty="0"/>
              <a:t>size</a:t>
            </a:r>
          </a:p>
          <a:p>
            <a:pPr algn="ctr"/>
            <a:r>
              <a:rPr lang="en-US" sz="800" b="1" dirty="0"/>
              <a:t>0</a:t>
            </a:r>
            <a:endParaRPr lang="x-none" sz="800" b="1" dirty="0"/>
          </a:p>
        </p:txBody>
      </p:sp>
      <p:cxnSp>
        <p:nvCxnSpPr>
          <p:cNvPr id="44" name="Straight Arrow Connector 43"/>
          <p:cNvCxnSpPr>
            <a:stCxn id="45" idx="0"/>
          </p:cNvCxnSpPr>
          <p:nvPr/>
        </p:nvCxnSpPr>
        <p:spPr>
          <a:xfrm flipH="1" flipV="1">
            <a:off x="9448801" y="4800600"/>
            <a:ext cx="306414"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528230" y="5181600"/>
            <a:ext cx="453970" cy="369332"/>
          </a:xfrm>
          <a:prstGeom prst="rect">
            <a:avLst/>
          </a:prstGeom>
          <a:noFill/>
        </p:spPr>
        <p:txBody>
          <a:bodyPr wrap="none" rtlCol="1">
            <a:spAutoFit/>
          </a:bodyPr>
          <a:lstStyle/>
          <a:p>
            <a:pPr algn="ctr"/>
            <a:r>
              <a:rPr lang="en-US" sz="1000" b="1" dirty="0"/>
              <a:t>max</a:t>
            </a:r>
          </a:p>
          <a:p>
            <a:pPr algn="ctr"/>
            <a:r>
              <a:rPr lang="en-US" sz="800" b="1" dirty="0"/>
              <a:t>n</a:t>
            </a:r>
            <a:endParaRPr lang="x-none" sz="8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FF0000"/>
                </a:solidFill>
                <a:latin typeface="SimSun" pitchFamily="2" charset="-122"/>
              </a:rPr>
              <a:t>public </a:t>
            </a:r>
            <a:r>
              <a:rPr lang="en-US" sz="2000" b="1" dirty="0" err="1">
                <a:solidFill>
                  <a:srgbClr val="FF0000"/>
                </a:solidFill>
                <a:latin typeface="SimSun" pitchFamily="2" charset="-122"/>
              </a:rPr>
              <a:t>boolean</a:t>
            </a:r>
            <a:r>
              <a:rPr lang="en-US" sz="2000" b="1" dirty="0">
                <a:solidFill>
                  <a:srgbClr val="FF0000"/>
                </a:solidFill>
                <a:latin typeface="SimSun" pitchFamily="2" charset="-122"/>
              </a:rPr>
              <a:t> full () {</a:t>
            </a:r>
          </a:p>
          <a:p>
            <a:pPr eaLnBrk="1" hangingPunct="1">
              <a:buFontTx/>
              <a:buNone/>
            </a:pPr>
            <a:r>
              <a:rPr lang="en-US" sz="2000" b="1" dirty="0">
                <a:solidFill>
                  <a:srgbClr val="FF0000"/>
                </a:solidFill>
                <a:latin typeface="SimSun" pitchFamily="2" charset="-122"/>
              </a:rPr>
              <a:t>		return size == </a:t>
            </a:r>
            <a:r>
              <a:rPr lang="en-US" sz="2000" b="1" dirty="0" err="1">
                <a:solidFill>
                  <a:srgbClr val="FF0000"/>
                </a:solidFill>
                <a:latin typeface="SimSun" pitchFamily="2" charset="-122"/>
              </a:rPr>
              <a:t>maxsize</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77</a:t>
            </a:fld>
            <a:endParaRPr lang="en-US"/>
          </a:p>
        </p:txBody>
      </p:sp>
      <p:sp>
        <p:nvSpPr>
          <p:cNvPr id="21" name="Rectangle 20"/>
          <p:cNvSpPr/>
          <p:nvPr/>
        </p:nvSpPr>
        <p:spPr>
          <a:xfrm>
            <a:off x="7255932"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10263"/>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7464"/>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7464"/>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7464"/>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7464"/>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7464"/>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653868" y="1686926"/>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15804" y="1453064"/>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9078870" y="2291264"/>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858990" y="2667001"/>
            <a:ext cx="444352" cy="392415"/>
          </a:xfrm>
          <a:prstGeom prst="rect">
            <a:avLst/>
          </a:prstGeom>
          <a:noFill/>
        </p:spPr>
        <p:txBody>
          <a:bodyPr wrap="none" rtlCol="1">
            <a:spAutoFit/>
          </a:bodyPr>
          <a:lstStyle/>
          <a:p>
            <a:pPr algn="ctr"/>
            <a:r>
              <a:rPr lang="en-US" sz="1050" b="1" dirty="0"/>
              <a:t>size</a:t>
            </a:r>
          </a:p>
          <a:p>
            <a:pPr algn="ctr"/>
            <a:r>
              <a:rPr lang="en-US" sz="900" b="1" dirty="0"/>
              <a:t>n</a:t>
            </a:r>
            <a:endParaRPr lang="x-none" sz="900" b="1" dirty="0"/>
          </a:p>
        </p:txBody>
      </p:sp>
      <p:cxnSp>
        <p:nvCxnSpPr>
          <p:cNvPr id="38" name="Straight Arrow Connector 37"/>
          <p:cNvCxnSpPr>
            <a:stCxn id="39" idx="0"/>
          </p:cNvCxnSpPr>
          <p:nvPr/>
        </p:nvCxnSpPr>
        <p:spPr>
          <a:xfrm flipH="1" flipV="1">
            <a:off x="9067801" y="2286000"/>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63796"/>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41" name="TextBox 40"/>
          <p:cNvSpPr txBox="1"/>
          <p:nvPr/>
        </p:nvSpPr>
        <p:spPr>
          <a:xfrm>
            <a:off x="7958666" y="3048000"/>
            <a:ext cx="587019" cy="338554"/>
          </a:xfrm>
          <a:prstGeom prst="rect">
            <a:avLst/>
          </a:prstGeom>
          <a:noFill/>
        </p:spPr>
        <p:txBody>
          <a:bodyPr wrap="none" rtlCol="1">
            <a:spAutoFit/>
          </a:bodyPr>
          <a:lstStyle/>
          <a:p>
            <a:r>
              <a:rPr lang="en-US" sz="1600" b="1" dirty="0">
                <a:solidFill>
                  <a:srgbClr val="FF0000"/>
                </a:solidFill>
              </a:rPr>
              <a:t>true</a:t>
            </a:r>
            <a:endParaRPr lang="x-none" sz="1200" b="1" dirty="0">
              <a:solidFill>
                <a:srgbClr val="FF0000"/>
              </a:solidFill>
            </a:endParaRPr>
          </a:p>
        </p:txBody>
      </p:sp>
      <p:sp>
        <p:nvSpPr>
          <p:cNvPr id="60" name="Rectangle 59"/>
          <p:cNvSpPr/>
          <p:nvPr/>
        </p:nvSpPr>
        <p:spPr>
          <a:xfrm>
            <a:off x="726440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1" name="Rectangle 60"/>
          <p:cNvSpPr/>
          <p:nvPr/>
        </p:nvSpPr>
        <p:spPr>
          <a:xfrm>
            <a:off x="754012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2" name="Rectangle 61"/>
          <p:cNvSpPr/>
          <p:nvPr/>
        </p:nvSpPr>
        <p:spPr>
          <a:xfrm>
            <a:off x="7826883"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3" name="Rectangle 62"/>
          <p:cNvSpPr/>
          <p:nvPr/>
        </p:nvSpPr>
        <p:spPr>
          <a:xfrm>
            <a:off x="810260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4" name="Rectangle 63"/>
          <p:cNvSpPr/>
          <p:nvPr/>
        </p:nvSpPr>
        <p:spPr>
          <a:xfrm>
            <a:off x="880707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5" name="TextBox 64"/>
          <p:cNvSpPr txBox="1"/>
          <p:nvPr/>
        </p:nvSpPr>
        <p:spPr>
          <a:xfrm>
            <a:off x="8381367" y="4018540"/>
            <a:ext cx="415498" cy="369332"/>
          </a:xfrm>
          <a:prstGeom prst="rect">
            <a:avLst/>
          </a:prstGeom>
          <a:noFill/>
        </p:spPr>
        <p:txBody>
          <a:bodyPr wrap="none" rtlCol="1">
            <a:spAutoFit/>
          </a:bodyPr>
          <a:lstStyle/>
          <a:p>
            <a:r>
              <a:rPr lang="en-US" dirty="0"/>
              <a:t>…</a:t>
            </a:r>
            <a:endParaRPr lang="x-none" dirty="0"/>
          </a:p>
        </p:txBody>
      </p:sp>
      <p:sp>
        <p:nvSpPr>
          <p:cNvPr id="66" name="TextBox 65"/>
          <p:cNvSpPr txBox="1"/>
          <p:nvPr/>
        </p:nvSpPr>
        <p:spPr>
          <a:xfrm>
            <a:off x="7264401" y="4475741"/>
            <a:ext cx="269626" cy="276999"/>
          </a:xfrm>
          <a:prstGeom prst="rect">
            <a:avLst/>
          </a:prstGeom>
          <a:noFill/>
        </p:spPr>
        <p:txBody>
          <a:bodyPr wrap="none" rtlCol="1">
            <a:spAutoFit/>
          </a:bodyPr>
          <a:lstStyle/>
          <a:p>
            <a:r>
              <a:rPr lang="en-US" sz="1200" dirty="0"/>
              <a:t>0</a:t>
            </a:r>
            <a:endParaRPr lang="x-none" sz="1200" dirty="0"/>
          </a:p>
        </p:txBody>
      </p:sp>
      <p:sp>
        <p:nvSpPr>
          <p:cNvPr id="67" name="TextBox 66"/>
          <p:cNvSpPr txBox="1"/>
          <p:nvPr/>
        </p:nvSpPr>
        <p:spPr>
          <a:xfrm>
            <a:off x="7543800" y="4475741"/>
            <a:ext cx="269626" cy="276999"/>
          </a:xfrm>
          <a:prstGeom prst="rect">
            <a:avLst/>
          </a:prstGeom>
          <a:noFill/>
        </p:spPr>
        <p:txBody>
          <a:bodyPr wrap="none" rtlCol="1">
            <a:spAutoFit/>
          </a:bodyPr>
          <a:lstStyle/>
          <a:p>
            <a:r>
              <a:rPr lang="en-US" sz="1200" dirty="0"/>
              <a:t>1</a:t>
            </a:r>
            <a:endParaRPr lang="x-none" sz="1200" dirty="0"/>
          </a:p>
        </p:txBody>
      </p:sp>
      <p:sp>
        <p:nvSpPr>
          <p:cNvPr id="68" name="TextBox 67"/>
          <p:cNvSpPr txBox="1"/>
          <p:nvPr/>
        </p:nvSpPr>
        <p:spPr>
          <a:xfrm>
            <a:off x="7845552" y="4475741"/>
            <a:ext cx="269626" cy="276999"/>
          </a:xfrm>
          <a:prstGeom prst="rect">
            <a:avLst/>
          </a:prstGeom>
          <a:noFill/>
        </p:spPr>
        <p:txBody>
          <a:bodyPr wrap="none" rtlCol="1">
            <a:spAutoFit/>
          </a:bodyPr>
          <a:lstStyle/>
          <a:p>
            <a:r>
              <a:rPr lang="en-US" sz="1200" dirty="0"/>
              <a:t>2</a:t>
            </a:r>
            <a:endParaRPr lang="x-none" sz="1200" dirty="0"/>
          </a:p>
        </p:txBody>
      </p:sp>
      <p:sp>
        <p:nvSpPr>
          <p:cNvPr id="69" name="TextBox 68"/>
          <p:cNvSpPr txBox="1"/>
          <p:nvPr/>
        </p:nvSpPr>
        <p:spPr>
          <a:xfrm>
            <a:off x="8124951" y="4475741"/>
            <a:ext cx="269626" cy="276999"/>
          </a:xfrm>
          <a:prstGeom prst="rect">
            <a:avLst/>
          </a:prstGeom>
          <a:noFill/>
        </p:spPr>
        <p:txBody>
          <a:bodyPr wrap="none" rtlCol="1">
            <a:spAutoFit/>
          </a:bodyPr>
          <a:lstStyle/>
          <a:p>
            <a:r>
              <a:rPr lang="en-US" sz="1200" dirty="0"/>
              <a:t>3</a:t>
            </a:r>
            <a:endParaRPr lang="x-none" sz="1200" dirty="0"/>
          </a:p>
        </p:txBody>
      </p:sp>
      <p:sp>
        <p:nvSpPr>
          <p:cNvPr id="70" name="TextBox 69"/>
          <p:cNvSpPr txBox="1"/>
          <p:nvPr/>
        </p:nvSpPr>
        <p:spPr>
          <a:xfrm>
            <a:off x="8683371" y="4475741"/>
            <a:ext cx="405880" cy="276999"/>
          </a:xfrm>
          <a:prstGeom prst="rect">
            <a:avLst/>
          </a:prstGeom>
          <a:noFill/>
        </p:spPr>
        <p:txBody>
          <a:bodyPr wrap="none" rtlCol="1">
            <a:spAutoFit/>
          </a:bodyPr>
          <a:lstStyle/>
          <a:p>
            <a:r>
              <a:rPr lang="en-US" sz="1200" dirty="0"/>
              <a:t>n-1</a:t>
            </a:r>
            <a:endParaRPr lang="x-none" sz="1200" dirty="0"/>
          </a:p>
        </p:txBody>
      </p:sp>
      <p:cxnSp>
        <p:nvCxnSpPr>
          <p:cNvPr id="71" name="Straight Arrow Connector 70"/>
          <p:cNvCxnSpPr/>
          <p:nvPr/>
        </p:nvCxnSpPr>
        <p:spPr>
          <a:xfrm>
            <a:off x="7662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524274" y="3561341"/>
            <a:ext cx="295274" cy="276999"/>
          </a:xfrm>
          <a:prstGeom prst="rect">
            <a:avLst/>
          </a:prstGeom>
          <a:noFill/>
        </p:spPr>
        <p:txBody>
          <a:bodyPr wrap="none" rtlCol="1">
            <a:spAutoFit/>
          </a:bodyPr>
          <a:lstStyle/>
          <a:p>
            <a:r>
              <a:rPr lang="en-US" sz="1200" b="1" dirty="0"/>
              <a:t>C</a:t>
            </a:r>
            <a:endParaRPr lang="x-none" sz="1200" b="1" dirty="0"/>
          </a:p>
        </p:txBody>
      </p:sp>
      <p:cxnSp>
        <p:nvCxnSpPr>
          <p:cNvPr id="73" name="Straight Arrow Connector 72"/>
          <p:cNvCxnSpPr>
            <a:stCxn id="74" idx="0"/>
          </p:cNvCxnSpPr>
          <p:nvPr/>
        </p:nvCxnSpPr>
        <p:spPr>
          <a:xfrm flipH="1" flipV="1">
            <a:off x="8098262"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878382" y="4775278"/>
            <a:ext cx="444352" cy="392415"/>
          </a:xfrm>
          <a:prstGeom prst="rect">
            <a:avLst/>
          </a:prstGeom>
          <a:noFill/>
        </p:spPr>
        <p:txBody>
          <a:bodyPr wrap="none" rtlCol="1">
            <a:spAutoFit/>
          </a:bodyPr>
          <a:lstStyle/>
          <a:p>
            <a:pPr algn="ctr"/>
            <a:r>
              <a:rPr lang="en-US" sz="1050" b="1" dirty="0"/>
              <a:t>size</a:t>
            </a:r>
          </a:p>
          <a:p>
            <a:pPr algn="ctr"/>
            <a:r>
              <a:rPr lang="en-US" sz="900" b="1" dirty="0"/>
              <a:t>3</a:t>
            </a:r>
            <a:endParaRPr lang="x-none" sz="900" b="1" dirty="0"/>
          </a:p>
        </p:txBody>
      </p:sp>
      <p:cxnSp>
        <p:nvCxnSpPr>
          <p:cNvPr id="75" name="Straight Arrow Connector 74"/>
          <p:cNvCxnSpPr>
            <a:stCxn id="76" idx="0"/>
          </p:cNvCxnSpPr>
          <p:nvPr/>
        </p:nvCxnSpPr>
        <p:spPr>
          <a:xfrm flipH="1" flipV="1">
            <a:off x="9076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9231900" y="4772073"/>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77" name="TextBox 76"/>
          <p:cNvSpPr txBox="1"/>
          <p:nvPr/>
        </p:nvSpPr>
        <p:spPr>
          <a:xfrm>
            <a:off x="7933268" y="5156277"/>
            <a:ext cx="651139" cy="338554"/>
          </a:xfrm>
          <a:prstGeom prst="rect">
            <a:avLst/>
          </a:prstGeom>
          <a:noFill/>
        </p:spPr>
        <p:txBody>
          <a:bodyPr wrap="none" rtlCol="1">
            <a:spAutoFit/>
          </a:bodyPr>
          <a:lstStyle/>
          <a:p>
            <a:r>
              <a:rPr lang="en-US" sz="1600" b="1" dirty="0">
                <a:solidFill>
                  <a:srgbClr val="FF0000"/>
                </a:solidFill>
              </a:rPr>
              <a:t>false</a:t>
            </a:r>
            <a:endParaRPr lang="x-none" sz="1200" b="1" dirty="0">
              <a:solidFill>
                <a:srgbClr val="FF0000"/>
              </a:solidFill>
            </a:endParaRPr>
          </a:p>
        </p:txBody>
      </p:sp>
      <p:cxnSp>
        <p:nvCxnSpPr>
          <p:cNvPr id="78" name="Straight Connector 77"/>
          <p:cNvCxnSpPr/>
          <p:nvPr/>
        </p:nvCxnSpPr>
        <p:spPr>
          <a:xfrm>
            <a:off x="6934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a:t>
            </a:r>
            <a:r>
              <a:rPr lang="en-US" sz="2000" b="1" dirty="0" err="1">
                <a:solidFill>
                  <a:srgbClr val="FF0000"/>
                </a:solidFill>
                <a:latin typeface="SimSun" pitchFamily="2" charset="-122"/>
              </a:rPr>
              <a:t>boolean</a:t>
            </a:r>
            <a:r>
              <a:rPr lang="en-US" sz="2000" b="1" dirty="0">
                <a:solidFill>
                  <a:srgbClr val="FF0000"/>
                </a:solidFill>
                <a:latin typeface="SimSun" pitchFamily="2" charset="-122"/>
              </a:rPr>
              <a:t> empty () {</a:t>
            </a:r>
          </a:p>
          <a:p>
            <a:pPr eaLnBrk="1" hangingPunct="1">
              <a:buFontTx/>
              <a:buNone/>
            </a:pPr>
            <a:r>
              <a:rPr lang="en-US" sz="2000" b="1" dirty="0">
                <a:solidFill>
                  <a:srgbClr val="FF0000"/>
                </a:solidFill>
                <a:latin typeface="SimSun" pitchFamily="2" charset="-122"/>
              </a:rPr>
              <a:t>		return size == 0;</a:t>
            </a:r>
          </a:p>
          <a:p>
            <a:pPr eaLnBrk="1" hangingPunct="1">
              <a:buFontTx/>
              <a:buNone/>
            </a:pPr>
            <a:r>
              <a:rPr lang="en-US" sz="2000" b="1" dirty="0">
                <a:solidFill>
                  <a:srgbClr val="FF0000"/>
                </a:solidFill>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78</a:t>
            </a:fld>
            <a:endParaRPr lang="en-US"/>
          </a:p>
        </p:txBody>
      </p:sp>
      <p:sp>
        <p:nvSpPr>
          <p:cNvPr id="21" name="Rectangle 20"/>
          <p:cNvSpPr/>
          <p:nvPr/>
        </p:nvSpPr>
        <p:spPr>
          <a:xfrm>
            <a:off x="7255932"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21931"/>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79132"/>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79132"/>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79132"/>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79132"/>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79132"/>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072264" y="1698594"/>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34200" y="1464732"/>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V="1">
            <a:off x="6998366" y="2315290"/>
            <a:ext cx="240634" cy="363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781801" y="267866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38" name="Straight Arrow Connector 37"/>
          <p:cNvCxnSpPr>
            <a:stCxn id="39" idx="0"/>
          </p:cNvCxnSpPr>
          <p:nvPr/>
        </p:nvCxnSpPr>
        <p:spPr>
          <a:xfrm flipH="1" flipV="1">
            <a:off x="9067801" y="2297668"/>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75464"/>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40" name="TextBox 39"/>
          <p:cNvSpPr txBox="1"/>
          <p:nvPr/>
        </p:nvSpPr>
        <p:spPr>
          <a:xfrm>
            <a:off x="7958666" y="3048000"/>
            <a:ext cx="587019" cy="338554"/>
          </a:xfrm>
          <a:prstGeom prst="rect">
            <a:avLst/>
          </a:prstGeom>
          <a:noFill/>
        </p:spPr>
        <p:txBody>
          <a:bodyPr wrap="none" rtlCol="1">
            <a:spAutoFit/>
          </a:bodyPr>
          <a:lstStyle/>
          <a:p>
            <a:r>
              <a:rPr lang="en-US" sz="1600" b="1" dirty="0">
                <a:solidFill>
                  <a:srgbClr val="FF0000"/>
                </a:solidFill>
              </a:rPr>
              <a:t>true</a:t>
            </a:r>
            <a:endParaRPr lang="x-none" sz="1200" b="1" dirty="0">
              <a:solidFill>
                <a:srgbClr val="FF0000"/>
              </a:solidFill>
            </a:endParaRPr>
          </a:p>
        </p:txBody>
      </p:sp>
      <p:sp>
        <p:nvSpPr>
          <p:cNvPr id="41" name="Rectangle 40"/>
          <p:cNvSpPr/>
          <p:nvPr/>
        </p:nvSpPr>
        <p:spPr>
          <a:xfrm>
            <a:off x="726440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754012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Rectangle 42"/>
          <p:cNvSpPr/>
          <p:nvPr/>
        </p:nvSpPr>
        <p:spPr>
          <a:xfrm>
            <a:off x="7826883"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4" name="Rectangle 43"/>
          <p:cNvSpPr/>
          <p:nvPr/>
        </p:nvSpPr>
        <p:spPr>
          <a:xfrm>
            <a:off x="810260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5" name="Rectangle 44"/>
          <p:cNvSpPr/>
          <p:nvPr/>
        </p:nvSpPr>
        <p:spPr>
          <a:xfrm>
            <a:off x="880707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6" name="TextBox 45"/>
          <p:cNvSpPr txBox="1"/>
          <p:nvPr/>
        </p:nvSpPr>
        <p:spPr>
          <a:xfrm>
            <a:off x="8381367" y="4018540"/>
            <a:ext cx="415498" cy="369332"/>
          </a:xfrm>
          <a:prstGeom prst="rect">
            <a:avLst/>
          </a:prstGeom>
          <a:noFill/>
        </p:spPr>
        <p:txBody>
          <a:bodyPr wrap="none" rtlCol="1">
            <a:spAutoFit/>
          </a:bodyPr>
          <a:lstStyle/>
          <a:p>
            <a:r>
              <a:rPr lang="en-US" dirty="0"/>
              <a:t>…</a:t>
            </a:r>
            <a:endParaRPr lang="x-none" dirty="0"/>
          </a:p>
        </p:txBody>
      </p:sp>
      <p:sp>
        <p:nvSpPr>
          <p:cNvPr id="47" name="TextBox 46"/>
          <p:cNvSpPr txBox="1"/>
          <p:nvPr/>
        </p:nvSpPr>
        <p:spPr>
          <a:xfrm>
            <a:off x="7264401" y="4475741"/>
            <a:ext cx="269626" cy="276999"/>
          </a:xfrm>
          <a:prstGeom prst="rect">
            <a:avLst/>
          </a:prstGeom>
          <a:noFill/>
        </p:spPr>
        <p:txBody>
          <a:bodyPr wrap="none" rtlCol="1">
            <a:spAutoFit/>
          </a:bodyPr>
          <a:lstStyle/>
          <a:p>
            <a:r>
              <a:rPr lang="en-US" sz="1200" dirty="0"/>
              <a:t>0</a:t>
            </a:r>
            <a:endParaRPr lang="x-none" sz="1200" dirty="0"/>
          </a:p>
        </p:txBody>
      </p:sp>
      <p:sp>
        <p:nvSpPr>
          <p:cNvPr id="48" name="TextBox 47"/>
          <p:cNvSpPr txBox="1"/>
          <p:nvPr/>
        </p:nvSpPr>
        <p:spPr>
          <a:xfrm>
            <a:off x="7543800" y="4475741"/>
            <a:ext cx="269626" cy="276999"/>
          </a:xfrm>
          <a:prstGeom prst="rect">
            <a:avLst/>
          </a:prstGeom>
          <a:noFill/>
        </p:spPr>
        <p:txBody>
          <a:bodyPr wrap="none" rtlCol="1">
            <a:spAutoFit/>
          </a:bodyPr>
          <a:lstStyle/>
          <a:p>
            <a:r>
              <a:rPr lang="en-US" sz="1200" dirty="0"/>
              <a:t>1</a:t>
            </a:r>
            <a:endParaRPr lang="x-none" sz="1200" dirty="0"/>
          </a:p>
        </p:txBody>
      </p:sp>
      <p:sp>
        <p:nvSpPr>
          <p:cNvPr id="49" name="TextBox 48"/>
          <p:cNvSpPr txBox="1"/>
          <p:nvPr/>
        </p:nvSpPr>
        <p:spPr>
          <a:xfrm>
            <a:off x="7845552" y="4475741"/>
            <a:ext cx="269626" cy="276999"/>
          </a:xfrm>
          <a:prstGeom prst="rect">
            <a:avLst/>
          </a:prstGeom>
          <a:noFill/>
        </p:spPr>
        <p:txBody>
          <a:bodyPr wrap="none" rtlCol="1">
            <a:spAutoFit/>
          </a:bodyPr>
          <a:lstStyle/>
          <a:p>
            <a:r>
              <a:rPr lang="en-US" sz="1200" dirty="0"/>
              <a:t>2</a:t>
            </a:r>
            <a:endParaRPr lang="x-none" sz="1200" dirty="0"/>
          </a:p>
        </p:txBody>
      </p:sp>
      <p:sp>
        <p:nvSpPr>
          <p:cNvPr id="50" name="TextBox 49"/>
          <p:cNvSpPr txBox="1"/>
          <p:nvPr/>
        </p:nvSpPr>
        <p:spPr>
          <a:xfrm>
            <a:off x="8124951" y="4475741"/>
            <a:ext cx="269626" cy="276999"/>
          </a:xfrm>
          <a:prstGeom prst="rect">
            <a:avLst/>
          </a:prstGeom>
          <a:noFill/>
        </p:spPr>
        <p:txBody>
          <a:bodyPr wrap="none" rtlCol="1">
            <a:spAutoFit/>
          </a:bodyPr>
          <a:lstStyle/>
          <a:p>
            <a:r>
              <a:rPr lang="en-US" sz="1200" dirty="0"/>
              <a:t>3</a:t>
            </a:r>
            <a:endParaRPr lang="x-none" sz="1200" dirty="0"/>
          </a:p>
        </p:txBody>
      </p:sp>
      <p:sp>
        <p:nvSpPr>
          <p:cNvPr id="51" name="TextBox 50"/>
          <p:cNvSpPr txBox="1"/>
          <p:nvPr/>
        </p:nvSpPr>
        <p:spPr>
          <a:xfrm>
            <a:off x="8683371" y="4475741"/>
            <a:ext cx="405880" cy="276999"/>
          </a:xfrm>
          <a:prstGeom prst="rect">
            <a:avLst/>
          </a:prstGeom>
          <a:noFill/>
        </p:spPr>
        <p:txBody>
          <a:bodyPr wrap="none" rtlCol="1">
            <a:spAutoFit/>
          </a:bodyPr>
          <a:lstStyle/>
          <a:p>
            <a:r>
              <a:rPr lang="en-US" sz="1200" dirty="0"/>
              <a:t>n-1</a:t>
            </a:r>
            <a:endParaRPr lang="x-none" sz="1200" dirty="0"/>
          </a:p>
        </p:txBody>
      </p:sp>
      <p:cxnSp>
        <p:nvCxnSpPr>
          <p:cNvPr id="52" name="Straight Arrow Connector 51"/>
          <p:cNvCxnSpPr/>
          <p:nvPr/>
        </p:nvCxnSpPr>
        <p:spPr>
          <a:xfrm>
            <a:off x="7662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524274" y="3561341"/>
            <a:ext cx="295274" cy="276999"/>
          </a:xfrm>
          <a:prstGeom prst="rect">
            <a:avLst/>
          </a:prstGeom>
          <a:noFill/>
        </p:spPr>
        <p:txBody>
          <a:bodyPr wrap="none" rtlCol="1">
            <a:spAutoFit/>
          </a:bodyPr>
          <a:lstStyle/>
          <a:p>
            <a:r>
              <a:rPr lang="en-US" sz="1200" b="1" dirty="0"/>
              <a:t>C</a:t>
            </a:r>
            <a:endParaRPr lang="x-none" sz="1200" b="1" dirty="0"/>
          </a:p>
        </p:txBody>
      </p:sp>
      <p:cxnSp>
        <p:nvCxnSpPr>
          <p:cNvPr id="54" name="Straight Arrow Connector 53"/>
          <p:cNvCxnSpPr>
            <a:stCxn id="55" idx="0"/>
          </p:cNvCxnSpPr>
          <p:nvPr/>
        </p:nvCxnSpPr>
        <p:spPr>
          <a:xfrm flipH="1" flipV="1">
            <a:off x="8098262"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878382" y="4775278"/>
            <a:ext cx="444352" cy="392415"/>
          </a:xfrm>
          <a:prstGeom prst="rect">
            <a:avLst/>
          </a:prstGeom>
          <a:noFill/>
        </p:spPr>
        <p:txBody>
          <a:bodyPr wrap="none" rtlCol="1">
            <a:spAutoFit/>
          </a:bodyPr>
          <a:lstStyle/>
          <a:p>
            <a:pPr algn="ctr"/>
            <a:r>
              <a:rPr lang="en-US" sz="1050" b="1" dirty="0"/>
              <a:t>size</a:t>
            </a:r>
          </a:p>
          <a:p>
            <a:pPr algn="ctr"/>
            <a:r>
              <a:rPr lang="en-US" sz="900" b="1" dirty="0"/>
              <a:t>3</a:t>
            </a:r>
            <a:endParaRPr lang="x-none" sz="900" b="1" dirty="0"/>
          </a:p>
        </p:txBody>
      </p:sp>
      <p:cxnSp>
        <p:nvCxnSpPr>
          <p:cNvPr id="56" name="Straight Arrow Connector 55"/>
          <p:cNvCxnSpPr>
            <a:stCxn id="57" idx="0"/>
          </p:cNvCxnSpPr>
          <p:nvPr/>
        </p:nvCxnSpPr>
        <p:spPr>
          <a:xfrm flipH="1" flipV="1">
            <a:off x="9076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231900" y="4772073"/>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58" name="TextBox 57"/>
          <p:cNvSpPr txBox="1"/>
          <p:nvPr/>
        </p:nvSpPr>
        <p:spPr>
          <a:xfrm>
            <a:off x="7933268" y="5156277"/>
            <a:ext cx="651139" cy="338554"/>
          </a:xfrm>
          <a:prstGeom prst="rect">
            <a:avLst/>
          </a:prstGeom>
          <a:noFill/>
        </p:spPr>
        <p:txBody>
          <a:bodyPr wrap="none" rtlCol="1">
            <a:spAutoFit/>
          </a:bodyPr>
          <a:lstStyle/>
          <a:p>
            <a:r>
              <a:rPr lang="en-US" sz="1600" b="1" dirty="0">
                <a:solidFill>
                  <a:srgbClr val="FF0000"/>
                </a:solidFill>
              </a:rPr>
              <a:t>false</a:t>
            </a:r>
            <a:endParaRPr lang="x-none" sz="1200" b="1" dirty="0">
              <a:solidFill>
                <a:srgbClr val="FF0000"/>
              </a:solidFill>
            </a:endParaRPr>
          </a:p>
        </p:txBody>
      </p:sp>
      <p:cxnSp>
        <p:nvCxnSpPr>
          <p:cNvPr id="59" name="Straight Connector 58"/>
          <p:cNvCxnSpPr/>
          <p:nvPr/>
        </p:nvCxnSpPr>
        <p:spPr>
          <a:xfrm>
            <a:off x="6934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a:t>
            </a:r>
            <a:r>
              <a:rPr lang="en-US" sz="2000" b="1" dirty="0" err="1">
                <a:solidFill>
                  <a:srgbClr val="FF0000"/>
                </a:solidFill>
                <a:latin typeface="SimSun" pitchFamily="2" charset="-122"/>
              </a:rPr>
              <a:t>boolean</a:t>
            </a:r>
            <a:r>
              <a:rPr lang="en-US" sz="2000" b="1" dirty="0">
                <a:solidFill>
                  <a:srgbClr val="FF0000"/>
                </a:solidFill>
                <a:latin typeface="SimSun" pitchFamily="2" charset="-122"/>
              </a:rPr>
              <a:t> last () {</a:t>
            </a:r>
          </a:p>
          <a:p>
            <a:pPr eaLnBrk="1" hangingPunct="1">
              <a:buFontTx/>
              <a:buNone/>
            </a:pPr>
            <a:r>
              <a:rPr lang="en-US" sz="2000" b="1" dirty="0">
                <a:solidFill>
                  <a:srgbClr val="FF0000"/>
                </a:solidFill>
                <a:latin typeface="SimSun" pitchFamily="2" charset="-122"/>
              </a:rPr>
              <a:t>		return current == size - 1;</a:t>
            </a:r>
          </a:p>
          <a:p>
            <a:pPr eaLnBrk="1" hangingPunct="1">
              <a:buFontTx/>
              <a:buNone/>
            </a:pPr>
            <a:r>
              <a:rPr lang="en-US" sz="2000" b="1" dirty="0">
                <a:solidFill>
                  <a:srgbClr val="FF0000"/>
                </a:solidFill>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79</a:t>
            </a:fld>
            <a:endParaRPr lang="en-US"/>
          </a:p>
        </p:txBody>
      </p:sp>
      <p:sp>
        <p:nvSpPr>
          <p:cNvPr id="21" name="Rectangle 20"/>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952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14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38" name="Straight Arrow Connector 37"/>
          <p:cNvCxnSpPr>
            <a:stCxn id="39"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42" name="TextBox 41"/>
          <p:cNvSpPr txBox="1"/>
          <p:nvPr/>
        </p:nvSpPr>
        <p:spPr>
          <a:xfrm>
            <a:off x="7958666" y="3048000"/>
            <a:ext cx="587019" cy="338554"/>
          </a:xfrm>
          <a:prstGeom prst="rect">
            <a:avLst/>
          </a:prstGeom>
          <a:noFill/>
        </p:spPr>
        <p:txBody>
          <a:bodyPr wrap="none" rtlCol="1">
            <a:spAutoFit/>
          </a:bodyPr>
          <a:lstStyle/>
          <a:p>
            <a:r>
              <a:rPr lang="en-US" sz="1600" b="1" dirty="0">
                <a:solidFill>
                  <a:srgbClr val="FF0000"/>
                </a:solidFill>
              </a:rPr>
              <a:t>true</a:t>
            </a:r>
            <a:endParaRPr lang="x-none" sz="1200" b="1" dirty="0">
              <a:solidFill>
                <a:srgbClr val="FF0000"/>
              </a:solidFill>
            </a:endParaRPr>
          </a:p>
        </p:txBody>
      </p:sp>
      <p:sp>
        <p:nvSpPr>
          <p:cNvPr id="43" name="Rectangle 42"/>
          <p:cNvSpPr/>
          <p:nvPr/>
        </p:nvSpPr>
        <p:spPr>
          <a:xfrm>
            <a:off x="726440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4" name="Rectangle 43"/>
          <p:cNvSpPr/>
          <p:nvPr/>
        </p:nvSpPr>
        <p:spPr>
          <a:xfrm>
            <a:off x="754012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5" name="Rectangle 44"/>
          <p:cNvSpPr/>
          <p:nvPr/>
        </p:nvSpPr>
        <p:spPr>
          <a:xfrm>
            <a:off x="7826883"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6" name="Rectangle 45"/>
          <p:cNvSpPr/>
          <p:nvPr/>
        </p:nvSpPr>
        <p:spPr>
          <a:xfrm>
            <a:off x="810260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7" name="Rectangle 46"/>
          <p:cNvSpPr/>
          <p:nvPr/>
        </p:nvSpPr>
        <p:spPr>
          <a:xfrm>
            <a:off x="880707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8" name="TextBox 47"/>
          <p:cNvSpPr txBox="1"/>
          <p:nvPr/>
        </p:nvSpPr>
        <p:spPr>
          <a:xfrm>
            <a:off x="8381367" y="4018540"/>
            <a:ext cx="415498" cy="369332"/>
          </a:xfrm>
          <a:prstGeom prst="rect">
            <a:avLst/>
          </a:prstGeom>
          <a:noFill/>
        </p:spPr>
        <p:txBody>
          <a:bodyPr wrap="none" rtlCol="1">
            <a:spAutoFit/>
          </a:bodyPr>
          <a:lstStyle/>
          <a:p>
            <a:r>
              <a:rPr lang="en-US" dirty="0"/>
              <a:t>…</a:t>
            </a:r>
            <a:endParaRPr lang="x-none" dirty="0"/>
          </a:p>
        </p:txBody>
      </p:sp>
      <p:sp>
        <p:nvSpPr>
          <p:cNvPr id="49" name="TextBox 48"/>
          <p:cNvSpPr txBox="1"/>
          <p:nvPr/>
        </p:nvSpPr>
        <p:spPr>
          <a:xfrm>
            <a:off x="7264401" y="4475741"/>
            <a:ext cx="269626" cy="276999"/>
          </a:xfrm>
          <a:prstGeom prst="rect">
            <a:avLst/>
          </a:prstGeom>
          <a:noFill/>
        </p:spPr>
        <p:txBody>
          <a:bodyPr wrap="none" rtlCol="1">
            <a:spAutoFit/>
          </a:bodyPr>
          <a:lstStyle/>
          <a:p>
            <a:r>
              <a:rPr lang="en-US" sz="1200" dirty="0"/>
              <a:t>0</a:t>
            </a:r>
            <a:endParaRPr lang="x-none" sz="1200" dirty="0"/>
          </a:p>
        </p:txBody>
      </p:sp>
      <p:sp>
        <p:nvSpPr>
          <p:cNvPr id="50" name="TextBox 49"/>
          <p:cNvSpPr txBox="1"/>
          <p:nvPr/>
        </p:nvSpPr>
        <p:spPr>
          <a:xfrm>
            <a:off x="7543800" y="4475741"/>
            <a:ext cx="269626" cy="276999"/>
          </a:xfrm>
          <a:prstGeom prst="rect">
            <a:avLst/>
          </a:prstGeom>
          <a:noFill/>
        </p:spPr>
        <p:txBody>
          <a:bodyPr wrap="none" rtlCol="1">
            <a:spAutoFit/>
          </a:bodyPr>
          <a:lstStyle/>
          <a:p>
            <a:r>
              <a:rPr lang="en-US" sz="1200" dirty="0"/>
              <a:t>1</a:t>
            </a:r>
            <a:endParaRPr lang="x-none" sz="1200" dirty="0"/>
          </a:p>
        </p:txBody>
      </p:sp>
      <p:sp>
        <p:nvSpPr>
          <p:cNvPr id="51" name="TextBox 50"/>
          <p:cNvSpPr txBox="1"/>
          <p:nvPr/>
        </p:nvSpPr>
        <p:spPr>
          <a:xfrm>
            <a:off x="7845552" y="4475741"/>
            <a:ext cx="269626" cy="276999"/>
          </a:xfrm>
          <a:prstGeom prst="rect">
            <a:avLst/>
          </a:prstGeom>
          <a:noFill/>
        </p:spPr>
        <p:txBody>
          <a:bodyPr wrap="none" rtlCol="1">
            <a:spAutoFit/>
          </a:bodyPr>
          <a:lstStyle/>
          <a:p>
            <a:r>
              <a:rPr lang="en-US" sz="1200" dirty="0"/>
              <a:t>2</a:t>
            </a:r>
            <a:endParaRPr lang="x-none" sz="1200" dirty="0"/>
          </a:p>
        </p:txBody>
      </p:sp>
      <p:sp>
        <p:nvSpPr>
          <p:cNvPr id="52" name="TextBox 51"/>
          <p:cNvSpPr txBox="1"/>
          <p:nvPr/>
        </p:nvSpPr>
        <p:spPr>
          <a:xfrm>
            <a:off x="8124951" y="4475741"/>
            <a:ext cx="269626" cy="276999"/>
          </a:xfrm>
          <a:prstGeom prst="rect">
            <a:avLst/>
          </a:prstGeom>
          <a:noFill/>
        </p:spPr>
        <p:txBody>
          <a:bodyPr wrap="none" rtlCol="1">
            <a:spAutoFit/>
          </a:bodyPr>
          <a:lstStyle/>
          <a:p>
            <a:r>
              <a:rPr lang="en-US" sz="1200" dirty="0"/>
              <a:t>3</a:t>
            </a:r>
            <a:endParaRPr lang="x-none" sz="1200" dirty="0"/>
          </a:p>
        </p:txBody>
      </p:sp>
      <p:sp>
        <p:nvSpPr>
          <p:cNvPr id="53" name="TextBox 52"/>
          <p:cNvSpPr txBox="1"/>
          <p:nvPr/>
        </p:nvSpPr>
        <p:spPr>
          <a:xfrm>
            <a:off x="8683371" y="4475741"/>
            <a:ext cx="405880" cy="276999"/>
          </a:xfrm>
          <a:prstGeom prst="rect">
            <a:avLst/>
          </a:prstGeom>
          <a:noFill/>
        </p:spPr>
        <p:txBody>
          <a:bodyPr wrap="none" rtlCol="1">
            <a:spAutoFit/>
          </a:bodyPr>
          <a:lstStyle/>
          <a:p>
            <a:r>
              <a:rPr lang="en-US" sz="1200" dirty="0"/>
              <a:t>n-1</a:t>
            </a:r>
            <a:endParaRPr lang="x-none" sz="1200" dirty="0"/>
          </a:p>
        </p:txBody>
      </p:sp>
      <p:cxnSp>
        <p:nvCxnSpPr>
          <p:cNvPr id="54" name="Straight Arrow Connector 53"/>
          <p:cNvCxnSpPr/>
          <p:nvPr/>
        </p:nvCxnSpPr>
        <p:spPr>
          <a:xfrm>
            <a:off x="7662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274" y="3561341"/>
            <a:ext cx="295274" cy="276999"/>
          </a:xfrm>
          <a:prstGeom prst="rect">
            <a:avLst/>
          </a:prstGeom>
          <a:noFill/>
        </p:spPr>
        <p:txBody>
          <a:bodyPr wrap="none" rtlCol="1">
            <a:spAutoFit/>
          </a:bodyPr>
          <a:lstStyle/>
          <a:p>
            <a:r>
              <a:rPr lang="en-US" sz="1200" b="1" dirty="0"/>
              <a:t>C</a:t>
            </a:r>
            <a:endParaRPr lang="x-none" sz="1200" b="1" dirty="0"/>
          </a:p>
        </p:txBody>
      </p:sp>
      <p:cxnSp>
        <p:nvCxnSpPr>
          <p:cNvPr id="56" name="Straight Arrow Connector 55"/>
          <p:cNvCxnSpPr>
            <a:stCxn id="57" idx="0"/>
          </p:cNvCxnSpPr>
          <p:nvPr/>
        </p:nvCxnSpPr>
        <p:spPr>
          <a:xfrm flipH="1" flipV="1">
            <a:off x="8098262"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878382" y="4775278"/>
            <a:ext cx="444352" cy="392415"/>
          </a:xfrm>
          <a:prstGeom prst="rect">
            <a:avLst/>
          </a:prstGeom>
          <a:noFill/>
        </p:spPr>
        <p:txBody>
          <a:bodyPr wrap="none" rtlCol="1">
            <a:spAutoFit/>
          </a:bodyPr>
          <a:lstStyle/>
          <a:p>
            <a:pPr algn="ctr"/>
            <a:r>
              <a:rPr lang="en-US" sz="1050" b="1" dirty="0"/>
              <a:t>size</a:t>
            </a:r>
          </a:p>
          <a:p>
            <a:pPr algn="ctr"/>
            <a:r>
              <a:rPr lang="en-US" sz="900" b="1" dirty="0"/>
              <a:t>3</a:t>
            </a:r>
            <a:endParaRPr lang="x-none" sz="900" b="1" dirty="0"/>
          </a:p>
        </p:txBody>
      </p:sp>
      <p:cxnSp>
        <p:nvCxnSpPr>
          <p:cNvPr id="58" name="Straight Arrow Connector 57"/>
          <p:cNvCxnSpPr>
            <a:stCxn id="59" idx="0"/>
          </p:cNvCxnSpPr>
          <p:nvPr/>
        </p:nvCxnSpPr>
        <p:spPr>
          <a:xfrm flipH="1" flipV="1">
            <a:off x="9076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231900" y="4772073"/>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60" name="TextBox 59"/>
          <p:cNvSpPr txBox="1"/>
          <p:nvPr/>
        </p:nvSpPr>
        <p:spPr>
          <a:xfrm>
            <a:off x="7933268" y="5156277"/>
            <a:ext cx="651139" cy="338554"/>
          </a:xfrm>
          <a:prstGeom prst="rect">
            <a:avLst/>
          </a:prstGeom>
          <a:noFill/>
        </p:spPr>
        <p:txBody>
          <a:bodyPr wrap="none" rtlCol="1">
            <a:spAutoFit/>
          </a:bodyPr>
          <a:lstStyle/>
          <a:p>
            <a:r>
              <a:rPr lang="en-US" sz="1600" b="1" dirty="0">
                <a:solidFill>
                  <a:srgbClr val="FF0000"/>
                </a:solidFill>
              </a:rPr>
              <a:t>false</a:t>
            </a:r>
            <a:endParaRPr lang="x-none" sz="1200" b="1" dirty="0">
              <a:solidFill>
                <a:srgbClr val="FF0000"/>
              </a:solidFill>
            </a:endParaRPr>
          </a:p>
        </p:txBody>
      </p:sp>
      <p:cxnSp>
        <p:nvCxnSpPr>
          <p:cNvPr id="61" name="Straight Connector 60"/>
          <p:cNvCxnSpPr/>
          <p:nvPr/>
        </p:nvCxnSpPr>
        <p:spPr>
          <a:xfrm>
            <a:off x="6934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p:txBody>
          <a:bodyPr>
            <a:normAutofit/>
          </a:bodyPr>
          <a:lstStyle/>
          <a:p>
            <a:r>
              <a:rPr lang="en-US" dirty="0"/>
              <a:t>Representation/Implementation</a:t>
            </a:r>
          </a:p>
        </p:txBody>
      </p:sp>
      <p:sp>
        <p:nvSpPr>
          <p:cNvPr id="10244" name="Rectangle 1027"/>
          <p:cNvSpPr>
            <a:spLocks noGrp="1" noChangeArrowheads="1"/>
          </p:cNvSpPr>
          <p:nvPr>
            <p:ph idx="1"/>
          </p:nvPr>
        </p:nvSpPr>
        <p:spPr/>
        <p:txBody>
          <a:bodyPr/>
          <a:lstStyle/>
          <a:p>
            <a:pPr eaLnBrk="1" hangingPunct="1"/>
            <a:r>
              <a:rPr lang="en-US" sz="2800"/>
              <a:t>Programmers have to deal with the questions:</a:t>
            </a:r>
          </a:p>
          <a:p>
            <a:pPr lvl="1" eaLnBrk="1" hangingPunct="1"/>
            <a:r>
              <a:rPr lang="en-US" sz="2400"/>
              <a:t>How to represent lists? Storage structure affects the efficiency of the operations.</a:t>
            </a:r>
          </a:p>
          <a:p>
            <a:pPr lvl="1" eaLnBrk="1" hangingPunct="1"/>
            <a:r>
              <a:rPr lang="en-US" sz="2400"/>
              <a:t>How to implement the operations? Algorithm chosen must be efficient.</a:t>
            </a:r>
          </a:p>
          <a:p>
            <a:pPr eaLnBrk="1" hangingPunct="1"/>
            <a:r>
              <a:rPr lang="en-US" sz="2800"/>
              <a:t>Lists can represented as</a:t>
            </a:r>
          </a:p>
          <a:p>
            <a:pPr lvl="1" eaLnBrk="1" hangingPunct="1"/>
            <a:r>
              <a:rPr lang="en-US" sz="2400"/>
              <a:t>Linked List</a:t>
            </a:r>
          </a:p>
          <a:p>
            <a:pPr lvl="1" eaLnBrk="1" hangingPunct="1"/>
            <a:r>
              <a:rPr lang="en-US" sz="2400"/>
              <a:t>Array based List</a:t>
            </a:r>
          </a:p>
        </p:txBody>
      </p:sp>
      <p:sp>
        <p:nvSpPr>
          <p:cNvPr id="10242" name="Slide Number Placeholder 5"/>
          <p:cNvSpPr>
            <a:spLocks noGrp="1"/>
          </p:cNvSpPr>
          <p:nvPr>
            <p:ph type="sldNum" sz="quarter" idx="12"/>
          </p:nvPr>
        </p:nvSpPr>
        <p:spPr>
          <a:noFill/>
        </p:spPr>
        <p:txBody>
          <a:bodyPr/>
          <a:lstStyle/>
          <a:p>
            <a:fld id="{D6BE8E68-4587-4757-8AA1-8CC392F7A62F}"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void </a:t>
            </a:r>
            <a:r>
              <a:rPr lang="en-US" sz="2000" b="1" dirty="0" err="1">
                <a:solidFill>
                  <a:srgbClr val="FF0000"/>
                </a:solidFill>
                <a:latin typeface="SimSun" pitchFamily="2" charset="-122"/>
              </a:rPr>
              <a:t>findfirst</a:t>
            </a:r>
            <a:r>
              <a:rPr lang="en-US" sz="2000" b="1" dirty="0">
                <a:solidFill>
                  <a:srgbClr val="FF0000"/>
                </a:solidFill>
                <a:latin typeface="SimSun" pitchFamily="2" charset="-122"/>
              </a:rPr>
              <a:t> () {</a:t>
            </a:r>
          </a:p>
          <a:p>
            <a:pPr eaLnBrk="1" hangingPunct="1">
              <a:buFontTx/>
              <a:buNone/>
            </a:pPr>
            <a:r>
              <a:rPr lang="en-US" sz="2000" b="1" dirty="0">
                <a:solidFill>
                  <a:srgbClr val="FF0000"/>
                </a:solidFill>
                <a:latin typeface="SimSun" pitchFamily="2" charset="-122"/>
              </a:rPr>
              <a:t>		current = 0;</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80</a:t>
            </a:fld>
            <a:endParaRPr lang="en-US"/>
          </a:p>
        </p:txBody>
      </p:sp>
      <p:sp>
        <p:nvSpPr>
          <p:cNvPr id="21" name="Rectangle 20"/>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952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14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38" name="Straight Arrow Connector 37"/>
          <p:cNvCxnSpPr>
            <a:stCxn id="39"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Rectangle 26"/>
          <p:cNvSpPr/>
          <p:nvPr/>
        </p:nvSpPr>
        <p:spPr>
          <a:xfrm>
            <a:off x="7255932"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Rectangle 27"/>
          <p:cNvSpPr/>
          <p:nvPr/>
        </p:nvSpPr>
        <p:spPr>
          <a:xfrm>
            <a:off x="7531651"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Rectangle 39"/>
          <p:cNvSpPr/>
          <p:nvPr/>
        </p:nvSpPr>
        <p:spPr>
          <a:xfrm>
            <a:off x="7818413"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1" name="Rectangle 40"/>
          <p:cNvSpPr/>
          <p:nvPr/>
        </p:nvSpPr>
        <p:spPr>
          <a:xfrm>
            <a:off x="809413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879860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TextBox 42"/>
          <p:cNvSpPr txBox="1"/>
          <p:nvPr/>
        </p:nvSpPr>
        <p:spPr>
          <a:xfrm>
            <a:off x="8372897" y="4037910"/>
            <a:ext cx="415498" cy="369332"/>
          </a:xfrm>
          <a:prstGeom prst="rect">
            <a:avLst/>
          </a:prstGeom>
          <a:noFill/>
        </p:spPr>
        <p:txBody>
          <a:bodyPr wrap="none" rtlCol="1">
            <a:spAutoFit/>
          </a:bodyPr>
          <a:lstStyle/>
          <a:p>
            <a:r>
              <a:rPr lang="en-US" dirty="0"/>
              <a:t>…</a:t>
            </a:r>
            <a:endParaRPr lang="x-none" dirty="0"/>
          </a:p>
        </p:txBody>
      </p:sp>
      <p:sp>
        <p:nvSpPr>
          <p:cNvPr id="44" name="TextBox 43"/>
          <p:cNvSpPr txBox="1"/>
          <p:nvPr/>
        </p:nvSpPr>
        <p:spPr>
          <a:xfrm>
            <a:off x="7255931" y="4495111"/>
            <a:ext cx="269626" cy="276999"/>
          </a:xfrm>
          <a:prstGeom prst="rect">
            <a:avLst/>
          </a:prstGeom>
          <a:noFill/>
        </p:spPr>
        <p:txBody>
          <a:bodyPr wrap="none" rtlCol="1">
            <a:spAutoFit/>
          </a:bodyPr>
          <a:lstStyle/>
          <a:p>
            <a:r>
              <a:rPr lang="en-US" sz="1200" dirty="0"/>
              <a:t>0</a:t>
            </a:r>
            <a:endParaRPr lang="x-none" sz="1200" dirty="0"/>
          </a:p>
        </p:txBody>
      </p:sp>
      <p:sp>
        <p:nvSpPr>
          <p:cNvPr id="45" name="TextBox 44"/>
          <p:cNvSpPr txBox="1"/>
          <p:nvPr/>
        </p:nvSpPr>
        <p:spPr>
          <a:xfrm>
            <a:off x="7535330" y="4495111"/>
            <a:ext cx="269626" cy="276999"/>
          </a:xfrm>
          <a:prstGeom prst="rect">
            <a:avLst/>
          </a:prstGeom>
          <a:noFill/>
        </p:spPr>
        <p:txBody>
          <a:bodyPr wrap="none" rtlCol="1">
            <a:spAutoFit/>
          </a:bodyPr>
          <a:lstStyle/>
          <a:p>
            <a:r>
              <a:rPr lang="en-US" sz="1200" dirty="0"/>
              <a:t>1</a:t>
            </a:r>
            <a:endParaRPr lang="x-none" sz="1200" dirty="0"/>
          </a:p>
        </p:txBody>
      </p:sp>
      <p:sp>
        <p:nvSpPr>
          <p:cNvPr id="46" name="TextBox 45"/>
          <p:cNvSpPr txBox="1"/>
          <p:nvPr/>
        </p:nvSpPr>
        <p:spPr>
          <a:xfrm>
            <a:off x="7837082" y="4495111"/>
            <a:ext cx="269626" cy="276999"/>
          </a:xfrm>
          <a:prstGeom prst="rect">
            <a:avLst/>
          </a:prstGeom>
          <a:noFill/>
        </p:spPr>
        <p:txBody>
          <a:bodyPr wrap="none" rtlCol="1">
            <a:spAutoFit/>
          </a:bodyPr>
          <a:lstStyle/>
          <a:p>
            <a:r>
              <a:rPr lang="en-US" sz="1200" dirty="0"/>
              <a:t>2</a:t>
            </a:r>
            <a:endParaRPr lang="x-none" sz="1200" dirty="0"/>
          </a:p>
        </p:txBody>
      </p:sp>
      <p:sp>
        <p:nvSpPr>
          <p:cNvPr id="47" name="TextBox 46"/>
          <p:cNvSpPr txBox="1"/>
          <p:nvPr/>
        </p:nvSpPr>
        <p:spPr>
          <a:xfrm>
            <a:off x="8116481" y="4495111"/>
            <a:ext cx="269626" cy="276999"/>
          </a:xfrm>
          <a:prstGeom prst="rect">
            <a:avLst/>
          </a:prstGeom>
          <a:noFill/>
        </p:spPr>
        <p:txBody>
          <a:bodyPr wrap="none" rtlCol="1">
            <a:spAutoFit/>
          </a:bodyPr>
          <a:lstStyle/>
          <a:p>
            <a:r>
              <a:rPr lang="en-US" sz="1200" dirty="0"/>
              <a:t>3</a:t>
            </a:r>
            <a:endParaRPr lang="x-none" sz="1200" dirty="0"/>
          </a:p>
        </p:txBody>
      </p:sp>
      <p:sp>
        <p:nvSpPr>
          <p:cNvPr id="48" name="TextBox 47"/>
          <p:cNvSpPr txBox="1"/>
          <p:nvPr/>
        </p:nvSpPr>
        <p:spPr>
          <a:xfrm>
            <a:off x="8674901" y="4495111"/>
            <a:ext cx="405880" cy="276999"/>
          </a:xfrm>
          <a:prstGeom prst="rect">
            <a:avLst/>
          </a:prstGeom>
          <a:noFill/>
        </p:spPr>
        <p:txBody>
          <a:bodyPr wrap="none" rtlCol="1">
            <a:spAutoFit/>
          </a:bodyPr>
          <a:lstStyle/>
          <a:p>
            <a:r>
              <a:rPr lang="en-US" sz="1200" dirty="0"/>
              <a:t>n-1</a:t>
            </a:r>
            <a:endParaRPr lang="x-none" sz="1200" dirty="0"/>
          </a:p>
        </p:txBody>
      </p:sp>
      <p:cxnSp>
        <p:nvCxnSpPr>
          <p:cNvPr id="49" name="Straight Arrow Connector 48"/>
          <p:cNvCxnSpPr/>
          <p:nvPr/>
        </p:nvCxnSpPr>
        <p:spPr>
          <a:xfrm>
            <a:off x="7393998" y="381457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255934" y="3580711"/>
            <a:ext cx="295274" cy="276999"/>
          </a:xfrm>
          <a:prstGeom prst="rect">
            <a:avLst/>
          </a:prstGeom>
          <a:noFill/>
        </p:spPr>
        <p:txBody>
          <a:bodyPr wrap="none" rtlCol="1">
            <a:spAutoFit/>
          </a:bodyPr>
          <a:lstStyle/>
          <a:p>
            <a:r>
              <a:rPr lang="en-US" sz="1200" b="1" dirty="0"/>
              <a:t>C</a:t>
            </a:r>
            <a:endParaRPr lang="x-none" sz="1200" b="1" dirty="0"/>
          </a:p>
        </p:txBody>
      </p:sp>
      <p:cxnSp>
        <p:nvCxnSpPr>
          <p:cNvPr id="51" name="Straight Arrow Connector 50"/>
          <p:cNvCxnSpPr>
            <a:stCxn id="52" idx="0"/>
          </p:cNvCxnSpPr>
          <p:nvPr/>
        </p:nvCxnSpPr>
        <p:spPr>
          <a:xfrm flipH="1" flipV="1">
            <a:off x="8077200" y="443126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865535" y="481226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53" name="Straight Arrow Connector 52"/>
          <p:cNvCxnSpPr>
            <a:stCxn id="54" idx="0"/>
          </p:cNvCxnSpPr>
          <p:nvPr/>
        </p:nvCxnSpPr>
        <p:spPr>
          <a:xfrm flipH="1" flipV="1">
            <a:off x="9067801" y="441364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23430" y="479144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cxnSp>
        <p:nvCxnSpPr>
          <p:cNvPr id="55" name="Straight Arrow Connector 54"/>
          <p:cNvCxnSpPr/>
          <p:nvPr/>
        </p:nvCxnSpPr>
        <p:spPr>
          <a:xfrm>
            <a:off x="8534400" y="3124200"/>
            <a:ext cx="0" cy="3810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public void </a:t>
            </a:r>
            <a:r>
              <a:rPr lang="en-US" sz="2000" b="1" dirty="0" err="1">
                <a:solidFill>
                  <a:srgbClr val="FF0000"/>
                </a:solidFill>
                <a:latin typeface="SimSun" pitchFamily="2" charset="-122"/>
              </a:rPr>
              <a:t>findnext</a:t>
            </a:r>
            <a:r>
              <a:rPr lang="en-US" sz="2000" b="1" dirty="0">
                <a:solidFill>
                  <a:srgbClr val="FF0000"/>
                </a:solidFill>
                <a:latin typeface="SimSun" pitchFamily="2" charset="-122"/>
              </a:rPr>
              <a:t> () {</a:t>
            </a:r>
          </a:p>
          <a:p>
            <a:pPr eaLnBrk="1" hangingPunct="1">
              <a:buFontTx/>
              <a:buNone/>
            </a:pPr>
            <a:r>
              <a:rPr lang="en-US" sz="2000" b="1" dirty="0">
                <a:solidFill>
                  <a:srgbClr val="FF0000"/>
                </a:solidFill>
                <a:latin typeface="SimSun" pitchFamily="2" charset="-122"/>
              </a:rPr>
              <a:t>		current++;</a:t>
            </a:r>
          </a:p>
          <a:p>
            <a:pPr eaLnBrk="1" hangingPunct="1">
              <a:buFontTx/>
              <a:buNone/>
            </a:pPr>
            <a:r>
              <a:rPr lang="en-US" sz="2000" b="1" dirty="0">
                <a:solidFill>
                  <a:srgbClr val="FF0000"/>
                </a:solidFill>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81</a:t>
            </a:fld>
            <a:endParaRPr lang="en-US"/>
          </a:p>
        </p:txBody>
      </p:sp>
      <p:sp>
        <p:nvSpPr>
          <p:cNvPr id="21" name="Rectangle 20"/>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38" name="Straight Arrow Connector 37"/>
          <p:cNvCxnSpPr>
            <a:stCxn id="39"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Rectangle 26"/>
          <p:cNvSpPr/>
          <p:nvPr/>
        </p:nvSpPr>
        <p:spPr>
          <a:xfrm>
            <a:off x="7255932"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Rectangle 27"/>
          <p:cNvSpPr/>
          <p:nvPr/>
        </p:nvSpPr>
        <p:spPr>
          <a:xfrm>
            <a:off x="7531651"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Rectangle 39"/>
          <p:cNvSpPr/>
          <p:nvPr/>
        </p:nvSpPr>
        <p:spPr>
          <a:xfrm>
            <a:off x="7818413"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1" name="Rectangle 40"/>
          <p:cNvSpPr/>
          <p:nvPr/>
        </p:nvSpPr>
        <p:spPr>
          <a:xfrm>
            <a:off x="809413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879860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TextBox 42"/>
          <p:cNvSpPr txBox="1"/>
          <p:nvPr/>
        </p:nvSpPr>
        <p:spPr>
          <a:xfrm>
            <a:off x="8372897" y="4037910"/>
            <a:ext cx="415498" cy="369332"/>
          </a:xfrm>
          <a:prstGeom prst="rect">
            <a:avLst/>
          </a:prstGeom>
          <a:noFill/>
        </p:spPr>
        <p:txBody>
          <a:bodyPr wrap="none" rtlCol="1">
            <a:spAutoFit/>
          </a:bodyPr>
          <a:lstStyle/>
          <a:p>
            <a:r>
              <a:rPr lang="en-US" dirty="0"/>
              <a:t>…</a:t>
            </a:r>
            <a:endParaRPr lang="x-none" dirty="0"/>
          </a:p>
        </p:txBody>
      </p:sp>
      <p:sp>
        <p:nvSpPr>
          <p:cNvPr id="44" name="TextBox 43"/>
          <p:cNvSpPr txBox="1"/>
          <p:nvPr/>
        </p:nvSpPr>
        <p:spPr>
          <a:xfrm>
            <a:off x="7255931" y="4495111"/>
            <a:ext cx="269626" cy="276999"/>
          </a:xfrm>
          <a:prstGeom prst="rect">
            <a:avLst/>
          </a:prstGeom>
          <a:noFill/>
        </p:spPr>
        <p:txBody>
          <a:bodyPr wrap="none" rtlCol="1">
            <a:spAutoFit/>
          </a:bodyPr>
          <a:lstStyle/>
          <a:p>
            <a:r>
              <a:rPr lang="en-US" sz="1200" dirty="0"/>
              <a:t>0</a:t>
            </a:r>
            <a:endParaRPr lang="x-none" sz="1200" dirty="0"/>
          </a:p>
        </p:txBody>
      </p:sp>
      <p:sp>
        <p:nvSpPr>
          <p:cNvPr id="45" name="TextBox 44"/>
          <p:cNvSpPr txBox="1"/>
          <p:nvPr/>
        </p:nvSpPr>
        <p:spPr>
          <a:xfrm>
            <a:off x="7535330" y="4495111"/>
            <a:ext cx="269626" cy="276999"/>
          </a:xfrm>
          <a:prstGeom prst="rect">
            <a:avLst/>
          </a:prstGeom>
          <a:noFill/>
        </p:spPr>
        <p:txBody>
          <a:bodyPr wrap="none" rtlCol="1">
            <a:spAutoFit/>
          </a:bodyPr>
          <a:lstStyle/>
          <a:p>
            <a:r>
              <a:rPr lang="en-US" sz="1200" dirty="0"/>
              <a:t>1</a:t>
            </a:r>
            <a:endParaRPr lang="x-none" sz="1200" dirty="0"/>
          </a:p>
        </p:txBody>
      </p:sp>
      <p:sp>
        <p:nvSpPr>
          <p:cNvPr id="46" name="TextBox 45"/>
          <p:cNvSpPr txBox="1"/>
          <p:nvPr/>
        </p:nvSpPr>
        <p:spPr>
          <a:xfrm>
            <a:off x="7837082" y="4495111"/>
            <a:ext cx="269626" cy="276999"/>
          </a:xfrm>
          <a:prstGeom prst="rect">
            <a:avLst/>
          </a:prstGeom>
          <a:noFill/>
        </p:spPr>
        <p:txBody>
          <a:bodyPr wrap="none" rtlCol="1">
            <a:spAutoFit/>
          </a:bodyPr>
          <a:lstStyle/>
          <a:p>
            <a:r>
              <a:rPr lang="en-US" sz="1200" dirty="0"/>
              <a:t>2</a:t>
            </a:r>
            <a:endParaRPr lang="x-none" sz="1200" dirty="0"/>
          </a:p>
        </p:txBody>
      </p:sp>
      <p:sp>
        <p:nvSpPr>
          <p:cNvPr id="47" name="TextBox 46"/>
          <p:cNvSpPr txBox="1"/>
          <p:nvPr/>
        </p:nvSpPr>
        <p:spPr>
          <a:xfrm>
            <a:off x="8116481" y="4495111"/>
            <a:ext cx="269626" cy="276999"/>
          </a:xfrm>
          <a:prstGeom prst="rect">
            <a:avLst/>
          </a:prstGeom>
          <a:noFill/>
        </p:spPr>
        <p:txBody>
          <a:bodyPr wrap="none" rtlCol="1">
            <a:spAutoFit/>
          </a:bodyPr>
          <a:lstStyle/>
          <a:p>
            <a:r>
              <a:rPr lang="en-US" sz="1200" dirty="0"/>
              <a:t>3</a:t>
            </a:r>
            <a:endParaRPr lang="x-none" sz="1200" dirty="0"/>
          </a:p>
        </p:txBody>
      </p:sp>
      <p:sp>
        <p:nvSpPr>
          <p:cNvPr id="48" name="TextBox 47"/>
          <p:cNvSpPr txBox="1"/>
          <p:nvPr/>
        </p:nvSpPr>
        <p:spPr>
          <a:xfrm>
            <a:off x="8674901" y="4495111"/>
            <a:ext cx="405880" cy="276999"/>
          </a:xfrm>
          <a:prstGeom prst="rect">
            <a:avLst/>
          </a:prstGeom>
          <a:noFill/>
        </p:spPr>
        <p:txBody>
          <a:bodyPr wrap="none" rtlCol="1">
            <a:spAutoFit/>
          </a:bodyPr>
          <a:lstStyle/>
          <a:p>
            <a:r>
              <a:rPr lang="en-US" sz="1200" dirty="0"/>
              <a:t>n-1</a:t>
            </a:r>
            <a:endParaRPr lang="x-none" sz="1200" dirty="0"/>
          </a:p>
        </p:txBody>
      </p:sp>
      <p:cxnSp>
        <p:nvCxnSpPr>
          <p:cNvPr id="49" name="Straight Arrow Connector 48"/>
          <p:cNvCxnSpPr/>
          <p:nvPr/>
        </p:nvCxnSpPr>
        <p:spPr>
          <a:xfrm>
            <a:off x="7662332" y="381457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24268" y="3580711"/>
            <a:ext cx="295274" cy="276999"/>
          </a:xfrm>
          <a:prstGeom prst="rect">
            <a:avLst/>
          </a:prstGeom>
          <a:noFill/>
        </p:spPr>
        <p:txBody>
          <a:bodyPr wrap="none" rtlCol="1">
            <a:spAutoFit/>
          </a:bodyPr>
          <a:lstStyle/>
          <a:p>
            <a:r>
              <a:rPr lang="en-US" sz="1200" b="1" dirty="0"/>
              <a:t>C</a:t>
            </a:r>
            <a:endParaRPr lang="x-none" sz="1200" b="1" dirty="0"/>
          </a:p>
        </p:txBody>
      </p:sp>
      <p:cxnSp>
        <p:nvCxnSpPr>
          <p:cNvPr id="51" name="Straight Arrow Connector 50"/>
          <p:cNvCxnSpPr>
            <a:stCxn id="52" idx="0"/>
          </p:cNvCxnSpPr>
          <p:nvPr/>
        </p:nvCxnSpPr>
        <p:spPr>
          <a:xfrm flipH="1" flipV="1">
            <a:off x="8077200" y="443126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865535" y="481226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53" name="Straight Arrow Connector 52"/>
          <p:cNvCxnSpPr>
            <a:stCxn id="54" idx="0"/>
          </p:cNvCxnSpPr>
          <p:nvPr/>
        </p:nvCxnSpPr>
        <p:spPr>
          <a:xfrm flipH="1" flipV="1">
            <a:off x="9067801" y="441364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23430" y="479144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cxnSp>
        <p:nvCxnSpPr>
          <p:cNvPr id="55" name="Straight Arrow Connector 54"/>
          <p:cNvCxnSpPr/>
          <p:nvPr/>
        </p:nvCxnSpPr>
        <p:spPr>
          <a:xfrm>
            <a:off x="8534400" y="3124200"/>
            <a:ext cx="0" cy="3810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public T retrieve () {</a:t>
            </a:r>
          </a:p>
          <a:p>
            <a:pPr eaLnBrk="1" hangingPunct="1">
              <a:lnSpc>
                <a:spcPct val="90000"/>
              </a:lnSpc>
              <a:buFontTx/>
              <a:buNone/>
            </a:pPr>
            <a:r>
              <a:rPr lang="en-US" sz="2000" b="1" dirty="0">
                <a:solidFill>
                  <a:srgbClr val="FF0000"/>
                </a:solidFill>
                <a:latin typeface="SimSun" pitchFamily="2" charset="-122"/>
              </a:rPr>
              <a:t>		return nodes[current];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83</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3397"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5333"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Oval 23"/>
          <p:cNvSpPr/>
          <p:nvPr/>
        </p:nvSpPr>
        <p:spPr>
          <a:xfrm>
            <a:off x="7450666"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p:cNvCxnSpPr>
          <p:nvPr/>
        </p:nvCxnSpPr>
        <p:spPr>
          <a:xfrm flipH="1">
            <a:off x="7518400" y="2345266"/>
            <a:ext cx="143932" cy="3810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void update (T </a:t>
            </a:r>
            <a:r>
              <a:rPr lang="en-US" sz="2000" b="1" dirty="0" err="1">
                <a:solidFill>
                  <a:srgbClr val="FF0000"/>
                </a:solidFill>
                <a:latin typeface="SimSun" pitchFamily="2" charset="-122"/>
              </a:rPr>
              <a:t>val</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84</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3397"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5333"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Oval 23"/>
          <p:cNvSpPr/>
          <p:nvPr/>
        </p:nvSpPr>
        <p:spPr>
          <a:xfrm>
            <a:off x="7450666"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p:cNvCxnSpPr>
          <p:nvPr/>
        </p:nvCxnSpPr>
        <p:spPr>
          <a:xfrm flipH="1">
            <a:off x="7518400" y="2345266"/>
            <a:ext cx="143932" cy="381000"/>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7306733" y="2692399"/>
            <a:ext cx="357790" cy="246221"/>
          </a:xfrm>
          <a:prstGeom prst="rect">
            <a:avLst/>
          </a:prstGeom>
          <a:noFill/>
        </p:spPr>
        <p:txBody>
          <a:bodyPr wrap="none" rtlCol="1">
            <a:spAutoFit/>
          </a:bodyPr>
          <a:lstStyle/>
          <a:p>
            <a:r>
              <a:rPr lang="en-US" sz="1000" b="1" dirty="0" err="1">
                <a:solidFill>
                  <a:srgbClr val="FF0000"/>
                </a:solidFill>
              </a:rPr>
              <a:t>val</a:t>
            </a:r>
            <a:endParaRPr lang="x-none" sz="800" b="1"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85</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0866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485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86</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0866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485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87</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88</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Oval 22"/>
          <p:cNvSpPr/>
          <p:nvPr/>
        </p:nvSpPr>
        <p:spPr>
          <a:xfrm>
            <a:off x="7162800"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Arrow Connector 23"/>
          <p:cNvCxnSpPr>
            <a:stCxn id="23" idx="4"/>
            <a:endCxn id="25" idx="0"/>
          </p:cNvCxnSpPr>
          <p:nvPr/>
        </p:nvCxnSpPr>
        <p:spPr>
          <a:xfrm>
            <a:off x="7374467" y="2345266"/>
            <a:ext cx="212763" cy="347132"/>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5" name="TextBox 24"/>
          <p:cNvSpPr txBox="1"/>
          <p:nvPr/>
        </p:nvSpPr>
        <p:spPr>
          <a:xfrm>
            <a:off x="7408334" y="2692398"/>
            <a:ext cx="357790" cy="369332"/>
          </a:xfrm>
          <a:prstGeom prst="rect">
            <a:avLst/>
          </a:prstGeom>
          <a:noFill/>
        </p:spPr>
        <p:txBody>
          <a:bodyPr wrap="none" rtlCol="1">
            <a:spAutoFit/>
          </a:bodyPr>
          <a:lstStyle/>
          <a:p>
            <a:r>
              <a:rPr lang="en-US" sz="1000" b="1" dirty="0" err="1">
                <a:solidFill>
                  <a:srgbClr val="FF0000"/>
                </a:solidFill>
              </a:rPr>
              <a:t>val</a:t>
            </a:r>
            <a:endParaRPr lang="en-US" sz="1000" b="1" dirty="0">
              <a:solidFill>
                <a:srgbClr val="FF0000"/>
              </a:solidFill>
            </a:endParaRPr>
          </a:p>
          <a:p>
            <a:pPr algn="ctr"/>
            <a:r>
              <a:rPr lang="en-US" sz="800" b="1" dirty="0">
                <a:solidFill>
                  <a:srgbClr val="FF0000"/>
                </a:solidFill>
              </a:rPr>
              <a:t>5</a:t>
            </a:r>
            <a:endParaRPr lang="x-none" sz="800" b="1" dirty="0">
              <a:solidFill>
                <a:srgbClr val="FF0000"/>
              </a:solidFill>
            </a:endParaRPr>
          </a:p>
        </p:txBody>
      </p:sp>
      <p:sp>
        <p:nvSpPr>
          <p:cNvPr id="27" name="TextBox 26"/>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89</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public interface List&lt;T&gt;{</a:t>
            </a:r>
          </a:p>
          <a:p>
            <a:pPr marL="0" indent="0">
              <a:buNone/>
            </a:pPr>
            <a:r>
              <a:rPr lang="en-US" dirty="0"/>
              <a:t>public void </a:t>
            </a:r>
            <a:r>
              <a:rPr lang="en-US" dirty="0" err="1"/>
              <a:t>findFirst</a:t>
            </a:r>
            <a:r>
              <a:rPr lang="en-US" dirty="0"/>
              <a:t>( );</a:t>
            </a:r>
          </a:p>
          <a:p>
            <a:pPr marL="0" indent="0">
              <a:buNone/>
            </a:pPr>
            <a:r>
              <a:rPr lang="en-US" dirty="0"/>
              <a:t>public void </a:t>
            </a:r>
            <a:r>
              <a:rPr lang="en-US" dirty="0" err="1"/>
              <a:t>findNext</a:t>
            </a:r>
            <a:r>
              <a:rPr lang="en-US" dirty="0"/>
              <a:t>( );</a:t>
            </a:r>
          </a:p>
          <a:p>
            <a:pPr marL="0" indent="0">
              <a:buNone/>
            </a:pPr>
            <a:r>
              <a:rPr lang="en-US" dirty="0"/>
              <a:t>public T retrieve( );</a:t>
            </a:r>
          </a:p>
          <a:p>
            <a:pPr marL="0" indent="0">
              <a:buNone/>
            </a:pPr>
            <a:r>
              <a:rPr lang="en-US" dirty="0"/>
              <a:t>public void update(T e);</a:t>
            </a:r>
          </a:p>
          <a:p>
            <a:pPr marL="0" indent="0">
              <a:buNone/>
            </a:pPr>
            <a:r>
              <a:rPr lang="en-US" dirty="0"/>
              <a:t>public void insert(T e);</a:t>
            </a:r>
          </a:p>
          <a:p>
            <a:pPr marL="0" indent="0">
              <a:buNone/>
            </a:pPr>
            <a:r>
              <a:rPr lang="en-US" dirty="0"/>
              <a:t>public void remove( );</a:t>
            </a:r>
          </a:p>
          <a:p>
            <a:pPr marL="0" indent="0">
              <a:buNone/>
            </a:pPr>
            <a:r>
              <a:rPr lang="en-US" dirty="0"/>
              <a:t>public </a:t>
            </a:r>
            <a:r>
              <a:rPr lang="en-US" dirty="0" err="1"/>
              <a:t>boolean</a:t>
            </a:r>
            <a:r>
              <a:rPr lang="en-US" dirty="0"/>
              <a:t> full( );</a:t>
            </a:r>
          </a:p>
          <a:p>
            <a:pPr marL="0" indent="0">
              <a:buNone/>
            </a:pPr>
            <a:r>
              <a:rPr lang="en-US" dirty="0"/>
              <a:t>public </a:t>
            </a:r>
            <a:r>
              <a:rPr lang="en-US" dirty="0" err="1"/>
              <a:t>bolean</a:t>
            </a:r>
            <a:r>
              <a:rPr lang="en-US" dirty="0"/>
              <a:t> empty( );</a:t>
            </a:r>
          </a:p>
          <a:p>
            <a:pPr marL="0" indent="0">
              <a:buNone/>
            </a:pPr>
            <a:r>
              <a:rPr lang="en-US" dirty="0"/>
              <a:t>public </a:t>
            </a:r>
            <a:r>
              <a:rPr lang="en-US" dirty="0" err="1"/>
              <a:t>bolean</a:t>
            </a:r>
            <a:r>
              <a:rPr lang="en-US" dirty="0"/>
              <a:t> last( );</a:t>
            </a:r>
          </a:p>
          <a:p>
            <a:pPr marL="0" indent="0">
              <a:buNone/>
            </a:pPr>
            <a:r>
              <a:rPr lang="en-US" dirty="0"/>
              <a:t>}</a:t>
            </a:r>
            <a:endParaRPr lang="en-US" dirty="0">
              <a:solidFill>
                <a:srgbClr val="292934"/>
              </a:solidFill>
              <a:latin typeface="Arial"/>
            </a:endParaRPr>
          </a:p>
        </p:txBody>
      </p:sp>
    </p:spTree>
    <p:extLst>
      <p:ext uri="{BB962C8B-B14F-4D97-AF65-F5344CB8AC3E}">
        <p14:creationId xmlns:p14="http://schemas.microsoft.com/office/powerpoint/2010/main" val="1048253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90</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91</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92</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93</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94</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Oval 23"/>
          <p:cNvSpPr/>
          <p:nvPr/>
        </p:nvSpPr>
        <p:spPr>
          <a:xfrm>
            <a:off x="7473876" y="1905000"/>
            <a:ext cx="374724"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a:endCxn id="26" idx="0"/>
          </p:cNvCxnSpPr>
          <p:nvPr/>
        </p:nvCxnSpPr>
        <p:spPr>
          <a:xfrm>
            <a:off x="7661239" y="2345266"/>
            <a:ext cx="237067" cy="347132"/>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7719410" y="2692398"/>
            <a:ext cx="357790" cy="369332"/>
          </a:xfrm>
          <a:prstGeom prst="rect">
            <a:avLst/>
          </a:prstGeom>
          <a:noFill/>
        </p:spPr>
        <p:txBody>
          <a:bodyPr wrap="none" rtlCol="1">
            <a:spAutoFit/>
          </a:bodyPr>
          <a:lstStyle/>
          <a:p>
            <a:r>
              <a:rPr lang="en-US" sz="1000" b="1" dirty="0" err="1">
                <a:solidFill>
                  <a:srgbClr val="FF0000"/>
                </a:solidFill>
              </a:rPr>
              <a:t>val</a:t>
            </a:r>
            <a:endParaRPr lang="en-US" sz="1000" b="1" dirty="0">
              <a:solidFill>
                <a:srgbClr val="FF0000"/>
              </a:solidFill>
            </a:endParaRPr>
          </a:p>
          <a:p>
            <a:pPr algn="ctr"/>
            <a:r>
              <a:rPr lang="en-US" sz="800" b="1" dirty="0">
                <a:solidFill>
                  <a:srgbClr val="FF0000"/>
                </a:solidFill>
              </a:rPr>
              <a:t>8</a:t>
            </a:r>
            <a:endParaRPr lang="x-none" sz="800" b="1" dirty="0">
              <a:solidFill>
                <a:srgbClr val="FF0000"/>
              </a:solidFill>
            </a:endParaRPr>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95</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96</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813403"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01738" y="26793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97</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98</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5" idx="0"/>
            <a:endCxn id="9" idx="0"/>
          </p:cNvCxnSpPr>
          <p:nvPr/>
        </p:nvCxnSpPr>
        <p:spPr>
          <a:xfrm rot="5400000" flipH="1" flipV="1">
            <a:off x="8084144" y="1838139"/>
            <a:ext cx="8467" cy="294590"/>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52320"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823720"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99</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5" idx="0"/>
            <a:endCxn id="9" idx="0"/>
          </p:cNvCxnSpPr>
          <p:nvPr/>
        </p:nvCxnSpPr>
        <p:spPr>
          <a:xfrm rot="5400000" flipH="1" flipV="1">
            <a:off x="8084144" y="1838139"/>
            <a:ext cx="8467" cy="294590"/>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52320"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823720"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2350</TotalTime>
  <Words>4733</Words>
  <Application>Microsoft Office PowerPoint</Application>
  <PresentationFormat>Widescreen</PresentationFormat>
  <Paragraphs>4759</Paragraphs>
  <Slides>183</Slides>
  <Notes>113</Notes>
  <HiddenSlides>0</HiddenSlides>
  <MMClips>0</MMClips>
  <ScaleCrop>false</ScaleCrop>
  <HeadingPairs>
    <vt:vector size="4" baseType="variant">
      <vt:variant>
        <vt:lpstr>Theme</vt:lpstr>
      </vt:variant>
      <vt:variant>
        <vt:i4>1</vt:i4>
      </vt:variant>
      <vt:variant>
        <vt:lpstr>Slide Titles</vt:lpstr>
      </vt:variant>
      <vt:variant>
        <vt:i4>183</vt:i4>
      </vt:variant>
    </vt:vector>
  </HeadingPairs>
  <TitlesOfParts>
    <vt:vector size="184" baseType="lpstr">
      <vt:lpstr>Clarity</vt:lpstr>
      <vt:lpstr>Data Structures</vt:lpstr>
      <vt:lpstr>ADT List</vt:lpstr>
      <vt:lpstr>ADT List: Specification</vt:lpstr>
      <vt:lpstr>ADT List: Specification</vt:lpstr>
      <vt:lpstr>ADT List: Specification</vt:lpstr>
      <vt:lpstr>ADT List: Specification</vt:lpstr>
      <vt:lpstr>ADT List: Specification</vt:lpstr>
      <vt:lpstr>Representation/Implementation</vt:lpstr>
      <vt:lpstr>List Interface</vt:lpstr>
      <vt:lpstr>List (Linked List)</vt:lpstr>
      <vt:lpstr>List (Array Based)</vt:lpstr>
      <vt:lpstr>ADT List (Linked List): Element</vt:lpstr>
      <vt:lpstr>ADT List (Linked List): Representation</vt:lpstr>
      <vt:lpstr>ADT List (Linked List): Representation</vt:lpstr>
      <vt:lpstr>ADT List (Linked List): Representation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(Array): Representation</vt:lpstr>
      <vt:lpstr>ADT List (Array): Representation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ADT List</vt:lpstr>
      <vt:lpstr>Using ADT List</vt:lpstr>
      <vt:lpstr>ADT List</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ADT List</vt:lpstr>
      <vt:lpstr>Search Item (Member Method) #1</vt:lpstr>
      <vt:lpstr>Search Item (Member Method) #2</vt:lpstr>
      <vt:lpstr>Search Item (Member Method) #3</vt:lpstr>
      <vt:lpstr>Comparison: Linked &amp; Array Based Lists</vt:lpstr>
      <vt:lpstr>Comparison: Linked &amp; Array Based Lists</vt:lpstr>
      <vt:lpstr>List: Other Implementations</vt:lpstr>
      <vt:lpstr>List: Singly Linked</vt:lpstr>
      <vt:lpstr>List: Singly Linked with Tail</vt:lpstr>
      <vt:lpstr>List: Doubly-Linked</vt:lpstr>
      <vt:lpstr>List: Other Implementations</vt:lpstr>
      <vt:lpstr>List: with Sentinel Nodes</vt:lpstr>
      <vt:lpstr>List: Circular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mudassar</dc:creator>
  <cp:lastModifiedBy>Said Kerrache</cp:lastModifiedBy>
  <cp:revision>141</cp:revision>
  <dcterms:created xsi:type="dcterms:W3CDTF">2011-09-16T22:54:57Z</dcterms:created>
  <dcterms:modified xsi:type="dcterms:W3CDTF">2017-02-21T08:38:48Z</dcterms:modified>
</cp:coreProperties>
</file>