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5"/>
  </p:notesMasterIdLst>
  <p:sldIdLst>
    <p:sldId id="257" r:id="rId2"/>
    <p:sldId id="258" r:id="rId3"/>
    <p:sldId id="261" r:id="rId4"/>
    <p:sldId id="262" r:id="rId5"/>
    <p:sldId id="263" r:id="rId6"/>
    <p:sldId id="356" r:id="rId7"/>
    <p:sldId id="264" r:id="rId8"/>
    <p:sldId id="277" r:id="rId9"/>
    <p:sldId id="265" r:id="rId10"/>
    <p:sldId id="280" r:id="rId11"/>
    <p:sldId id="266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7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53" r:id="rId45"/>
    <p:sldId id="268" r:id="rId46"/>
    <p:sldId id="310" r:id="rId47"/>
    <p:sldId id="311" r:id="rId48"/>
    <p:sldId id="269" r:id="rId49"/>
    <p:sldId id="313" r:id="rId50"/>
    <p:sldId id="270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271" r:id="rId65"/>
    <p:sldId id="272" r:id="rId66"/>
    <p:sldId id="273" r:id="rId67"/>
    <p:sldId id="355" r:id="rId68"/>
    <p:sldId id="354" r:id="rId69"/>
    <p:sldId id="275" r:id="rId70"/>
    <p:sldId id="276" r:id="rId71"/>
    <p:sldId id="345" r:id="rId72"/>
    <p:sldId id="328" r:id="rId73"/>
    <p:sldId id="329" r:id="rId74"/>
    <p:sldId id="330" r:id="rId75"/>
    <p:sldId id="331" r:id="rId76"/>
    <p:sldId id="347" r:id="rId77"/>
    <p:sldId id="333" r:id="rId78"/>
    <p:sldId id="334" r:id="rId79"/>
    <p:sldId id="335" r:id="rId80"/>
    <p:sldId id="348" r:id="rId81"/>
    <p:sldId id="336" r:id="rId82"/>
    <p:sldId id="337" r:id="rId83"/>
    <p:sldId id="349" r:id="rId84"/>
    <p:sldId id="338" r:id="rId85"/>
    <p:sldId id="339" r:id="rId86"/>
    <p:sldId id="340" r:id="rId87"/>
    <p:sldId id="350" r:id="rId88"/>
    <p:sldId id="342" r:id="rId89"/>
    <p:sldId id="343" r:id="rId90"/>
    <p:sldId id="351" r:id="rId91"/>
    <p:sldId id="344" r:id="rId92"/>
    <p:sldId id="346" r:id="rId93"/>
    <p:sldId id="352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104" y="-120"/>
      </p:cViewPr>
      <p:guideLst>
        <p:guide orient="horz" pos="2208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printerSettings" Target="printerSettings/printerSettings1.bin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4300-42CF-4145-9CAC-459D8C6F2528}" type="datetimeFigureOut">
              <a:rPr lang="en-US" smtClean="0"/>
              <a:pPr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E012-AA76-44D8-B431-EA021A6B2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E1DD-7182-42DE-8C33-8D0B412BBAE3}" type="slidenum">
              <a:rPr lang="en-GB"/>
              <a:pPr/>
              <a:t>1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27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0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7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7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7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1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4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2D1D-F16C-4D41-8506-9B626873046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7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8A0B7-DDB5-45EF-862D-CFF7DDFB2B52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3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60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2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4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A094E-A57D-47D9-8E47-68C3BA4CF530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2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6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1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6F97-1946-4FFB-9CB6-73F49163C35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42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35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92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57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9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1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7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2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8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3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7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13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E012-AA76-44D8-B431-EA021A6B23A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21AC0-7C3B-4580-83E9-2FDDB1EE774D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38C-3389-4AAA-BE6A-B03218962F5C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C521-8B60-4E10-A14A-025742B41DD4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3F2-13AC-40D9-9B16-7D47BAD76A9A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ABF-63BF-409B-B1E2-CBBC6E6614EF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8889-FA64-4796-99BB-F93AAD34FE3E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EA7-FF86-41ED-A3B8-D7AAE0AD99A9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3A7A-29BD-4F31-8006-1ED5E936B5EB}" type="datetime1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EB1A-C297-4F6A-A165-18291708F104}" type="datetime1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6CB-D4D0-4957-82C8-CC4266D504E3}" type="datetime1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DF97-B736-4F88-936F-F46D0D6A319A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F6C-5C23-4CCB-972C-9CE9644432B3}" type="datetime1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34A9F8-BC96-4EE9-B347-09719FDA43BE}" type="datetime1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4800" smtClean="0"/>
              <a:t>Stacks</a:t>
            </a:r>
            <a:endParaRPr lang="en-US" sz="4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695" y="3429000"/>
            <a:ext cx="7772400" cy="119970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dirty="0" smtClean="0"/>
              <a:t>CS212: Data Structure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55B1E-21BF-49EB-ACBF-573184DD4B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 smtClean="0">
                <a:latin typeface="SimSun" pitchFamily="2" charset="-122"/>
              </a:rPr>
              <a:t>LinkedStack</a:t>
            </a:r>
            <a:r>
              <a:rPr lang="en-US" sz="2400" dirty="0" smtClean="0">
                <a:latin typeface="SimSun" pitchFamily="2" charset="-122"/>
              </a:rPr>
              <a:t>&lt;T&gt; </a:t>
            </a:r>
            <a:r>
              <a:rPr lang="en-US" dirty="0">
                <a:latin typeface="SimSun" pitchFamily="2" charset="-122"/>
              </a:rPr>
              <a:t>implements </a:t>
            </a:r>
            <a:r>
              <a:rPr lang="en-US" dirty="0" smtClean="0">
                <a:latin typeface="SimSun" pitchFamily="2" charset="-122"/>
              </a:rPr>
              <a:t>Stack&lt;</a:t>
            </a:r>
            <a:r>
              <a:rPr lang="en-US" dirty="0">
                <a:latin typeface="SimSun" pitchFamily="2" charset="-122"/>
              </a:rPr>
              <a:t>L&gt; </a:t>
            </a:r>
            <a:r>
              <a:rPr lang="en-US" sz="2400" dirty="0" smtClean="0">
                <a:latin typeface="SimSun" pitchFamily="2" charset="-122"/>
              </a:rPr>
              <a:t>{</a:t>
            </a: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 smtClean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 smtClean="0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LinkedStack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top = null;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827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6482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empty(){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 smtClean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return top == null;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 smtClean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99128" y="1726631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6260" y="1547336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31358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3738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7467600" y="23738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1459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7467600" y="1459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1440" y="1718368"/>
            <a:ext cx="1429" cy="36046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22775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067" y="45382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10486" y="26375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12867" y="2155728"/>
            <a:ext cx="2" cy="138112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new 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new 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Stacks</a:t>
            </a:r>
            <a:endParaRPr lang="en-GB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stack is a container of objects that are inserted and removed according to the </a:t>
            </a:r>
            <a:r>
              <a:rPr lang="en-US" b="1" dirty="0"/>
              <a:t>last-in-first-out (LIFO) </a:t>
            </a:r>
            <a:r>
              <a:rPr lang="en-US" dirty="0"/>
              <a:t>principle.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Objects </a:t>
            </a:r>
            <a:r>
              <a:rPr lang="en-US" dirty="0"/>
              <a:t>can be inserted at any time, but only the last (the most-recently inserted) object can be removed.</a:t>
            </a:r>
          </a:p>
          <a:p>
            <a:r>
              <a:rPr lang="en-US" dirty="0" smtClean="0"/>
              <a:t>Inserting </a:t>
            </a:r>
            <a:r>
              <a:rPr lang="en-US" dirty="0"/>
              <a:t>an item is known as </a:t>
            </a:r>
            <a:r>
              <a:rPr lang="en-US" dirty="0" smtClean="0"/>
              <a:t>“Pushing</a:t>
            </a:r>
            <a:r>
              <a:rPr lang="en-US" dirty="0"/>
              <a:t>” onto the stack. “Popping” off the stack is synonymous with removing an </a:t>
            </a:r>
            <a:r>
              <a:rPr lang="en-US" dirty="0" smtClean="0"/>
              <a:t>item</a:t>
            </a:r>
          </a:p>
          <a:p>
            <a:r>
              <a:rPr lang="en-US" dirty="0" smtClean="0"/>
              <a:t>Used in Operating system to implement method calls, and </a:t>
            </a:r>
            <a:r>
              <a:rPr lang="en-US" dirty="0"/>
              <a:t>in evaluating Expressions.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5FC6E-73A9-42A9-8E54-2CE8B12DFC5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new 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 smtClean="0"/>
              <a:t>tmp</a:t>
            </a:r>
            <a:endParaRPr lang="x-none" sz="11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endParaRPr lang="en-GB" sz="2400" dirty="0" smtClean="0">
              <a:latin typeface="SimSun" pitchFamily="2" charset="-122"/>
            </a:endParaRPr>
          </a:p>
          <a:p>
            <a:pPr>
              <a:buNone/>
            </a:pPr>
            <a:r>
              <a:rPr lang="en-GB" sz="2400" dirty="0" smtClean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 smtClean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Node&lt;T&gt;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 = 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 smtClean="0">
                <a:latin typeface="SimSun" pitchFamily="2" charset="-122"/>
              </a:rPr>
              <a:t>Node(e);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dirty="0" err="1" smtClean="0">
                <a:latin typeface="SimSun" pitchFamily="2" charset="-122"/>
              </a:rPr>
              <a:t>tmp.next</a:t>
            </a:r>
            <a:r>
              <a:rPr lang="en-GB" sz="2400" dirty="0" smtClean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tmp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Stack: Specification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Elements:</a:t>
            </a:r>
            <a:r>
              <a:rPr lang="en-US" sz="2800" dirty="0" smtClean="0"/>
              <a:t> The elements are of a generic type &lt;Type&gt;.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(In a linked implementation an element is placed in a node)</a:t>
            </a:r>
            <a:endParaRPr lang="en-US" sz="2800" b="1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u="sng" dirty="0" smtClean="0"/>
              <a:t>Structure:</a:t>
            </a:r>
            <a:r>
              <a:rPr lang="en-US" sz="2800" dirty="0" smtClean="0"/>
              <a:t> the elements are linearly arranged, and ordered according to the </a:t>
            </a:r>
            <a:r>
              <a:rPr lang="en-US" sz="2800" b="1" dirty="0" smtClean="0"/>
              <a:t>order of arrival</a:t>
            </a:r>
            <a:r>
              <a:rPr lang="en-US" sz="2800" dirty="0" smtClean="0"/>
              <a:t>, most recently arrived element is called </a:t>
            </a:r>
            <a:r>
              <a:rPr lang="en-US" sz="2800" u="sng" dirty="0" smtClean="0"/>
              <a:t>top</a:t>
            </a:r>
            <a:r>
              <a:rPr lang="en-US" sz="2800" dirty="0" smtClean="0"/>
              <a:t>. </a:t>
            </a:r>
          </a:p>
          <a:p>
            <a:pPr eaLnBrk="1" hangingPunct="1">
              <a:buFontTx/>
              <a:buNone/>
            </a:pPr>
            <a:r>
              <a:rPr lang="en-US" sz="2800" b="1" u="sng" dirty="0" smtClean="0"/>
              <a:t>Domain:</a:t>
            </a:r>
            <a:r>
              <a:rPr lang="en-US" sz="2800" dirty="0" smtClean="0"/>
              <a:t> the number of elements in the stack is bounded therefore the domain is finite. Type of elements: Stack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300A5-2692-490E-A3E3-90B4107BE8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39000" y="1981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057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39000" y="2770095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2800" y="2846295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Stack: Specification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u="sng" smtClean="0"/>
              <a:t>Operations:</a:t>
            </a:r>
            <a:r>
              <a:rPr lang="en-US" sz="20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All  operations operate on a stack 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smtClean="0"/>
              <a:t>Method</a:t>
            </a:r>
            <a:r>
              <a:rPr lang="en-US" sz="2000" smtClean="0"/>
              <a:t> Push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requires:</a:t>
            </a:r>
            <a:r>
              <a:rPr lang="en-US" sz="2000" smtClean="0"/>
              <a:t> Stack S is not full.  </a:t>
            </a:r>
            <a:r>
              <a:rPr lang="en-US" sz="2000" b="1" smtClean="0"/>
              <a:t>input:</a:t>
            </a:r>
            <a:r>
              <a:rPr lang="en-US" sz="2000" smtClean="0"/>
              <a:t>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results:</a:t>
            </a:r>
            <a:r>
              <a:rPr lang="en-US" sz="2000" smtClean="0"/>
              <a:t> Element e is added to the stack as its most recently added elements. </a:t>
            </a:r>
            <a:r>
              <a:rPr lang="en-US" sz="2000" b="1" smtClean="0"/>
              <a:t>output:</a:t>
            </a:r>
            <a:r>
              <a:rPr lang="en-US" sz="2000" smtClean="0"/>
              <a:t> none.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b="1" smtClean="0"/>
              <a:t>Method</a:t>
            </a:r>
            <a:r>
              <a:rPr lang="en-US" sz="2000" smtClean="0"/>
              <a:t> Pop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requires</a:t>
            </a:r>
            <a:r>
              <a:rPr lang="en-US" sz="2000" smtClean="0"/>
              <a:t>: Stack S is not empty.  </a:t>
            </a:r>
            <a:r>
              <a:rPr lang="en-US" sz="2000" b="1" smtClean="0"/>
              <a:t>input</a:t>
            </a:r>
            <a:r>
              <a:rPr lang="en-US" sz="2000" smtClean="0"/>
              <a:t>: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results</a:t>
            </a:r>
            <a:r>
              <a:rPr lang="en-US" sz="2000" smtClean="0"/>
              <a:t>: the most recently arrived element in S is removed and its value assigned to e. </a:t>
            </a:r>
            <a:r>
              <a:rPr lang="en-US" sz="2000" b="1" smtClean="0"/>
              <a:t>output</a:t>
            </a:r>
            <a:r>
              <a:rPr lang="en-US" sz="2000" smtClean="0"/>
              <a:t>: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b="1" smtClean="0"/>
              <a:t>Method</a:t>
            </a:r>
            <a:r>
              <a:rPr lang="en-US" sz="2000" smtClean="0"/>
              <a:t> Empty (boolean  flag)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b="1" smtClean="0"/>
              <a:t>input</a:t>
            </a:r>
            <a:r>
              <a:rPr lang="en-US" sz="2000" smtClean="0"/>
              <a:t>:  </a:t>
            </a:r>
            <a:r>
              <a:rPr lang="en-US" sz="2000" b="1" smtClean="0"/>
              <a:t>results</a:t>
            </a:r>
            <a:r>
              <a:rPr lang="en-US" sz="2000" smtClean="0"/>
              <a:t>: If Stack S is empty then flag is true, otherwise false. </a:t>
            </a:r>
            <a:r>
              <a:rPr lang="en-US" sz="2000" b="1" smtClean="0"/>
              <a:t>output</a:t>
            </a:r>
            <a:r>
              <a:rPr lang="en-US" sz="2000" smtClean="0"/>
              <a:t>: flag.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F2D-2C87-40A0-99B2-B216C3093C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 smtClean="0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39000" y="361726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69346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(Linked-List): Implementation</a:t>
            </a:r>
            <a:endParaRPr lang="en-GB" sz="3200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 smtClean="0">
                <a:latin typeface="SimSun" pitchFamily="2" charset="-122"/>
              </a:rPr>
              <a:t>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 smtClean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 e = </a:t>
            </a:r>
            <a:r>
              <a:rPr lang="en-GB" sz="2400" dirty="0" err="1" smtClean="0">
                <a:latin typeface="SimSun" pitchFamily="2" charset="-122"/>
              </a:rPr>
              <a:t>top.data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top = </a:t>
            </a:r>
            <a:r>
              <a:rPr lang="en-GB" sz="2400" dirty="0" err="1" smtClean="0">
                <a:latin typeface="SimSun" pitchFamily="2" charset="-122"/>
              </a:rPr>
              <a:t>top.next</a:t>
            </a:r>
            <a:r>
              <a:rPr lang="en-GB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	</a:t>
            </a:r>
            <a:r>
              <a:rPr lang="en-GB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 smtClean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ADT Stack (Array)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44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1315" y="5334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4491315" y="4800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4491315" y="4267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4491315" y="3733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6" name="TextBox 45"/>
          <p:cNvSpPr txBox="1"/>
          <p:nvPr/>
        </p:nvSpPr>
        <p:spPr>
          <a:xfrm>
            <a:off x="4146175" y="5457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90" y="4939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41695" y="4417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210" y="3845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51128" y="4522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08260" y="4343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38600" y="16764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7600" y="13716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n</a:t>
            </a:r>
            <a:endParaRPr lang="x-none" sz="1050" dirty="0"/>
          </a:p>
        </p:txBody>
      </p:sp>
      <p:sp>
        <p:nvSpPr>
          <p:cNvPr id="54" name="Rectangle 53"/>
          <p:cNvSpPr/>
          <p:nvPr/>
        </p:nvSpPr>
        <p:spPr>
          <a:xfrm>
            <a:off x="4491315" y="1981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3957915" y="2133600"/>
            <a:ext cx="5597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n-1</a:t>
            </a:r>
            <a:endParaRPr lang="x-none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85445" y="2550460"/>
            <a:ext cx="25039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.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implements Stack&lt;L&gt; 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nodes = (T[])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 smtClean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implements Stack&lt;L&gt; 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 smtClean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 smtClean="0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 smtClean="0">
                <a:latin typeface="SimSun" pitchFamily="2" charset="-122"/>
              </a:rPr>
              <a:t>ArrayStack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 smtClean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maxsize</a:t>
            </a:r>
            <a:r>
              <a:rPr lang="en-US" sz="2000" dirty="0" smtClean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nodes = (T[])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 smtClean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Rectangle 22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TextBox 25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</a:t>
            </a:r>
            <a:r>
              <a:rPr lang="en-US" sz="2400" dirty="0" err="1" smtClean="0">
                <a:latin typeface="SimSun" pitchFamily="2" charset="-122"/>
              </a:rPr>
              <a:t>maxsize</a:t>
            </a:r>
            <a:r>
              <a:rPr lang="en-US" sz="2400" dirty="0" smtClean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return top == -1;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</a:t>
            </a:r>
            <a:r>
              <a:rPr lang="en-US" sz="2400" dirty="0" err="1" smtClean="0">
                <a:latin typeface="SimSun" pitchFamily="2" charset="-122"/>
              </a:rPr>
              <a:t>maxsize</a:t>
            </a:r>
            <a:r>
              <a:rPr lang="en-US" sz="2400" dirty="0" smtClean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full(){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return top ==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24652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2286000"/>
            <a:ext cx="33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2998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2819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ADT Stack: Specification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u="sng" smtClean="0"/>
              <a:t>Operations</a:t>
            </a:r>
            <a:r>
              <a:rPr lang="en-US" sz="2400" smtClean="0"/>
              <a:t>: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smtClean="0"/>
              <a:t>Method</a:t>
            </a:r>
            <a:r>
              <a:rPr lang="en-US" sz="2400" smtClean="0"/>
              <a:t> Full (boolean flag).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requires</a:t>
            </a:r>
            <a:r>
              <a:rPr lang="en-US" sz="2400" smtClean="0"/>
              <a:t>:  </a:t>
            </a:r>
            <a:r>
              <a:rPr lang="en-US" sz="2400" b="1" smtClean="0"/>
              <a:t>input</a:t>
            </a:r>
            <a:r>
              <a:rPr lang="en-US" sz="2400" smtClean="0"/>
              <a:t>: .</a:t>
            </a:r>
          </a:p>
          <a:p>
            <a:pPr marL="609600" indent="-609600"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results</a:t>
            </a:r>
            <a:r>
              <a:rPr lang="en-US" sz="2400" smtClean="0"/>
              <a:t>: If S is full then Full is true, otherwise Full is false. </a:t>
            </a:r>
            <a:r>
              <a:rPr lang="en-US" sz="2400" b="1" smtClean="0"/>
              <a:t>output</a:t>
            </a:r>
            <a:r>
              <a:rPr lang="en-US" sz="2400" smtClean="0"/>
              <a:t>: flag.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C38F3-8D67-44DE-B845-FB86434A26B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 smtClean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V="1">
            <a:off x="7315200" y="4303431"/>
            <a:ext cx="261890" cy="268569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83105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7102843" y="4510151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 smtClean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9000" y="3733800"/>
            <a:ext cx="304800" cy="1524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7010400" y="3810000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 smtClean="0">
                <a:latin typeface="SimSun" pitchFamily="2" charset="-122"/>
              </a:rPr>
              <a:t>--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0" name="TextBox 29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 smtClean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public interface </a:t>
            </a:r>
            <a:r>
              <a:rPr lang="en-US" sz="3200" dirty="0" smtClean="0"/>
              <a:t>Stack&lt;</a:t>
            </a:r>
            <a:r>
              <a:rPr lang="en-US" sz="3200" dirty="0"/>
              <a:t>T&gt;{</a:t>
            </a:r>
          </a:p>
          <a:p>
            <a:pPr marL="0" indent="0">
              <a:buNone/>
            </a:pPr>
            <a:r>
              <a:rPr lang="en-US" sz="3200" dirty="0"/>
              <a:t>public T </a:t>
            </a:r>
            <a:r>
              <a:rPr lang="en-US" sz="3200" dirty="0" smtClean="0"/>
              <a:t>pop( 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public void </a:t>
            </a:r>
            <a:r>
              <a:rPr lang="en-US" sz="3200" dirty="0" smtClean="0"/>
              <a:t>push(</a:t>
            </a:r>
            <a:r>
              <a:rPr lang="en-US" sz="3200" dirty="0"/>
              <a:t>T e);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 empty( 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full( );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 smtClean="0">
                <a:latin typeface="SimSun" pitchFamily="2" charset="-122"/>
              </a:rPr>
              <a:t>--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 smtClean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S1 </a:t>
            </a:r>
            <a:r>
              <a:rPr lang="en-US" sz="2000" b="1" dirty="0" smtClean="0">
                <a:solidFill>
                  <a:srgbClr val="FF0000"/>
                </a:solidFill>
              </a:rPr>
              <a:t>←</a:t>
            </a:r>
            <a:r>
              <a:rPr lang="en-US" sz="1600" b="1" dirty="0" smtClean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top--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 smtClean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 smtClean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smtClean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 smtClean="0"/>
              <a:t>max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8399816-BF75-4A11-A846-605E995CD835}" type="slidenum">
              <a:rPr lang="en-US"/>
              <a:pPr/>
              <a:t>64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applications of stacks are: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Balancing symbols.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 or evaluating postfix expressions.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expressions from infix to postfix.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Balancing Symbols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Expressions: mathematical (a + ((b-c)*d)) or programs have </a:t>
            </a:r>
            <a:r>
              <a:rPr lang="en-US" sz="2800" b="1" dirty="0"/>
              <a:t>delimiters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S1				</a:t>
            </a:r>
            <a:r>
              <a:rPr lang="en-US" sz="1800" dirty="0" err="1">
                <a:latin typeface="SimSun" pitchFamily="2" charset="-122"/>
              </a:rPr>
              <a:t>S1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S2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	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S3				</a:t>
            </a:r>
            <a:r>
              <a:rPr lang="en-US" sz="1800" dirty="0" err="1">
                <a:latin typeface="SimSun" pitchFamily="2" charset="-122"/>
              </a:rPr>
              <a:t>S3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dirty="0">
                <a:latin typeface="Times New Roman"/>
              </a:rPr>
              <a:t>…</a:t>
            </a:r>
            <a:r>
              <a:rPr lang="en-US" sz="1800" dirty="0">
                <a:latin typeface="SimSun" pitchFamily="2" charset="-122"/>
              </a:rPr>
              <a:t>.			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end</a:t>
            </a: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end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A3D-19E3-4687-90A9-1CE0A7230892}" type="slidenum">
              <a:rPr lang="en-US"/>
              <a:pPr/>
              <a:t>65</a:t>
            </a:fld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Delimiters must be balanced. </a:t>
            </a:r>
            <a:endParaRPr lang="en-US" dirty="0" smtClean="0"/>
          </a:p>
          <a:p>
            <a:r>
              <a:rPr lang="en-US" dirty="0"/>
              <a:t>One of the common use of the stacks is to parse certain kinds of expressions or string text. </a:t>
            </a:r>
          </a:p>
          <a:p>
            <a:r>
              <a:rPr lang="en-US" dirty="0"/>
              <a:t>Write a program that verifies the delimiters in a line of text or expression typed by the user. </a:t>
            </a:r>
          </a:p>
          <a:p>
            <a:pPr lvl="1"/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 //This expression is right</a:t>
            </a:r>
          </a:p>
          <a:p>
            <a:pPr lvl="1"/>
            <a:r>
              <a:rPr lang="en-US" dirty="0"/>
              <a:t>b/[a*(</a:t>
            </a:r>
            <a:r>
              <a:rPr lang="en-US" dirty="0" err="1"/>
              <a:t>b+c</a:t>
            </a:r>
            <a:r>
              <a:rPr lang="en-US" dirty="0"/>
              <a:t>)] //This expression is right</a:t>
            </a:r>
          </a:p>
          <a:p>
            <a:pPr lvl="1"/>
            <a:r>
              <a:rPr lang="en-US" dirty="0"/>
              <a:t>{a*(</a:t>
            </a:r>
            <a:r>
              <a:rPr lang="en-US" dirty="0" err="1"/>
              <a:t>b+c</a:t>
            </a:r>
            <a:r>
              <a:rPr lang="en-US" dirty="0"/>
              <a:t>]} //This expression is wrong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862-48D7-445E-8B5A-556D7C0FE78B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en-US" dirty="0" smtClean="0">
                <a:latin typeface="Lucida Sans Unicode" panose="020B0602030504020204" pitchFamily="34" charset="0"/>
              </a:rPr>
              <a:t>Read </a:t>
            </a:r>
            <a:r>
              <a:rPr lang="en-US" dirty="0">
                <a:latin typeface="Lucida Sans Unicode" panose="020B0602030504020204" pitchFamily="34" charset="0"/>
              </a:rPr>
              <a:t>characters from the start of the expression to the end. </a:t>
            </a:r>
          </a:p>
          <a:p>
            <a:pPr lvl="1"/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the token is a starting delimiter, then push on to the stack. </a:t>
            </a:r>
          </a:p>
          <a:p>
            <a:pPr lvl="1"/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the token is a closing delimiter, then pop from the stack. </a:t>
            </a:r>
          </a:p>
          <a:p>
            <a:pPr lvl="2"/>
            <a:r>
              <a:rPr lang="en-US" sz="1400" dirty="0" smtClean="0">
                <a:latin typeface="Lucida Sans Unicode" panose="020B0602030504020204" pitchFamily="34" charset="0"/>
              </a:rPr>
              <a:t>If </a:t>
            </a:r>
            <a:r>
              <a:rPr lang="en-US" sz="1400" dirty="0">
                <a:latin typeface="Lucida Sans Unicode" panose="020B0602030504020204" pitchFamily="34" charset="0"/>
              </a:rPr>
              <a:t>symbol from this pop operation matches the closing delimiter, then we carry on. </a:t>
            </a:r>
          </a:p>
          <a:p>
            <a:pPr lvl="2"/>
            <a:r>
              <a:rPr lang="en-US" sz="1400" dirty="0" smtClean="0">
                <a:latin typeface="Lucida Sans Unicode" panose="020B0602030504020204" pitchFamily="34" charset="0"/>
              </a:rPr>
              <a:t>If </a:t>
            </a:r>
            <a:r>
              <a:rPr lang="en-US" sz="1400" dirty="0">
                <a:latin typeface="Lucida Sans Unicode" panose="020B0602030504020204" pitchFamily="34" charset="0"/>
              </a:rPr>
              <a:t>not, or the stack was empty, then we have unbalanced symbols (report an error). </a:t>
            </a:r>
          </a:p>
          <a:p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stack is empty at the end of expression, we have balanced symbols. </a:t>
            </a:r>
          </a:p>
          <a:p>
            <a:r>
              <a:rPr lang="en-US" dirty="0" smtClean="0">
                <a:latin typeface="Lucida Sans Unicode" panose="020B0602030504020204" pitchFamily="34" charset="0"/>
              </a:rPr>
              <a:t>If </a:t>
            </a:r>
            <a:r>
              <a:rPr lang="en-US" dirty="0">
                <a:latin typeface="Lucida Sans Unicode" panose="020B0602030504020204" pitchFamily="34" charset="0"/>
              </a:rPr>
              <a:t>not (stack is not empty), then we have unbalanced symbols (report an error).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9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b="1" dirty="0" smtClean="0"/>
              <a:t>Input</a:t>
            </a:r>
            <a:r>
              <a:rPr lang="en-US" dirty="0" smtClean="0"/>
              <a:t> : expression   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Output</a:t>
            </a:r>
            <a:r>
              <a:rPr lang="en-US" dirty="0" smtClean="0"/>
              <a:t>: True if and only if delimiters are balanced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Let S be empty Stack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Let n be number of characters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  <a:r>
              <a:rPr lang="en-US" dirty="0" smtClean="0">
                <a:sym typeface="Wingdings"/>
              </a:rPr>
              <a:t> n-1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If expression[</a:t>
            </a:r>
            <a:r>
              <a:rPr lang="en-US" dirty="0" err="1" smtClean="0"/>
              <a:t>i</a:t>
            </a:r>
            <a:r>
              <a:rPr lang="en-US" dirty="0" smtClean="0"/>
              <a:t>] is </a:t>
            </a:r>
            <a:r>
              <a:rPr lang="en-US" dirty="0"/>
              <a:t>a </a:t>
            </a:r>
            <a:r>
              <a:rPr lang="en-US" b="1" dirty="0" smtClean="0"/>
              <a:t>Opening delimiter</a:t>
            </a:r>
            <a:r>
              <a:rPr lang="en-US" dirty="0"/>
              <a:t>, </a:t>
            </a:r>
            <a:r>
              <a:rPr lang="en-US" dirty="0" smtClean="0"/>
              <a:t>then</a:t>
            </a:r>
          </a:p>
          <a:p>
            <a:pPr lvl="3">
              <a:lnSpc>
                <a:spcPct val="90000"/>
              </a:lnSpc>
            </a:pPr>
            <a:r>
              <a:rPr lang="en-US" dirty="0" err="1" smtClean="0"/>
              <a:t>S.push</a:t>
            </a:r>
            <a:r>
              <a:rPr lang="en-US" dirty="0" smtClean="0"/>
              <a:t>(</a:t>
            </a:r>
            <a:r>
              <a:rPr lang="en-US" dirty="0"/>
              <a:t>expression[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 smtClean="0"/>
              <a:t>).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else If </a:t>
            </a:r>
            <a:r>
              <a:rPr lang="en-US" dirty="0"/>
              <a:t>expression[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/>
              <a:t>closing </a:t>
            </a:r>
            <a:r>
              <a:rPr lang="en-US" b="1" dirty="0" smtClean="0"/>
              <a:t>delimiter, </a:t>
            </a:r>
            <a:r>
              <a:rPr lang="en-US" dirty="0" smtClean="0"/>
              <a:t>then</a:t>
            </a:r>
            <a:endParaRPr lang="en-US" b="1" dirty="0" smtClean="0"/>
          </a:p>
          <a:p>
            <a:pPr lvl="3">
              <a:lnSpc>
                <a:spcPct val="90000"/>
              </a:lnSpc>
            </a:pPr>
            <a:r>
              <a:rPr lang="en-US" b="1" dirty="0"/>
              <a:t>I</a:t>
            </a:r>
            <a:r>
              <a:rPr lang="en-US" b="1" dirty="0" smtClean="0"/>
              <a:t>f </a:t>
            </a:r>
            <a:r>
              <a:rPr lang="en-US" dirty="0"/>
              <a:t>the </a:t>
            </a:r>
            <a:r>
              <a:rPr lang="en-US" dirty="0" smtClean="0"/>
              <a:t>S is empty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return false                                </a:t>
            </a:r>
            <a:r>
              <a:rPr lang="en-US" dirty="0">
                <a:solidFill>
                  <a:srgbClr val="FF0000"/>
                </a:solidFill>
              </a:rPr>
              <a:t>unbalanced </a:t>
            </a:r>
            <a:r>
              <a:rPr lang="en-US" dirty="0" smtClean="0">
                <a:solidFill>
                  <a:srgbClr val="FF0000"/>
                </a:solidFill>
              </a:rPr>
              <a:t>symbols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symbol=</a:t>
            </a:r>
            <a:r>
              <a:rPr lang="en-US" dirty="0" err="1"/>
              <a:t>S.pop</a:t>
            </a:r>
            <a:r>
              <a:rPr lang="en-US" dirty="0"/>
              <a:t>().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symbol does not matches </a:t>
            </a:r>
            <a:r>
              <a:rPr lang="en-US" dirty="0"/>
              <a:t>the closing </a:t>
            </a:r>
            <a:r>
              <a:rPr lang="en-US" dirty="0" smtClean="0"/>
              <a:t>delimiter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return false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unbalanced symbols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S is empty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 true                                   </a:t>
            </a:r>
            <a:r>
              <a:rPr lang="en-US" dirty="0">
                <a:solidFill>
                  <a:srgbClr val="00B050"/>
                </a:solidFill>
              </a:rPr>
              <a:t>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else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false</a:t>
            </a:r>
            <a:r>
              <a:rPr lang="en-US" dirty="0" smtClean="0">
                <a:solidFill>
                  <a:srgbClr val="FF0000"/>
                </a:solidFill>
              </a:rPr>
              <a:t>                              unbalanced symbols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Postfix Expressions:</a:t>
            </a:r>
          </a:p>
          <a:p>
            <a:pPr lvl="1"/>
            <a:r>
              <a:rPr lang="en-US" dirty="0"/>
              <a:t>Infix expression: 4.99*1.06+5.99+6.99*1.06</a:t>
            </a:r>
          </a:p>
          <a:p>
            <a:pPr lvl="1"/>
            <a:r>
              <a:rPr lang="en-US" dirty="0"/>
              <a:t>Value 18.69 correct</a:t>
            </a:r>
            <a:r>
              <a:rPr lang="en-US" dirty="0">
                <a:sym typeface="Wingdings" pitchFamily="2" charset="2"/>
              </a:rPr>
              <a:t>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Value 19.37 incorrect  no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In postfix form, above expression becomes: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			4.99 1.06 * 5.99 + 6.99 1.06*+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Advantage: no brackets are needed and a stack can be used to compute the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B0FC-E735-4928-8A3F-FF6FC5432083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ADT Stack (Linked-List)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7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7328" y="1906772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460" y="1727477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572667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null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038600" y="496467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4495800" y="496467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38686" y="522833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2456325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>
            <a:off x="4495800" y="245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8686" y="2719987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162709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8" name="Straight Connector 37"/>
          <p:cNvCxnSpPr>
            <a:stCxn id="37" idx="0"/>
            <a:endCxn id="37" idx="2"/>
          </p:cNvCxnSpPr>
          <p:nvPr/>
        </p:nvCxnSpPr>
        <p:spPr>
          <a:xfrm>
            <a:off x="4495800" y="162709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38686" y="1890752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8600" y="32882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1" name="Straight Connector 40"/>
          <p:cNvCxnSpPr>
            <a:stCxn id="40" idx="0"/>
            <a:endCxn id="40" idx="2"/>
          </p:cNvCxnSpPr>
          <p:nvPr/>
        </p:nvCxnSpPr>
        <p:spPr>
          <a:xfrm>
            <a:off x="4495800" y="32882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8686" y="35519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38600" y="41264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4495800" y="41264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38686" y="43901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5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2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3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+ 8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*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ADT Stack (Linked-List): Element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smtClean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Node&lt;T&gt; next;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Node ()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next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smtClean="0">
                <a:latin typeface="SimSun" pitchFamily="2" charset="-122"/>
              </a:rPr>
              <a:t>Node (T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	next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SimSun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  <a:endParaRPr lang="en-US" sz="2400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87C0B-1416-4301-AABB-ADA7BE3CE92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 +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/>
                        <a:t>45</a:t>
                      </a:r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*.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 smtClean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 smtClean="0">
                <a:latin typeface="SimSun" pitchFamily="2" charset="-122"/>
              </a:rPr>
              <a:t>LinkedStack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 smtClean="0">
                <a:latin typeface="SimSun" pitchFamily="2" charset="-122"/>
              </a:rPr>
              <a:t>&gt; </a:t>
            </a:r>
            <a:r>
              <a:rPr lang="en-US" dirty="0">
                <a:latin typeface="SimSun" pitchFamily="2" charset="-122"/>
              </a:rPr>
              <a:t>implements </a:t>
            </a:r>
            <a:r>
              <a:rPr lang="en-US" dirty="0" smtClean="0">
                <a:latin typeface="SimSun" pitchFamily="2" charset="-122"/>
              </a:rPr>
              <a:t>Stack&lt;</a:t>
            </a:r>
            <a:r>
              <a:rPr lang="en-US" dirty="0">
                <a:latin typeface="SimSun" pitchFamily="2" charset="-122"/>
              </a:rPr>
              <a:t>L&gt;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 smtClean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 smtClean="0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 smtClean="0">
                <a:latin typeface="SimSun" pitchFamily="2" charset="-122"/>
              </a:rPr>
              <a:t>LinkedStack</a:t>
            </a:r>
            <a:r>
              <a:rPr lang="en-US" sz="2400" dirty="0" smtClean="0"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top = 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postfix: 6 5 2 3 + 8 * + 3 +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/>
              <a:t>a number is read push it on the </a:t>
            </a:r>
            <a:r>
              <a:rPr lang="en-US" dirty="0" smtClean="0"/>
              <a:t>stack.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an </a:t>
            </a:r>
            <a:r>
              <a:rPr lang="en-US" dirty="0"/>
              <a:t>operator is </a:t>
            </a:r>
            <a:r>
              <a:rPr lang="en-US" dirty="0" smtClean="0"/>
              <a:t>read: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pop </a:t>
            </a:r>
            <a:r>
              <a:rPr lang="en-US" dirty="0"/>
              <a:t>two numbers from the </a:t>
            </a:r>
            <a:r>
              <a:rPr lang="en-US" dirty="0" smtClean="0"/>
              <a:t>stack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carry </a:t>
            </a:r>
            <a:r>
              <a:rPr lang="en-US" dirty="0"/>
              <a:t>out the operation on </a:t>
            </a:r>
            <a:r>
              <a:rPr lang="en-US" dirty="0" smtClean="0"/>
              <a:t>them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push </a:t>
            </a:r>
            <a:r>
              <a:rPr lang="en-US" dirty="0"/>
              <a:t>the result back on the stack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 smtClean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935" y="4371201"/>
            <a:ext cx="611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result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828800"/>
            <a:ext cx="50847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End!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300</TotalTime>
  <Words>3889</Words>
  <Application>Microsoft Macintosh PowerPoint</Application>
  <PresentationFormat>On-screen Show (4:3)</PresentationFormat>
  <Paragraphs>1362</Paragraphs>
  <Slides>93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Clarity</vt:lpstr>
      <vt:lpstr>Stacks</vt:lpstr>
      <vt:lpstr>Stacks</vt:lpstr>
      <vt:lpstr>ADT Stack: Specification</vt:lpstr>
      <vt:lpstr>ADT Stack: Specification</vt:lpstr>
      <vt:lpstr>ADT Stack: Specification</vt:lpstr>
      <vt:lpstr>Stack Interface</vt:lpstr>
      <vt:lpstr>ADT Stack (Linked-List)</vt:lpstr>
      <vt:lpstr>ADT Stack (Linked-List): Element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(Array)</vt:lpstr>
      <vt:lpstr>ADT Stack (Array): Representation</vt:lpstr>
      <vt:lpstr>ADT Stack (Array): Representation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Applications of Stacks</vt:lpstr>
      <vt:lpstr>1. Balancing Symbols</vt:lpstr>
      <vt:lpstr>1. Balancing Symbols</vt:lpstr>
      <vt:lpstr>1. Balancing Symbols</vt:lpstr>
      <vt:lpstr>1. Balancing Symbols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 &amp; Deques</dc:title>
  <dc:creator>Administrator</dc:creator>
  <cp:lastModifiedBy>MacBook Pro</cp:lastModifiedBy>
  <cp:revision>77</cp:revision>
  <dcterms:created xsi:type="dcterms:W3CDTF">2011-10-14T18:08:55Z</dcterms:created>
  <dcterms:modified xsi:type="dcterms:W3CDTF">2017-03-15T08:57:33Z</dcterms:modified>
</cp:coreProperties>
</file>