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4" r:id="rId3"/>
    <p:sldId id="307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9144000" cy="6858000" type="screen4x3"/>
  <p:notesSz cx="7099300" cy="10234613"/>
  <p:defaultTextStyle>
    <a:defPPr>
      <a:defRPr lang="x-none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2685" autoAdjust="0"/>
    <p:restoredTop sz="94660"/>
  </p:normalViewPr>
  <p:slideViewPr>
    <p:cSldViewPr>
      <p:cViewPr varScale="1">
        <p:scale>
          <a:sx n="87" d="100"/>
          <a:sy n="87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fld id="{3F9A0B61-5955-4482-8347-3D83C346D59E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725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1203E6F-A00C-4E64-BFBE-1317CC9BBEE7}" type="datetimeFigureOut">
              <a:rPr lang="x-none" smtClean="0"/>
              <a:pPr/>
              <a:t>4/22/2017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725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3B1D7C-0193-4C60-A7C4-AA943FC4C6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141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692C0-D56E-43D4-95B6-AFAD839C1D1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x-none" smtClean="0"/>
          </a:p>
        </p:txBody>
      </p:sp>
    </p:spTree>
    <p:extLst>
      <p:ext uri="{BB962C8B-B14F-4D97-AF65-F5344CB8AC3E}">
        <p14:creationId xmlns:p14="http://schemas.microsoft.com/office/powerpoint/2010/main" val="287410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98C4A-74DA-4A54-8B4E-45101FD1984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 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51383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F5D2C-C4F5-48BC-AF54-8176BA5B2C0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x-none" smtClean="0"/>
          </a:p>
        </p:txBody>
      </p:sp>
    </p:spTree>
    <p:extLst>
      <p:ext uri="{BB962C8B-B14F-4D97-AF65-F5344CB8AC3E}">
        <p14:creationId xmlns:p14="http://schemas.microsoft.com/office/powerpoint/2010/main" val="157242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BEFE-65B3-4A36-AF54-318C7D1F199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AA71-C901-4506-AA6E-B786E2459259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26DF-04D5-4959-BBC6-FE2CBF68F1F3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9A20-D3A4-4DE1-95B8-A5F497432D6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AC68-BF52-4C1A-950A-ACB3F4200A3F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2DC-1E78-4AF7-AB68-7979B8B5B107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B3E6-F9BA-4AEE-8162-151A16350CC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7E39-2DE7-40E6-8CD2-A52E6B76858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265D-F2F7-47D1-8748-1EE1CBC30C61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CBF7-A1ED-499A-A5E9-8E33DC02A49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309371-5ED5-42F7-BB5E-ACBDFD7CB0FE}" type="slidenum">
              <a:rPr lang="x-none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CS212: Data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Tag Matching Algorithm (cont.)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305800" cy="48768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final static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CAPACITY = 1000;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Tag array size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 Parse an HTML document into an array of html tags */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 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String[]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parseHTML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(Scanner s)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String[] tag 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String[CAPACITY];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our tag array (initially all null)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int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count = 0;		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tag counter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String token;		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token returned by the scanner 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s.hasNextLine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((token =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s.findInLine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("&lt;[^&gt;]*&gt;"))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)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find the next tag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tag[count++] =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stripEnds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(token);	 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strip the ends off this tag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s.nextLine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();			 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go to the next line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tag;	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our array of (stripped) tags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 void 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main(String[]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)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throws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IOException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{</a:t>
            </a:r>
            <a:endParaRPr lang="en-US" sz="1200" dirty="0" smtClean="0">
              <a:solidFill>
                <a:srgbClr val="00B05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isHTMLMatched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parseHTML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Scanner(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System.in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))))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("The input file is a matched HTML document.");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else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("The input file is not a matched HTML document.");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}</a:t>
            </a:r>
          </a:p>
        </p:txBody>
      </p:sp>
      <p:sp>
        <p:nvSpPr>
          <p:cNvPr id="2663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32F0A-B14D-4119-9725-475EC82B5C75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Evaluating </a:t>
            </a:r>
            <a:r>
              <a:rPr lang="en-US" sz="3200" dirty="0" smtClean="0"/>
              <a:t>Arithmetic Expressions</a:t>
            </a:r>
            <a:endParaRPr lang="en-US" sz="3200" dirty="0"/>
          </a:p>
        </p:txBody>
      </p:sp>
      <p:sp>
        <p:nvSpPr>
          <p:cNvPr id="27650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</a:t>
            </a:r>
            <a:r>
              <a:rPr lang="en-US" dirty="0" err="1"/>
              <a:t>Stallmann</a:t>
            </a:r>
            <a:endParaRPr lang="en-US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26786-369B-446F-ABB5-CA187731CA4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3608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Operator precedence</a:t>
            </a:r>
            <a:endParaRPr lang="en-US" dirty="0"/>
          </a:p>
          <a:p>
            <a:pPr algn="l" rtl="0"/>
            <a:r>
              <a:rPr lang="en-US" dirty="0"/>
              <a:t>	 </a:t>
            </a:r>
            <a:r>
              <a:rPr lang="en-US" dirty="0" smtClean="0"/>
              <a:t>* </a:t>
            </a:r>
            <a:r>
              <a:rPr lang="en-US" dirty="0"/>
              <a:t>has precedence over +/–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>
                <a:solidFill>
                  <a:srgbClr val="C00000"/>
                </a:solidFill>
              </a:rPr>
              <a:t>Associativity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lang="en-US" dirty="0"/>
              <a:t>	operators of the same precedence group</a:t>
            </a:r>
          </a:p>
          <a:p>
            <a:pPr algn="l" rtl="0"/>
            <a:r>
              <a:rPr lang="en-US" dirty="0"/>
              <a:t>	evaluated from left to right</a:t>
            </a:r>
          </a:p>
          <a:p>
            <a:pPr algn="l" rtl="0"/>
            <a:r>
              <a:rPr lang="en-US" dirty="0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push each operator on the stack, but first pop and perform higher and </a:t>
            </a:r>
            <a:r>
              <a:rPr lang="en-US" i="1" dirty="0"/>
              <a:t>equal </a:t>
            </a:r>
            <a:r>
              <a:rPr lang="en-US" dirty="0"/>
              <a:t>precedence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Algorithm </a:t>
            </a:r>
            <a:r>
              <a:rPr lang="en-US" sz="3200" dirty="0" smtClean="0"/>
              <a:t>for Evaluating Expressions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440904"/>
            <a:ext cx="7848600" cy="4940424"/>
          </a:xfrm>
        </p:spPr>
        <p:txBody>
          <a:bodyPr numCol="2">
            <a:noAutofit/>
          </a:bodyPr>
          <a:lstStyle/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/>
              <a:t>Two stacks: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 smtClean="0"/>
              <a:t> </a:t>
            </a:r>
            <a:r>
              <a:rPr lang="en-US" sz="1200" dirty="0" err="1" smtClean="0"/>
              <a:t>opStk</a:t>
            </a:r>
            <a:r>
              <a:rPr lang="en-US" sz="1200" dirty="0" smtClean="0"/>
              <a:t> holds operators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 smtClean="0"/>
              <a:t> </a:t>
            </a:r>
            <a:r>
              <a:rPr lang="en-US" sz="1200" dirty="0" err="1" smtClean="0"/>
              <a:t>valStk</a:t>
            </a:r>
            <a:r>
              <a:rPr lang="en-US" sz="1200" dirty="0" smtClean="0"/>
              <a:t> holds values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 smtClean="0"/>
              <a:t>Use $ as special  “end of input” token with lowest precedence</a:t>
            </a:r>
          </a:p>
          <a:p>
            <a:pPr algn="l" rtl="0">
              <a:lnSpc>
                <a:spcPct val="120000"/>
              </a:lnSpc>
              <a:defRPr/>
            </a:pPr>
            <a:endParaRPr lang="en-US" sz="1400" dirty="0" smtClean="0"/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/>
              <a:t>Algorithm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C00000"/>
                </a:solidFill>
              </a:rPr>
              <a:t>doOp</a:t>
            </a:r>
            <a:r>
              <a:rPr lang="en-US" sz="1200" dirty="0" smtClean="0">
                <a:solidFill>
                  <a:srgbClr val="C00000"/>
                </a:solidFill>
              </a:rPr>
              <a:t>()</a:t>
            </a:r>
            <a:r>
              <a:rPr lang="en-US" sz="1200" b="1" i="1" dirty="0" smtClean="0"/>
              <a:t> 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sz="105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sz="105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 smtClean="0">
                <a:solidFill>
                  <a:srgbClr val="000000"/>
                </a:solidFill>
                <a:latin typeface="Helvetica" pitchFamily="1" charset="0"/>
              </a:rPr>
              <a:t> opStk.pop();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 err="1" smtClean="0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sz="1050" dirty="0" smtClean="0">
                <a:solidFill>
                  <a:srgbClr val="000000"/>
                </a:solidFill>
              </a:rPr>
              <a:t>( y </a:t>
            </a:r>
            <a:r>
              <a:rPr lang="en-US" sz="1050" b="1" dirty="0" smtClean="0">
                <a:solidFill>
                  <a:srgbClr val="000000"/>
                </a:solidFill>
              </a:rPr>
              <a:t>op</a:t>
            </a:r>
            <a:r>
              <a:rPr lang="en-US" sz="1050" dirty="0" smtClean="0">
                <a:solidFill>
                  <a:srgbClr val="000000"/>
                </a:solidFill>
              </a:rPr>
              <a:t> x 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100" dirty="0" smtClean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/>
              <a:t>Algorithm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C00000"/>
                </a:solidFill>
              </a:rPr>
              <a:t>repeatOps</a:t>
            </a:r>
            <a:r>
              <a:rPr lang="en-US" sz="1200" dirty="0" smtClean="0">
                <a:solidFill>
                  <a:srgbClr val="000000"/>
                </a:solidFill>
              </a:rPr>
              <a:t>( </a:t>
            </a:r>
            <a:r>
              <a:rPr lang="en-US" sz="1200" dirty="0" err="1" smtClean="0">
                <a:solidFill>
                  <a:srgbClr val="000000"/>
                </a:solidFill>
              </a:rPr>
              <a:t>refOp</a:t>
            </a:r>
            <a:r>
              <a:rPr lang="en-US" sz="1200" dirty="0" smtClean="0">
                <a:solidFill>
                  <a:srgbClr val="000000"/>
                </a:solidFill>
              </a:rPr>
              <a:t> ): 	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  </a:t>
            </a:r>
            <a:r>
              <a:rPr lang="en-US" sz="1200" b="1" dirty="0" smtClean="0">
                <a:solidFill>
                  <a:srgbClr val="000000"/>
                </a:solidFill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</a:rPr>
              <a:t> (</a:t>
            </a:r>
            <a:r>
              <a:rPr lang="en-US" sz="1200" b="1" dirty="0" smtClean="0">
                <a:solidFill>
                  <a:srgbClr val="000000"/>
                </a:solidFill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</a:rPr>
              <a:t>valStk.size</a:t>
            </a:r>
            <a:r>
              <a:rPr lang="en-US" sz="1200" dirty="0" smtClean="0">
                <a:solidFill>
                  <a:srgbClr val="000000"/>
                </a:solidFill>
              </a:rPr>
              <a:t>() &gt; 1 </a:t>
            </a: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	         </a:t>
            </a:r>
            <a:r>
              <a:rPr lang="en-US" sz="1200" dirty="0" err="1" smtClean="0">
                <a:solidFill>
                  <a:srgbClr val="000000"/>
                </a:solidFill>
              </a:rPr>
              <a:t>prec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refOp</a:t>
            </a:r>
            <a:r>
              <a:rPr lang="en-US" sz="1200" dirty="0" smtClean="0">
                <a:solidFill>
                  <a:srgbClr val="000000"/>
                </a:solidFill>
              </a:rPr>
              <a:t>) ≤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prec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opStk.top</a:t>
            </a:r>
            <a:r>
              <a:rPr lang="en-US" sz="1200" dirty="0" smtClean="0">
                <a:solidFill>
                  <a:srgbClr val="000000"/>
                </a:solidFill>
              </a:rPr>
              <a:t>()  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		       </a:t>
            </a:r>
            <a:r>
              <a:rPr lang="en-US" sz="1200" dirty="0" err="1" smtClean="0">
                <a:solidFill>
                  <a:srgbClr val="000000"/>
                </a:solidFill>
              </a:rPr>
              <a:t>doOp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dirty="0" smtClean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b="1" dirty="0" smtClean="0"/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/>
              <a:t>Algorithm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</a:rPr>
              <a:t>EvalExp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 smtClean="0"/>
              <a:t>Input:</a:t>
            </a:r>
            <a:r>
              <a:rPr lang="en-US" sz="1050" b="1" dirty="0" smtClean="0">
                <a:solidFill>
                  <a:schemeClr val="accent1"/>
                </a:solidFill>
              </a:rPr>
              <a:t> </a:t>
            </a:r>
            <a:r>
              <a:rPr lang="en-US" sz="1050" dirty="0" smtClean="0"/>
              <a:t>a stream of tokens representing an arithmetic expression (with numbers)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 smtClean="0"/>
              <a:t>Output: </a:t>
            </a:r>
            <a:r>
              <a:rPr lang="en-US" sz="1050" dirty="0" smtClean="0"/>
              <a:t>the value of the expression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b="1" dirty="0" smtClean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	while </a:t>
            </a:r>
            <a:r>
              <a:rPr lang="en-US" sz="1200" dirty="0" smtClean="0">
                <a:solidFill>
                  <a:srgbClr val="000000"/>
                </a:solidFill>
              </a:rPr>
              <a:t>there’s another token z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		if </a:t>
            </a:r>
            <a:r>
              <a:rPr lang="en-US" sz="1200" dirty="0" err="1" smtClean="0">
                <a:solidFill>
                  <a:srgbClr val="000000"/>
                </a:solidFill>
              </a:rPr>
              <a:t>isNumber</a:t>
            </a:r>
            <a:r>
              <a:rPr lang="en-US" sz="1200" dirty="0" smtClean="0">
                <a:solidFill>
                  <a:srgbClr val="000000"/>
                </a:solidFill>
              </a:rPr>
              <a:t>(z) </a:t>
            </a:r>
            <a:r>
              <a:rPr lang="en-US" sz="1200" b="1" dirty="0" smtClean="0">
                <a:solidFill>
                  <a:srgbClr val="000000"/>
                </a:solidFill>
              </a:rPr>
              <a:t>then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</a:rPr>
              <a:t>valStk.push</a:t>
            </a:r>
            <a:r>
              <a:rPr lang="en-US" sz="1200" dirty="0" smtClean="0">
                <a:solidFill>
                  <a:srgbClr val="000000"/>
                </a:solidFill>
              </a:rPr>
              <a:t>(z)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   		</a:t>
            </a:r>
            <a:r>
              <a:rPr lang="en-US" sz="1200" b="1" dirty="0" smtClean="0">
                <a:solidFill>
                  <a:srgbClr val="000000"/>
                </a:solidFill>
              </a:rPr>
              <a:t>else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i="1" dirty="0" smtClean="0">
                <a:solidFill>
                  <a:srgbClr val="000000"/>
                </a:solidFill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</a:rPr>
              <a:t>repeatOps</a:t>
            </a:r>
            <a:r>
              <a:rPr lang="en-US" sz="1200" dirty="0" smtClean="0">
                <a:solidFill>
                  <a:srgbClr val="000000"/>
                </a:solidFill>
              </a:rPr>
              <a:t>(z);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</a:rPr>
              <a:t>opStk.push</a:t>
            </a:r>
            <a:r>
              <a:rPr lang="en-US" sz="1200" dirty="0" smtClean="0">
                <a:solidFill>
                  <a:srgbClr val="000000"/>
                </a:solidFill>
              </a:rPr>
              <a:t>(z)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</a:rPr>
              <a:t>repeatOps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Monaco" pitchFamily="49" charset="0"/>
              </a:rPr>
              <a:t>$</a:t>
            </a:r>
            <a:r>
              <a:rPr lang="en-US" sz="1200" dirty="0" smtClean="0">
                <a:solidFill>
                  <a:srgbClr val="000000"/>
                </a:solidFill>
              </a:rPr>
              <a:t>);   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	return </a:t>
            </a:r>
            <a:r>
              <a:rPr lang="en-US" sz="1200" dirty="0" err="1" smtClean="0">
                <a:solidFill>
                  <a:srgbClr val="000000"/>
                </a:solidFill>
              </a:rPr>
              <a:t>valStk.top</a:t>
            </a:r>
            <a:r>
              <a:rPr lang="en-US" sz="1200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0A843-F207-45C1-8C65-459173FE6ABC}" type="slidenum">
              <a:rPr lang="en-US"/>
              <a:pPr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27584" y="4400900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7584" y="2924112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63616" y="1556792"/>
            <a:ext cx="8384" cy="432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 on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Expression</a:t>
            </a:r>
            <a:endParaRPr lang="en-US" dirty="0"/>
          </a:p>
        </p:txBody>
      </p:sp>
      <p:sp>
        <p:nvSpPr>
          <p:cNvPr id="29698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</a:t>
            </a:r>
            <a:r>
              <a:rPr lang="en-US" dirty="0" err="1"/>
              <a:t>Stallmann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A1961-7693-452D-BA6B-7EBA31AE77F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11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dirty="0" smtClean="0"/>
              <a:t>Direct applications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/>
              <a:t>Page-visited history in a Web browser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/>
              <a:t>Undo sequence in a text editor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/>
              <a:t>Chain of method calls in the Java Virtual Machine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dirty="0" smtClean="0"/>
              <a:t>Indirect applications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/>
              <a:t>Auxiliary data structure for algorithms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 smtClean="0"/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6FBAE6-8839-462D-8BE0-188B16514623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 Stack in the JVM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4800600" cy="4929336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sz="2400" dirty="0" smtClean="0"/>
              <a:t>The Java Virtual Machine (JVM) keeps track of the chain of active methods with a stack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 smtClean="0"/>
              <a:t>When a method is called, the JVM pushes on the stack a frame containing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000" dirty="0" smtClean="0"/>
              <a:t>Local variables and return value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000" dirty="0" smtClean="0"/>
              <a:t>Program counter, keeping track of the statement being executed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 smtClean="0"/>
              <a:t>When a method ends, its frame is popped from the stack and control is passed to the method on top of the stack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 smtClean="0"/>
              <a:t>Allows for </a:t>
            </a:r>
            <a:r>
              <a:rPr lang="en-US" sz="2400" dirty="0" smtClean="0">
                <a:solidFill>
                  <a:srgbClr val="C00000"/>
                </a:solidFill>
              </a:rPr>
              <a:t>recursion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C241E-20A6-4EAF-83BC-332D5CB1388B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</p:grp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638800" y="1524000"/>
            <a:ext cx="1600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main()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= 5;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b="1" dirty="0" err="1">
                <a:latin typeface="Arial Narrow" pitchFamily="34" charset="0"/>
              </a:rPr>
              <a:t>foo</a:t>
            </a:r>
            <a:r>
              <a:rPr lang="en-US" b="1" dirty="0">
                <a:latin typeface="Arial Narrow" pitchFamily="34" charset="0"/>
              </a:rPr>
              <a:t>(</a:t>
            </a:r>
            <a:r>
              <a:rPr lang="en-US" b="1" dirty="0" err="1">
                <a:latin typeface="Arial Narrow" pitchFamily="34" charset="0"/>
              </a:rPr>
              <a:t>i</a:t>
            </a:r>
            <a:r>
              <a:rPr lang="en-US" b="1" dirty="0">
                <a:latin typeface="Arial Narrow" pitchFamily="34" charset="0"/>
              </a:rPr>
              <a:t>);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foo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j)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k;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k = j+1;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b="1" dirty="0">
                <a:latin typeface="Arial Narrow" pitchFamily="34" charset="0"/>
              </a:rPr>
              <a:t>bar(k);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bar(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m)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…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bar</a:t>
            </a:r>
          </a:p>
          <a:p>
            <a:r>
              <a:rPr lang="en-US" sz="2000" dirty="0"/>
              <a:t>  PC = 1</a:t>
            </a:r>
            <a:br>
              <a:rPr lang="en-US" sz="2000" dirty="0"/>
            </a:br>
            <a:r>
              <a:rPr lang="en-US" sz="2000" dirty="0"/>
              <a:t>  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 err="1">
                <a:solidFill>
                  <a:schemeClr val="bg1"/>
                </a:solidFill>
              </a:rPr>
              <a:t>foo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/>
              <a:t>  PC = 3</a:t>
            </a:r>
            <a:br>
              <a:rPr lang="en-US" sz="2000" dirty="0"/>
            </a:br>
            <a:r>
              <a:rPr lang="en-US" sz="2000" dirty="0"/>
              <a:t>  j = 5</a:t>
            </a:r>
          </a:p>
          <a:p>
            <a:r>
              <a:rPr lang="en-US" sz="2000" dirty="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main</a:t>
            </a:r>
          </a:p>
          <a:p>
            <a:r>
              <a:rPr lang="en-US" sz="2000" dirty="0"/>
              <a:t>  PC = 2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x-none" dirty="0" smtClean="0"/>
              <a:t>   </a:t>
            </a:r>
            <a:r>
              <a:rPr lang="en-US" dirty="0" smtClean="0"/>
              <a:t>Reverse a List using Stack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D0065-7D8B-4E69-9521-2E3A29F05A0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609600" y="1405220"/>
            <a:ext cx="813886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 rtl="0">
              <a:spcBef>
                <a:spcPct val="50000"/>
              </a:spcBef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class </a:t>
            </a:r>
            <a:r>
              <a:rPr lang="en-US" sz="1600" dirty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Tester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{</a:t>
            </a:r>
          </a:p>
          <a:p>
            <a:pPr algn="l" defTabSz="228600" rtl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… other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methods here 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/>
            </a:r>
            <a:br>
              <a:rPr lang="en-US" sz="1600" dirty="0">
                <a:latin typeface="SimSun" pitchFamily="2" charset="-122"/>
                <a:ea typeface="SimSun" pitchFamily="2" charset="-122"/>
              </a:rPr>
            </a:b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void </a:t>
            </a:r>
            <a:r>
              <a:rPr lang="en-US" sz="1600" dirty="0" err="1" smtClean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intReverse</a:t>
            </a:r>
            <a:r>
              <a:rPr lang="en-US" sz="1600" dirty="0" smtClean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(List&lt;Integer&gt; l)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</a:br>
            <a:r>
              <a:rPr lang="en-US" sz="16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			Stack&lt;Integer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&gt; 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s 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new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 Stack&lt;Integer&gt;();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dirty="0" err="1" smtClean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.findFirst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b="1" dirty="0" smtClean="0">
                <a:solidFill>
                  <a:srgbClr val="000099"/>
                </a:solidFill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(!</a:t>
            </a:r>
            <a:r>
              <a:rPr lang="en-US" sz="1600" dirty="0" err="1" smtClean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.empty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()) {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s.push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.retrieve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()); 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l.remove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}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b="1" dirty="0" smtClean="0">
                <a:solidFill>
                  <a:srgbClr val="000099"/>
                </a:solidFill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(!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s.empty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())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 smtClean="0">
                <a:latin typeface="SimSun" pitchFamily="2" charset="-122"/>
                <a:ea typeface="SimSun" pitchFamily="2" charset="-122"/>
              </a:rPr>
              <a:t>l.insert</a:t>
            </a:r>
            <a:r>
              <a:rPr lang="en-US" sz="1600" dirty="0" smtClean="0">
                <a:latin typeface="SimSun" pitchFamily="2" charset="-122"/>
                <a:ea typeface="SimSun" pitchFamily="2" charset="-122"/>
              </a:rPr>
              <a:t>(s.pop());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/>
            </a:r>
            <a:br>
              <a:rPr lang="en-US" sz="1600" dirty="0">
                <a:latin typeface="SimSun" pitchFamily="2" charset="-122"/>
                <a:ea typeface="SimSun" pitchFamily="2" charset="-122"/>
              </a:rPr>
            </a:br>
            <a:r>
              <a:rPr lang="en-US" sz="1600" dirty="0">
                <a:latin typeface="SimSun" pitchFamily="2" charset="-122"/>
                <a:ea typeface="SimSun" pitchFamily="2" charset="-122"/>
              </a:rPr>
              <a:t>	 </a:t>
            </a:r>
            <a:r>
              <a:rPr lang="en-US" sz="16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}</a:t>
            </a:r>
            <a:endParaRPr lang="en-US" sz="16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Parentheses Matching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dirty="0" smtClean="0"/>
              <a:t>Each “(”, “{”, or “[” must be paired with a matching “)”, “}”, or “]”</a:t>
            </a:r>
          </a:p>
          <a:p>
            <a:pPr lvl="1" algn="l" rtl="0" eaLnBrk="1" hangingPunct="1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correct: ( )(( )){([( )])}	</a:t>
            </a:r>
          </a:p>
          <a:p>
            <a:pPr lvl="1" algn="l" rtl="0" eaLnBrk="1" hangingPunct="1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correct: ((( )(( )))){([( )])}	</a:t>
            </a:r>
          </a:p>
          <a:p>
            <a:pPr lvl="1" algn="l" rtl="0" eaLnBrk="1" hangingPunct="1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)(( )){([( )])}</a:t>
            </a:r>
            <a:r>
              <a:rPr lang="en-US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lvl="1" algn="l" rtl="0" eaLnBrk="1" hangingPunct="1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({[ ])}	</a:t>
            </a:r>
          </a:p>
          <a:p>
            <a:pPr lvl="1" algn="l" rtl="0" eaLnBrk="1" hangingPunct="1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(	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151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D1307-EF83-4F1A-B1C0-3CD1BC18913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Parentheses Matching Algorithm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ParenMatch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X, 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Input: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array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tokens, each of which is either a grouping symbol, a variable, an arithmetic operator, or a number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Output: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true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and only if all the grouping symbols in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match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Let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 an empty stack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for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 to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if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is an opening grouping symbol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.push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else if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is a closing grouping symbol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if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.isEmpty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	return false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{nothing to match with}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if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.pop() does not match the type of 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	return false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{wrong type}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.isEmpty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return true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{every symbol matched}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else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return false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{some symbols were never matched}</a:t>
            </a:r>
            <a:endParaRPr lang="en-US" sz="18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2253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DBB786-1C6D-4DBA-AAEE-3FA07A7F90C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HTML Tag Matching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&lt;body&gt;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&lt;center&gt;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	&lt;h1&gt;</a:t>
            </a:r>
            <a:r>
              <a:rPr lang="en-US" sz="1400" dirty="0" smtClean="0"/>
              <a:t> The Little Boat </a:t>
            </a:r>
            <a:r>
              <a:rPr lang="en-US" sz="1400" dirty="0" smtClean="0">
                <a:solidFill>
                  <a:srgbClr val="C00000"/>
                </a:solidFill>
              </a:rPr>
              <a:t>&lt;/h1&gt;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&lt;/center&gt;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&lt;p&gt; </a:t>
            </a:r>
            <a:r>
              <a:rPr lang="en-US" sz="1400" dirty="0" smtClean="0"/>
              <a:t>The storm tossed the little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boat like a cheap sneaker in an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old washing machine. The three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drunken fishermen were used to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such treatment, of course, but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not the tree salesman, who even as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a stowaway now felt that he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had overpaid for the voyage.</a:t>
            </a:r>
            <a:r>
              <a:rPr lang="en-US" sz="1400" dirty="0" smtClean="0">
                <a:solidFill>
                  <a:srgbClr val="C00000"/>
                </a:solidFill>
              </a:rPr>
              <a:t>&lt;/p&gt;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&lt;</a:t>
            </a:r>
            <a:r>
              <a:rPr lang="en-US" sz="1400" dirty="0" err="1" smtClean="0">
                <a:solidFill>
                  <a:srgbClr val="C00000"/>
                </a:solidFill>
              </a:rPr>
              <a:t>ol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	&lt;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r>
              <a:rPr lang="en-US" sz="1400" dirty="0" smtClean="0"/>
              <a:t> Will the salesman die? </a:t>
            </a:r>
            <a:r>
              <a:rPr lang="en-US" sz="1400" dirty="0" smtClean="0">
                <a:solidFill>
                  <a:srgbClr val="C00000"/>
                </a:solidFill>
              </a:rPr>
              <a:t>&lt;/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	&lt;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r>
              <a:rPr lang="en-US" sz="1400" dirty="0" smtClean="0"/>
              <a:t> What color is the boat? </a:t>
            </a:r>
            <a:r>
              <a:rPr lang="en-US" sz="1400" dirty="0" smtClean="0">
                <a:solidFill>
                  <a:srgbClr val="C00000"/>
                </a:solidFill>
              </a:rPr>
              <a:t>&lt;/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	&lt;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r>
              <a:rPr lang="en-US" sz="1400" dirty="0" smtClean="0"/>
              <a:t> And what about Naomi? </a:t>
            </a:r>
            <a:r>
              <a:rPr lang="en-US" sz="1400" dirty="0" smtClean="0">
                <a:solidFill>
                  <a:srgbClr val="C00000"/>
                </a:solidFill>
              </a:rPr>
              <a:t>&lt;/</a:t>
            </a:r>
            <a:r>
              <a:rPr lang="en-US" sz="1400" dirty="0" err="1" smtClean="0">
                <a:solidFill>
                  <a:srgbClr val="C00000"/>
                </a:solidFill>
              </a:rPr>
              <a:t>li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	&lt;/</a:t>
            </a:r>
            <a:r>
              <a:rPr lang="en-US" sz="1400" dirty="0" err="1" smtClean="0">
                <a:solidFill>
                  <a:srgbClr val="C00000"/>
                </a:solidFill>
              </a:rPr>
              <a:t>ol</a:t>
            </a:r>
            <a:r>
              <a:rPr lang="en-US" sz="1400" dirty="0" smtClean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C00000"/>
                </a:solidFill>
              </a:rPr>
              <a:t>&lt;/body&gt;</a:t>
            </a:r>
          </a:p>
        </p:txBody>
      </p:sp>
      <p:sp>
        <p:nvSpPr>
          <p:cNvPr id="23560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1D2A0-4F70-4168-A56D-99FD882978A9}" type="slidenum">
              <a:rPr lang="en-US"/>
              <a:pPr/>
              <a:t>7</a:t>
            </a:fld>
            <a:endParaRPr lang="en-US"/>
          </a:p>
        </p:txBody>
      </p:sp>
      <p:sp>
        <p:nvSpPr>
          <p:cNvPr id="2355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algn="ctr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Little Boat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storm tossed the little boat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 a cheap sneaker in an old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washing machine. The three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drunken fishermen were used to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 treatment, of course, but not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tree salesman, who even as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stowaway now felt that he had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overpaid for the voyage.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Will the salesman die?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What color is the boat?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And what about Naomi?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9552" y="1196752"/>
            <a:ext cx="830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/>
              <a:t>For fully-correct HTML, each </a:t>
            </a:r>
            <a:r>
              <a:rPr lang="en-US" sz="1800" dirty="0">
                <a:solidFill>
                  <a:srgbClr val="C00000"/>
                </a:solidFill>
              </a:rPr>
              <a:t>&lt;name&gt;</a:t>
            </a:r>
            <a:r>
              <a:rPr lang="en-US" sz="1800" dirty="0"/>
              <a:t> should pair with a matching </a:t>
            </a:r>
            <a:r>
              <a:rPr lang="en-US" sz="1800" dirty="0">
                <a:solidFill>
                  <a:srgbClr val="C00000"/>
                </a:solidFill>
              </a:rPr>
              <a:t>&lt;/name&gt;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Tag Matching Algorithm (in Java)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23900" y="1412776"/>
            <a:ext cx="7696200" cy="4386808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java.io.*;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java.util.Scanner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net.datastructures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.*;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/** Simplified test of matching tags in an HTML document. */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class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HTML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/** Strip the first and last characters off a &lt;tag&gt; string. */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String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stripEnds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(String t)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t.length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 &lt;= 2)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null;	</a:t>
            </a: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this is a degenerate tag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t.substring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(1,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t.length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 - 1);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/** Test if a stripped tag string is empty or a true opening tag. */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 </a:t>
            </a:r>
            <a:r>
              <a:rPr lang="en-US" sz="14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boolean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isOpeningTag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(String tag)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tag.length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 == 0) || (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tag.charAt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(0) != '/');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/** Test if stripped tag1 matches closing tag2 (first character is '/'). */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 </a:t>
            </a:r>
            <a:r>
              <a:rPr lang="en-US" sz="14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boolean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areMatchingTags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(String tag1, String tag2) {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tag1.equals(tag2.substring(1));	</a:t>
            </a:r>
            <a:r>
              <a:rPr lang="en-US" sz="14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test against name after '/'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</p:txBody>
      </p:sp>
      <p:sp>
        <p:nvSpPr>
          <p:cNvPr id="2458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3D4AA8-F90B-4864-97E6-37F83294CA5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Tag Matching Algorithm (cont.)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340768"/>
            <a:ext cx="8534400" cy="48768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dirty="0" smtClean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pitchFamily="34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/** Test if every opening tag has a matching closing tag. */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public static 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boolean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isHTMLMatched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(String[] tag)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Stack&lt;String&gt; S = new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NodeStack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&lt;String&gt;();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Stack for matching tags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2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= 0; 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&lt;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tag.length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) &amp;&amp; (tag[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] != 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null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); 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++)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isOpeningTag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(tag[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]))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S.push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(tag[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]);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opening tag; push it on the stack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else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{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S.isEmpty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()) 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 false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;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nothing to match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areMatchingTags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(S.pop(), tag[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]))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 false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; 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wrong match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}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S.isEmpty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())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 true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;	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we matched everything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		</a:t>
            </a:r>
            <a:r>
              <a:rPr lang="en-US" sz="12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return false</a:t>
            </a: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;			</a:t>
            </a:r>
            <a:r>
              <a:rPr lang="en-US" sz="1200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// we have some tags that never were matched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pitchFamily="34" charset="0"/>
              </a:rPr>
              <a:t>  }</a:t>
            </a:r>
          </a:p>
        </p:txBody>
      </p:sp>
      <p:sp>
        <p:nvSpPr>
          <p:cNvPr id="2560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EF4086-1103-4BCC-AEC9-A42E6340BE65}" type="slidenum">
              <a:rPr lang="en-US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945</TotalTime>
  <Words>552</Words>
  <Application>Microsoft Office PowerPoint</Application>
  <PresentationFormat>On-screen Show (4:3)</PresentationFormat>
  <Paragraphs>286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SimSun</vt:lpstr>
      <vt:lpstr>Arial</vt:lpstr>
      <vt:lpstr>Arial Narrow</vt:lpstr>
      <vt:lpstr>Calibri</vt:lpstr>
      <vt:lpstr>Helvetica</vt:lpstr>
      <vt:lpstr>Monaco</vt:lpstr>
      <vt:lpstr>Symbol</vt:lpstr>
      <vt:lpstr>Times New Roman</vt:lpstr>
      <vt:lpstr>Wingdings</vt:lpstr>
      <vt:lpstr>Clarity</vt:lpstr>
      <vt:lpstr>Stack Operations</vt:lpstr>
      <vt:lpstr>Applications of Stacks</vt:lpstr>
      <vt:lpstr>Method Stack in the JVM</vt:lpstr>
      <vt:lpstr>   Reverse a List using Stack</vt:lpstr>
      <vt:lpstr>Parentheses Matching</vt:lpstr>
      <vt:lpstr>Parentheses Matching Algorithm</vt:lpstr>
      <vt:lpstr>HTML Tag Matching</vt:lpstr>
      <vt:lpstr>Tag Matching Algorithm (in Java)</vt:lpstr>
      <vt:lpstr>Tag Matching Algorithm (cont.)</vt:lpstr>
      <vt:lpstr>Tag Matching Algorithm (cont.)</vt:lpstr>
      <vt:lpstr>Evaluating Arithmetic Expressions</vt:lpstr>
      <vt:lpstr>Algorithm for Evaluating Expressions</vt:lpstr>
      <vt:lpstr>Algorithm on an  Example Expression</vt:lpstr>
    </vt:vector>
  </TitlesOfParts>
  <Company>Heriot-Watt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for Beginners on Eclipse</dc:title>
  <dc:creator>amaa2</dc:creator>
  <cp:lastModifiedBy>hedjar</cp:lastModifiedBy>
  <cp:revision>91</cp:revision>
  <dcterms:created xsi:type="dcterms:W3CDTF">2009-07-22T15:04:20Z</dcterms:created>
  <dcterms:modified xsi:type="dcterms:W3CDTF">2017-04-22T17:57:57Z</dcterms:modified>
</cp:coreProperties>
</file>