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94"/>
  </p:notesMasterIdLst>
  <p:sldIdLst>
    <p:sldId id="391" r:id="rId2"/>
    <p:sldId id="393" r:id="rId3"/>
    <p:sldId id="394" r:id="rId4"/>
    <p:sldId id="392" r:id="rId5"/>
    <p:sldId id="583" r:id="rId6"/>
    <p:sldId id="396" r:id="rId7"/>
    <p:sldId id="397" r:id="rId8"/>
    <p:sldId id="584" r:id="rId9"/>
    <p:sldId id="398" r:id="rId10"/>
    <p:sldId id="399" r:id="rId11"/>
    <p:sldId id="400" r:id="rId12"/>
    <p:sldId id="401" r:id="rId13"/>
    <p:sldId id="402" r:id="rId14"/>
    <p:sldId id="414" r:id="rId15"/>
    <p:sldId id="415" r:id="rId16"/>
    <p:sldId id="417" r:id="rId17"/>
    <p:sldId id="395" r:id="rId18"/>
    <p:sldId id="403" r:id="rId19"/>
    <p:sldId id="418" r:id="rId20"/>
    <p:sldId id="419" r:id="rId21"/>
    <p:sldId id="420" r:id="rId22"/>
    <p:sldId id="421" r:id="rId23"/>
    <p:sldId id="422" r:id="rId24"/>
    <p:sldId id="425" r:id="rId25"/>
    <p:sldId id="423" r:id="rId26"/>
    <p:sldId id="424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404" r:id="rId73"/>
    <p:sldId id="541" r:id="rId74"/>
    <p:sldId id="471" r:id="rId75"/>
    <p:sldId id="472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88" r:id="rId92"/>
    <p:sldId id="489" r:id="rId93"/>
    <p:sldId id="490" r:id="rId94"/>
    <p:sldId id="491" r:id="rId95"/>
    <p:sldId id="492" r:id="rId96"/>
    <p:sldId id="493" r:id="rId97"/>
    <p:sldId id="494" r:id="rId98"/>
    <p:sldId id="495" r:id="rId99"/>
    <p:sldId id="496" r:id="rId100"/>
    <p:sldId id="497" r:id="rId101"/>
    <p:sldId id="498" r:id="rId102"/>
    <p:sldId id="499" r:id="rId103"/>
    <p:sldId id="500" r:id="rId104"/>
    <p:sldId id="501" r:id="rId105"/>
    <p:sldId id="502" r:id="rId106"/>
    <p:sldId id="503" r:id="rId107"/>
    <p:sldId id="504" r:id="rId108"/>
    <p:sldId id="505" r:id="rId109"/>
    <p:sldId id="506" r:id="rId110"/>
    <p:sldId id="507" r:id="rId111"/>
    <p:sldId id="508" r:id="rId112"/>
    <p:sldId id="509" r:id="rId113"/>
    <p:sldId id="510" r:id="rId114"/>
    <p:sldId id="511" r:id="rId115"/>
    <p:sldId id="512" r:id="rId116"/>
    <p:sldId id="513" r:id="rId117"/>
    <p:sldId id="514" r:id="rId118"/>
    <p:sldId id="515" r:id="rId119"/>
    <p:sldId id="516" r:id="rId120"/>
    <p:sldId id="517" r:id="rId121"/>
    <p:sldId id="518" r:id="rId122"/>
    <p:sldId id="519" r:id="rId123"/>
    <p:sldId id="520" r:id="rId124"/>
    <p:sldId id="521" r:id="rId125"/>
    <p:sldId id="522" r:id="rId126"/>
    <p:sldId id="523" r:id="rId127"/>
    <p:sldId id="524" r:id="rId128"/>
    <p:sldId id="525" r:id="rId129"/>
    <p:sldId id="526" r:id="rId130"/>
    <p:sldId id="527" r:id="rId131"/>
    <p:sldId id="528" r:id="rId132"/>
    <p:sldId id="529" r:id="rId133"/>
    <p:sldId id="530" r:id="rId134"/>
    <p:sldId id="531" r:id="rId135"/>
    <p:sldId id="532" r:id="rId136"/>
    <p:sldId id="533" r:id="rId137"/>
    <p:sldId id="534" r:id="rId138"/>
    <p:sldId id="535" r:id="rId139"/>
    <p:sldId id="536" r:id="rId140"/>
    <p:sldId id="537" r:id="rId141"/>
    <p:sldId id="538" r:id="rId142"/>
    <p:sldId id="539" r:id="rId143"/>
    <p:sldId id="540" r:id="rId144"/>
    <p:sldId id="405" r:id="rId145"/>
    <p:sldId id="579" r:id="rId146"/>
    <p:sldId id="542" r:id="rId147"/>
    <p:sldId id="543" r:id="rId148"/>
    <p:sldId id="544" r:id="rId149"/>
    <p:sldId id="545" r:id="rId150"/>
    <p:sldId id="546" r:id="rId151"/>
    <p:sldId id="580" r:id="rId152"/>
    <p:sldId id="547" r:id="rId153"/>
    <p:sldId id="548" r:id="rId154"/>
    <p:sldId id="549" r:id="rId155"/>
    <p:sldId id="550" r:id="rId156"/>
    <p:sldId id="551" r:id="rId157"/>
    <p:sldId id="552" r:id="rId158"/>
    <p:sldId id="553" r:id="rId159"/>
    <p:sldId id="554" r:id="rId160"/>
    <p:sldId id="581" r:id="rId161"/>
    <p:sldId id="570" r:id="rId162"/>
    <p:sldId id="563" r:id="rId163"/>
    <p:sldId id="556" r:id="rId164"/>
    <p:sldId id="557" r:id="rId165"/>
    <p:sldId id="558" r:id="rId166"/>
    <p:sldId id="560" r:id="rId167"/>
    <p:sldId id="559" r:id="rId168"/>
    <p:sldId id="561" r:id="rId169"/>
    <p:sldId id="562" r:id="rId170"/>
    <p:sldId id="564" r:id="rId171"/>
    <p:sldId id="565" r:id="rId172"/>
    <p:sldId id="566" r:id="rId173"/>
    <p:sldId id="567" r:id="rId174"/>
    <p:sldId id="568" r:id="rId175"/>
    <p:sldId id="569" r:id="rId176"/>
    <p:sldId id="572" r:id="rId177"/>
    <p:sldId id="573" r:id="rId178"/>
    <p:sldId id="574" r:id="rId179"/>
    <p:sldId id="575" r:id="rId180"/>
    <p:sldId id="576" r:id="rId181"/>
    <p:sldId id="577" r:id="rId182"/>
    <p:sldId id="578" r:id="rId183"/>
    <p:sldId id="582" r:id="rId184"/>
    <p:sldId id="409" r:id="rId185"/>
    <p:sldId id="410" r:id="rId186"/>
    <p:sldId id="411" r:id="rId187"/>
    <p:sldId id="412" r:id="rId188"/>
    <p:sldId id="413" r:id="rId189"/>
    <p:sldId id="585" r:id="rId190"/>
    <p:sldId id="586" r:id="rId191"/>
    <p:sldId id="587" r:id="rId192"/>
    <p:sldId id="588" r:id="rId193"/>
  </p:sldIdLst>
  <p:sldSz cx="9144000" cy="6858000" type="screen4x3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3306" autoAdjust="0"/>
    <p:restoredTop sz="94660"/>
  </p:normalViewPr>
  <p:slideViewPr>
    <p:cSldViewPr>
      <p:cViewPr varScale="1">
        <p:scale>
          <a:sx n="76" d="100"/>
          <a:sy n="76" d="100"/>
        </p:scale>
        <p:origin x="-104" y="-256"/>
      </p:cViewPr>
      <p:guideLst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notesMaster" Target="notesMasters/notesMaster1.xml"/><Relationship Id="rId195" Type="http://schemas.openxmlformats.org/officeDocument/2006/relationships/printerSettings" Target="printerSettings/printerSettings1.bin"/><Relationship Id="rId196" Type="http://schemas.openxmlformats.org/officeDocument/2006/relationships/presProps" Target="presProps.xml"/><Relationship Id="rId197" Type="http://schemas.openxmlformats.org/officeDocument/2006/relationships/viewProps" Target="viewProps.xml"/><Relationship Id="rId198" Type="http://schemas.openxmlformats.org/officeDocument/2006/relationships/theme" Target="theme/theme1.xml"/><Relationship Id="rId199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9E75100-FEE9-4A76-8A75-98538F07B03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557B49-33AF-4FDC-88CA-91ECFED7F28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19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C9744D-C46E-4544-90AA-F5593261BFF6}" type="datetimeFigureOut">
              <a:rPr lang="x-none" smtClean="0"/>
              <a:pPr/>
              <a:t>11/9/15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Binary Search Trees (BSTs)</a:t>
            </a:r>
          </a:p>
        </p:txBody>
      </p:sp>
      <p:sp>
        <p:nvSpPr>
          <p:cNvPr id="153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760040" y="3429000"/>
            <a:ext cx="7772400" cy="1199704"/>
          </a:xfrm>
        </p:spPr>
        <p:txBody>
          <a:bodyPr/>
          <a:lstStyle/>
          <a:p>
            <a:pPr algn="l" rtl="0"/>
            <a:r>
              <a:rPr lang="en-US" dirty="0" smtClean="0"/>
              <a:t>CSC212: Data Structures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8D8-8BC7-43FB-BFCF-320E5D68F41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  <a:buFontTx/>
              <a:buAutoNum type="arabicPeriod" startAt="4"/>
            </a:pPr>
            <a:r>
              <a:rPr lang="en-US" sz="2800" b="1" dirty="0"/>
              <a:t>Method </a:t>
            </a:r>
            <a:r>
              <a:rPr lang="en-US" sz="2800" dirty="0" smtClean="0"/>
              <a:t>Update(</a:t>
            </a:r>
            <a:r>
              <a:rPr lang="en-US" sz="2800" dirty="0" err="1" smtClean="0"/>
              <a:t>int</a:t>
            </a:r>
            <a:r>
              <a:rPr lang="en-US" sz="2800" dirty="0" smtClean="0"/>
              <a:t> key, Type e,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updated)</a:t>
            </a:r>
            <a:endParaRPr lang="en-US" sz="2800" dirty="0"/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b="1" dirty="0"/>
              <a:t>requires:</a:t>
            </a:r>
            <a:r>
              <a:rPr lang="en-US" sz="2800" dirty="0"/>
              <a:t> Empty(</a:t>
            </a:r>
            <a:r>
              <a:rPr lang="en-US" sz="2800" dirty="0" err="1"/>
              <a:t>bst</a:t>
            </a:r>
            <a:r>
              <a:rPr lang="en-US" sz="2800" dirty="0"/>
              <a:t>) is false. </a:t>
            </a:r>
            <a:r>
              <a:rPr lang="en-US" sz="2800" b="1" dirty="0" smtClean="0"/>
              <a:t>input:</a:t>
            </a:r>
            <a:r>
              <a:rPr lang="en-US" sz="2800" dirty="0" smtClean="0"/>
              <a:t> key, e. </a:t>
            </a:r>
            <a:r>
              <a:rPr lang="en-US" sz="2800" b="1" dirty="0" smtClean="0"/>
              <a:t>results</a:t>
            </a:r>
            <a:r>
              <a:rPr lang="en-US" sz="2800" b="1" dirty="0"/>
              <a:t>:</a:t>
            </a:r>
            <a:r>
              <a:rPr lang="en-US" sz="2800" dirty="0"/>
              <a:t> current node’s element is replaced with e</a:t>
            </a:r>
            <a:r>
              <a:rPr lang="en-US" sz="2800" dirty="0" smtClean="0"/>
              <a:t>. </a:t>
            </a:r>
            <a:r>
              <a:rPr lang="en-US" sz="2800" b="1" dirty="0" smtClean="0"/>
              <a:t>Output:</a:t>
            </a:r>
            <a:r>
              <a:rPr lang="en-US" sz="2800" dirty="0" smtClean="0"/>
              <a:t> updated.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4C0F-E0D2-4F49-AB3C-2BA3676C8CA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These operations have the same specification as ADT Binary Tree.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5.	Method</a:t>
            </a:r>
            <a:r>
              <a:rPr lang="en-US" sz="2400" dirty="0"/>
              <a:t> Traverse (Order </a:t>
            </a:r>
            <a:r>
              <a:rPr lang="en-US" sz="2400" dirty="0" err="1"/>
              <a:t>ord</a:t>
            </a:r>
            <a:r>
              <a:rPr lang="en-US" sz="2400" dirty="0"/>
              <a:t>)</a:t>
            </a:r>
            <a:endParaRPr lang="en-US" sz="2400" b="1" dirty="0"/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6.	Method</a:t>
            </a:r>
            <a:r>
              <a:rPr lang="en-US" sz="2400" dirty="0"/>
              <a:t> </a:t>
            </a:r>
            <a:r>
              <a:rPr lang="en-US" sz="2400" dirty="0" err="1"/>
              <a:t>DeleteSub</a:t>
            </a:r>
            <a:r>
              <a:rPr lang="en-US" sz="2400" dirty="0"/>
              <a:t> ( 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400" b="1" dirty="0" smtClean="0"/>
              <a:t>7.   Method</a:t>
            </a:r>
            <a:r>
              <a:rPr lang="en-US" sz="2400" dirty="0" smtClean="0"/>
              <a:t> </a:t>
            </a:r>
            <a:r>
              <a:rPr lang="en-US" sz="2400" dirty="0"/>
              <a:t>Retrieve (Type e)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8.	Method</a:t>
            </a:r>
            <a:r>
              <a:rPr lang="en-US" sz="2400" dirty="0"/>
              <a:t> Empty ( </a:t>
            </a:r>
            <a:r>
              <a:rPr lang="en-US" sz="2400" dirty="0" err="1"/>
              <a:t>boolean</a:t>
            </a:r>
            <a:r>
              <a:rPr lang="en-US" sz="2400" dirty="0"/>
              <a:t> empty )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9.   Method</a:t>
            </a:r>
            <a:r>
              <a:rPr lang="en-US" sz="2400" dirty="0" smtClean="0"/>
              <a:t> </a:t>
            </a:r>
            <a:r>
              <a:rPr lang="en-US" sz="2400" dirty="0"/>
              <a:t>Full (</a:t>
            </a:r>
            <a:r>
              <a:rPr lang="en-US" sz="2400" dirty="0" err="1"/>
              <a:t>boolean</a:t>
            </a:r>
            <a:r>
              <a:rPr lang="en-US" sz="2400" dirty="0"/>
              <a:t> full)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FB62-11D5-4634-A473-213817FE5AD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Element</a:t>
            </a:r>
            <a:endParaRPr lang="en-US" sz="3200" dirty="0"/>
          </a:p>
        </p:txBody>
      </p:sp>
      <p:sp>
        <p:nvSpPr>
          <p:cNvPr id="14848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BSTNode</a:t>
            </a:r>
            <a:r>
              <a:rPr lang="en-US" sz="2400" dirty="0">
                <a:latin typeface="SimSun" pitchFamily="2" charset="-122"/>
              </a:rPr>
              <a:t> &lt;T&gt;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key;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T </a:t>
            </a:r>
            <a:r>
              <a:rPr lang="en-US" sz="2400" dirty="0" smtClean="0">
                <a:latin typeface="SimSun" pitchFamily="2" charset="-122"/>
              </a:rPr>
              <a:t>data;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BSTNode</a:t>
            </a:r>
            <a:r>
              <a:rPr lang="en-US" sz="2400" dirty="0">
                <a:latin typeface="SimSun" pitchFamily="2" charset="-122"/>
              </a:rPr>
              <a:t>&lt;T&gt; left, 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BSTNode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err="1">
                <a:latin typeface="SimSun" pitchFamily="2" charset="-122"/>
              </a:rPr>
              <a:t>BSTNode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k, 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key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k;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left </a:t>
            </a:r>
            <a:r>
              <a:rPr lang="en-US" sz="2400" dirty="0">
                <a:latin typeface="SimSun" pitchFamily="2" charset="-122"/>
              </a:rPr>
              <a:t>= right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</a:rPr>
              <a:t> k, T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, 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&lt;T&gt; l, 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&lt;T&gt; r)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key = k;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=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left = 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right = r;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419F-DD39-4ED4-8395-FC99351F312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BST()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 retrieve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current.data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BST()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root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current = null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 retrieve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current.data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876256" y="335693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031693" y="357098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q;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()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false;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//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key already in the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Node Deletion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There are three cases:</a:t>
            </a:r>
          </a:p>
          <a:p>
            <a:pPr lvl="1" algn="l" rtl="0"/>
            <a:r>
              <a:rPr lang="en-US" dirty="0"/>
              <a:t>Case 1: Node to be deleted has no children.</a:t>
            </a:r>
          </a:p>
          <a:p>
            <a:pPr lvl="1" algn="l" rtl="0"/>
            <a:r>
              <a:rPr lang="en-US" dirty="0"/>
              <a:t>Case 2: Node to be deleted has one child.</a:t>
            </a:r>
          </a:p>
          <a:p>
            <a:pPr lvl="1" algn="l" rtl="0"/>
            <a:r>
              <a:rPr lang="en-US" dirty="0"/>
              <a:t>Case 3: Node to be deleted has two children.</a:t>
            </a:r>
          </a:p>
          <a:p>
            <a:pPr algn="l" rtl="0"/>
            <a:r>
              <a:rPr lang="en-US" dirty="0"/>
              <a:t>In all these case it is always a leaf node that gets deleted.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BST Deletion: Case 1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Node </a:t>
            </a:r>
            <a:r>
              <a:rPr lang="en-US" dirty="0"/>
              <a:t>to be deleted has no children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r>
              <a:rPr lang="en-US" dirty="0" smtClean="0"/>
              <a:t>Simplest case. Unlink the node from its parent.</a:t>
            </a:r>
          </a:p>
          <a:p>
            <a:pPr algn="l" rtl="0"/>
            <a:r>
              <a:rPr lang="en-US" dirty="0" smtClean="0"/>
              <a:t>The parent will be linked with null in the place of the deleted node.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80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80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391250" y="248360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391250" y="248360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1250" y="2752586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BST()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empty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 retrieve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current.data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15</a:t>
            </a:fld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6718920" y="3819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x-none" dirty="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5665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x-none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6521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x-none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1093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x-none" dirty="0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74047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x-none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6337920" y="427707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6947520" y="427707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5880720" y="503907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6337920" y="503907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768036" y="32129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945922" y="35100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452320" y="398343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644633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628172" y="2438162"/>
            <a:ext cx="63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6494" y="6021288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36096" y="2996952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150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391250" y="248360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391250" y="2752586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BST Deletion: Case 2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Node </a:t>
            </a:r>
            <a:r>
              <a:rPr lang="en-US" dirty="0"/>
              <a:t>to be deleted has </a:t>
            </a:r>
            <a:r>
              <a:rPr lang="en-US" dirty="0" smtClean="0"/>
              <a:t>one child.</a:t>
            </a:r>
            <a:endParaRPr lang="en-US" dirty="0"/>
          </a:p>
          <a:p>
            <a:pPr algn="l" rtl="0"/>
            <a:r>
              <a:rPr lang="en-US" dirty="0" smtClean="0"/>
              <a:t>Remove the node, and place its child (along with its </a:t>
            </a:r>
            <a:r>
              <a:rPr lang="en-US" dirty="0" err="1" smtClean="0"/>
              <a:t>subtree</a:t>
            </a:r>
            <a:r>
              <a:rPr lang="en-US" dirty="0" smtClean="0"/>
              <a:t>) in its place.</a:t>
            </a:r>
          </a:p>
          <a:p>
            <a:pPr algn="l" rtl="0"/>
            <a:r>
              <a:rPr lang="en-US" dirty="0" smtClean="0"/>
              <a:t>The parent will be linked with the child of the deleted node.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5652120" y="3265934"/>
            <a:ext cx="216024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154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3581400"/>
            <a:chOff x="480" y="1200"/>
            <a:chExt cx="267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155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3581400"/>
            <a:chOff x="480" y="1200"/>
            <a:chExt cx="267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3581400"/>
            <a:chOff x="480" y="1200"/>
            <a:chExt cx="267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>
                  <a:alpha val="49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145417" idx="6"/>
            <a:endCxn id="145432" idx="0"/>
          </p:cNvCxnSpPr>
          <p:nvPr/>
        </p:nvCxnSpPr>
        <p:spPr>
          <a:xfrm>
            <a:off x="4130824" y="3009900"/>
            <a:ext cx="952500" cy="12573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2916238"/>
            <a:chOff x="480" y="1200"/>
            <a:chExt cx="2670" cy="1837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843" y="26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227" y="215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083" y="244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47234" y="272820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2916238"/>
            <a:chOff x="480" y="1200"/>
            <a:chExt cx="2670" cy="1837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843" y="26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227" y="2155"/>
              <a:ext cx="336" cy="336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9525">
              <a:solidFill>
                <a:schemeClr val="tx1">
                  <a:alpha val="51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083" y="2443"/>
              <a:ext cx="192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47234" y="272820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Line 46"/>
          <p:cNvSpPr>
            <a:spLocks noChangeShapeType="1"/>
          </p:cNvSpPr>
          <p:nvPr/>
        </p:nvSpPr>
        <p:spPr bwMode="auto">
          <a:xfrm flipH="1">
            <a:off x="3847157" y="3265932"/>
            <a:ext cx="72008" cy="1152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2916238"/>
            <a:chOff x="480" y="1200"/>
            <a:chExt cx="2670" cy="1837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227" y="215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47234" y="272820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BST()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retrieve ()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current.data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46" name="Shape 45"/>
          <p:cNvCxnSpPr>
            <a:stCxn id="45" idx="2"/>
          </p:cNvCxnSpPr>
          <p:nvPr/>
        </p:nvCxnSpPr>
        <p:spPr>
          <a:xfrm rot="10800000" flipV="1">
            <a:off x="4985942" y="3735137"/>
            <a:ext cx="1098226" cy="1494062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718920" y="26858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x-none" dirty="0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566520" y="42860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x-none" dirty="0"/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5652120" y="42860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x-none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109320" y="34478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x-none" dirty="0"/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404720" y="34478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x-none" dirty="0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6337920" y="3143049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947520" y="3143049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5880720" y="3905049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6337920" y="3905049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6768036" y="20789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6945922" y="23760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7452320" y="284941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7644633" y="314649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5" name="Oval 44"/>
          <p:cNvSpPr/>
          <p:nvPr/>
        </p:nvSpPr>
        <p:spPr>
          <a:xfrm>
            <a:off x="6084168" y="3663129"/>
            <a:ext cx="504056" cy="144016"/>
          </a:xfrm>
          <a:prstGeom prst="ellipse">
            <a:avLst/>
          </a:prstGeom>
          <a:noFill/>
          <a:ln w="222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BST Deletion: Case 3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Node </a:t>
            </a:r>
            <a:r>
              <a:rPr lang="en-US" dirty="0"/>
              <a:t>to be deleted has </a:t>
            </a:r>
            <a:r>
              <a:rPr lang="en-US" dirty="0" smtClean="0"/>
              <a:t>two children.</a:t>
            </a:r>
            <a:endParaRPr lang="en-US" dirty="0"/>
          </a:p>
          <a:p>
            <a:pPr algn="l" rtl="0"/>
            <a:r>
              <a:rPr lang="en-US" dirty="0" smtClean="0"/>
              <a:t>Complex case:</a:t>
            </a:r>
          </a:p>
          <a:p>
            <a:pPr lvl="1" algn="l" rtl="0"/>
            <a:r>
              <a:rPr lang="en-US" dirty="0" smtClean="0"/>
              <a:t>Find the node with the minimum key in the right </a:t>
            </a:r>
            <a:r>
              <a:rPr lang="en-US" dirty="0" err="1" smtClean="0"/>
              <a:t>subtree</a:t>
            </a:r>
            <a:r>
              <a:rPr lang="en-US" dirty="0" smtClean="0"/>
              <a:t> (left-most node in the right </a:t>
            </a:r>
            <a:r>
              <a:rPr lang="en-US" dirty="0" err="1" smtClean="0"/>
              <a:t>subtree</a:t>
            </a:r>
            <a:r>
              <a:rPr lang="en-US" dirty="0" smtClean="0"/>
              <a:t>).</a:t>
            </a:r>
          </a:p>
          <a:p>
            <a:pPr lvl="1" algn="l" rtl="0"/>
            <a:r>
              <a:rPr lang="en-US" dirty="0" smtClean="0"/>
              <a:t>Copy its key/data over the node to be deleted.</a:t>
            </a:r>
          </a:p>
          <a:p>
            <a:pPr lvl="1" algn="l" rtl="0"/>
            <a:r>
              <a:rPr lang="en-US" dirty="0" smtClean="0"/>
              <a:t>Delete the duplicate node (using either Case 1 or 2)</a:t>
            </a:r>
          </a:p>
          <a:p>
            <a:pPr algn="l" rtl="0"/>
            <a:r>
              <a:rPr lang="en-US" dirty="0" smtClean="0"/>
              <a:t>The node will be overwritten by the minimum node in the right </a:t>
            </a:r>
            <a:r>
              <a:rPr lang="en-US" dirty="0" err="1" smtClean="0"/>
              <a:t>subtree</a:t>
            </a:r>
            <a:r>
              <a:rPr lang="en-US" dirty="0" smtClean="0"/>
              <a:t>. Then that duplicate node will be deleted.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160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161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326136" y="222297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164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326136" y="222297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0" name="Shape 29"/>
          <p:cNvCxnSpPr>
            <a:stCxn id="145412" idx="0"/>
            <a:endCxn id="145413" idx="6"/>
          </p:cNvCxnSpPr>
          <p:nvPr/>
        </p:nvCxnSpPr>
        <p:spPr>
          <a:xfrm rot="16200000" flipV="1">
            <a:off x="5045224" y="2247900"/>
            <a:ext cx="419100" cy="57150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4132244" y="1727967"/>
            <a:ext cx="12410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copy key/data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165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91980" y="2023804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2)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4892824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51"/>
          <p:cNvSpPr>
            <a:spLocks noChangeShapeType="1"/>
          </p:cNvSpPr>
          <p:nvPr/>
        </p:nvSpPr>
        <p:spPr bwMode="auto">
          <a:xfrm>
            <a:off x="5731024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91980" y="2023804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2)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2" name="Shape 31"/>
          <p:cNvCxnSpPr>
            <a:stCxn id="145413" idx="5"/>
            <a:endCxn id="145418" idx="2"/>
          </p:cNvCxnSpPr>
          <p:nvPr/>
        </p:nvCxnSpPr>
        <p:spPr>
          <a:xfrm rot="16200000" flipH="1">
            <a:off x="4833759" y="2569834"/>
            <a:ext cx="1335415" cy="1221115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BST: Searching</a:t>
            </a:r>
          </a:p>
        </p:txBody>
      </p:sp>
      <p:sp>
        <p:nvSpPr>
          <p:cNvPr id="14029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search operation in a binary search tree can be carried out as:</a:t>
            </a:r>
          </a:p>
          <a:p>
            <a:pPr lvl="1" algn="l" rtl="0">
              <a:buFontTx/>
              <a:buNone/>
            </a:pPr>
            <a:r>
              <a:rPr lang="en-US" sz="2400" u="sng" dirty="0">
                <a:latin typeface="SimSun" pitchFamily="2" charset="-122"/>
              </a:rPr>
              <a:t>While</a:t>
            </a:r>
            <a:r>
              <a:rPr lang="en-US" sz="2400" dirty="0">
                <a:latin typeface="SimSun" pitchFamily="2" charset="-122"/>
              </a:rPr>
              <a:t> (the target element is not found </a:t>
            </a:r>
            <a:r>
              <a:rPr lang="en-US" sz="2400" u="sng" dirty="0">
                <a:latin typeface="SimSun" pitchFamily="2" charset="-122"/>
              </a:rPr>
              <a:t>and</a:t>
            </a:r>
            <a:r>
              <a:rPr lang="en-US" sz="2400" dirty="0">
                <a:latin typeface="SimSun" pitchFamily="2" charset="-122"/>
              </a:rPr>
              <a:t> there is more tree to search) </a:t>
            </a:r>
            <a:r>
              <a:rPr lang="en-US" sz="2400" u="sng" dirty="0">
                <a:latin typeface="SimSun" pitchFamily="2" charset="-122"/>
              </a:rPr>
              <a:t>do</a:t>
            </a:r>
          </a:p>
          <a:p>
            <a:pPr lvl="1"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u="sng" dirty="0">
                <a:latin typeface="SimSun" pitchFamily="2" charset="-122"/>
              </a:rPr>
              <a:t>if</a:t>
            </a:r>
            <a:r>
              <a:rPr lang="en-US" sz="2400" dirty="0">
                <a:latin typeface="SimSun" pitchFamily="2" charset="-122"/>
              </a:rPr>
              <a:t> the target element is </a:t>
            </a:r>
            <a:r>
              <a:rPr lang="en-US" sz="2400" dirty="0">
                <a:latin typeface="Times New Roman"/>
              </a:rPr>
              <a:t>“</a:t>
            </a:r>
            <a:r>
              <a:rPr lang="en-US" sz="2400" dirty="0">
                <a:latin typeface="SimSun" pitchFamily="2" charset="-122"/>
              </a:rPr>
              <a:t>less than</a:t>
            </a:r>
            <a:r>
              <a:rPr lang="en-US" sz="2400" dirty="0">
                <a:latin typeface="Times New Roman"/>
              </a:rPr>
              <a:t>”</a:t>
            </a:r>
            <a:r>
              <a:rPr lang="en-US" sz="2400" dirty="0">
                <a:latin typeface="SimSun" pitchFamily="2" charset="-122"/>
              </a:rPr>
              <a:t> the current element </a:t>
            </a:r>
            <a:r>
              <a:rPr lang="en-US" sz="2400" u="sng" dirty="0">
                <a:latin typeface="SimSun" pitchFamily="2" charset="-122"/>
              </a:rPr>
              <a:t>then</a:t>
            </a:r>
            <a:r>
              <a:rPr lang="en-US" sz="2400" dirty="0">
                <a:latin typeface="SimSun" pitchFamily="2" charset="-122"/>
              </a:rPr>
              <a:t> search the left </a:t>
            </a:r>
            <a:r>
              <a:rPr lang="en-US" sz="2400" dirty="0" err="1">
                <a:latin typeface="SimSun" pitchFamily="2" charset="-122"/>
              </a:rPr>
              <a:t>subtree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u="sng" dirty="0">
                <a:latin typeface="SimSun" pitchFamily="2" charset="-122"/>
              </a:rPr>
              <a:t>else</a:t>
            </a:r>
            <a:r>
              <a:rPr lang="en-US" sz="2400" dirty="0">
                <a:latin typeface="SimSun" pitchFamily="2" charset="-122"/>
              </a:rPr>
              <a:t> search the right </a:t>
            </a:r>
            <a:r>
              <a:rPr lang="en-US" sz="2400" dirty="0" err="1">
                <a:latin typeface="SimSun" pitchFamily="2" charset="-122"/>
              </a:rPr>
              <a:t>subtree</a:t>
            </a:r>
            <a:r>
              <a:rPr lang="en-US" sz="2400" dirty="0">
                <a:latin typeface="SimSun" pitchFamily="2" charset="-122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7A50-65BA-4A9D-AABE-258B0C31977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170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148025" y="3039343"/>
            <a:ext cx="1151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</a:t>
            </a:r>
          </a:p>
          <a:p>
            <a:pPr algn="ctr"/>
            <a:r>
              <a:rPr lang="en-US" sz="1200" dirty="0" smtClean="0"/>
              <a:t>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171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48025" y="3039343"/>
            <a:ext cx="1151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</a:t>
            </a:r>
          </a:p>
          <a:p>
            <a:pPr algn="ctr"/>
            <a:r>
              <a:rPr lang="en-US" sz="1200" dirty="0" smtClean="0"/>
              <a:t>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538851" y="379102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768036" y="40050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50272" y="378904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79457" y="4003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2" name="Shape 31"/>
          <p:cNvCxnSpPr>
            <a:stCxn id="145436" idx="0"/>
            <a:endCxn id="145414" idx="6"/>
          </p:cNvCxnSpPr>
          <p:nvPr/>
        </p:nvCxnSpPr>
        <p:spPr>
          <a:xfrm rot="16200000" flipV="1">
            <a:off x="6312050" y="3848100"/>
            <a:ext cx="571500" cy="34290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109718" y="3222029"/>
            <a:ext cx="12410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copy key/data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670751" y="3033164"/>
            <a:ext cx="171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100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174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670751" y="3033164"/>
            <a:ext cx="171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100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6779457" y="4003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407996" y="3555326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175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95726" cy="3581400"/>
            <a:chOff x="480" y="1200"/>
            <a:chExt cx="2454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468200" y="379102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5697385" y="40050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468200" y="379102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5697385" y="40050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3" name="Shape 32"/>
          <p:cNvCxnSpPr>
            <a:stCxn id="32" idx="1"/>
            <a:endCxn id="145413" idx="6"/>
          </p:cNvCxnSpPr>
          <p:nvPr/>
        </p:nvCxnSpPr>
        <p:spPr>
          <a:xfrm rot="16200000" flipV="1">
            <a:off x="4342419" y="2950706"/>
            <a:ext cx="1981572" cy="72836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132244" y="1727967"/>
            <a:ext cx="12410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copy key/data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180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181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91533" y="402317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220072" y="3575412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182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remove_key</a:t>
            </a:r>
            <a:r>
              <a:rPr lang="en-US" sz="2400" dirty="0">
                <a:latin typeface="SimSun" pitchFamily="2" charset="-122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Boolean removed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400" dirty="0" smtClean="0">
                <a:latin typeface="SimSun" pitchFamily="2" charset="-122"/>
              </a:rPr>
              <a:t>Boolean(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>
                <a:latin typeface="SimSun" pitchFamily="2" charset="-122"/>
              </a:rPr>
              <a:t>remove_aux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>
                <a:latin typeface="SimSun" pitchFamily="2" charset="-122"/>
              </a:rPr>
              <a:t>, root, removed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root 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removed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BA8-09F4-4C28-B121-9ABCC485665C}" type="slidenum">
              <a:rPr lang="en-US"/>
              <a:pPr/>
              <a:t>183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remove_key</a:t>
            </a:r>
            <a:r>
              <a:rPr lang="en-US" sz="2400" dirty="0">
                <a:latin typeface="SimSun" pitchFamily="2" charset="-122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err="1" smtClean="0">
                <a:latin typeface="SimSun" pitchFamily="2" charset="-122"/>
              </a:rPr>
              <a:t>BooleanWrapper</a:t>
            </a:r>
            <a:r>
              <a:rPr lang="en-US" sz="2400" dirty="0" smtClean="0">
                <a:latin typeface="SimSun" pitchFamily="2" charset="-122"/>
              </a:rPr>
              <a:t> removed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dirty="0" err="1" smtClean="0">
                <a:latin typeface="SimSun" pitchFamily="2" charset="-122"/>
              </a:rPr>
              <a:t>BooleanWrapper</a:t>
            </a:r>
            <a:r>
              <a:rPr lang="en-US" dirty="0" smtClean="0">
                <a:latin typeface="SimSun" pitchFamily="2" charset="-122"/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>
                <a:latin typeface="SimSun" pitchFamily="2" charset="-122"/>
              </a:rPr>
              <a:t>remove_aux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>
                <a:latin typeface="SimSun" pitchFamily="2" charset="-122"/>
              </a:rPr>
              <a:t>, root,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removed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root 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</a:rPr>
              <a:t>removed.get</a:t>
            </a:r>
            <a:r>
              <a:rPr lang="en-US" sz="2400" dirty="0" smtClean="0">
                <a:latin typeface="SimSun" pitchFamily="2" charset="-122"/>
              </a:rPr>
              <a:t>();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BA8-09F4-4C28-B121-9ABCC485665C}" type="slidenum">
              <a:rPr lang="en-US"/>
              <a:pPr/>
              <a:t>184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9712" y="2996952"/>
            <a:ext cx="4968552" cy="360040"/>
          </a:xfrm>
          <a:prstGeom prst="rect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8" name="Straight Connector 7"/>
          <p:cNvCxnSpPr>
            <a:endCxn id="9" idx="0"/>
          </p:cNvCxnSpPr>
          <p:nvPr/>
        </p:nvCxnSpPr>
        <p:spPr>
          <a:xfrm>
            <a:off x="5364088" y="3356992"/>
            <a:ext cx="1197360" cy="1224136"/>
          </a:xfrm>
          <a:prstGeom prst="lin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4139952" y="4581128"/>
            <a:ext cx="4842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Traverse the tree to find the key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and handle remove cases (all 3 cases).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If found, it will </a:t>
            </a:r>
            <a:r>
              <a:rPr lang="en-US" b="1" i="1" dirty="0" smtClean="0">
                <a:solidFill>
                  <a:srgbClr val="FF0000"/>
                </a:solidFill>
              </a:rPr>
              <a:t>remove</a:t>
            </a:r>
            <a:r>
              <a:rPr lang="en-US" b="1" dirty="0" smtClean="0">
                <a:solidFill>
                  <a:srgbClr val="FF0000"/>
                </a:solidFill>
              </a:rPr>
              <a:t> and set removed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to (true). Otherwise, </a:t>
            </a:r>
            <a:r>
              <a:rPr lang="en-US" b="1" i="1" dirty="0" smtClean="0">
                <a:solidFill>
                  <a:srgbClr val="FF0000"/>
                </a:solidFill>
              </a:rPr>
              <a:t>removed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will not change (false).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The method will return the modified tree.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2339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key,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p, </a:t>
            </a:r>
            <a:r>
              <a:rPr lang="en-US" sz="1800" dirty="0" err="1" smtClean="0">
                <a:latin typeface="SimSun" pitchFamily="2" charset="-122"/>
              </a:rPr>
              <a:t>BooleanWrapper</a:t>
            </a:r>
            <a:r>
              <a:rPr lang="en-US" sz="1800" dirty="0" smtClean="0">
                <a:latin typeface="SimSun" pitchFamily="2" charset="-122"/>
              </a:rPr>
              <a:t> flag)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q, child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(p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(key </a:t>
            </a:r>
            <a:r>
              <a:rPr lang="en-US" sz="1800" dirty="0">
                <a:latin typeface="SimSun" pitchFamily="2" charset="-122"/>
              </a:rPr>
              <a:t>&lt; </a:t>
            </a:r>
            <a:r>
              <a:rPr lang="en-US" sz="1800" dirty="0" err="1" smtClean="0">
                <a:latin typeface="SimSun" pitchFamily="2" charset="-122"/>
              </a:rPr>
              <a:t>p.key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p.left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(key, </a:t>
            </a:r>
            <a:r>
              <a:rPr lang="en-US" sz="1800" dirty="0" err="1">
                <a:latin typeface="SimSun" pitchFamily="2" charset="-122"/>
              </a:rPr>
              <a:t>p.left</a:t>
            </a:r>
            <a:r>
              <a:rPr lang="en-US" sz="1800" dirty="0">
                <a:latin typeface="SimSun" pitchFamily="2" charset="-122"/>
              </a:rPr>
              <a:t>, flag);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//go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left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800" dirty="0" smtClean="0">
                <a:latin typeface="SimSun" pitchFamily="2" charset="-122"/>
              </a:rPr>
              <a:t>(key </a:t>
            </a:r>
            <a:r>
              <a:rPr lang="en-US" sz="1800" dirty="0">
                <a:latin typeface="SimSun" pitchFamily="2" charset="-122"/>
              </a:rPr>
              <a:t>&gt; </a:t>
            </a:r>
            <a:r>
              <a:rPr lang="en-US" sz="1800" dirty="0" err="1" smtClean="0">
                <a:latin typeface="SimSun" pitchFamily="2" charset="-122"/>
              </a:rPr>
              <a:t>p.key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p.right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(key, 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, flag);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//go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right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flag.set</a:t>
            </a:r>
            <a:r>
              <a:rPr lang="en-US" sz="1800" dirty="0" smtClean="0">
                <a:latin typeface="SimSun" pitchFamily="2" charset="-122"/>
              </a:rPr>
              <a:t>(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true)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p.left</a:t>
            </a:r>
            <a:r>
              <a:rPr lang="en-US" sz="1800" dirty="0">
                <a:latin typeface="SimSun" pitchFamily="2" charset="-122"/>
              </a:rPr>
              <a:t> 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 &amp;&amp; 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 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){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//two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children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q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find_min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p.key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q.key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p.data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q.data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p.right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q.key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, flag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F9FD-5B8C-4C92-B710-65CB358980BE}" type="slidenum">
              <a:rPr lang="en-US"/>
              <a:pPr/>
              <a:t>185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dirty="0" err="1">
                <a:latin typeface="SimSun" pitchFamily="2" charset="-122"/>
              </a:rPr>
              <a:t>p.right</a:t>
            </a:r>
            <a:r>
              <a:rPr lang="en-US" sz="2000" dirty="0">
                <a:latin typeface="SimSun" pitchFamily="2" charset="-122"/>
              </a:rPr>
              <a:t>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//one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child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	child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 smtClean="0">
                <a:latin typeface="SimSun" pitchFamily="2" charset="-122"/>
              </a:rPr>
              <a:t>p.left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 (</a:t>
            </a:r>
            <a:r>
              <a:rPr lang="en-US" sz="2000" dirty="0" err="1">
                <a:latin typeface="SimSun" pitchFamily="2" charset="-122"/>
              </a:rPr>
              <a:t>p.left</a:t>
            </a:r>
            <a:r>
              <a:rPr lang="en-US" sz="2000" dirty="0">
                <a:latin typeface="SimSun" pitchFamily="2" charset="-122"/>
              </a:rPr>
              <a:t>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//one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child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	child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 smtClean="0">
                <a:latin typeface="SimSun" pitchFamily="2" charset="-122"/>
              </a:rPr>
              <a:t>p.right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child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}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p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C420-E8DF-4B2A-806F-2F15150205C8}" type="slidenum">
              <a:rPr lang="en-US"/>
              <a:pPr/>
              <a:t>186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find_min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p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(p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p.left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p.left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p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5772-7117-4B14-A5CC-ABC8E757597C}" type="slidenum">
              <a:rPr lang="en-US"/>
              <a:pPr/>
              <a:t>187</a:t>
            </a:fld>
            <a:endParaRPr lang="en-US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1115616" y="5230941"/>
            <a:ext cx="62969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Find left-most node (minimum key node) in any tree 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update(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key, T data</a:t>
            </a:r>
            <a:r>
              <a:rPr lang="en-US" sz="20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remove_key</a:t>
            </a:r>
            <a:r>
              <a:rPr lang="en-US" sz="2000" dirty="0" smtClean="0">
                <a:latin typeface="SimSun" pitchFamily="2" charset="-122"/>
              </a:rPr>
              <a:t>(</a:t>
            </a:r>
            <a:r>
              <a:rPr lang="en-US" sz="2000" dirty="0" err="1" smtClean="0">
                <a:latin typeface="SimSun" pitchFamily="2" charset="-122"/>
              </a:rPr>
              <a:t>current.key</a:t>
            </a:r>
            <a:r>
              <a:rPr lang="en-US" sz="20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insert(key, data</a:t>
            </a:r>
            <a:r>
              <a:rPr lang="en-US" sz="20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8D47-B6C7-425E-8F9A-1E1424AF7F3E}" type="slidenum">
              <a:rPr lang="en-US"/>
              <a:pPr/>
              <a:t>188</a:t>
            </a:fld>
            <a:endParaRPr lang="en-US"/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074169" y="4725144"/>
            <a:ext cx="65598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To update the current key/value: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1). Remove the current node.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2). Insert a new node with the new key/data.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Note: The new node will be set the current after insert.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ADT Binary Search Tree: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//Method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</a:rPr>
              <a:t>removeKey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: iterative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41EDF"/>
                </a:solidFill>
                <a:latin typeface="Courier New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941EDF"/>
                </a:solidFill>
                <a:latin typeface="Courier New"/>
              </a:rPr>
              <a:t>boolean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removeKey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941ED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k) {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>
                <a:solidFill>
                  <a:srgbClr val="FA6400"/>
                </a:solidFill>
                <a:latin typeface="Courier New"/>
              </a:rPr>
              <a:t>// Search for k</a:t>
            </a:r>
            <a:br>
              <a:rPr lang="en-US" sz="2000" dirty="0">
                <a:solidFill>
                  <a:srgbClr val="FA64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 err="1">
                <a:solidFill>
                  <a:srgbClr val="941EDF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k1 = k;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BSTNode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&lt;T&gt; p = root;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BSTNode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&lt;T&gt; q =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2000" dirty="0">
                <a:solidFill>
                  <a:srgbClr val="FA6400"/>
                </a:solidFill>
                <a:latin typeface="Courier New"/>
              </a:rPr>
              <a:t>// Parent of p</a:t>
            </a:r>
            <a:br>
              <a:rPr lang="en-US" sz="2000" dirty="0">
                <a:solidFill>
                  <a:srgbClr val="FA64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(p !=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(k1 &lt;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p.key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   q =p;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   p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p.left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}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(k1 &gt;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p.key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   q = p;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   p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p.right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</a:rPr>
              <a:t>         }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76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4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ADT Binary Search Tree: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{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// Found the key</a:t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FA6400"/>
                </a:solidFill>
                <a:latin typeface="Courier New"/>
              </a:rPr>
              <a:t/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// Check the three cases</a:t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p.left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p.right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)) { </a:t>
            </a:r>
            <a:endParaRPr lang="en-US" sz="16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FA6400"/>
                </a:solidFill>
                <a:latin typeface="Courier New"/>
              </a:rPr>
              <a:t>//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Case 3: </a:t>
            </a:r>
            <a:r>
              <a:rPr lang="en-US" sz="1600" dirty="0" smtClean="0">
                <a:solidFill>
                  <a:srgbClr val="FA6400"/>
                </a:solidFill>
                <a:latin typeface="Courier New"/>
              </a:rPr>
              <a:t>two children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/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// Search for the min in the right subtree</a:t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BSTNode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&lt;T&gt; min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p.right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q = p;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min.left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sz="1600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   q = min;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   min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min.left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}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p.key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min.key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p.data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min.data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k1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min.key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p = min;</a:t>
            </a:r>
            <a:br>
              <a:rPr lang="en-US" sz="1600" dirty="0">
                <a:solidFill>
                  <a:srgbClr val="0000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600" dirty="0">
                <a:solidFill>
                  <a:srgbClr val="FA6400"/>
                </a:solidFill>
                <a:latin typeface="Courier New"/>
              </a:rPr>
              <a:t>// Now fall back to either case 1 or 2</a:t>
            </a:r>
            <a:br>
              <a:rPr lang="en-US" sz="1600" dirty="0">
                <a:solidFill>
                  <a:srgbClr val="FA6400"/>
                </a:solidFill>
                <a:latin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209210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ADT Binary Search Tree: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The subtree rooted at p will change here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p.left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{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One child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p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p.left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}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{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One or no children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p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p.right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(q ==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{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No parent for p, root must change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root = p;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}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{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(k1 &lt;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q.key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q.left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p;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}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{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q.right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p;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current = root;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   } 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941EDF"/>
                </a:solidFill>
                <a:latin typeface="Courier New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dirty="0">
                <a:solidFill>
                  <a:srgbClr val="FA6400"/>
                </a:solidFill>
                <a:latin typeface="Courier New"/>
              </a:rPr>
              <a:t>// Not found</a:t>
            </a:r>
            <a:br>
              <a:rPr lang="en-US" dirty="0">
                <a:solidFill>
                  <a:srgbClr val="FA6400"/>
                </a:solidFill>
                <a:latin typeface="Courier New"/>
              </a:rPr>
            </a:br>
            <a:r>
              <a:rPr lang="en-US" dirty="0">
                <a:solidFill>
                  <a:srgbClr val="000000"/>
                </a:solidFill>
                <a:latin typeface="Courier New"/>
              </a:rPr>
              <a:t>   }</a:t>
            </a:r>
            <a:br>
              <a:rPr lang="en-US" dirty="0">
                <a:solidFill>
                  <a:srgbClr val="000000"/>
                </a:solidFill>
                <a:latin typeface="Courier New"/>
              </a:rPr>
            </a:br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4581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Insert the following keys into an empty BST and show the BST after each insertion: 10, 12, 8, 17, 11, 14, 9, 4, </a:t>
            </a:r>
            <a:r>
              <a:rPr lang="en-US" dirty="0" smtClean="0"/>
              <a:t>3,20, </a:t>
            </a:r>
            <a:r>
              <a:rPr lang="en-US" dirty="0"/>
              <a:t>5.</a:t>
            </a:r>
          </a:p>
          <a:p>
            <a:pPr marL="0" indent="0">
              <a:buNone/>
            </a:pPr>
            <a:r>
              <a:rPr lang="en-US" dirty="0"/>
              <a:t> BST&lt;String&gt; </a:t>
            </a:r>
            <a:r>
              <a:rPr lang="en-US" dirty="0" err="1"/>
              <a:t>bst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</a:t>
            </a:r>
            <a:r>
              <a:rPr lang="en-US" dirty="0"/>
              <a:t>= new BST&lt;String&gt;()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(10, ”L"</a:t>
            </a:r>
            <a:r>
              <a:rPr lang="pl-PL" dirty="0"/>
              <a:t>)</a:t>
            </a:r>
            <a:r>
              <a:rPr lang="pl-PL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(12, ”N </a:t>
            </a:r>
            <a:r>
              <a:rPr lang="pl-PL" dirty="0"/>
              <a:t>")</a:t>
            </a:r>
            <a:r>
              <a:rPr lang="pl-PL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pl-PL" dirty="0" err="1"/>
              <a:t>bst.insert</a:t>
            </a:r>
            <a:r>
              <a:rPr lang="pl-PL" dirty="0" smtClean="0"/>
              <a:t>(8, ”E"</a:t>
            </a:r>
            <a:r>
              <a:rPr lang="pl-PL" dirty="0"/>
              <a:t>)</a:t>
            </a:r>
            <a:r>
              <a:rPr lang="pl-PL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(17, ”:"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(11, ”E"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(14, ”T"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(9, ”L"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(4, ”X"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(3, ”E"</a:t>
            </a:r>
            <a:r>
              <a:rPr lang="pl-PL" dirty="0"/>
              <a:t>)</a:t>
            </a:r>
            <a:r>
              <a:rPr lang="pl-PL" dirty="0" smtClean="0"/>
              <a:t>;</a:t>
            </a:r>
          </a:p>
          <a:p>
            <a:pPr marL="0" indent="0">
              <a:buNone/>
            </a:pPr>
            <a:r>
              <a:rPr lang="pl-PL" dirty="0" smtClean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(20, ”)"</a:t>
            </a:r>
            <a:r>
              <a:rPr lang="pl-PL" dirty="0"/>
              <a:t>);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err="1" smtClean="0"/>
              <a:t>bst.insert</a:t>
            </a:r>
            <a:r>
              <a:rPr lang="pl-PL" dirty="0" smtClean="0"/>
              <a:t>(5, ”C"</a:t>
            </a:r>
            <a:r>
              <a:rPr lang="pl-PL" dirty="0"/>
              <a:t>);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076056" y="2204864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Print the BST nodes using </a:t>
            </a:r>
            <a:r>
              <a:rPr lang="en-US" sz="2400" b="1" dirty="0" err="1" smtClean="0"/>
              <a:t>in_order</a:t>
            </a:r>
            <a:r>
              <a:rPr lang="en-US" sz="2400" b="1" dirty="0" smtClean="0"/>
              <a:t> travers  </a:t>
            </a:r>
            <a:endParaRPr lang="en-US" sz="24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5148064" y="5157192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Try to delete node with key 20 </a:t>
            </a:r>
            <a:endParaRPr lang="en-US" sz="24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5076056" y="5157192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Try to delete node with key 17</a:t>
            </a:r>
            <a:endParaRPr lang="en-US" sz="24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076056" y="5157192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Try to delete node with key 10</a:t>
            </a:r>
            <a:endParaRPr lang="en-US" sz="24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076056" y="3717032"/>
            <a:ext cx="2808312" cy="1296144"/>
          </a:xfrm>
          <a:prstGeom prst="wedgeRectCallout">
            <a:avLst>
              <a:gd name="adj1" fmla="val -55991"/>
              <a:gd name="adj2" fmla="val 779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find(9)</a:t>
            </a:r>
          </a:p>
          <a:p>
            <a:pPr algn="ctr"/>
            <a:r>
              <a:rPr lang="en-US" sz="2400" b="1" dirty="0" smtClean="0"/>
              <a:t>find(6)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730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Search Trees (BSTs)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/>
            <a:r>
              <a:rPr lang="en-US" sz="3200" dirty="0"/>
              <a:t>A </a:t>
            </a:r>
            <a:r>
              <a:rPr lang="en-US" sz="3200" dirty="0" smtClean="0"/>
              <a:t>Binary Search Tree (BST) </a:t>
            </a:r>
            <a:r>
              <a:rPr lang="en-US" sz="3200" dirty="0"/>
              <a:t>is a binary tree such that for each node, say N, the following statements are true: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If  L is any node in the left </a:t>
            </a:r>
            <a:r>
              <a:rPr lang="en-US" sz="2800" dirty="0" err="1"/>
              <a:t>subtree</a:t>
            </a:r>
            <a:r>
              <a:rPr lang="en-US" sz="2800" dirty="0"/>
              <a:t> of N, then </a:t>
            </a:r>
            <a:r>
              <a:rPr lang="en-US" sz="2800" b="1" dirty="0">
                <a:solidFill>
                  <a:srgbClr val="FF0000"/>
                </a:solidFill>
              </a:rPr>
              <a:t>L </a:t>
            </a:r>
            <a:r>
              <a:rPr lang="en-US" sz="2800" dirty="0"/>
              <a:t>is </a:t>
            </a:r>
            <a:r>
              <a:rPr lang="en-US" sz="2800" b="1" u="sng" dirty="0">
                <a:solidFill>
                  <a:srgbClr val="FF0000"/>
                </a:solidFill>
              </a:rPr>
              <a:t>less</a:t>
            </a:r>
            <a:r>
              <a:rPr lang="en-US" sz="2800" dirty="0"/>
              <a:t> than N.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If R is any node in the right </a:t>
            </a:r>
            <a:r>
              <a:rPr lang="en-US" sz="2800" dirty="0" err="1"/>
              <a:t>subtree</a:t>
            </a:r>
            <a:r>
              <a:rPr lang="en-US" sz="2800" dirty="0"/>
              <a:t> of N, then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 is </a:t>
            </a:r>
            <a:r>
              <a:rPr lang="en-US" sz="2800" b="1" u="sng" dirty="0">
                <a:solidFill>
                  <a:srgbClr val="FF0000"/>
                </a:solidFill>
              </a:rPr>
              <a:t>greater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than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782A-BBD2-446A-B893-9CF8A69B54A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225336" y="244961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363146" y="2663655"/>
            <a:ext cx="32891" cy="289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225336" y="244961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363146" y="2663655"/>
            <a:ext cx="32891" cy="289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dirty="0" smtClean="0"/>
              <a:t>Binary Search Tree (BST): Example</a:t>
            </a:r>
            <a:endParaRPr lang="en-US" sz="3600" dirty="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C253-B1DD-4914-A9E0-686E3569392C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47" name="Group 2095"/>
          <p:cNvGrpSpPr>
            <a:grpSpLocks/>
          </p:cNvGrpSpPr>
          <p:nvPr/>
        </p:nvGrpSpPr>
        <p:grpSpPr bwMode="auto">
          <a:xfrm>
            <a:off x="755576" y="1341340"/>
            <a:ext cx="7696200" cy="4414839"/>
            <a:chOff x="240" y="1155"/>
            <a:chExt cx="4848" cy="2781"/>
          </a:xfrm>
        </p:grpSpPr>
        <p:sp>
          <p:nvSpPr>
            <p:cNvPr id="48" name="Oval 2052"/>
            <p:cNvSpPr>
              <a:spLocks noChangeArrowheads="1"/>
            </p:cNvSpPr>
            <p:nvPr/>
          </p:nvSpPr>
          <p:spPr bwMode="auto">
            <a:xfrm>
              <a:off x="3936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91</a:t>
              </a:r>
            </a:p>
          </p:txBody>
        </p:sp>
        <p:sp>
          <p:nvSpPr>
            <p:cNvPr id="49" name="Oval 2053"/>
            <p:cNvSpPr>
              <a:spLocks noChangeArrowheads="1"/>
            </p:cNvSpPr>
            <p:nvPr/>
          </p:nvSpPr>
          <p:spPr bwMode="auto">
            <a:xfrm>
              <a:off x="2736" y="115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50" name="Oval 2054"/>
            <p:cNvSpPr>
              <a:spLocks noChangeArrowheads="1"/>
            </p:cNvSpPr>
            <p:nvPr/>
          </p:nvSpPr>
          <p:spPr bwMode="auto">
            <a:xfrm>
              <a:off x="31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73</a:t>
              </a:r>
            </a:p>
          </p:txBody>
        </p:sp>
        <p:sp>
          <p:nvSpPr>
            <p:cNvPr id="51" name="Oval 2055"/>
            <p:cNvSpPr>
              <a:spLocks noChangeArrowheads="1"/>
            </p:cNvSpPr>
            <p:nvPr/>
          </p:nvSpPr>
          <p:spPr bwMode="auto">
            <a:xfrm>
              <a:off x="2208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53</a:t>
              </a:r>
            </a:p>
          </p:txBody>
        </p:sp>
        <p:sp>
          <p:nvSpPr>
            <p:cNvPr id="52" name="Oval 2056"/>
            <p:cNvSpPr>
              <a:spLocks noChangeArrowheads="1"/>
            </p:cNvSpPr>
            <p:nvPr/>
          </p:nvSpPr>
          <p:spPr bwMode="auto">
            <a:xfrm>
              <a:off x="624" y="19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3" name="Oval 2057"/>
            <p:cNvSpPr>
              <a:spLocks noChangeArrowheads="1"/>
            </p:cNvSpPr>
            <p:nvPr/>
          </p:nvSpPr>
          <p:spPr bwMode="auto">
            <a:xfrm>
              <a:off x="1536" y="14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54" name="Oval 2058"/>
            <p:cNvSpPr>
              <a:spLocks noChangeArrowheads="1"/>
            </p:cNvSpPr>
            <p:nvPr/>
          </p:nvSpPr>
          <p:spPr bwMode="auto">
            <a:xfrm>
              <a:off x="4752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93</a:t>
              </a:r>
            </a:p>
          </p:txBody>
        </p:sp>
        <p:sp>
          <p:nvSpPr>
            <p:cNvPr id="55" name="Line 2059"/>
            <p:cNvSpPr>
              <a:spLocks noChangeShapeType="1"/>
            </p:cNvSpPr>
            <p:nvPr/>
          </p:nvSpPr>
          <p:spPr bwMode="auto">
            <a:xfrm flipH="1">
              <a:off x="1872" y="1299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2060"/>
            <p:cNvSpPr>
              <a:spLocks noChangeShapeType="1"/>
            </p:cNvSpPr>
            <p:nvPr/>
          </p:nvSpPr>
          <p:spPr bwMode="auto">
            <a:xfrm>
              <a:off x="3072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2061"/>
            <p:cNvSpPr>
              <a:spLocks noChangeShapeType="1"/>
            </p:cNvSpPr>
            <p:nvPr/>
          </p:nvSpPr>
          <p:spPr bwMode="auto">
            <a:xfrm flipH="1">
              <a:off x="960" y="173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2062"/>
            <p:cNvSpPr>
              <a:spLocks noChangeShapeType="1"/>
            </p:cNvSpPr>
            <p:nvPr/>
          </p:nvSpPr>
          <p:spPr bwMode="auto">
            <a:xfrm>
              <a:off x="187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2063"/>
            <p:cNvSpPr>
              <a:spLocks noChangeShapeType="1"/>
            </p:cNvSpPr>
            <p:nvPr/>
          </p:nvSpPr>
          <p:spPr bwMode="auto">
            <a:xfrm flipH="1">
              <a:off x="3408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2064"/>
            <p:cNvSpPr>
              <a:spLocks noChangeShapeType="1"/>
            </p:cNvSpPr>
            <p:nvPr/>
          </p:nvSpPr>
          <p:spPr bwMode="auto">
            <a:xfrm>
              <a:off x="4272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Oval 2066"/>
            <p:cNvSpPr>
              <a:spLocks noChangeArrowheads="1"/>
            </p:cNvSpPr>
            <p:nvPr/>
          </p:nvSpPr>
          <p:spPr bwMode="auto">
            <a:xfrm>
              <a:off x="182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2" name="Oval 2067"/>
            <p:cNvSpPr>
              <a:spLocks noChangeArrowheads="1"/>
            </p:cNvSpPr>
            <p:nvPr/>
          </p:nvSpPr>
          <p:spPr bwMode="auto">
            <a:xfrm>
              <a:off x="9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63" name="Oval 2068"/>
            <p:cNvSpPr>
              <a:spLocks noChangeArrowheads="1"/>
            </p:cNvSpPr>
            <p:nvPr/>
          </p:nvSpPr>
          <p:spPr bwMode="auto">
            <a:xfrm>
              <a:off x="240" y="2547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4" name="Oval 2069"/>
            <p:cNvSpPr>
              <a:spLocks noChangeArrowheads="1"/>
            </p:cNvSpPr>
            <p:nvPr/>
          </p:nvSpPr>
          <p:spPr bwMode="auto">
            <a:xfrm>
              <a:off x="912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65" name="Oval 2070"/>
            <p:cNvSpPr>
              <a:spLocks noChangeArrowheads="1"/>
            </p:cNvSpPr>
            <p:nvPr/>
          </p:nvSpPr>
          <p:spPr bwMode="auto">
            <a:xfrm>
              <a:off x="13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44</a:t>
              </a:r>
            </a:p>
          </p:txBody>
        </p:sp>
        <p:sp>
          <p:nvSpPr>
            <p:cNvPr id="66" name="Oval 2071"/>
            <p:cNvSpPr>
              <a:spLocks noChangeArrowheads="1"/>
            </p:cNvSpPr>
            <p:nvPr/>
          </p:nvSpPr>
          <p:spPr bwMode="auto">
            <a:xfrm>
              <a:off x="244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67" name="Oval 2072"/>
            <p:cNvSpPr>
              <a:spLocks noChangeArrowheads="1"/>
            </p:cNvSpPr>
            <p:nvPr/>
          </p:nvSpPr>
          <p:spPr bwMode="auto">
            <a:xfrm>
              <a:off x="206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68" name="Oval 2073"/>
            <p:cNvSpPr>
              <a:spLocks noChangeArrowheads="1"/>
            </p:cNvSpPr>
            <p:nvPr/>
          </p:nvSpPr>
          <p:spPr bwMode="auto">
            <a:xfrm>
              <a:off x="24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58</a:t>
              </a:r>
            </a:p>
          </p:txBody>
        </p:sp>
        <p:sp>
          <p:nvSpPr>
            <p:cNvPr id="69" name="Oval 2074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81</a:t>
              </a:r>
            </a:p>
          </p:txBody>
        </p:sp>
        <p:sp>
          <p:nvSpPr>
            <p:cNvPr id="70" name="Oval 2075"/>
            <p:cNvSpPr>
              <a:spLocks noChangeArrowheads="1"/>
            </p:cNvSpPr>
            <p:nvPr/>
          </p:nvSpPr>
          <p:spPr bwMode="auto">
            <a:xfrm>
              <a:off x="34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71" name="Oval 2076"/>
            <p:cNvSpPr>
              <a:spLocks noChangeArrowheads="1"/>
            </p:cNvSpPr>
            <p:nvPr/>
          </p:nvSpPr>
          <p:spPr bwMode="auto">
            <a:xfrm>
              <a:off x="288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71</a:t>
              </a:r>
            </a:p>
          </p:txBody>
        </p:sp>
        <p:sp>
          <p:nvSpPr>
            <p:cNvPr id="72" name="Oval 2077"/>
            <p:cNvSpPr>
              <a:spLocks noChangeArrowheads="1"/>
            </p:cNvSpPr>
            <p:nvPr/>
          </p:nvSpPr>
          <p:spPr bwMode="auto">
            <a:xfrm>
              <a:off x="4224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87</a:t>
              </a:r>
            </a:p>
          </p:txBody>
        </p:sp>
        <p:sp>
          <p:nvSpPr>
            <p:cNvPr id="73" name="Oval 2078"/>
            <p:cNvSpPr>
              <a:spLocks noChangeArrowheads="1"/>
            </p:cNvSpPr>
            <p:nvPr/>
          </p:nvSpPr>
          <p:spPr bwMode="auto">
            <a:xfrm>
              <a:off x="264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74" name="Line 2079"/>
            <p:cNvSpPr>
              <a:spLocks noChangeShapeType="1"/>
            </p:cNvSpPr>
            <p:nvPr/>
          </p:nvSpPr>
          <p:spPr bwMode="auto">
            <a:xfrm flipH="1">
              <a:off x="432" y="2211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5" name="Line 2081"/>
            <p:cNvSpPr>
              <a:spLocks noChangeShapeType="1"/>
            </p:cNvSpPr>
            <p:nvPr/>
          </p:nvSpPr>
          <p:spPr bwMode="auto">
            <a:xfrm>
              <a:off x="912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6" name="Line 2082"/>
            <p:cNvSpPr>
              <a:spLocks noChangeShapeType="1"/>
            </p:cNvSpPr>
            <p:nvPr/>
          </p:nvSpPr>
          <p:spPr bwMode="auto">
            <a:xfrm flipH="1">
              <a:off x="2064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7" name="Line 2083"/>
            <p:cNvSpPr>
              <a:spLocks noChangeShapeType="1"/>
            </p:cNvSpPr>
            <p:nvPr/>
          </p:nvSpPr>
          <p:spPr bwMode="auto">
            <a:xfrm>
              <a:off x="2496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8" name="Line 2084"/>
            <p:cNvSpPr>
              <a:spLocks noChangeShapeType="1"/>
            </p:cNvSpPr>
            <p:nvPr/>
          </p:nvSpPr>
          <p:spPr bwMode="auto">
            <a:xfrm flipH="1">
              <a:off x="3072" y="2256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9" name="Line 2085"/>
            <p:cNvSpPr>
              <a:spLocks noChangeShapeType="1"/>
            </p:cNvSpPr>
            <p:nvPr/>
          </p:nvSpPr>
          <p:spPr bwMode="auto">
            <a:xfrm>
              <a:off x="34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0" name="Line 2086"/>
            <p:cNvSpPr>
              <a:spLocks noChangeShapeType="1"/>
            </p:cNvSpPr>
            <p:nvPr/>
          </p:nvSpPr>
          <p:spPr bwMode="auto">
            <a:xfrm flipH="1">
              <a:off x="2304" y="288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1" name="Line 2087"/>
            <p:cNvSpPr>
              <a:spLocks noChangeShapeType="1"/>
            </p:cNvSpPr>
            <p:nvPr/>
          </p:nvSpPr>
          <p:spPr bwMode="auto">
            <a:xfrm flipH="1">
              <a:off x="1632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2" name="Line 2088"/>
            <p:cNvSpPr>
              <a:spLocks noChangeShapeType="1"/>
            </p:cNvSpPr>
            <p:nvPr/>
          </p:nvSpPr>
          <p:spPr bwMode="auto">
            <a:xfrm flipH="1">
              <a:off x="1200" y="34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3" name="Line 2090"/>
            <p:cNvSpPr>
              <a:spLocks noChangeShapeType="1"/>
            </p:cNvSpPr>
            <p:nvPr/>
          </p:nvSpPr>
          <p:spPr bwMode="auto">
            <a:xfrm>
              <a:off x="2352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4" name="Line 2092"/>
            <p:cNvSpPr>
              <a:spLocks noChangeShapeType="1"/>
            </p:cNvSpPr>
            <p:nvPr/>
          </p:nvSpPr>
          <p:spPr bwMode="auto">
            <a:xfrm flipH="1">
              <a:off x="2832" y="28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5" name="Line 2093"/>
            <p:cNvSpPr>
              <a:spLocks noChangeShapeType="1"/>
            </p:cNvSpPr>
            <p:nvPr/>
          </p:nvSpPr>
          <p:spPr bwMode="auto">
            <a:xfrm>
              <a:off x="3744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6" name="Line 2094"/>
            <p:cNvSpPr>
              <a:spLocks noChangeShapeType="1"/>
            </p:cNvSpPr>
            <p:nvPr/>
          </p:nvSpPr>
          <p:spPr bwMode="auto">
            <a:xfrm>
              <a:off x="4128" y="33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Search Trees (BSTs)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Consider the search operation </a:t>
            </a:r>
            <a:r>
              <a:rPr lang="en-US" sz="2800" b="1" dirty="0" err="1" smtClean="0"/>
              <a:t>FindKey</a:t>
            </a:r>
            <a:r>
              <a:rPr lang="en-US" sz="2800" dirty="0" smtClean="0"/>
              <a:t>: </a:t>
            </a:r>
            <a:r>
              <a:rPr lang="en-US" sz="2800" dirty="0"/>
              <a:t>find an element of a particular key value in a binary </a:t>
            </a:r>
            <a:r>
              <a:rPr lang="en-US" sz="2800" dirty="0" smtClean="0"/>
              <a:t>tree.</a:t>
            </a:r>
          </a:p>
          <a:p>
            <a:pPr lvl="1" algn="l" rtl="0">
              <a:lnSpc>
                <a:spcPct val="90000"/>
              </a:lnSpc>
            </a:pPr>
            <a:r>
              <a:rPr lang="en-US" sz="2800" b="1" dirty="0" smtClean="0"/>
              <a:t>In binary tree this </a:t>
            </a:r>
            <a:r>
              <a:rPr lang="en-US" sz="2800" b="1" dirty="0"/>
              <a:t>operation </a:t>
            </a:r>
            <a:r>
              <a:rPr lang="en-US" sz="2800" b="1" dirty="0" smtClean="0"/>
              <a:t>is </a:t>
            </a:r>
            <a:r>
              <a:rPr lang="en-US" sz="2800" b="1" dirty="0">
                <a:solidFill>
                  <a:srgbClr val="FF0000"/>
                </a:solidFill>
              </a:rPr>
              <a:t>O(n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pPr lvl="2" algn="l" rtl="0">
              <a:lnSpc>
                <a:spcPct val="90000"/>
              </a:lnSpc>
            </a:pPr>
            <a:r>
              <a:rPr lang="en-US" sz="2400" dirty="0"/>
              <a:t>In a binary tree of 10</a:t>
            </a:r>
            <a:r>
              <a:rPr lang="en-US" sz="2400" baseline="30000" dirty="0"/>
              <a:t>6 </a:t>
            </a:r>
            <a:r>
              <a:rPr lang="en-US" sz="2400" dirty="0"/>
              <a:t>nodes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10</a:t>
            </a:r>
            <a:r>
              <a:rPr lang="en-US" sz="2400" baseline="30000" dirty="0"/>
              <a:t>6 </a:t>
            </a:r>
            <a:r>
              <a:rPr lang="en-US" sz="2400" dirty="0"/>
              <a:t>steps </a:t>
            </a:r>
            <a:r>
              <a:rPr lang="en-US" sz="2400" dirty="0" smtClean="0"/>
              <a:t>required.</a:t>
            </a:r>
          </a:p>
          <a:p>
            <a:pPr marL="548640" lvl="2" indent="0" algn="l" rtl="0">
              <a:lnSpc>
                <a:spcPct val="90000"/>
              </a:lnSpc>
              <a:buNone/>
            </a:pPr>
            <a:endParaRPr lang="en-US" sz="2400" dirty="0"/>
          </a:p>
          <a:p>
            <a:pPr lvl="1" algn="l" rtl="0">
              <a:lnSpc>
                <a:spcPct val="90000"/>
              </a:lnSpc>
            </a:pPr>
            <a:r>
              <a:rPr lang="en-US" sz="2800" b="1" dirty="0"/>
              <a:t>In a </a:t>
            </a:r>
            <a:r>
              <a:rPr lang="en-US" sz="2800" b="1" dirty="0" smtClean="0"/>
              <a:t>Binary Search Tree (BST) </a:t>
            </a:r>
            <a:r>
              <a:rPr lang="en-US" sz="2800" b="1" dirty="0"/>
              <a:t>this operation can be performed very </a:t>
            </a:r>
            <a:r>
              <a:rPr lang="en-US" sz="2800" b="1" dirty="0" smtClean="0"/>
              <a:t>efficiently: </a:t>
            </a:r>
            <a:r>
              <a:rPr lang="en-US" sz="2800" b="1" dirty="0">
                <a:solidFill>
                  <a:srgbClr val="FF0000"/>
                </a:solidFill>
              </a:rPr>
              <a:t>O(log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n)</a:t>
            </a:r>
            <a:r>
              <a:rPr lang="en-US" sz="2800" b="1" dirty="0"/>
              <a:t>.</a:t>
            </a:r>
          </a:p>
          <a:p>
            <a:pPr lvl="2" algn="l" rtl="0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smtClean="0"/>
              <a:t>binary search tree of </a:t>
            </a:r>
            <a:r>
              <a:rPr lang="en-US" sz="2400" dirty="0"/>
              <a:t>10</a:t>
            </a:r>
            <a:r>
              <a:rPr lang="en-US" sz="2400" baseline="30000" dirty="0"/>
              <a:t>6 </a:t>
            </a:r>
            <a:r>
              <a:rPr lang="en-US" sz="2400" dirty="0"/>
              <a:t>nodes </a:t>
            </a:r>
            <a:r>
              <a:rPr lang="en-US" sz="2400" dirty="0">
                <a:sym typeface="Wingdings" pitchFamily="2" charset="2"/>
              </a:rPr>
              <a:t> log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/>
              <a:t>10</a:t>
            </a:r>
            <a:r>
              <a:rPr lang="en-US" sz="2400" baseline="30000" dirty="0"/>
              <a:t>6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 20 steps only are required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In </a:t>
            </a:r>
            <a:r>
              <a:rPr lang="en-US" sz="2400" dirty="0">
                <a:sym typeface="Symbol" pitchFamily="18" charset="2"/>
              </a:rPr>
              <a:t>average case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C96-BBC0-4D39-B824-A08BC7F0D92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37234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480420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37234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480420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450829" y="36344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563762" y="3848472"/>
            <a:ext cx="24878" cy="316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37234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480420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450829" y="36344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563762" y="3848472"/>
            <a:ext cx="24878" cy="316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344631" y="31016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209553" y="28876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344631" y="31016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209553" y="28876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23528" y="620688"/>
            <a:ext cx="4248472" cy="2736304"/>
            <a:chOff x="107504" y="692696"/>
            <a:chExt cx="4248472" cy="2736304"/>
          </a:xfrm>
        </p:grpSpPr>
        <p:grpSp>
          <p:nvGrpSpPr>
            <p:cNvPr id="17" name="Group 16"/>
            <p:cNvGrpSpPr/>
            <p:nvPr/>
          </p:nvGrpSpPr>
          <p:grpSpPr>
            <a:xfrm>
              <a:off x="169168" y="908720"/>
              <a:ext cx="4114800" cy="2281238"/>
              <a:chOff x="169168" y="908720"/>
              <a:chExt cx="4114800" cy="2281238"/>
            </a:xfrm>
          </p:grpSpPr>
          <p:sp>
            <p:nvSpPr>
              <p:cNvPr id="4" name="Oval 2055"/>
              <p:cNvSpPr>
                <a:spLocks noChangeArrowheads="1"/>
              </p:cNvSpPr>
              <p:nvPr/>
            </p:nvSpPr>
            <p:spPr bwMode="auto">
              <a:xfrm>
                <a:off x="3293368" y="16659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53</a:t>
                </a:r>
              </a:p>
            </p:txBody>
          </p:sp>
          <p:sp>
            <p:nvSpPr>
              <p:cNvPr id="5" name="Oval 2056"/>
              <p:cNvSpPr>
                <a:spLocks noChangeArrowheads="1"/>
              </p:cNvSpPr>
              <p:nvPr/>
            </p:nvSpPr>
            <p:spPr bwMode="auto">
              <a:xfrm>
                <a:off x="778768" y="159452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6" name="Oval 2057"/>
              <p:cNvSpPr>
                <a:spLocks noChangeArrowheads="1"/>
              </p:cNvSpPr>
              <p:nvPr/>
            </p:nvSpPr>
            <p:spPr bwMode="auto">
              <a:xfrm>
                <a:off x="2226568" y="90872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35</a:t>
                </a:r>
              </a:p>
            </p:txBody>
          </p:sp>
          <p:sp>
            <p:nvSpPr>
              <p:cNvPr id="7" name="Line 2061"/>
              <p:cNvSpPr>
                <a:spLocks noChangeShapeType="1"/>
              </p:cNvSpPr>
              <p:nvPr/>
            </p:nvSpPr>
            <p:spPr bwMode="auto">
              <a:xfrm flipH="1">
                <a:off x="1312168" y="1289720"/>
                <a:ext cx="914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8" name="Line 2062"/>
              <p:cNvSpPr>
                <a:spLocks noChangeShapeType="1"/>
              </p:cNvSpPr>
              <p:nvPr/>
            </p:nvSpPr>
            <p:spPr bwMode="auto">
              <a:xfrm>
                <a:off x="2759968" y="1361158"/>
                <a:ext cx="6096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9" name="Oval 2066"/>
              <p:cNvSpPr>
                <a:spLocks noChangeArrowheads="1"/>
              </p:cNvSpPr>
              <p:nvPr/>
            </p:nvSpPr>
            <p:spPr bwMode="auto">
              <a:xfrm>
                <a:off x="2683768" y="26565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50</a:t>
                </a:r>
              </a:p>
            </p:txBody>
          </p:sp>
          <p:sp>
            <p:nvSpPr>
              <p:cNvPr id="10" name="Oval 2067"/>
              <p:cNvSpPr>
                <a:spLocks noChangeArrowheads="1"/>
              </p:cNvSpPr>
              <p:nvPr/>
            </p:nvSpPr>
            <p:spPr bwMode="auto">
              <a:xfrm>
                <a:off x="1312168" y="26565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33</a:t>
                </a:r>
              </a:p>
            </p:txBody>
          </p:sp>
          <p:sp>
            <p:nvSpPr>
              <p:cNvPr id="11" name="Oval 2068"/>
              <p:cNvSpPr>
                <a:spLocks noChangeArrowheads="1"/>
              </p:cNvSpPr>
              <p:nvPr/>
            </p:nvSpPr>
            <p:spPr bwMode="auto">
              <a:xfrm>
                <a:off x="169168" y="2585121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" name="Oval 2073"/>
              <p:cNvSpPr>
                <a:spLocks noChangeArrowheads="1"/>
              </p:cNvSpPr>
              <p:nvPr/>
            </p:nvSpPr>
            <p:spPr bwMode="auto">
              <a:xfrm>
                <a:off x="3750568" y="26565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58</a:t>
                </a:r>
              </a:p>
            </p:txBody>
          </p:sp>
          <p:sp>
            <p:nvSpPr>
              <p:cNvPr id="13" name="Line 2079"/>
              <p:cNvSpPr>
                <a:spLocks noChangeShapeType="1"/>
              </p:cNvSpPr>
              <p:nvPr/>
            </p:nvSpPr>
            <p:spPr bwMode="auto">
              <a:xfrm flipH="1">
                <a:off x="473968" y="2051721"/>
                <a:ext cx="3810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4" name="Line 2081"/>
              <p:cNvSpPr>
                <a:spLocks noChangeShapeType="1"/>
              </p:cNvSpPr>
              <p:nvPr/>
            </p:nvSpPr>
            <p:spPr bwMode="auto">
              <a:xfrm>
                <a:off x="1235968" y="2123158"/>
                <a:ext cx="304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5" name="Line 2082"/>
              <p:cNvSpPr>
                <a:spLocks noChangeShapeType="1"/>
              </p:cNvSpPr>
              <p:nvPr/>
            </p:nvSpPr>
            <p:spPr bwMode="auto">
              <a:xfrm flipH="1">
                <a:off x="3064768" y="2123158"/>
                <a:ext cx="304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6" name="Line 2083"/>
              <p:cNvSpPr>
                <a:spLocks noChangeShapeType="1"/>
              </p:cNvSpPr>
              <p:nvPr/>
            </p:nvSpPr>
            <p:spPr bwMode="auto">
              <a:xfrm>
                <a:off x="3750568" y="2123158"/>
                <a:ext cx="2286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07504" y="692696"/>
              <a:ext cx="4248472" cy="273630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46576" y="926976"/>
            <a:ext cx="3505200" cy="2286000"/>
            <a:chOff x="4946576" y="926976"/>
            <a:chExt cx="3505200" cy="2286000"/>
          </a:xfrm>
        </p:grpSpPr>
        <p:sp>
          <p:nvSpPr>
            <p:cNvPr id="27" name="Oval 2052"/>
            <p:cNvSpPr>
              <a:spLocks noChangeArrowheads="1"/>
            </p:cNvSpPr>
            <p:nvPr/>
          </p:nvSpPr>
          <p:spPr bwMode="auto">
            <a:xfrm>
              <a:off x="6622976" y="9269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91</a:t>
              </a:r>
            </a:p>
          </p:txBody>
        </p:sp>
        <p:sp>
          <p:nvSpPr>
            <p:cNvPr id="28" name="Oval 2054"/>
            <p:cNvSpPr>
              <a:spLocks noChangeArrowheads="1"/>
            </p:cNvSpPr>
            <p:nvPr/>
          </p:nvSpPr>
          <p:spPr bwMode="auto">
            <a:xfrm>
              <a:off x="5327576" y="16889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73</a:t>
              </a:r>
            </a:p>
          </p:txBody>
        </p:sp>
        <p:sp>
          <p:nvSpPr>
            <p:cNvPr id="29" name="Oval 2058"/>
            <p:cNvSpPr>
              <a:spLocks noChangeArrowheads="1"/>
            </p:cNvSpPr>
            <p:nvPr/>
          </p:nvSpPr>
          <p:spPr bwMode="auto">
            <a:xfrm>
              <a:off x="7918376" y="16127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94</a:t>
              </a:r>
              <a:endParaRPr lang="en-US" dirty="0"/>
            </a:p>
          </p:txBody>
        </p:sp>
        <p:sp>
          <p:nvSpPr>
            <p:cNvPr id="30" name="Line 2063"/>
            <p:cNvSpPr>
              <a:spLocks noChangeShapeType="1"/>
            </p:cNvSpPr>
            <p:nvPr/>
          </p:nvSpPr>
          <p:spPr bwMode="auto">
            <a:xfrm flipH="1">
              <a:off x="5784776" y="1307976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1" name="Line 2064"/>
            <p:cNvSpPr>
              <a:spLocks noChangeShapeType="1"/>
            </p:cNvSpPr>
            <p:nvPr/>
          </p:nvSpPr>
          <p:spPr bwMode="auto">
            <a:xfrm>
              <a:off x="7156376" y="1307976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Oval 2075"/>
            <p:cNvSpPr>
              <a:spLocks noChangeArrowheads="1"/>
            </p:cNvSpPr>
            <p:nvPr/>
          </p:nvSpPr>
          <p:spPr bwMode="auto">
            <a:xfrm>
              <a:off x="5860976" y="26795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93</a:t>
              </a:r>
              <a:endParaRPr lang="en-US" dirty="0"/>
            </a:p>
          </p:txBody>
        </p:sp>
        <p:sp>
          <p:nvSpPr>
            <p:cNvPr id="33" name="Oval 2076"/>
            <p:cNvSpPr>
              <a:spLocks noChangeArrowheads="1"/>
            </p:cNvSpPr>
            <p:nvPr/>
          </p:nvSpPr>
          <p:spPr bwMode="auto">
            <a:xfrm>
              <a:off x="4946576" y="26795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71</a:t>
              </a:r>
            </a:p>
          </p:txBody>
        </p:sp>
        <p:sp>
          <p:nvSpPr>
            <p:cNvPr id="34" name="Line 2084"/>
            <p:cNvSpPr>
              <a:spLocks noChangeShapeType="1"/>
            </p:cNvSpPr>
            <p:nvPr/>
          </p:nvSpPr>
          <p:spPr bwMode="auto">
            <a:xfrm flipH="1">
              <a:off x="5251376" y="2146176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5" name="Line 2085"/>
          <p:cNvSpPr>
            <a:spLocks noChangeShapeType="1"/>
          </p:cNvSpPr>
          <p:nvPr/>
        </p:nvSpPr>
        <p:spPr bwMode="auto">
          <a:xfrm>
            <a:off x="5784776" y="2146176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Rectangle 38"/>
          <p:cNvSpPr/>
          <p:nvPr/>
        </p:nvSpPr>
        <p:spPr>
          <a:xfrm>
            <a:off x="4716016" y="620688"/>
            <a:ext cx="4248472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3528" y="3573016"/>
            <a:ext cx="4248472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2053"/>
          <p:cNvSpPr>
            <a:spLocks noChangeArrowheads="1"/>
          </p:cNvSpPr>
          <p:nvPr/>
        </p:nvSpPr>
        <p:spPr bwMode="auto">
          <a:xfrm>
            <a:off x="3275856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0" name="Oval 2056"/>
          <p:cNvSpPr>
            <a:spLocks noChangeArrowheads="1"/>
          </p:cNvSpPr>
          <p:nvPr/>
        </p:nvSpPr>
        <p:spPr bwMode="auto">
          <a:xfrm>
            <a:off x="963960" y="45894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1" name="Oval 2057"/>
          <p:cNvSpPr>
            <a:spLocks noChangeArrowheads="1"/>
          </p:cNvSpPr>
          <p:nvPr/>
        </p:nvSpPr>
        <p:spPr bwMode="auto">
          <a:xfrm>
            <a:off x="1907704" y="411973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72" name="Line 2059"/>
          <p:cNvSpPr>
            <a:spLocks noChangeShapeType="1"/>
          </p:cNvSpPr>
          <p:nvPr/>
        </p:nvSpPr>
        <p:spPr bwMode="auto">
          <a:xfrm flipH="1">
            <a:off x="2411760" y="3933056"/>
            <a:ext cx="936104" cy="360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Line 2061"/>
          <p:cNvSpPr>
            <a:spLocks noChangeShapeType="1"/>
          </p:cNvSpPr>
          <p:nvPr/>
        </p:nvSpPr>
        <p:spPr bwMode="auto">
          <a:xfrm flipH="1">
            <a:off x="1497360" y="4529287"/>
            <a:ext cx="441176" cy="21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4" name="Oval 2068"/>
          <p:cNvSpPr>
            <a:spLocks noChangeArrowheads="1"/>
          </p:cNvSpPr>
          <p:nvPr/>
        </p:nvSpPr>
        <p:spPr bwMode="auto">
          <a:xfrm>
            <a:off x="354360" y="558006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" name="Line 2079"/>
          <p:cNvSpPr>
            <a:spLocks noChangeShapeType="1"/>
          </p:cNvSpPr>
          <p:nvPr/>
        </p:nvSpPr>
        <p:spPr bwMode="auto">
          <a:xfrm flipH="1">
            <a:off x="659160" y="504666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7" name="Rectangle 76"/>
          <p:cNvSpPr/>
          <p:nvPr/>
        </p:nvSpPr>
        <p:spPr>
          <a:xfrm>
            <a:off x="395537" y="620688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88024" y="694437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5536" y="3573016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580112" y="3625551"/>
            <a:ext cx="2304256" cy="2539753"/>
            <a:chOff x="5852120" y="3625551"/>
            <a:chExt cx="1600200" cy="2971801"/>
          </a:xfrm>
        </p:grpSpPr>
        <p:sp>
          <p:nvSpPr>
            <p:cNvPr id="80" name="Oval 2055"/>
            <p:cNvSpPr>
              <a:spLocks noChangeArrowheads="1"/>
            </p:cNvSpPr>
            <p:nvPr/>
          </p:nvSpPr>
          <p:spPr bwMode="auto">
            <a:xfrm>
              <a:off x="6461720" y="362555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1" name="Oval 2066"/>
            <p:cNvSpPr>
              <a:spLocks noChangeArrowheads="1"/>
            </p:cNvSpPr>
            <p:nvPr/>
          </p:nvSpPr>
          <p:spPr bwMode="auto">
            <a:xfrm>
              <a:off x="5852120" y="461615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Oval 2071"/>
            <p:cNvSpPr>
              <a:spLocks noChangeArrowheads="1"/>
            </p:cNvSpPr>
            <p:nvPr/>
          </p:nvSpPr>
          <p:spPr bwMode="auto">
            <a:xfrm>
              <a:off x="6842720" y="606395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3" name="Oval 2072"/>
            <p:cNvSpPr>
              <a:spLocks noChangeArrowheads="1"/>
            </p:cNvSpPr>
            <p:nvPr/>
          </p:nvSpPr>
          <p:spPr bwMode="auto">
            <a:xfrm>
              <a:off x="6233120" y="545435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84" name="Oval 2073"/>
            <p:cNvSpPr>
              <a:spLocks noChangeArrowheads="1"/>
            </p:cNvSpPr>
            <p:nvPr/>
          </p:nvSpPr>
          <p:spPr bwMode="auto">
            <a:xfrm>
              <a:off x="6918920" y="461615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85" name="Line 2082"/>
            <p:cNvSpPr>
              <a:spLocks noChangeShapeType="1"/>
            </p:cNvSpPr>
            <p:nvPr/>
          </p:nvSpPr>
          <p:spPr bwMode="auto">
            <a:xfrm flipH="1">
              <a:off x="6233120" y="4082751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6" name="Line 2083"/>
            <p:cNvSpPr>
              <a:spLocks noChangeShapeType="1"/>
            </p:cNvSpPr>
            <p:nvPr/>
          </p:nvSpPr>
          <p:spPr bwMode="auto">
            <a:xfrm>
              <a:off x="6918920" y="4082751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7" name="Line 2086"/>
            <p:cNvSpPr>
              <a:spLocks noChangeShapeType="1"/>
            </p:cNvSpPr>
            <p:nvPr/>
          </p:nvSpPr>
          <p:spPr bwMode="auto">
            <a:xfrm flipH="1">
              <a:off x="6614120" y="5073351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8" name="Line 2083"/>
            <p:cNvSpPr>
              <a:spLocks noChangeShapeType="1"/>
            </p:cNvSpPr>
            <p:nvPr/>
          </p:nvSpPr>
          <p:spPr bwMode="auto">
            <a:xfrm>
              <a:off x="6660232" y="5949280"/>
              <a:ext cx="288032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4716016" y="3573016"/>
            <a:ext cx="4248472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788024" y="3646765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237312"/>
            <a:ext cx="8229600" cy="620688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Which of the above Trees is not BST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3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344631" y="31016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066367" y="28785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209553" y="30925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209553" y="28876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947739" y="37583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066367" y="28785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209553" y="30925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12661" y="35443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947739" y="37583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066367" y="28785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209553" y="30925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12661" y="35443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947739" y="37583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05386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848572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12661" y="35443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05386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848572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05386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848572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506222" y="406647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649408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317357" y="4075529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7455168" y="428957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506222" y="406647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649408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Tx/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elements are nodes (</a:t>
            </a:r>
            <a:r>
              <a:rPr lang="en-US" sz="2800" dirty="0" err="1"/>
              <a:t>BSTNode</a:t>
            </a:r>
            <a:r>
              <a:rPr lang="en-US" sz="2800" dirty="0"/>
              <a:t>), each node contains the following data type: </a:t>
            </a:r>
            <a:r>
              <a:rPr lang="en-US" sz="2800" dirty="0" err="1" smtClean="0"/>
              <a:t>Type,Key</a:t>
            </a:r>
            <a:r>
              <a:rPr lang="en-US" sz="2800" dirty="0"/>
              <a:t> and has </a:t>
            </a:r>
            <a:r>
              <a:rPr lang="en-US" sz="2800" dirty="0" err="1"/>
              <a:t>LeftChild</a:t>
            </a:r>
            <a:r>
              <a:rPr lang="en-US" sz="2800" dirty="0"/>
              <a:t> and </a:t>
            </a:r>
            <a:r>
              <a:rPr lang="en-US" sz="2800" dirty="0" err="1"/>
              <a:t>RightChild</a:t>
            </a:r>
            <a:r>
              <a:rPr lang="en-US" sz="2800" dirty="0"/>
              <a:t> references. </a:t>
            </a:r>
            <a:r>
              <a:rPr lang="en-US" sz="2800" dirty="0" smtClean="0"/>
              <a:t> .</a:t>
            </a:r>
            <a:endParaRPr lang="en-US" sz="2800" dirty="0"/>
          </a:p>
          <a:p>
            <a:pPr algn="l" rtl="0"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hierarchical structure; each node can have two children: left or right child; there is a root node and a current node. If N is any node in the tree, nodes in the left </a:t>
            </a:r>
            <a:r>
              <a:rPr lang="en-US" sz="2800" dirty="0" err="1"/>
              <a:t>subtree</a:t>
            </a:r>
            <a:r>
              <a:rPr lang="en-US" sz="2800" dirty="0"/>
              <a:t> &lt; N and nodes in the right </a:t>
            </a:r>
            <a:r>
              <a:rPr lang="en-US" sz="2800" dirty="0" err="1"/>
              <a:t>subtree</a:t>
            </a:r>
            <a:r>
              <a:rPr lang="en-US" sz="2800" dirty="0"/>
              <a:t> &gt; N.</a:t>
            </a:r>
          </a:p>
          <a:p>
            <a:pPr algn="l" rtl="0"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a BST is bounded; type/class name is BST</a:t>
            </a:r>
            <a:endParaRPr lang="en-US" sz="28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A83-9641-44B3-BCC4-5C425936FF9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76895" y="311224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841817" y="289820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76895" y="311224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841817" y="289820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76895" y="311224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707268" y="2887189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50454" y="31012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841817" y="289820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63262" y="37512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707268" y="2887189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50454" y="31012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28184" y="353722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63262" y="37512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707268" y="2887189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50454" y="31012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28184" y="353722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63262" y="37512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28184" y="353722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31214" y="45685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796136" y="4354508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31214" y="45685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796136" y="4354508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buFontTx/>
              <a:buNone/>
            </a:pPr>
            <a:r>
              <a:rPr lang="en-US" sz="2400" b="1" u="sng" dirty="0"/>
              <a:t>Operations:</a:t>
            </a:r>
            <a:r>
              <a:rPr lang="en-US" sz="2400" dirty="0"/>
              <a:t> 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FindKey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found</a:t>
            </a:r>
            <a:r>
              <a:rPr lang="en-US" sz="2400" dirty="0" smtClean="0"/>
              <a:t>).</a:t>
            </a:r>
            <a:br>
              <a:rPr lang="en-US" sz="2400" dirty="0" smtClean="0"/>
            </a:br>
            <a:r>
              <a:rPr lang="en-US" sz="2400" b="1" dirty="0" smtClean="0"/>
              <a:t>requires: </a:t>
            </a:r>
            <a:r>
              <a:rPr lang="en-US" sz="2400" dirty="0" smtClean="0"/>
              <a:t>none.</a:t>
            </a:r>
            <a:br>
              <a:rPr lang="en-US" sz="2400" dirty="0" smtClean="0"/>
            </a:br>
            <a:r>
              <a:rPr lang="en-US" sz="2400" b="1" dirty="0" smtClean="0"/>
              <a:t>input:</a:t>
            </a:r>
            <a:r>
              <a:rPr lang="en-US" sz="2400" dirty="0" smtClean="0"/>
              <a:t> </a:t>
            </a:r>
            <a:r>
              <a:rPr lang="en-US" sz="2400" dirty="0" err="1" smtClean="0"/>
              <a:t>tkey</a:t>
            </a:r>
            <a:r>
              <a:rPr lang="en-US" sz="2400" dirty="0" smtClean="0"/>
              <a:t>.</a:t>
            </a:r>
            <a:endParaRPr lang="en-US" sz="2400" dirty="0"/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results:</a:t>
            </a:r>
            <a:r>
              <a:rPr lang="en-US" sz="2400" dirty="0"/>
              <a:t> If </a:t>
            </a:r>
            <a:r>
              <a:rPr lang="en-US" sz="2400" dirty="0" err="1"/>
              <a:t>bst</a:t>
            </a:r>
            <a:r>
              <a:rPr lang="en-US" sz="2400" dirty="0"/>
              <a:t> contains a node whose key value is </a:t>
            </a:r>
            <a:r>
              <a:rPr lang="en-US" sz="2400" dirty="0" err="1"/>
              <a:t>tkey</a:t>
            </a:r>
            <a:r>
              <a:rPr lang="en-US" sz="2400" dirty="0"/>
              <a:t>, then that node is made the current node and found is set to true; otherwise found is set to false and either the tree is empty or the current node is the node to which the node with key = </a:t>
            </a:r>
            <a:r>
              <a:rPr lang="en-US" sz="2400" dirty="0" err="1"/>
              <a:t>tkey</a:t>
            </a:r>
            <a:r>
              <a:rPr lang="en-US" sz="2400" dirty="0"/>
              <a:t> would be attached as a child if it were added to the BST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output:</a:t>
            </a:r>
            <a:r>
              <a:rPr lang="en-US" sz="2400" dirty="0" smtClean="0"/>
              <a:t> found.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8E77-ED87-4CEC-A15A-87DD08B2A83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207646" y="352973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345457" y="374377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31214" y="45685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796136" y="4354508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false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71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207646" y="352973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345457" y="374377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7677762" y="192625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7812360" y="214029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7596336" y="243467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677762" y="192625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7812360" y="214029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Oval 62"/>
          <p:cNvSpPr>
            <a:spLocks noChangeArrowheads="1"/>
          </p:cNvSpPr>
          <p:nvPr/>
        </p:nvSpPr>
        <p:spPr bwMode="auto">
          <a:xfrm>
            <a:off x="7596336" y="243467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root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current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677762" y="192625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7164288" y="2140294"/>
            <a:ext cx="648072" cy="7846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endParaRPr lang="en-US" dirty="0"/>
          </a:p>
        </p:txBody>
      </p:sp>
      <p:grpSp>
        <p:nvGrpSpPr>
          <p:cNvPr id="4" name="Group 2095"/>
          <p:cNvGrpSpPr>
            <a:grpSpLocks/>
          </p:cNvGrpSpPr>
          <p:nvPr/>
        </p:nvGrpSpPr>
        <p:grpSpPr bwMode="auto">
          <a:xfrm>
            <a:off x="457200" y="2139850"/>
            <a:ext cx="4114800" cy="3881438"/>
            <a:chOff x="240" y="1491"/>
            <a:chExt cx="2592" cy="2445"/>
          </a:xfrm>
        </p:grpSpPr>
        <p:sp>
          <p:nvSpPr>
            <p:cNvPr id="8" name="Oval 2055"/>
            <p:cNvSpPr>
              <a:spLocks noChangeArrowheads="1"/>
            </p:cNvSpPr>
            <p:nvPr/>
          </p:nvSpPr>
          <p:spPr bwMode="auto">
            <a:xfrm>
              <a:off x="2208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53</a:t>
              </a:r>
            </a:p>
          </p:txBody>
        </p:sp>
        <p:sp>
          <p:nvSpPr>
            <p:cNvPr id="9" name="Oval 2056"/>
            <p:cNvSpPr>
              <a:spLocks noChangeArrowheads="1"/>
            </p:cNvSpPr>
            <p:nvPr/>
          </p:nvSpPr>
          <p:spPr bwMode="auto">
            <a:xfrm>
              <a:off x="624" y="19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" name="Oval 2057"/>
            <p:cNvSpPr>
              <a:spLocks noChangeArrowheads="1"/>
            </p:cNvSpPr>
            <p:nvPr/>
          </p:nvSpPr>
          <p:spPr bwMode="auto">
            <a:xfrm>
              <a:off x="1536" y="14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14" name="Line 2061"/>
            <p:cNvSpPr>
              <a:spLocks noChangeShapeType="1"/>
            </p:cNvSpPr>
            <p:nvPr/>
          </p:nvSpPr>
          <p:spPr bwMode="auto">
            <a:xfrm flipH="1">
              <a:off x="960" y="173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" name="Line 2062"/>
            <p:cNvSpPr>
              <a:spLocks noChangeShapeType="1"/>
            </p:cNvSpPr>
            <p:nvPr/>
          </p:nvSpPr>
          <p:spPr bwMode="auto">
            <a:xfrm>
              <a:off x="187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8" name="Oval 2066"/>
            <p:cNvSpPr>
              <a:spLocks noChangeArrowheads="1"/>
            </p:cNvSpPr>
            <p:nvPr/>
          </p:nvSpPr>
          <p:spPr bwMode="auto">
            <a:xfrm>
              <a:off x="182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9" name="Oval 2067"/>
            <p:cNvSpPr>
              <a:spLocks noChangeArrowheads="1"/>
            </p:cNvSpPr>
            <p:nvPr/>
          </p:nvSpPr>
          <p:spPr bwMode="auto">
            <a:xfrm>
              <a:off x="9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0" name="Oval 2068"/>
            <p:cNvSpPr>
              <a:spLocks noChangeArrowheads="1"/>
            </p:cNvSpPr>
            <p:nvPr/>
          </p:nvSpPr>
          <p:spPr bwMode="auto">
            <a:xfrm>
              <a:off x="240" y="2547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Oval 2069"/>
            <p:cNvSpPr>
              <a:spLocks noChangeArrowheads="1"/>
            </p:cNvSpPr>
            <p:nvPr/>
          </p:nvSpPr>
          <p:spPr bwMode="auto">
            <a:xfrm>
              <a:off x="912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2" name="Oval 2070"/>
            <p:cNvSpPr>
              <a:spLocks noChangeArrowheads="1"/>
            </p:cNvSpPr>
            <p:nvPr/>
          </p:nvSpPr>
          <p:spPr bwMode="auto">
            <a:xfrm>
              <a:off x="13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44</a:t>
              </a:r>
            </a:p>
          </p:txBody>
        </p:sp>
        <p:sp>
          <p:nvSpPr>
            <p:cNvPr id="23" name="Oval 2071"/>
            <p:cNvSpPr>
              <a:spLocks noChangeArrowheads="1"/>
            </p:cNvSpPr>
            <p:nvPr/>
          </p:nvSpPr>
          <p:spPr bwMode="auto">
            <a:xfrm>
              <a:off x="244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24" name="Oval 2072"/>
            <p:cNvSpPr>
              <a:spLocks noChangeArrowheads="1"/>
            </p:cNvSpPr>
            <p:nvPr/>
          </p:nvSpPr>
          <p:spPr bwMode="auto">
            <a:xfrm>
              <a:off x="206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25" name="Oval 2073"/>
            <p:cNvSpPr>
              <a:spLocks noChangeArrowheads="1"/>
            </p:cNvSpPr>
            <p:nvPr/>
          </p:nvSpPr>
          <p:spPr bwMode="auto">
            <a:xfrm>
              <a:off x="24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58</a:t>
              </a:r>
            </a:p>
          </p:txBody>
        </p:sp>
        <p:sp>
          <p:nvSpPr>
            <p:cNvPr id="31" name="Line 2079"/>
            <p:cNvSpPr>
              <a:spLocks noChangeShapeType="1"/>
            </p:cNvSpPr>
            <p:nvPr/>
          </p:nvSpPr>
          <p:spPr bwMode="auto">
            <a:xfrm flipH="1">
              <a:off x="432" y="2211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2081"/>
            <p:cNvSpPr>
              <a:spLocks noChangeShapeType="1"/>
            </p:cNvSpPr>
            <p:nvPr/>
          </p:nvSpPr>
          <p:spPr bwMode="auto">
            <a:xfrm>
              <a:off x="912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Line 2082"/>
            <p:cNvSpPr>
              <a:spLocks noChangeShapeType="1"/>
            </p:cNvSpPr>
            <p:nvPr/>
          </p:nvSpPr>
          <p:spPr bwMode="auto">
            <a:xfrm flipH="1">
              <a:off x="2064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Line 2083"/>
            <p:cNvSpPr>
              <a:spLocks noChangeShapeType="1"/>
            </p:cNvSpPr>
            <p:nvPr/>
          </p:nvSpPr>
          <p:spPr bwMode="auto">
            <a:xfrm>
              <a:off x="2496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7" name="Line 2086"/>
            <p:cNvSpPr>
              <a:spLocks noChangeShapeType="1"/>
            </p:cNvSpPr>
            <p:nvPr/>
          </p:nvSpPr>
          <p:spPr bwMode="auto">
            <a:xfrm flipH="1">
              <a:off x="2304" y="288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8" name="Line 2087"/>
            <p:cNvSpPr>
              <a:spLocks noChangeShapeType="1"/>
            </p:cNvSpPr>
            <p:nvPr/>
          </p:nvSpPr>
          <p:spPr bwMode="auto">
            <a:xfrm flipH="1">
              <a:off x="1632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Line 2088"/>
            <p:cNvSpPr>
              <a:spLocks noChangeShapeType="1"/>
            </p:cNvSpPr>
            <p:nvPr/>
          </p:nvSpPr>
          <p:spPr bwMode="auto">
            <a:xfrm flipH="1">
              <a:off x="1200" y="34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2090"/>
            <p:cNvSpPr>
              <a:spLocks noChangeShapeType="1"/>
            </p:cNvSpPr>
            <p:nvPr/>
          </p:nvSpPr>
          <p:spPr bwMode="auto">
            <a:xfrm>
              <a:off x="2352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436096" y="14847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find (50)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85277" y="1484784"/>
            <a:ext cx="330539" cy="597693"/>
            <a:chOff x="6768036" y="3212976"/>
            <a:chExt cx="330539" cy="597693"/>
          </a:xfrm>
        </p:grpSpPr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6768036" y="3212976"/>
              <a:ext cx="3305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H="1">
              <a:off x="6945922" y="3510061"/>
              <a:ext cx="0" cy="30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59832" y="3284984"/>
            <a:ext cx="344966" cy="597693"/>
            <a:chOff x="7452320" y="3983435"/>
            <a:chExt cx="344966" cy="597693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7452320" y="3983435"/>
              <a:ext cx="3449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H="1">
              <a:off x="7644633" y="4280520"/>
              <a:ext cx="0" cy="30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91680" y="3263355"/>
            <a:ext cx="344966" cy="597693"/>
            <a:chOff x="7452320" y="3983435"/>
            <a:chExt cx="344966" cy="597693"/>
          </a:xfrm>
        </p:grpSpPr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7452320" y="3983435"/>
              <a:ext cx="3449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 flipH="1">
              <a:off x="7644633" y="4280520"/>
              <a:ext cx="0" cy="30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08104" y="220660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find (30)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32457" y="7386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2.	Method</a:t>
            </a:r>
            <a:r>
              <a:rPr lang="en-US" sz="2400" dirty="0"/>
              <a:t> Insert (</a:t>
            </a:r>
            <a:r>
              <a:rPr lang="en-US" sz="2400" dirty="0" err="1"/>
              <a:t>int</a:t>
            </a:r>
            <a:r>
              <a:rPr lang="en-US" sz="2400" dirty="0"/>
              <a:t> k, Type e, </a:t>
            </a:r>
            <a:r>
              <a:rPr lang="en-US" sz="2400" dirty="0" err="1"/>
              <a:t>boolean</a:t>
            </a:r>
            <a:r>
              <a:rPr lang="en-US" sz="2400" dirty="0"/>
              <a:t> inserted)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Full (</a:t>
            </a:r>
            <a:r>
              <a:rPr lang="en-US" sz="2400" dirty="0" err="1"/>
              <a:t>bst</a:t>
            </a:r>
            <a:r>
              <a:rPr lang="en-US" sz="2400" dirty="0"/>
              <a:t>) is false. </a:t>
            </a:r>
            <a:r>
              <a:rPr lang="en-US" sz="2400" b="1" dirty="0"/>
              <a:t>input</a:t>
            </a:r>
            <a:r>
              <a:rPr lang="en-US" sz="2400" dirty="0"/>
              <a:t>: key, 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if </a:t>
            </a:r>
            <a:r>
              <a:rPr lang="en-US" sz="2400" dirty="0" err="1"/>
              <a:t>bst</a:t>
            </a:r>
            <a:r>
              <a:rPr lang="en-US" sz="2400" dirty="0"/>
              <a:t> does not contain k then inserted is set to true and node with k and e is inserted and made the current element; otherwise inserted is set to false and current value does not change. </a:t>
            </a:r>
            <a:r>
              <a:rPr lang="en-US" sz="2400" b="1" dirty="0"/>
              <a:t>output</a:t>
            </a:r>
            <a:r>
              <a:rPr lang="en-US" sz="2400" dirty="0"/>
              <a:t>: inserted.</a:t>
            </a:r>
          </a:p>
          <a:p>
            <a:pPr marL="609600" indent="-609600" algn="l" rtl="0">
              <a:lnSpc>
                <a:spcPct val="90000"/>
              </a:lnSpc>
              <a:buFontTx/>
              <a:buAutoNum type="arabicPeriod" startAt="3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Remove_Key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removed) </a:t>
            </a:r>
            <a:r>
              <a:rPr lang="en-US" sz="2400" b="1" dirty="0"/>
              <a:t>input</a:t>
            </a:r>
            <a:r>
              <a:rPr lang="en-US" sz="2400" dirty="0"/>
              <a:t>: </a:t>
            </a:r>
            <a:r>
              <a:rPr lang="en-US" sz="2400" dirty="0" err="1"/>
              <a:t>tkey</a:t>
            </a:r>
            <a:endParaRPr lang="en-US" sz="2400" dirty="0"/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results:</a:t>
            </a:r>
            <a:r>
              <a:rPr lang="en-US" sz="2400" dirty="0"/>
              <a:t> Node with key value </a:t>
            </a:r>
            <a:r>
              <a:rPr lang="en-US" sz="2400" dirty="0" err="1"/>
              <a:t>tkey</a:t>
            </a:r>
            <a:r>
              <a:rPr lang="en-US" sz="2400" dirty="0"/>
              <a:t> is removed from the </a:t>
            </a:r>
            <a:r>
              <a:rPr lang="en-US" sz="2400" dirty="0" err="1"/>
              <a:t>bst</a:t>
            </a:r>
            <a:r>
              <a:rPr lang="en-US" sz="2400" dirty="0"/>
              <a:t> and removed set to true. If BST is not empty then root is made the current. </a:t>
            </a:r>
            <a:r>
              <a:rPr lang="en-US" sz="2400" b="1" dirty="0"/>
              <a:t>output</a:t>
            </a:r>
            <a:r>
              <a:rPr lang="en-US" sz="2400" dirty="0"/>
              <a:t>: removed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1C5-9E8C-40AE-B9B3-C8BF2B6A1F1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893</TotalTime>
  <Words>4418</Words>
  <Application>Microsoft Macintosh PowerPoint</Application>
  <PresentationFormat>On-screen Show (4:3)</PresentationFormat>
  <Paragraphs>5307</Paragraphs>
  <Slides>192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193" baseType="lpstr">
      <vt:lpstr>Clarity</vt:lpstr>
      <vt:lpstr>Binary Search Trees (BSTs)</vt:lpstr>
      <vt:lpstr>Binary Search Trees (BSTs)</vt:lpstr>
      <vt:lpstr>Binary Search Tree (BST): Example</vt:lpstr>
      <vt:lpstr>Binary Search Trees (BSTs)</vt:lpstr>
      <vt:lpstr>Which of the above Trees is not BST ?</vt:lpstr>
      <vt:lpstr>ADT Binary Search Tree</vt:lpstr>
      <vt:lpstr>ADT Binary Search Tree</vt:lpstr>
      <vt:lpstr>Find </vt:lpstr>
      <vt:lpstr>ADT Binary Search Tree</vt:lpstr>
      <vt:lpstr>ADT Binary Search Tree</vt:lpstr>
      <vt:lpstr>ADT Binary Search Tree</vt:lpstr>
      <vt:lpstr>ADT Binary Search Tree: Element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BST: Searching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BST Node Deletion</vt:lpstr>
      <vt:lpstr>BST Deletion: Case 1</vt:lpstr>
      <vt:lpstr>BST Deletion: Case 1</vt:lpstr>
      <vt:lpstr>BST Deletion: Case 1</vt:lpstr>
      <vt:lpstr>BST Deletion: Case 1</vt:lpstr>
      <vt:lpstr>BST Deletion: Case 1</vt:lpstr>
      <vt:lpstr>BST Deletion: Case 1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Abdullatif</dc:creator>
  <cp:lastModifiedBy>MacBook Pro</cp:lastModifiedBy>
  <cp:revision>387</cp:revision>
  <dcterms:created xsi:type="dcterms:W3CDTF">2011-10-23T15:36:08Z</dcterms:created>
  <dcterms:modified xsi:type="dcterms:W3CDTF">2015-11-09T04:16:43Z</dcterms:modified>
</cp:coreProperties>
</file>