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4" r:id="rId3"/>
    <p:sldId id="316" r:id="rId4"/>
    <p:sldId id="317" r:id="rId5"/>
    <p:sldId id="369" r:id="rId6"/>
    <p:sldId id="370" r:id="rId7"/>
    <p:sldId id="371" r:id="rId8"/>
    <p:sldId id="372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8" r:id="rId28"/>
  </p:sldIdLst>
  <p:sldSz cx="9144000" cy="6858000" type="screen4x3"/>
  <p:notesSz cx="7102475" cy="102346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0000"/>
    <a:srgbClr val="008000"/>
    <a:srgbClr val="0066CC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39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04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76" tIns="50139" rIns="100276" bIns="50139" numCol="1" anchor="t" anchorCtr="0" compatLnSpc="1">
            <a:prstTxWarp prst="textNoShape">
              <a:avLst/>
            </a:prstTxWarp>
          </a:bodyPr>
          <a:lstStyle>
            <a:lvl1pPr algn="r" defTabSz="1002946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76" tIns="50139" rIns="100276" bIns="50139" numCol="1" anchor="t" anchorCtr="0" compatLnSpc="1">
            <a:prstTxWarp prst="textNoShape">
              <a:avLst/>
            </a:prstTxWarp>
          </a:bodyPr>
          <a:lstStyle>
            <a:lvl1pPr defTabSz="1002946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76" tIns="50139" rIns="100276" bIns="50139" numCol="1" anchor="b" anchorCtr="0" compatLnSpc="1">
            <a:prstTxWarp prst="textNoShape">
              <a:avLst/>
            </a:prstTxWarp>
          </a:bodyPr>
          <a:lstStyle>
            <a:lvl1pPr algn="r" defTabSz="1002946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76" tIns="50139" rIns="100276" bIns="50139" numCol="1" anchor="b" anchorCtr="0" compatLnSpc="1">
            <a:prstTxWarp prst="textNoShape">
              <a:avLst/>
            </a:prstTxWarp>
          </a:bodyPr>
          <a:lstStyle>
            <a:lvl1pPr defTabSz="1002946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EB037D-6CE2-4BBE-80E3-97D9064426D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9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C710C90-0176-4420-8C78-D82295E6097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5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18DF50-57E2-436D-BE80-85927F0846C9}" type="slidenum">
              <a:rPr lang="ar-SA" smtClean="0"/>
              <a:pPr/>
              <a:t>2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100638" cy="38242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10175" cy="4603750"/>
          </a:xfrm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392AF-4E81-4745-BFE0-104B182F134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68700-E267-496B-BDB5-227EF4645C4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188913"/>
            <a:ext cx="2078037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81713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0AC21-1792-4137-88B0-BE26047B5DD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9625" y="2214563"/>
            <a:ext cx="7958138" cy="1863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625" y="4230688"/>
            <a:ext cx="7958138" cy="1865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9625" y="63738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376988"/>
            <a:ext cx="30861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89713" y="6376988"/>
            <a:ext cx="21939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17AF5-7342-4385-8D8F-92E90FA233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40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6EFF6-58C1-4A0F-9921-BE91A7B58AD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9EB08-61DA-48D6-8D88-DFD1214E0DE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5F287-BEFE-4240-BEBA-02D21129312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C3B6B-E397-4A63-9D0D-C3DA1E6B937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DBF7B-823D-407B-8D29-49B59EE878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7E05A-B88C-4E06-829A-4A888185D06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65517-BF27-47FE-B784-CF6F4EBB1C6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1C4B0-A6DF-4922-B57A-F1D40640ED9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FF5AAA7-849A-4B81-911A-B6630F0EC9E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Document1.doc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FC7933-506D-46B0-8197-4F52EAB149CB}" type="slidenum">
              <a:rPr lang="ar-SA" smtClean="0"/>
              <a:pPr/>
              <a:t>1</a:t>
            </a:fld>
            <a:endParaRPr 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24944"/>
            <a:ext cx="6400800" cy="2713856"/>
          </a:xfrm>
        </p:spPr>
        <p:txBody>
          <a:bodyPr/>
          <a:lstStyle/>
          <a:p>
            <a:pPr eaLnBrk="1" hangingPunct="1"/>
            <a:r>
              <a:rPr lang="en-US" b="1" dirty="0"/>
              <a:t>Unit </a:t>
            </a:r>
            <a:r>
              <a:rPr lang="en-US" b="1" dirty="0" smtClean="0"/>
              <a:t>11</a:t>
            </a:r>
            <a:endParaRPr lang="en-US" b="1" dirty="0"/>
          </a:p>
          <a:p>
            <a:pPr eaLnBrk="1" hangingPunct="1"/>
            <a:r>
              <a:rPr lang="en-US" b="1" dirty="0" smtClean="0"/>
              <a:t>Basic Computer Organization and Design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0538" y="1392238"/>
            <a:ext cx="5030787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altLang="en-US" sz="1600"/>
              <a:t>College of Computer and Information Sciences</a:t>
            </a:r>
            <a:endParaRPr lang="en-US" altLang="en-US" sz="2000"/>
          </a:p>
          <a:p>
            <a:pPr algn="ctr"/>
            <a:r>
              <a:rPr lang="en-US" altLang="en-US" sz="1600"/>
              <a:t>Department of Computer Science </a:t>
            </a:r>
            <a:endParaRPr lang="en-US" altLang="en-US" sz="1600">
              <a:latin typeface="Calibri" pitchFamily="34" charset="0"/>
              <a:ea typeface="Calibri" pitchFamily="34" charset="0"/>
              <a:cs typeface="Arial" charset="0"/>
            </a:endParaRPr>
          </a:p>
          <a:p>
            <a:pPr algn="ctr"/>
            <a:r>
              <a:rPr lang="en-US" altLang="en-US" sz="1500" b="1">
                <a:latin typeface="Calibri" pitchFamily="34" charset="0"/>
                <a:ea typeface="Calibri" pitchFamily="34" charset="0"/>
                <a:cs typeface="Arial" charset="0"/>
              </a:rPr>
              <a:t>    </a:t>
            </a:r>
          </a:p>
          <a:p>
            <a:pPr algn="ctr"/>
            <a:r>
              <a:rPr lang="en-US" altLang="en-US" sz="1600" b="1">
                <a:latin typeface="Calibri" pitchFamily="34" charset="0"/>
                <a:ea typeface="Calibri" pitchFamily="34" charset="0"/>
                <a:cs typeface="Arial" charset="0"/>
              </a:rPr>
              <a:t> CSC 220: Computer Organization</a:t>
            </a:r>
            <a:endParaRPr lang="en-US" alt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76238"/>
            <a:ext cx="1982788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6CD5C-4A77-4FEF-B375-C92DAAC615DD}" type="slidenum">
              <a:rPr lang="ar-SA" smtClean="0"/>
              <a:pPr/>
              <a:t>10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229600" cy="706438"/>
          </a:xfrm>
        </p:spPr>
        <p:txBody>
          <a:bodyPr/>
          <a:lstStyle/>
          <a:p>
            <a:pPr eaLnBrk="1" hangingPunct="1"/>
            <a:r>
              <a:rPr lang="en-US" smtClean="0"/>
              <a:t>Accessing the register file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4643438" cy="6092825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read 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registers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at once by supplying the </a:t>
            </a:r>
            <a:r>
              <a:rPr lang="en-US" dirty="0" smtClean="0">
                <a:solidFill>
                  <a:srgbClr val="3333FF"/>
                </a:solidFill>
              </a:rPr>
              <a:t>AA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33FF"/>
                </a:solidFill>
              </a:rPr>
              <a:t>BA</a:t>
            </a:r>
            <a:r>
              <a:rPr lang="en-US" dirty="0" smtClean="0"/>
              <a:t> inputs. The data appears on the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33FF"/>
                </a:solidFill>
              </a:rPr>
              <a:t>B </a:t>
            </a:r>
            <a:r>
              <a:rPr lang="en-US" dirty="0" smtClean="0"/>
              <a:t>outputs.</a:t>
            </a:r>
          </a:p>
          <a:p>
            <a:pPr eaLnBrk="1" hangingPunct="1">
              <a:defRPr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write to a register </a:t>
            </a:r>
            <a:r>
              <a:rPr lang="en-US" dirty="0" smtClean="0"/>
              <a:t>by using the </a:t>
            </a:r>
            <a:r>
              <a:rPr lang="en-US" dirty="0" smtClean="0">
                <a:solidFill>
                  <a:srgbClr val="3333FF"/>
                </a:solidFill>
              </a:rPr>
              <a:t>DA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33FF"/>
                </a:solidFill>
              </a:rPr>
              <a:t>D</a:t>
            </a:r>
            <a:r>
              <a:rPr lang="en-US" dirty="0" smtClean="0"/>
              <a:t> inputs, and setting </a:t>
            </a:r>
            <a:r>
              <a:rPr lang="en-US" dirty="0" smtClean="0">
                <a:solidFill>
                  <a:srgbClr val="3333FF"/>
                </a:solidFill>
              </a:rPr>
              <a:t>WR = 1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r>
              <a:rPr lang="en-US" dirty="0" smtClean="0"/>
              <a:t>These are registers so there must be a clock signal, even though we usually don’t show it in diagrams.</a:t>
            </a:r>
          </a:p>
          <a:p>
            <a:pPr lvl="1" eaLnBrk="1" hangingPunct="1">
              <a:defRPr/>
            </a:pPr>
            <a:r>
              <a:rPr lang="en-US" sz="2000" dirty="0" smtClean="0"/>
              <a:t>We can read from the register file at any time. </a:t>
            </a:r>
          </a:p>
          <a:p>
            <a:pPr lvl="1" eaLnBrk="1" hangingPunct="1">
              <a:defRPr/>
            </a:pPr>
            <a:r>
              <a:rPr lang="en-US" sz="2000" dirty="0" smtClean="0"/>
              <a:t>Data is written only on the positive edge of the clock.</a:t>
            </a:r>
          </a:p>
        </p:txBody>
      </p:sp>
      <p:grpSp>
        <p:nvGrpSpPr>
          <p:cNvPr id="23557" name="Group 39"/>
          <p:cNvGrpSpPr>
            <a:grpSpLocks/>
          </p:cNvGrpSpPr>
          <p:nvPr/>
        </p:nvGrpSpPr>
        <p:grpSpPr bwMode="auto">
          <a:xfrm>
            <a:off x="4643438" y="652463"/>
            <a:ext cx="4476750" cy="3856037"/>
            <a:chOff x="2688" y="864"/>
            <a:chExt cx="2820" cy="2429"/>
          </a:xfrm>
        </p:grpSpPr>
        <p:sp>
          <p:nvSpPr>
            <p:cNvPr id="23558" name="Line 4"/>
            <p:cNvSpPr>
              <a:spLocks noChangeShapeType="1"/>
            </p:cNvSpPr>
            <p:nvPr/>
          </p:nvSpPr>
          <p:spPr bwMode="auto">
            <a:xfrm flipV="1">
              <a:off x="4368" y="2896"/>
              <a:ext cx="168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59" name="Text Box 5"/>
            <p:cNvSpPr txBox="1">
              <a:spLocks noChangeArrowheads="1"/>
            </p:cNvSpPr>
            <p:nvPr/>
          </p:nvSpPr>
          <p:spPr bwMode="auto">
            <a:xfrm>
              <a:off x="4320" y="2784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3560" name="Line 6"/>
            <p:cNvSpPr>
              <a:spLocks noChangeShapeType="1"/>
            </p:cNvSpPr>
            <p:nvPr/>
          </p:nvSpPr>
          <p:spPr bwMode="auto">
            <a:xfrm flipV="1">
              <a:off x="3751" y="2880"/>
              <a:ext cx="185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3696" y="2784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3562" name="Line 8"/>
            <p:cNvSpPr>
              <a:spLocks noChangeShapeType="1"/>
            </p:cNvSpPr>
            <p:nvPr/>
          </p:nvSpPr>
          <p:spPr bwMode="auto">
            <a:xfrm flipV="1">
              <a:off x="4080" y="1152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63" name="Text Box 9"/>
            <p:cNvSpPr txBox="1">
              <a:spLocks noChangeArrowheads="1"/>
            </p:cNvSpPr>
            <p:nvPr/>
          </p:nvSpPr>
          <p:spPr bwMode="auto">
            <a:xfrm>
              <a:off x="4032" y="1056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 flipH="1">
              <a:off x="3120" y="1729"/>
              <a:ext cx="96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65" name="Text Box 11"/>
            <p:cNvSpPr txBox="1">
              <a:spLocks noChangeArrowheads="1"/>
            </p:cNvSpPr>
            <p:nvPr/>
          </p:nvSpPr>
          <p:spPr bwMode="auto">
            <a:xfrm>
              <a:off x="3024" y="2256"/>
              <a:ext cx="16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23566" name="Line 12"/>
            <p:cNvSpPr>
              <a:spLocks noChangeShapeType="1"/>
            </p:cNvSpPr>
            <p:nvPr/>
          </p:nvSpPr>
          <p:spPr bwMode="auto">
            <a:xfrm flipH="1">
              <a:off x="3120" y="2304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67" name="Text Box 13"/>
            <p:cNvSpPr txBox="1">
              <a:spLocks noChangeArrowheads="1"/>
            </p:cNvSpPr>
            <p:nvPr/>
          </p:nvSpPr>
          <p:spPr bwMode="auto">
            <a:xfrm>
              <a:off x="4944" y="2256"/>
              <a:ext cx="16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23568" name="Line 14"/>
            <p:cNvSpPr>
              <a:spLocks noChangeShapeType="1"/>
            </p:cNvSpPr>
            <p:nvPr/>
          </p:nvSpPr>
          <p:spPr bwMode="auto">
            <a:xfrm flipH="1">
              <a:off x="5040" y="2304"/>
              <a:ext cx="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69" name="Text Box 15"/>
            <p:cNvSpPr txBox="1">
              <a:spLocks noChangeArrowheads="1"/>
            </p:cNvSpPr>
            <p:nvPr/>
          </p:nvSpPr>
          <p:spPr bwMode="auto">
            <a:xfrm>
              <a:off x="3024" y="1680"/>
              <a:ext cx="16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23570" name="Text Box 16"/>
            <p:cNvSpPr txBox="1">
              <a:spLocks noChangeArrowheads="1"/>
            </p:cNvSpPr>
            <p:nvPr/>
          </p:nvSpPr>
          <p:spPr bwMode="auto">
            <a:xfrm>
              <a:off x="3936" y="1392"/>
              <a:ext cx="41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 data</a:t>
              </a:r>
            </a:p>
          </p:txBody>
        </p:sp>
        <p:sp>
          <p:nvSpPr>
            <p:cNvPr id="23571" name="Text Box 17"/>
            <p:cNvSpPr txBox="1">
              <a:spLocks noChangeArrowheads="1"/>
            </p:cNvSpPr>
            <p:nvPr/>
          </p:nvSpPr>
          <p:spPr bwMode="auto">
            <a:xfrm>
              <a:off x="3360" y="1536"/>
              <a:ext cx="38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Write</a:t>
              </a:r>
            </a:p>
          </p:txBody>
        </p:sp>
        <p:sp>
          <p:nvSpPr>
            <p:cNvPr id="23572" name="Text Box 18"/>
            <p:cNvSpPr txBox="1">
              <a:spLocks noChangeArrowheads="1"/>
            </p:cNvSpPr>
            <p:nvPr/>
          </p:nvSpPr>
          <p:spPr bwMode="auto">
            <a:xfrm>
              <a:off x="3360" y="1728"/>
              <a:ext cx="56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 address</a:t>
              </a:r>
            </a:p>
          </p:txBody>
        </p:sp>
        <p:sp>
          <p:nvSpPr>
            <p:cNvPr id="23573" name="Text Box 19"/>
            <p:cNvSpPr txBox="1">
              <a:spLocks noChangeArrowheads="1"/>
            </p:cNvSpPr>
            <p:nvPr/>
          </p:nvSpPr>
          <p:spPr bwMode="auto">
            <a:xfrm>
              <a:off x="3360" y="2304"/>
              <a:ext cx="56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 address</a:t>
              </a:r>
            </a:p>
          </p:txBody>
        </p:sp>
        <p:sp>
          <p:nvSpPr>
            <p:cNvPr id="23574" name="Text Box 20"/>
            <p:cNvSpPr txBox="1">
              <a:spLocks noChangeArrowheads="1"/>
            </p:cNvSpPr>
            <p:nvPr/>
          </p:nvSpPr>
          <p:spPr bwMode="auto">
            <a:xfrm>
              <a:off x="4320" y="2304"/>
              <a:ext cx="56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 address</a:t>
              </a:r>
            </a:p>
          </p:txBody>
        </p:sp>
        <p:sp>
          <p:nvSpPr>
            <p:cNvPr id="23575" name="Text Box 21"/>
            <p:cNvSpPr txBox="1">
              <a:spLocks noChangeArrowheads="1"/>
            </p:cNvSpPr>
            <p:nvPr/>
          </p:nvSpPr>
          <p:spPr bwMode="auto">
            <a:xfrm>
              <a:off x="3600" y="2544"/>
              <a:ext cx="41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 data</a:t>
              </a:r>
            </a:p>
          </p:txBody>
        </p:sp>
        <p:sp>
          <p:nvSpPr>
            <p:cNvPr id="23576" name="Text Box 22"/>
            <p:cNvSpPr txBox="1">
              <a:spLocks noChangeArrowheads="1"/>
            </p:cNvSpPr>
            <p:nvPr/>
          </p:nvSpPr>
          <p:spPr bwMode="auto">
            <a:xfrm>
              <a:off x="4224" y="2544"/>
              <a:ext cx="40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 data</a:t>
              </a:r>
            </a:p>
          </p:txBody>
        </p:sp>
        <p:sp>
          <p:nvSpPr>
            <p:cNvPr id="23577" name="Text Box 23"/>
            <p:cNvSpPr txBox="1">
              <a:spLocks noChangeArrowheads="1"/>
            </p:cNvSpPr>
            <p:nvPr/>
          </p:nvSpPr>
          <p:spPr bwMode="auto">
            <a:xfrm>
              <a:off x="3744" y="1968"/>
              <a:ext cx="72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Register File</a:t>
              </a:r>
            </a:p>
          </p:txBody>
        </p:sp>
        <p:sp>
          <p:nvSpPr>
            <p:cNvPr id="23578" name="Text Box 24"/>
            <p:cNvSpPr txBox="1">
              <a:spLocks noChangeArrowheads="1"/>
            </p:cNvSpPr>
            <p:nvPr/>
          </p:nvSpPr>
          <p:spPr bwMode="auto">
            <a:xfrm>
              <a:off x="4080" y="864"/>
              <a:ext cx="18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23579" name="Text Box 25"/>
            <p:cNvSpPr txBox="1">
              <a:spLocks noChangeArrowheads="1"/>
            </p:cNvSpPr>
            <p:nvPr/>
          </p:nvSpPr>
          <p:spPr bwMode="auto">
            <a:xfrm>
              <a:off x="2688" y="1536"/>
              <a:ext cx="27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WR</a:t>
              </a:r>
            </a:p>
          </p:txBody>
        </p:sp>
        <p:sp>
          <p:nvSpPr>
            <p:cNvPr id="23580" name="Text Box 26"/>
            <p:cNvSpPr txBox="1">
              <a:spLocks noChangeArrowheads="1"/>
            </p:cNvSpPr>
            <p:nvPr/>
          </p:nvSpPr>
          <p:spPr bwMode="auto">
            <a:xfrm>
              <a:off x="2688" y="1728"/>
              <a:ext cx="25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DA</a:t>
              </a:r>
            </a:p>
          </p:txBody>
        </p:sp>
        <p:sp>
          <p:nvSpPr>
            <p:cNvPr id="23581" name="Text Box 27"/>
            <p:cNvSpPr txBox="1">
              <a:spLocks noChangeArrowheads="1"/>
            </p:cNvSpPr>
            <p:nvPr/>
          </p:nvSpPr>
          <p:spPr bwMode="auto">
            <a:xfrm>
              <a:off x="2688" y="2304"/>
              <a:ext cx="25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AA</a:t>
              </a:r>
            </a:p>
          </p:txBody>
        </p:sp>
        <p:sp>
          <p:nvSpPr>
            <p:cNvPr id="23582" name="Text Box 28"/>
            <p:cNvSpPr txBox="1">
              <a:spLocks noChangeArrowheads="1"/>
            </p:cNvSpPr>
            <p:nvPr/>
          </p:nvSpPr>
          <p:spPr bwMode="auto">
            <a:xfrm>
              <a:off x="3744" y="3120"/>
              <a:ext cx="18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3583" name="Text Box 29"/>
            <p:cNvSpPr txBox="1">
              <a:spLocks noChangeArrowheads="1"/>
            </p:cNvSpPr>
            <p:nvPr/>
          </p:nvSpPr>
          <p:spPr bwMode="auto">
            <a:xfrm>
              <a:off x="4368" y="3120"/>
              <a:ext cx="17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23584" name="Text Box 30"/>
            <p:cNvSpPr txBox="1">
              <a:spLocks noChangeArrowheads="1"/>
            </p:cNvSpPr>
            <p:nvPr/>
          </p:nvSpPr>
          <p:spPr bwMode="auto">
            <a:xfrm>
              <a:off x="5232" y="2304"/>
              <a:ext cx="27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BA</a:t>
              </a:r>
            </a:p>
          </p:txBody>
        </p:sp>
        <p:sp>
          <p:nvSpPr>
            <p:cNvPr id="23585" name="Rectangle 31"/>
            <p:cNvSpPr>
              <a:spLocks noChangeArrowheads="1"/>
            </p:cNvSpPr>
            <p:nvPr/>
          </p:nvSpPr>
          <p:spPr bwMode="auto">
            <a:xfrm>
              <a:off x="3360" y="1392"/>
              <a:ext cx="1488" cy="1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3586" name="Line 32"/>
            <p:cNvSpPr>
              <a:spLocks noChangeShapeType="1"/>
            </p:cNvSpPr>
            <p:nvPr/>
          </p:nvSpPr>
          <p:spPr bwMode="auto">
            <a:xfrm flipH="1">
              <a:off x="4848" y="2400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87" name="Line 33"/>
            <p:cNvSpPr>
              <a:spLocks noChangeShapeType="1"/>
            </p:cNvSpPr>
            <p:nvPr/>
          </p:nvSpPr>
          <p:spPr bwMode="auto">
            <a:xfrm>
              <a:off x="2928" y="2400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88" name="Line 34"/>
            <p:cNvSpPr>
              <a:spLocks noChangeShapeType="1"/>
            </p:cNvSpPr>
            <p:nvPr/>
          </p:nvSpPr>
          <p:spPr bwMode="auto">
            <a:xfrm>
              <a:off x="2928" y="182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89" name="Line 35"/>
            <p:cNvSpPr>
              <a:spLocks noChangeShapeType="1"/>
            </p:cNvSpPr>
            <p:nvPr/>
          </p:nvSpPr>
          <p:spPr bwMode="auto">
            <a:xfrm>
              <a:off x="2928" y="163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90" name="Line 36"/>
            <p:cNvSpPr>
              <a:spLocks noChangeShapeType="1"/>
            </p:cNvSpPr>
            <p:nvPr/>
          </p:nvSpPr>
          <p:spPr bwMode="auto">
            <a:xfrm rot="5400000">
              <a:off x="3648" y="292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91" name="Line 37"/>
            <p:cNvSpPr>
              <a:spLocks noChangeShapeType="1"/>
            </p:cNvSpPr>
            <p:nvPr/>
          </p:nvSpPr>
          <p:spPr bwMode="auto">
            <a:xfrm rot="5400000">
              <a:off x="4272" y="292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3592" name="Line 38"/>
            <p:cNvSpPr>
              <a:spLocks noChangeShapeType="1"/>
            </p:cNvSpPr>
            <p:nvPr/>
          </p:nvSpPr>
          <p:spPr bwMode="auto">
            <a:xfrm rot="5400000">
              <a:off x="3984" y="120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B605E7-16EF-4DE6-874F-1D28E7258ABA}" type="slidenum">
              <a:rPr lang="ar-SA" smtClean="0"/>
              <a:pPr/>
              <a:t>11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561975"/>
          </a:xfrm>
        </p:spPr>
        <p:txBody>
          <a:bodyPr/>
          <a:lstStyle/>
          <a:p>
            <a:pPr eaLnBrk="1" hangingPunct="1"/>
            <a:r>
              <a:rPr lang="en-US" sz="3200" smtClean="0"/>
              <a:t>What’s inside the register file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Here’s a 4 x n register file. (We’ll assume a 2</a:t>
            </a:r>
            <a:r>
              <a:rPr lang="en-US" baseline="50000" smtClean="0"/>
              <a:t>k</a:t>
            </a:r>
            <a:r>
              <a:rPr lang="en-US" smtClean="0"/>
              <a:t> x n =  </a:t>
            </a:r>
            <a:r>
              <a:rPr lang="en-US" b="1" smtClean="0">
                <a:solidFill>
                  <a:srgbClr val="C00000"/>
                </a:solidFill>
              </a:rPr>
              <a:t>4 x n  </a:t>
            </a:r>
            <a:r>
              <a:rPr lang="en-US" smtClean="0"/>
              <a:t>register file for all our examples.)</a:t>
            </a:r>
          </a:p>
        </p:txBody>
      </p:sp>
      <p:grpSp>
        <p:nvGrpSpPr>
          <p:cNvPr id="2054" name="Group 4"/>
          <p:cNvGrpSpPr>
            <a:grpSpLocks/>
          </p:cNvGrpSpPr>
          <p:nvPr/>
        </p:nvGrpSpPr>
        <p:grpSpPr bwMode="auto">
          <a:xfrm>
            <a:off x="1763713" y="1368425"/>
            <a:ext cx="7056437" cy="5516563"/>
            <a:chOff x="912" y="912"/>
            <a:chExt cx="3985" cy="3054"/>
          </a:xfrm>
        </p:grpSpPr>
        <p:graphicFrame>
          <p:nvGraphicFramePr>
            <p:cNvPr id="2050" name="Object 5"/>
            <p:cNvGraphicFramePr>
              <a:graphicFrameLocks noChangeAspect="1"/>
            </p:cNvGraphicFramePr>
            <p:nvPr/>
          </p:nvGraphicFramePr>
          <p:xfrm>
            <a:off x="912" y="912"/>
            <a:ext cx="3985" cy="3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Bitmap Image" r:id="rId4" imgW="6323810" imgH="4847619" progId="PBrush">
                    <p:embed/>
                  </p:oleObj>
                </mc:Choice>
                <mc:Fallback>
                  <p:oleObj name="Bitmap Image" r:id="rId4" imgW="6323810" imgH="4847619" progId="PBrush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912"/>
                          <a:ext cx="3985" cy="3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64" name="Group 6"/>
            <p:cNvGrpSpPr>
              <a:grpSpLocks/>
            </p:cNvGrpSpPr>
            <p:nvPr/>
          </p:nvGrpSpPr>
          <p:grpSpPr bwMode="auto">
            <a:xfrm>
              <a:off x="1248" y="976"/>
              <a:ext cx="3312" cy="2816"/>
              <a:chOff x="1248" y="976"/>
              <a:chExt cx="3312" cy="2816"/>
            </a:xfrm>
          </p:grpSpPr>
          <p:sp>
            <p:nvSpPr>
              <p:cNvPr id="2065" name="Rectangle 7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3312" cy="2400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prstDash val="sysDot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grpSp>
            <p:nvGrpSpPr>
              <p:cNvPr id="2066" name="Group 8"/>
              <p:cNvGrpSpPr>
                <a:grpSpLocks/>
              </p:cNvGrpSpPr>
              <p:nvPr/>
            </p:nvGrpSpPr>
            <p:grpSpPr bwMode="auto">
              <a:xfrm>
                <a:off x="3072" y="3631"/>
                <a:ext cx="216" cy="161"/>
                <a:chOff x="3072" y="3631"/>
                <a:chExt cx="216" cy="161"/>
              </a:xfrm>
            </p:grpSpPr>
            <p:sp>
              <p:nvSpPr>
                <p:cNvPr id="207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44" y="3744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207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072" y="3631"/>
                  <a:ext cx="149" cy="15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solidFill>
                        <a:srgbClr val="FF0033"/>
                      </a:solidFill>
                      <a:latin typeface="Comic Sans MS" pitchFamily="66" charset="0"/>
                    </a:rPr>
                    <a:t>n</a:t>
                  </a:r>
                </a:p>
              </p:txBody>
            </p:sp>
          </p:grpSp>
          <p:grpSp>
            <p:nvGrpSpPr>
              <p:cNvPr id="2067" name="Group 11"/>
              <p:cNvGrpSpPr>
                <a:grpSpLocks/>
              </p:cNvGrpSpPr>
              <p:nvPr/>
            </p:nvGrpSpPr>
            <p:grpSpPr bwMode="auto">
              <a:xfrm>
                <a:off x="3825" y="3631"/>
                <a:ext cx="207" cy="161"/>
                <a:chOff x="3825" y="3631"/>
                <a:chExt cx="207" cy="161"/>
              </a:xfrm>
            </p:grpSpPr>
            <p:sp>
              <p:nvSpPr>
                <p:cNvPr id="207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888" y="3744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207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825" y="3631"/>
                  <a:ext cx="149" cy="15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solidFill>
                        <a:srgbClr val="FF0033"/>
                      </a:solidFill>
                      <a:latin typeface="Comic Sans MS" pitchFamily="66" charset="0"/>
                    </a:rPr>
                    <a:t>n</a:t>
                  </a:r>
                </a:p>
              </p:txBody>
            </p:sp>
          </p:grpSp>
          <p:grpSp>
            <p:nvGrpSpPr>
              <p:cNvPr id="2068" name="Group 14"/>
              <p:cNvGrpSpPr>
                <a:grpSpLocks/>
              </p:cNvGrpSpPr>
              <p:nvPr/>
            </p:nvGrpSpPr>
            <p:grpSpPr bwMode="auto">
              <a:xfrm>
                <a:off x="2448" y="976"/>
                <a:ext cx="201" cy="176"/>
                <a:chOff x="2448" y="784"/>
                <a:chExt cx="201" cy="176"/>
              </a:xfrm>
            </p:grpSpPr>
            <p:sp>
              <p:nvSpPr>
                <p:cNvPr id="206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505" y="912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207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448" y="784"/>
                  <a:ext cx="148" cy="15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solidFill>
                        <a:srgbClr val="FF0033"/>
                      </a:solidFill>
                      <a:latin typeface="Comic Sans MS" pitchFamily="66" charset="0"/>
                    </a:rPr>
                    <a:t>n</a:t>
                  </a:r>
                </a:p>
              </p:txBody>
            </p:sp>
          </p:grpSp>
        </p:grpSp>
      </p:grpSp>
      <p:sp>
        <p:nvSpPr>
          <p:cNvPr id="2055" name="Text Box 17"/>
          <p:cNvSpPr txBox="1">
            <a:spLocks noChangeArrowheads="1"/>
          </p:cNvSpPr>
          <p:nvPr/>
        </p:nvSpPr>
        <p:spPr bwMode="auto">
          <a:xfrm>
            <a:off x="1979613" y="1628775"/>
            <a:ext cx="10191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decoder</a:t>
            </a:r>
          </a:p>
        </p:txBody>
      </p:sp>
      <p:sp>
        <p:nvSpPr>
          <p:cNvPr id="2056" name="Text Box 18"/>
          <p:cNvSpPr txBox="1">
            <a:spLocks noChangeArrowheads="1"/>
          </p:cNvSpPr>
          <p:nvPr/>
        </p:nvSpPr>
        <p:spPr bwMode="auto">
          <a:xfrm>
            <a:off x="3995738" y="5300663"/>
            <a:ext cx="6254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Mux</a:t>
            </a:r>
          </a:p>
        </p:txBody>
      </p:sp>
      <p:sp>
        <p:nvSpPr>
          <p:cNvPr id="2057" name="Text Box 20"/>
          <p:cNvSpPr txBox="1">
            <a:spLocks noChangeArrowheads="1"/>
          </p:cNvSpPr>
          <p:nvPr/>
        </p:nvSpPr>
        <p:spPr bwMode="auto">
          <a:xfrm>
            <a:off x="8243888" y="4868863"/>
            <a:ext cx="625475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Mux</a:t>
            </a:r>
          </a:p>
        </p:txBody>
      </p:sp>
      <p:sp>
        <p:nvSpPr>
          <p:cNvPr id="2058" name="Line 21"/>
          <p:cNvSpPr>
            <a:spLocks noChangeShapeType="1"/>
          </p:cNvSpPr>
          <p:nvPr/>
        </p:nvSpPr>
        <p:spPr bwMode="auto">
          <a:xfrm>
            <a:off x="4572000" y="5516563"/>
            <a:ext cx="4318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ar-SA"/>
          </a:p>
        </p:txBody>
      </p:sp>
      <p:sp>
        <p:nvSpPr>
          <p:cNvPr id="2059" name="Line 22"/>
          <p:cNvSpPr>
            <a:spLocks noChangeShapeType="1"/>
          </p:cNvSpPr>
          <p:nvPr/>
        </p:nvSpPr>
        <p:spPr bwMode="auto">
          <a:xfrm>
            <a:off x="2700338" y="1989138"/>
            <a:ext cx="714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ar-SA"/>
          </a:p>
        </p:txBody>
      </p:sp>
      <p:sp>
        <p:nvSpPr>
          <p:cNvPr id="2060" name="Line 23"/>
          <p:cNvSpPr>
            <a:spLocks noChangeShapeType="1"/>
          </p:cNvSpPr>
          <p:nvPr/>
        </p:nvSpPr>
        <p:spPr bwMode="auto">
          <a:xfrm flipH="1">
            <a:off x="8027988" y="5229225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ar-SA"/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0" y="3068638"/>
            <a:ext cx="22288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CC"/>
                </a:solidFill>
              </a:rPr>
              <a:t>DA0 &amp; DA1</a:t>
            </a:r>
          </a:p>
          <a:p>
            <a:r>
              <a:rPr lang="en-US" b="1">
                <a:solidFill>
                  <a:srgbClr val="0066CC"/>
                </a:solidFill>
              </a:rPr>
              <a:t>Select the register </a:t>
            </a:r>
          </a:p>
          <a:p>
            <a:r>
              <a:rPr lang="en-US" b="1">
                <a:solidFill>
                  <a:srgbClr val="0066CC"/>
                </a:solidFill>
              </a:rPr>
              <a:t>to write in</a:t>
            </a:r>
          </a:p>
        </p:txBody>
      </p:sp>
      <p:sp>
        <p:nvSpPr>
          <p:cNvPr id="105497" name="Text Box 25"/>
          <p:cNvSpPr txBox="1">
            <a:spLocks noChangeArrowheads="1"/>
          </p:cNvSpPr>
          <p:nvPr/>
        </p:nvSpPr>
        <p:spPr bwMode="auto">
          <a:xfrm>
            <a:off x="0" y="4724400"/>
            <a:ext cx="2228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CC"/>
                </a:solidFill>
              </a:rPr>
              <a:t>AA0 &amp; AA1</a:t>
            </a:r>
          </a:p>
          <a:p>
            <a:r>
              <a:rPr lang="en-US" b="1">
                <a:solidFill>
                  <a:srgbClr val="0066CC"/>
                </a:solidFill>
              </a:rPr>
              <a:t>BA0 &amp; BA1</a:t>
            </a:r>
          </a:p>
          <a:p>
            <a:r>
              <a:rPr lang="en-US" b="1">
                <a:solidFill>
                  <a:srgbClr val="0066CC"/>
                </a:solidFill>
              </a:rPr>
              <a:t>Select the register </a:t>
            </a:r>
          </a:p>
          <a:p>
            <a:r>
              <a:rPr lang="en-US" b="1">
                <a:solidFill>
                  <a:srgbClr val="0066CC"/>
                </a:solidFill>
              </a:rPr>
              <a:t>to read from</a:t>
            </a:r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7740650" y="3213100"/>
            <a:ext cx="1403350" cy="13700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200" b="1">
                <a:effectLst>
                  <a:outerShdw blurRad="38100" dist="38100" dir="2700000" algn="tl">
                    <a:srgbClr val="FFFFFF"/>
                  </a:outerShdw>
                </a:effectLst>
              </a:rPr>
              <a:t>The n-bit 4-to-1 muxes select the two register file outputs A and B, based on the inputs AA and BA</a:t>
            </a:r>
            <a:r>
              <a:rPr lang="en-US" sz="1200" b="1"/>
              <a:t>.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96" grpId="0"/>
      <p:bldP spid="1054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DB9E6-51B4-464A-AEF0-E216DF2A58F2}" type="slidenum">
              <a:rPr lang="ar-SA" smtClean="0"/>
              <a:pPr/>
              <a:t>12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29600" cy="633412"/>
          </a:xfrm>
        </p:spPr>
        <p:txBody>
          <a:bodyPr/>
          <a:lstStyle/>
          <a:p>
            <a:pPr eaLnBrk="1" hangingPunct="1"/>
            <a:r>
              <a:rPr lang="en-US" smtClean="0"/>
              <a:t>Explaining the register file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2-to-4 decoder selects one of the four registers for writing. </a:t>
            </a:r>
            <a:r>
              <a:rPr lang="en-US" u="sng" dirty="0" smtClean="0"/>
              <a:t>If </a:t>
            </a:r>
            <a:r>
              <a:rPr lang="en-US" u="sng" dirty="0" smtClean="0">
                <a:solidFill>
                  <a:srgbClr val="3333FF"/>
                </a:solidFill>
              </a:rPr>
              <a:t>WR = 1</a:t>
            </a:r>
            <a:r>
              <a:rPr lang="en-US" u="sng" dirty="0" smtClean="0"/>
              <a:t>, the decoder will be enabled and one of the Load signals will be active.</a:t>
            </a:r>
          </a:p>
          <a:p>
            <a:pPr eaLnBrk="1" hangingPunct="1">
              <a:buFontTx/>
              <a:buNone/>
              <a:defRPr/>
            </a:pPr>
            <a:endParaRPr lang="en-US" u="sng" dirty="0" smtClean="0"/>
          </a:p>
          <a:p>
            <a:pPr eaLnBrk="1" hangingPunct="1">
              <a:defRPr/>
            </a:pPr>
            <a:r>
              <a:rPr lang="en-US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n-bit 4-to-1 </a:t>
            </a:r>
            <a:r>
              <a:rPr lang="en-US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muxes</a:t>
            </a:r>
            <a:r>
              <a:rPr lang="en-US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select the two register file outputs A and B, based on the inputs AA and BA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need to be able to read two registers at once because most arithmetic operations require two operands</a:t>
            </a:r>
            <a:r>
              <a:rPr lang="en-US" dirty="0" smtClean="0"/>
              <a:t>.</a:t>
            </a:r>
          </a:p>
        </p:txBody>
      </p:sp>
      <p:pic>
        <p:nvPicPr>
          <p:cNvPr id="3078" name="Picture 4" descr="BS00994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9925" y="4437063"/>
            <a:ext cx="18510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9" name="Group 4"/>
          <p:cNvGrpSpPr>
            <a:grpSpLocks/>
          </p:cNvGrpSpPr>
          <p:nvPr/>
        </p:nvGrpSpPr>
        <p:grpSpPr bwMode="auto">
          <a:xfrm>
            <a:off x="4786313" y="4786313"/>
            <a:ext cx="4357687" cy="1884362"/>
            <a:chOff x="912" y="912"/>
            <a:chExt cx="3985" cy="3054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/>
          </p:nvGraphicFramePr>
          <p:xfrm>
            <a:off x="912" y="912"/>
            <a:ext cx="3985" cy="3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Bitmap Image" r:id="rId5" imgW="6323810" imgH="4847619" progId="PBrush">
                    <p:embed/>
                  </p:oleObj>
                </mc:Choice>
                <mc:Fallback>
                  <p:oleObj name="Bitmap Image" r:id="rId5" imgW="6323810" imgH="4847619" progId="PBrush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912"/>
                          <a:ext cx="3985" cy="3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80" name="Group 6"/>
            <p:cNvGrpSpPr>
              <a:grpSpLocks/>
            </p:cNvGrpSpPr>
            <p:nvPr/>
          </p:nvGrpSpPr>
          <p:grpSpPr bwMode="auto">
            <a:xfrm>
              <a:off x="1248" y="976"/>
              <a:ext cx="3312" cy="2816"/>
              <a:chOff x="1248" y="976"/>
              <a:chExt cx="3312" cy="2816"/>
            </a:xfrm>
          </p:grpSpPr>
          <p:sp>
            <p:nvSpPr>
              <p:cNvPr id="3081" name="Rectangle 7"/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3312" cy="2400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prstDash val="sysDot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grpSp>
            <p:nvGrpSpPr>
              <p:cNvPr id="3082" name="Group 8"/>
              <p:cNvGrpSpPr>
                <a:grpSpLocks/>
              </p:cNvGrpSpPr>
              <p:nvPr/>
            </p:nvGrpSpPr>
            <p:grpSpPr bwMode="auto">
              <a:xfrm>
                <a:off x="3072" y="3631"/>
                <a:ext cx="216" cy="161"/>
                <a:chOff x="3072" y="3631"/>
                <a:chExt cx="216" cy="161"/>
              </a:xfrm>
            </p:grpSpPr>
            <p:sp>
              <p:nvSpPr>
                <p:cNvPr id="308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44" y="3744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309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072" y="3631"/>
                  <a:ext cx="149" cy="15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solidFill>
                        <a:srgbClr val="FF0033"/>
                      </a:solidFill>
                      <a:latin typeface="Comic Sans MS" pitchFamily="66" charset="0"/>
                    </a:rPr>
                    <a:t>n</a:t>
                  </a:r>
                </a:p>
              </p:txBody>
            </p:sp>
          </p:grpSp>
          <p:grpSp>
            <p:nvGrpSpPr>
              <p:cNvPr id="3083" name="Group 11"/>
              <p:cNvGrpSpPr>
                <a:grpSpLocks/>
              </p:cNvGrpSpPr>
              <p:nvPr/>
            </p:nvGrpSpPr>
            <p:grpSpPr bwMode="auto">
              <a:xfrm>
                <a:off x="3825" y="3631"/>
                <a:ext cx="207" cy="161"/>
                <a:chOff x="3825" y="3631"/>
                <a:chExt cx="207" cy="161"/>
              </a:xfrm>
            </p:grpSpPr>
            <p:sp>
              <p:nvSpPr>
                <p:cNvPr id="308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888" y="3744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308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825" y="3631"/>
                  <a:ext cx="149" cy="15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solidFill>
                        <a:srgbClr val="FF0033"/>
                      </a:solidFill>
                      <a:latin typeface="Comic Sans MS" pitchFamily="66" charset="0"/>
                    </a:rPr>
                    <a:t>n</a:t>
                  </a:r>
                </a:p>
              </p:txBody>
            </p:sp>
          </p:grpSp>
          <p:grpSp>
            <p:nvGrpSpPr>
              <p:cNvPr id="3084" name="Group 14"/>
              <p:cNvGrpSpPr>
                <a:grpSpLocks/>
              </p:cNvGrpSpPr>
              <p:nvPr/>
            </p:nvGrpSpPr>
            <p:grpSpPr bwMode="auto">
              <a:xfrm>
                <a:off x="2448" y="976"/>
                <a:ext cx="201" cy="176"/>
                <a:chOff x="2448" y="784"/>
                <a:chExt cx="201" cy="176"/>
              </a:xfrm>
            </p:grpSpPr>
            <p:sp>
              <p:nvSpPr>
                <p:cNvPr id="30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505" y="912"/>
                  <a:ext cx="144" cy="48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308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448" y="784"/>
                  <a:ext cx="148" cy="15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solidFill>
                        <a:srgbClr val="FF0033"/>
                      </a:solidFill>
                      <a:latin typeface="Comic Sans MS" pitchFamily="66" charset="0"/>
                    </a:rPr>
                    <a:t>n</a:t>
                  </a:r>
                </a:p>
              </p:txBody>
            </p:sp>
          </p:grpSp>
        </p:grp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F1901-00B2-42DF-8AAD-534E6417AEF8}" type="slidenum">
              <a:rPr lang="ar-SA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29600" cy="346075"/>
          </a:xfrm>
        </p:spPr>
        <p:txBody>
          <a:bodyPr/>
          <a:lstStyle/>
          <a:p>
            <a:pPr eaLnBrk="1" hangingPunct="1"/>
            <a:r>
              <a:rPr lang="en-US" sz="3200" smtClean="0"/>
              <a:t>The all-important ALU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8893175" cy="5832475"/>
          </a:xfrm>
        </p:spPr>
        <p:txBody>
          <a:bodyPr/>
          <a:lstStyle/>
          <a:p>
            <a:pPr eaLnBrk="1" hangingPunct="1"/>
            <a:r>
              <a:rPr lang="en-US" sz="2000" smtClean="0"/>
              <a:t>The main job of a central processing unit is to “process,” or to perform computations....remember the ALU from way back when?</a:t>
            </a:r>
          </a:p>
          <a:p>
            <a:pPr eaLnBrk="1" hangingPunct="1"/>
            <a:r>
              <a:rPr lang="en-US" sz="2000" smtClean="0"/>
              <a:t>We’ll use the following general block symbol for the ALU.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000" smtClean="0">
                <a:solidFill>
                  <a:srgbClr val="3333FF"/>
                </a:solidFill>
              </a:rPr>
              <a:t>A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rgbClr val="3333FF"/>
                </a:solidFill>
              </a:rPr>
              <a:t>B</a:t>
            </a:r>
            <a:r>
              <a:rPr lang="en-US" sz="2000" smtClean="0"/>
              <a:t> are two n-bit numeric inputs.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000" smtClean="0">
                <a:solidFill>
                  <a:srgbClr val="3333FF"/>
                </a:solidFill>
              </a:rPr>
              <a:t>FS</a:t>
            </a:r>
            <a:r>
              <a:rPr lang="en-US" sz="2000" smtClean="0"/>
              <a:t> is an m-bit function select code, which picks one of 2</a:t>
            </a:r>
            <a:r>
              <a:rPr lang="en-US" sz="2000" baseline="50000" smtClean="0"/>
              <a:t>m</a:t>
            </a:r>
            <a:r>
              <a:rPr lang="en-US" sz="2000" smtClean="0"/>
              <a:t> functions.</a:t>
            </a:r>
          </a:p>
          <a:p>
            <a:pPr lvl="1" eaLnBrk="1" hangingPunct="1"/>
            <a:r>
              <a:rPr lang="en-US" sz="2000" smtClean="0"/>
              <a:t>The n-bit result is called </a:t>
            </a:r>
            <a:r>
              <a:rPr lang="en-US" sz="2000" smtClean="0">
                <a:solidFill>
                  <a:srgbClr val="3333FF"/>
                </a:solidFill>
              </a:rPr>
              <a:t>F</a:t>
            </a:r>
            <a:r>
              <a:rPr lang="en-US" sz="2000" smtClean="0"/>
              <a:t>.</a:t>
            </a:r>
          </a:p>
          <a:p>
            <a:pPr lvl="1" eaLnBrk="1" hangingPunct="1"/>
            <a:r>
              <a:rPr lang="en-US" sz="2000" smtClean="0"/>
              <a:t>Several </a:t>
            </a:r>
            <a:r>
              <a:rPr lang="en-US" sz="2000" smtClean="0">
                <a:solidFill>
                  <a:srgbClr val="FF0033"/>
                </a:solidFill>
              </a:rPr>
              <a:t>status bits</a:t>
            </a:r>
            <a:r>
              <a:rPr lang="en-US" sz="2000" smtClean="0"/>
              <a:t> provide more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smtClean="0"/>
              <a:t>	information about the output F:</a:t>
            </a:r>
          </a:p>
          <a:p>
            <a:pPr lvl="2" eaLnBrk="1" hangingPunct="1">
              <a:buClr>
                <a:schemeClr val="tx1"/>
              </a:buClr>
            </a:pPr>
            <a:r>
              <a:rPr lang="en-US" sz="2000" smtClean="0">
                <a:solidFill>
                  <a:srgbClr val="3333FF"/>
                </a:solidFill>
              </a:rPr>
              <a:t>V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3333FF"/>
                </a:solidFill>
              </a:rPr>
              <a:t>= 1</a:t>
            </a:r>
            <a:r>
              <a:rPr lang="en-US" sz="2000" smtClean="0"/>
              <a:t> in case of signed overflow.</a:t>
            </a:r>
          </a:p>
          <a:p>
            <a:pPr lvl="2" eaLnBrk="1" hangingPunct="1">
              <a:buClr>
                <a:schemeClr val="tx1"/>
              </a:buClr>
            </a:pPr>
            <a:r>
              <a:rPr lang="en-US" sz="2000" smtClean="0">
                <a:solidFill>
                  <a:srgbClr val="3333FF"/>
                </a:solidFill>
              </a:rPr>
              <a:t>C</a:t>
            </a:r>
            <a:r>
              <a:rPr lang="en-US" sz="2000" smtClean="0"/>
              <a:t> is the carry out.</a:t>
            </a:r>
          </a:p>
          <a:p>
            <a:pPr lvl="2" eaLnBrk="1" hangingPunct="1">
              <a:buClr>
                <a:schemeClr val="tx1"/>
              </a:buClr>
            </a:pPr>
            <a:r>
              <a:rPr lang="en-US" sz="2000" smtClean="0">
                <a:solidFill>
                  <a:srgbClr val="3333FF"/>
                </a:solidFill>
              </a:rPr>
              <a:t>N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3333FF"/>
                </a:solidFill>
              </a:rPr>
              <a:t>= 1</a:t>
            </a:r>
            <a:r>
              <a:rPr lang="en-US" sz="2000" smtClean="0"/>
              <a:t> if the result is negative.</a:t>
            </a:r>
          </a:p>
          <a:p>
            <a:pPr lvl="2" eaLnBrk="1" hangingPunct="1">
              <a:buClr>
                <a:schemeClr val="tx1"/>
              </a:buClr>
            </a:pPr>
            <a:r>
              <a:rPr lang="en-US" sz="2000" smtClean="0">
                <a:solidFill>
                  <a:srgbClr val="3333FF"/>
                </a:solidFill>
              </a:rPr>
              <a:t>Z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3333FF"/>
                </a:solidFill>
              </a:rPr>
              <a:t>= 1</a:t>
            </a:r>
            <a:r>
              <a:rPr lang="en-US" sz="2000" smtClean="0"/>
              <a:t> if the result is 0.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5334000" y="2971800"/>
            <a:ext cx="3048000" cy="2971800"/>
            <a:chOff x="3360" y="1872"/>
            <a:chExt cx="1920" cy="1872"/>
          </a:xfrm>
        </p:grpSpPr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4176" y="2256"/>
              <a:ext cx="18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4800" y="2256"/>
              <a:ext cx="17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4368" y="2688"/>
              <a:ext cx="31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ALU</a:t>
              </a:r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4416" y="3168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3792" y="3024"/>
              <a:ext cx="1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3792" y="2928"/>
              <a:ext cx="19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3792" y="2832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3792" y="2736"/>
              <a:ext cx="17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3792" y="2448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sp>
          <p:nvSpPr>
            <p:cNvPr id="24591" name="Rectangle 14"/>
            <p:cNvSpPr>
              <a:spLocks noChangeArrowheads="1"/>
            </p:cNvSpPr>
            <p:nvPr/>
          </p:nvSpPr>
          <p:spPr bwMode="auto">
            <a:xfrm>
              <a:off x="3792" y="2256"/>
              <a:ext cx="1488" cy="11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grpSp>
          <p:nvGrpSpPr>
            <p:cNvPr id="24592" name="Group 15"/>
            <p:cNvGrpSpPr>
              <a:grpSpLocks/>
            </p:cNvGrpSpPr>
            <p:nvPr/>
          </p:nvGrpSpPr>
          <p:grpSpPr bwMode="auto">
            <a:xfrm>
              <a:off x="4752" y="1872"/>
              <a:ext cx="216" cy="384"/>
              <a:chOff x="1968" y="2208"/>
              <a:chExt cx="216" cy="384"/>
            </a:xfrm>
          </p:grpSpPr>
          <p:sp>
            <p:nvSpPr>
              <p:cNvPr id="24609" name="Line 16"/>
              <p:cNvSpPr>
                <a:spLocks noChangeShapeType="1"/>
              </p:cNvSpPr>
              <p:nvPr/>
            </p:nvSpPr>
            <p:spPr bwMode="auto">
              <a:xfrm flipV="1">
                <a:off x="2016" y="2368"/>
                <a:ext cx="168" cy="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24610" name="Text Box 17"/>
              <p:cNvSpPr txBox="1">
                <a:spLocks noChangeArrowheads="1"/>
              </p:cNvSpPr>
              <p:nvPr/>
            </p:nvSpPr>
            <p:spPr bwMode="auto">
              <a:xfrm>
                <a:off x="1968" y="2256"/>
                <a:ext cx="16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  <p:sp>
            <p:nvSpPr>
              <p:cNvPr id="24611" name="Line 18"/>
              <p:cNvSpPr>
                <a:spLocks noChangeShapeType="1"/>
              </p:cNvSpPr>
              <p:nvPr/>
            </p:nvSpPr>
            <p:spPr bwMode="auto">
              <a:xfrm rot="5400000">
                <a:off x="1920" y="240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24593" name="Group 19"/>
            <p:cNvGrpSpPr>
              <a:grpSpLocks/>
            </p:cNvGrpSpPr>
            <p:nvPr/>
          </p:nvGrpSpPr>
          <p:grpSpPr bwMode="auto">
            <a:xfrm>
              <a:off x="4128" y="1872"/>
              <a:ext cx="216" cy="384"/>
              <a:chOff x="1968" y="2208"/>
              <a:chExt cx="216" cy="384"/>
            </a:xfrm>
          </p:grpSpPr>
          <p:sp>
            <p:nvSpPr>
              <p:cNvPr id="24606" name="Line 20"/>
              <p:cNvSpPr>
                <a:spLocks noChangeShapeType="1"/>
              </p:cNvSpPr>
              <p:nvPr/>
            </p:nvSpPr>
            <p:spPr bwMode="auto">
              <a:xfrm flipV="1">
                <a:off x="2016" y="2368"/>
                <a:ext cx="168" cy="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24607" name="Text Box 21"/>
              <p:cNvSpPr txBox="1">
                <a:spLocks noChangeArrowheads="1"/>
              </p:cNvSpPr>
              <p:nvPr/>
            </p:nvSpPr>
            <p:spPr bwMode="auto">
              <a:xfrm>
                <a:off x="1968" y="2256"/>
                <a:ext cx="16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  <p:sp>
            <p:nvSpPr>
              <p:cNvPr id="24608" name="Line 22"/>
              <p:cNvSpPr>
                <a:spLocks noChangeShapeType="1"/>
              </p:cNvSpPr>
              <p:nvPr/>
            </p:nvSpPr>
            <p:spPr bwMode="auto">
              <a:xfrm rot="5400000">
                <a:off x="1920" y="240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24594" name="Group 23"/>
            <p:cNvGrpSpPr>
              <a:grpSpLocks/>
            </p:cNvGrpSpPr>
            <p:nvPr/>
          </p:nvGrpSpPr>
          <p:grpSpPr bwMode="auto">
            <a:xfrm>
              <a:off x="4368" y="3360"/>
              <a:ext cx="216" cy="384"/>
              <a:chOff x="1968" y="2208"/>
              <a:chExt cx="216" cy="384"/>
            </a:xfrm>
          </p:grpSpPr>
          <p:sp>
            <p:nvSpPr>
              <p:cNvPr id="24603" name="Line 24"/>
              <p:cNvSpPr>
                <a:spLocks noChangeShapeType="1"/>
              </p:cNvSpPr>
              <p:nvPr/>
            </p:nvSpPr>
            <p:spPr bwMode="auto">
              <a:xfrm flipV="1">
                <a:off x="2016" y="2368"/>
                <a:ext cx="168" cy="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24604" name="Text Box 25"/>
              <p:cNvSpPr txBox="1">
                <a:spLocks noChangeArrowheads="1"/>
              </p:cNvSpPr>
              <p:nvPr/>
            </p:nvSpPr>
            <p:spPr bwMode="auto">
              <a:xfrm>
                <a:off x="1968" y="2256"/>
                <a:ext cx="16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  <p:sp>
            <p:nvSpPr>
              <p:cNvPr id="24605" name="Line 26"/>
              <p:cNvSpPr>
                <a:spLocks noChangeShapeType="1"/>
              </p:cNvSpPr>
              <p:nvPr/>
            </p:nvSpPr>
            <p:spPr bwMode="auto">
              <a:xfrm rot="5400000">
                <a:off x="1920" y="240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24595" name="Group 27"/>
            <p:cNvGrpSpPr>
              <a:grpSpLocks/>
            </p:cNvGrpSpPr>
            <p:nvPr/>
          </p:nvGrpSpPr>
          <p:grpSpPr bwMode="auto">
            <a:xfrm>
              <a:off x="3360" y="2400"/>
              <a:ext cx="432" cy="240"/>
              <a:chOff x="576" y="1152"/>
              <a:chExt cx="432" cy="240"/>
            </a:xfrm>
          </p:grpSpPr>
          <p:sp>
            <p:nvSpPr>
              <p:cNvPr id="24600" name="Line 28"/>
              <p:cNvSpPr>
                <a:spLocks noChangeShapeType="1"/>
              </p:cNvSpPr>
              <p:nvPr/>
            </p:nvSpPr>
            <p:spPr bwMode="auto">
              <a:xfrm flipH="1">
                <a:off x="768" y="1201"/>
                <a:ext cx="96" cy="1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24601" name="Text Box 29"/>
              <p:cNvSpPr txBox="1">
                <a:spLocks noChangeArrowheads="1"/>
              </p:cNvSpPr>
              <p:nvPr/>
            </p:nvSpPr>
            <p:spPr bwMode="auto">
              <a:xfrm>
                <a:off x="672" y="1152"/>
                <a:ext cx="191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m</a:t>
                </a:r>
              </a:p>
            </p:txBody>
          </p:sp>
          <p:sp>
            <p:nvSpPr>
              <p:cNvPr id="24602" name="Line 30"/>
              <p:cNvSpPr>
                <a:spLocks noChangeShapeType="1"/>
              </p:cNvSpPr>
              <p:nvPr/>
            </p:nvSpPr>
            <p:spPr bwMode="auto">
              <a:xfrm>
                <a:off x="576" y="1296"/>
                <a:ext cx="4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24596" name="Line 31"/>
            <p:cNvSpPr>
              <a:spLocks noChangeShapeType="1"/>
            </p:cNvSpPr>
            <p:nvPr/>
          </p:nvSpPr>
          <p:spPr bwMode="auto">
            <a:xfrm flipH="1">
              <a:off x="3456" y="28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4597" name="Line 32"/>
            <p:cNvSpPr>
              <a:spLocks noChangeShapeType="1"/>
            </p:cNvSpPr>
            <p:nvPr/>
          </p:nvSpPr>
          <p:spPr bwMode="auto">
            <a:xfrm flipH="1">
              <a:off x="3456" y="292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4598" name="Line 33"/>
            <p:cNvSpPr>
              <a:spLocks noChangeShapeType="1"/>
            </p:cNvSpPr>
            <p:nvPr/>
          </p:nvSpPr>
          <p:spPr bwMode="auto">
            <a:xfrm flipH="1">
              <a:off x="3456" y="30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4599" name="Line 34"/>
            <p:cNvSpPr>
              <a:spLocks noChangeShapeType="1"/>
            </p:cNvSpPr>
            <p:nvPr/>
          </p:nvSpPr>
          <p:spPr bwMode="auto">
            <a:xfrm flipH="1">
              <a:off x="3456" y="312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70B2D5-EACB-46B0-8200-62AE418B173D}" type="slidenum">
              <a:rPr lang="ar-SA" smtClean="0"/>
              <a:pPr/>
              <a:t>14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29600" cy="633412"/>
          </a:xfrm>
        </p:spPr>
        <p:txBody>
          <a:bodyPr/>
          <a:lstStyle/>
          <a:p>
            <a:pPr eaLnBrk="1" hangingPunct="1"/>
            <a:r>
              <a:rPr lang="en-US" sz="3200" smtClean="0"/>
              <a:t>ALU functions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5113338" cy="5256213"/>
          </a:xfrm>
        </p:spPr>
        <p:txBody>
          <a:bodyPr/>
          <a:lstStyle/>
          <a:p>
            <a:pPr eaLnBrk="1" hangingPunct="1"/>
            <a:r>
              <a:rPr lang="en-US" smtClean="0"/>
              <a:t>For concrete examples, we’ll use the ALU as it’s presented in chapter 4.</a:t>
            </a:r>
          </a:p>
          <a:p>
            <a:pPr eaLnBrk="1" hangingPunct="1"/>
            <a:r>
              <a:rPr lang="en-US" smtClean="0"/>
              <a:t>The function select code FS is 4 bits long, but there are only 15 different functions here.</a:t>
            </a:r>
          </a:p>
          <a:p>
            <a:pPr eaLnBrk="1" hangingPunct="1"/>
            <a:r>
              <a:rPr lang="en-US" smtClean="0"/>
              <a:t>We use an alternative notation for AND and OR to avoid confusion with arithmetic operations.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5416550" y="1066800"/>
          <a:ext cx="34544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4" imgW="3515260" imgH="4865643" progId="Word.Document.8">
                  <p:embed/>
                </p:oleObj>
              </mc:Choice>
              <mc:Fallback>
                <p:oleObj name="Document" r:id="rId4" imgW="3515260" imgH="486564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1066800"/>
                        <a:ext cx="3454400" cy="479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5508625" y="4797425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SA"/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5508625" y="3644900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SA"/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5508625" y="1916113"/>
            <a:ext cx="280828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913351-B7E2-439D-BA17-18128D30C164}" type="slidenum">
              <a:rPr lang="ar-SA" smtClean="0"/>
              <a:pPr/>
              <a:t>15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561975"/>
          </a:xfrm>
        </p:spPr>
        <p:txBody>
          <a:bodyPr/>
          <a:lstStyle/>
          <a:p>
            <a:pPr eaLnBrk="1" hangingPunct="1"/>
            <a:r>
              <a:rPr lang="en-US" sz="3200" smtClean="0"/>
              <a:t>My first datapath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5119688" cy="576103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Here is the most basic datapath.</a:t>
            </a:r>
          </a:p>
          <a:p>
            <a:pPr lvl="1" eaLnBrk="1" hangingPunct="1">
              <a:defRPr/>
            </a:pPr>
            <a:r>
              <a:rPr lang="en-US" sz="2000" smtClean="0"/>
              <a:t>The ALU’s two data inputs come from the register file.</a:t>
            </a:r>
          </a:p>
          <a:p>
            <a:pPr lvl="1" eaLnBrk="1" hangingPunct="1">
              <a:defRPr/>
            </a:pPr>
            <a:r>
              <a:rPr lang="en-US" sz="2000" smtClean="0"/>
              <a:t>The ALU computes a result, which is saved back to the registers.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smtClean="0">
              <a:solidFill>
                <a:srgbClr val="3333FF"/>
              </a:solidFill>
            </a:endParaRPr>
          </a:p>
          <a:p>
            <a:pPr eaLnBrk="1" hangingPunct="1">
              <a:buClr>
                <a:schemeClr val="tx1"/>
              </a:buClr>
              <a:defRPr/>
            </a:pPr>
            <a:endParaRPr lang="en-US" smtClean="0">
              <a:solidFill>
                <a:srgbClr val="3333FF"/>
              </a:solidFill>
            </a:endParaRPr>
          </a:p>
          <a:p>
            <a:pPr eaLnBrk="1" hangingPunct="1">
              <a:buClr>
                <a:schemeClr val="tx1"/>
              </a:buClr>
              <a:defRPr/>
            </a:pPr>
            <a:r>
              <a:rPr lang="en-US" smtClean="0">
                <a:solidFill>
                  <a:srgbClr val="3333FF"/>
                </a:solidFill>
              </a:rPr>
              <a:t>WR</a:t>
            </a:r>
            <a:r>
              <a:rPr lang="en-US" smtClean="0"/>
              <a:t>, </a:t>
            </a:r>
            <a:r>
              <a:rPr lang="en-US" smtClean="0">
                <a:solidFill>
                  <a:srgbClr val="3333FF"/>
                </a:solidFill>
              </a:rPr>
              <a:t>DA</a:t>
            </a:r>
            <a:r>
              <a:rPr lang="en-US" smtClean="0"/>
              <a:t>, </a:t>
            </a:r>
            <a:r>
              <a:rPr lang="en-US" smtClean="0">
                <a:solidFill>
                  <a:srgbClr val="3333FF"/>
                </a:solidFill>
              </a:rPr>
              <a:t>AA</a:t>
            </a:r>
            <a:r>
              <a:rPr lang="en-US" smtClean="0"/>
              <a:t>, </a:t>
            </a:r>
            <a:r>
              <a:rPr lang="en-US" smtClean="0">
                <a:solidFill>
                  <a:srgbClr val="3333FF"/>
                </a:solidFill>
              </a:rPr>
              <a:t>BA</a:t>
            </a:r>
            <a:r>
              <a:rPr lang="en-US" smtClean="0"/>
              <a:t> and </a:t>
            </a:r>
            <a:r>
              <a:rPr lang="en-US" smtClean="0">
                <a:solidFill>
                  <a:srgbClr val="3333FF"/>
                </a:solidFill>
              </a:rPr>
              <a:t>FS</a:t>
            </a:r>
            <a:r>
              <a:rPr lang="en-US" smtClean="0"/>
              <a:t> are </a:t>
            </a:r>
            <a:r>
              <a:rPr lang="en-US" smtClean="0">
                <a:solidFill>
                  <a:srgbClr val="FF0033"/>
                </a:solidFill>
              </a:rPr>
              <a:t>control signals</a:t>
            </a:r>
            <a:r>
              <a:rPr lang="en-US" smtClean="0"/>
              <a:t>. Their values determine the exact actions taken by the datapath— </a:t>
            </a:r>
            <a:r>
              <a:rPr lang="en-US" u="sng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which registers are used and for what operation</a:t>
            </a:r>
            <a:r>
              <a:rPr lang="en-US" smtClean="0"/>
              <a:t>.</a:t>
            </a: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5181600" y="981075"/>
            <a:ext cx="3714750" cy="4800600"/>
            <a:chOff x="3216" y="624"/>
            <a:chExt cx="2340" cy="3024"/>
          </a:xfrm>
        </p:grpSpPr>
        <p:sp>
          <p:nvSpPr>
            <p:cNvPr id="25627" name="Text Box 5"/>
            <p:cNvSpPr txBox="1">
              <a:spLocks noChangeArrowheads="1"/>
            </p:cNvSpPr>
            <p:nvPr/>
          </p:nvSpPr>
          <p:spPr bwMode="auto">
            <a:xfrm>
              <a:off x="4272" y="768"/>
              <a:ext cx="41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 data</a:t>
              </a:r>
            </a:p>
          </p:txBody>
        </p:sp>
        <p:sp>
          <p:nvSpPr>
            <p:cNvPr id="25628" name="Text Box 6"/>
            <p:cNvSpPr txBox="1">
              <a:spLocks noChangeArrowheads="1"/>
            </p:cNvSpPr>
            <p:nvPr/>
          </p:nvSpPr>
          <p:spPr bwMode="auto">
            <a:xfrm>
              <a:off x="3696" y="912"/>
              <a:ext cx="38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Write</a:t>
              </a:r>
            </a:p>
          </p:txBody>
        </p:sp>
        <p:sp>
          <p:nvSpPr>
            <p:cNvPr id="25629" name="Text Box 7"/>
            <p:cNvSpPr txBox="1">
              <a:spLocks noChangeArrowheads="1"/>
            </p:cNvSpPr>
            <p:nvPr/>
          </p:nvSpPr>
          <p:spPr bwMode="auto">
            <a:xfrm>
              <a:off x="3696" y="1104"/>
              <a:ext cx="56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 address</a:t>
              </a:r>
            </a:p>
          </p:txBody>
        </p:sp>
        <p:sp>
          <p:nvSpPr>
            <p:cNvPr id="25630" name="Text Box 8"/>
            <p:cNvSpPr txBox="1">
              <a:spLocks noChangeArrowheads="1"/>
            </p:cNvSpPr>
            <p:nvPr/>
          </p:nvSpPr>
          <p:spPr bwMode="auto">
            <a:xfrm>
              <a:off x="3696" y="1680"/>
              <a:ext cx="56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 address</a:t>
              </a:r>
            </a:p>
          </p:txBody>
        </p:sp>
        <p:sp>
          <p:nvSpPr>
            <p:cNvPr id="25631" name="Text Box 9"/>
            <p:cNvSpPr txBox="1">
              <a:spLocks noChangeArrowheads="1"/>
            </p:cNvSpPr>
            <p:nvPr/>
          </p:nvSpPr>
          <p:spPr bwMode="auto">
            <a:xfrm>
              <a:off x="4656" y="1680"/>
              <a:ext cx="56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 address</a:t>
              </a:r>
            </a:p>
          </p:txBody>
        </p:sp>
        <p:sp>
          <p:nvSpPr>
            <p:cNvPr id="25632" name="Text Box 10"/>
            <p:cNvSpPr txBox="1">
              <a:spLocks noChangeArrowheads="1"/>
            </p:cNvSpPr>
            <p:nvPr/>
          </p:nvSpPr>
          <p:spPr bwMode="auto">
            <a:xfrm>
              <a:off x="3936" y="1920"/>
              <a:ext cx="41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 data</a:t>
              </a:r>
            </a:p>
          </p:txBody>
        </p:sp>
        <p:sp>
          <p:nvSpPr>
            <p:cNvPr id="25633" name="Text Box 11"/>
            <p:cNvSpPr txBox="1">
              <a:spLocks noChangeArrowheads="1"/>
            </p:cNvSpPr>
            <p:nvPr/>
          </p:nvSpPr>
          <p:spPr bwMode="auto">
            <a:xfrm>
              <a:off x="4560" y="1920"/>
              <a:ext cx="40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 data</a:t>
              </a:r>
            </a:p>
          </p:txBody>
        </p:sp>
        <p:sp>
          <p:nvSpPr>
            <p:cNvPr id="25634" name="Text Box 12"/>
            <p:cNvSpPr txBox="1">
              <a:spLocks noChangeArrowheads="1"/>
            </p:cNvSpPr>
            <p:nvPr/>
          </p:nvSpPr>
          <p:spPr bwMode="auto">
            <a:xfrm>
              <a:off x="4080" y="1344"/>
              <a:ext cx="72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Register File</a:t>
              </a:r>
            </a:p>
          </p:txBody>
        </p:sp>
        <p:sp>
          <p:nvSpPr>
            <p:cNvPr id="25635" name="Text Box 13"/>
            <p:cNvSpPr txBox="1">
              <a:spLocks noChangeArrowheads="1"/>
            </p:cNvSpPr>
            <p:nvPr/>
          </p:nvSpPr>
          <p:spPr bwMode="auto">
            <a:xfrm>
              <a:off x="3312" y="912"/>
              <a:ext cx="27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WR</a:t>
              </a:r>
            </a:p>
          </p:txBody>
        </p:sp>
        <p:sp>
          <p:nvSpPr>
            <p:cNvPr id="25636" name="Text Box 14"/>
            <p:cNvSpPr txBox="1">
              <a:spLocks noChangeArrowheads="1"/>
            </p:cNvSpPr>
            <p:nvPr/>
          </p:nvSpPr>
          <p:spPr bwMode="auto">
            <a:xfrm>
              <a:off x="3312" y="1104"/>
              <a:ext cx="25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DA</a:t>
              </a:r>
            </a:p>
          </p:txBody>
        </p:sp>
        <p:sp>
          <p:nvSpPr>
            <p:cNvPr id="25637" name="Text Box 15"/>
            <p:cNvSpPr txBox="1">
              <a:spLocks noChangeArrowheads="1"/>
            </p:cNvSpPr>
            <p:nvPr/>
          </p:nvSpPr>
          <p:spPr bwMode="auto">
            <a:xfrm>
              <a:off x="3312" y="1680"/>
              <a:ext cx="25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AA</a:t>
              </a:r>
            </a:p>
          </p:txBody>
        </p:sp>
        <p:sp>
          <p:nvSpPr>
            <p:cNvPr id="25638" name="Text Box 16"/>
            <p:cNvSpPr txBox="1">
              <a:spLocks noChangeArrowheads="1"/>
            </p:cNvSpPr>
            <p:nvPr/>
          </p:nvSpPr>
          <p:spPr bwMode="auto">
            <a:xfrm>
              <a:off x="5280" y="1680"/>
              <a:ext cx="27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BA</a:t>
              </a:r>
            </a:p>
          </p:txBody>
        </p:sp>
        <p:sp>
          <p:nvSpPr>
            <p:cNvPr id="25639" name="Rectangle 17"/>
            <p:cNvSpPr>
              <a:spLocks noChangeArrowheads="1"/>
            </p:cNvSpPr>
            <p:nvPr/>
          </p:nvSpPr>
          <p:spPr bwMode="auto">
            <a:xfrm>
              <a:off x="3696" y="768"/>
              <a:ext cx="1488" cy="1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5640" name="Line 18"/>
            <p:cNvSpPr>
              <a:spLocks noChangeShapeType="1"/>
            </p:cNvSpPr>
            <p:nvPr/>
          </p:nvSpPr>
          <p:spPr bwMode="auto">
            <a:xfrm flipH="1">
              <a:off x="5184" y="177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41" name="Line 19"/>
            <p:cNvSpPr>
              <a:spLocks noChangeShapeType="1"/>
            </p:cNvSpPr>
            <p:nvPr/>
          </p:nvSpPr>
          <p:spPr bwMode="auto">
            <a:xfrm rot="5400000">
              <a:off x="4032" y="22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42" name="Line 20"/>
            <p:cNvSpPr>
              <a:spLocks noChangeShapeType="1"/>
            </p:cNvSpPr>
            <p:nvPr/>
          </p:nvSpPr>
          <p:spPr bwMode="auto">
            <a:xfrm rot="5400000">
              <a:off x="4656" y="22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43" name="Line 21"/>
            <p:cNvSpPr>
              <a:spLocks noChangeShapeType="1"/>
            </p:cNvSpPr>
            <p:nvPr/>
          </p:nvSpPr>
          <p:spPr bwMode="auto">
            <a:xfrm rot="5400000">
              <a:off x="4440" y="69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44" name="Text Box 22"/>
            <p:cNvSpPr txBox="1">
              <a:spLocks noChangeArrowheads="1"/>
            </p:cNvSpPr>
            <p:nvPr/>
          </p:nvSpPr>
          <p:spPr bwMode="auto">
            <a:xfrm>
              <a:off x="4080" y="2400"/>
              <a:ext cx="18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5645" name="Text Box 23"/>
            <p:cNvSpPr txBox="1">
              <a:spLocks noChangeArrowheads="1"/>
            </p:cNvSpPr>
            <p:nvPr/>
          </p:nvSpPr>
          <p:spPr bwMode="auto">
            <a:xfrm>
              <a:off x="4704" y="2400"/>
              <a:ext cx="17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25646" name="Text Box 24"/>
            <p:cNvSpPr txBox="1">
              <a:spLocks noChangeArrowheads="1"/>
            </p:cNvSpPr>
            <p:nvPr/>
          </p:nvSpPr>
          <p:spPr bwMode="auto">
            <a:xfrm>
              <a:off x="4272" y="2832"/>
              <a:ext cx="31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ALU</a:t>
              </a:r>
            </a:p>
          </p:txBody>
        </p:sp>
        <p:sp>
          <p:nvSpPr>
            <p:cNvPr id="25647" name="Text Box 25"/>
            <p:cNvSpPr txBox="1">
              <a:spLocks noChangeArrowheads="1"/>
            </p:cNvSpPr>
            <p:nvPr/>
          </p:nvSpPr>
          <p:spPr bwMode="auto">
            <a:xfrm>
              <a:off x="4320" y="3312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25648" name="Text Box 26"/>
            <p:cNvSpPr txBox="1">
              <a:spLocks noChangeArrowheads="1"/>
            </p:cNvSpPr>
            <p:nvPr/>
          </p:nvSpPr>
          <p:spPr bwMode="auto">
            <a:xfrm>
              <a:off x="3696" y="3168"/>
              <a:ext cx="1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25649" name="Text Box 27"/>
            <p:cNvSpPr txBox="1">
              <a:spLocks noChangeArrowheads="1"/>
            </p:cNvSpPr>
            <p:nvPr/>
          </p:nvSpPr>
          <p:spPr bwMode="auto">
            <a:xfrm>
              <a:off x="3696" y="3072"/>
              <a:ext cx="19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5650" name="Text Box 28"/>
            <p:cNvSpPr txBox="1">
              <a:spLocks noChangeArrowheads="1"/>
            </p:cNvSpPr>
            <p:nvPr/>
          </p:nvSpPr>
          <p:spPr bwMode="auto">
            <a:xfrm>
              <a:off x="3696" y="2976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5651" name="Text Box 29"/>
            <p:cNvSpPr txBox="1">
              <a:spLocks noChangeArrowheads="1"/>
            </p:cNvSpPr>
            <p:nvPr/>
          </p:nvSpPr>
          <p:spPr bwMode="auto">
            <a:xfrm>
              <a:off x="3696" y="2880"/>
              <a:ext cx="17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25652" name="Text Box 30"/>
            <p:cNvSpPr txBox="1">
              <a:spLocks noChangeArrowheads="1"/>
            </p:cNvSpPr>
            <p:nvPr/>
          </p:nvSpPr>
          <p:spPr bwMode="auto">
            <a:xfrm>
              <a:off x="3696" y="2592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sp>
          <p:nvSpPr>
            <p:cNvPr id="25653" name="Rectangle 31"/>
            <p:cNvSpPr>
              <a:spLocks noChangeArrowheads="1"/>
            </p:cNvSpPr>
            <p:nvPr/>
          </p:nvSpPr>
          <p:spPr bwMode="auto">
            <a:xfrm>
              <a:off x="3696" y="2400"/>
              <a:ext cx="1488" cy="11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5654" name="Line 32"/>
            <p:cNvSpPr>
              <a:spLocks noChangeShapeType="1"/>
            </p:cNvSpPr>
            <p:nvPr/>
          </p:nvSpPr>
          <p:spPr bwMode="auto">
            <a:xfrm rot="5400000">
              <a:off x="4344" y="357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55" name="Line 33"/>
            <p:cNvSpPr>
              <a:spLocks noChangeShapeType="1"/>
            </p:cNvSpPr>
            <p:nvPr/>
          </p:nvSpPr>
          <p:spPr bwMode="auto">
            <a:xfrm>
              <a:off x="3552" y="29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56" name="Line 34"/>
            <p:cNvSpPr>
              <a:spLocks noChangeShapeType="1"/>
            </p:cNvSpPr>
            <p:nvPr/>
          </p:nvSpPr>
          <p:spPr bwMode="auto">
            <a:xfrm>
              <a:off x="3552" y="30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57" name="Line 35"/>
            <p:cNvSpPr>
              <a:spLocks noChangeShapeType="1"/>
            </p:cNvSpPr>
            <p:nvPr/>
          </p:nvSpPr>
          <p:spPr bwMode="auto">
            <a:xfrm>
              <a:off x="3552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58" name="Line 36"/>
            <p:cNvSpPr>
              <a:spLocks noChangeShapeType="1"/>
            </p:cNvSpPr>
            <p:nvPr/>
          </p:nvSpPr>
          <p:spPr bwMode="auto">
            <a:xfrm>
              <a:off x="3552" y="32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59" name="Line 37"/>
            <p:cNvSpPr>
              <a:spLocks noChangeShapeType="1"/>
            </p:cNvSpPr>
            <p:nvPr/>
          </p:nvSpPr>
          <p:spPr bwMode="auto">
            <a:xfrm flipH="1">
              <a:off x="3552" y="177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60" name="Line 38"/>
            <p:cNvSpPr>
              <a:spLocks noChangeShapeType="1"/>
            </p:cNvSpPr>
            <p:nvPr/>
          </p:nvSpPr>
          <p:spPr bwMode="auto">
            <a:xfrm flipH="1">
              <a:off x="3552" y="120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61" name="Line 39"/>
            <p:cNvSpPr>
              <a:spLocks noChangeShapeType="1"/>
            </p:cNvSpPr>
            <p:nvPr/>
          </p:nvSpPr>
          <p:spPr bwMode="auto">
            <a:xfrm flipH="1">
              <a:off x="3552" y="268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62" name="Line 40"/>
            <p:cNvSpPr>
              <a:spLocks noChangeShapeType="1"/>
            </p:cNvSpPr>
            <p:nvPr/>
          </p:nvSpPr>
          <p:spPr bwMode="auto">
            <a:xfrm>
              <a:off x="3552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63" name="Text Box 41"/>
            <p:cNvSpPr txBox="1">
              <a:spLocks noChangeArrowheads="1"/>
            </p:cNvSpPr>
            <p:nvPr/>
          </p:nvSpPr>
          <p:spPr bwMode="auto">
            <a:xfrm>
              <a:off x="3312" y="2592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sp>
          <p:nvSpPr>
            <p:cNvPr id="25664" name="Line 42"/>
            <p:cNvSpPr>
              <a:spLocks noChangeShapeType="1"/>
            </p:cNvSpPr>
            <p:nvPr/>
          </p:nvSpPr>
          <p:spPr bwMode="auto">
            <a:xfrm flipH="1" flipV="1">
              <a:off x="3216" y="624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65" name="Line 43"/>
            <p:cNvSpPr>
              <a:spLocks noChangeShapeType="1"/>
            </p:cNvSpPr>
            <p:nvPr/>
          </p:nvSpPr>
          <p:spPr bwMode="auto">
            <a:xfrm flipH="1">
              <a:off x="3216" y="3648"/>
              <a:ext cx="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66" name="Line 44"/>
            <p:cNvSpPr>
              <a:spLocks noChangeShapeType="1"/>
            </p:cNvSpPr>
            <p:nvPr/>
          </p:nvSpPr>
          <p:spPr bwMode="auto">
            <a:xfrm rot="5400000">
              <a:off x="1704" y="213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</p:grpSp>
      <p:grpSp>
        <p:nvGrpSpPr>
          <p:cNvPr id="25606" name="Group 45"/>
          <p:cNvGrpSpPr>
            <a:grpSpLocks/>
          </p:cNvGrpSpPr>
          <p:nvPr/>
        </p:nvGrpSpPr>
        <p:grpSpPr bwMode="auto">
          <a:xfrm>
            <a:off x="4953000" y="5105400"/>
            <a:ext cx="381000" cy="277813"/>
            <a:chOff x="3792" y="2880"/>
            <a:chExt cx="240" cy="175"/>
          </a:xfrm>
        </p:grpSpPr>
        <p:sp>
          <p:nvSpPr>
            <p:cNvPr id="25625" name="Line 46"/>
            <p:cNvSpPr>
              <a:spLocks noChangeShapeType="1"/>
            </p:cNvSpPr>
            <p:nvPr/>
          </p:nvSpPr>
          <p:spPr bwMode="auto">
            <a:xfrm flipV="1">
              <a:off x="3847" y="2976"/>
              <a:ext cx="185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26" name="Text Box 47"/>
            <p:cNvSpPr txBox="1">
              <a:spLocks noChangeArrowheads="1"/>
            </p:cNvSpPr>
            <p:nvPr/>
          </p:nvSpPr>
          <p:spPr bwMode="auto">
            <a:xfrm>
              <a:off x="3792" y="2880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25607" name="Group 48"/>
          <p:cNvGrpSpPr>
            <a:grpSpLocks/>
          </p:cNvGrpSpPr>
          <p:nvPr/>
        </p:nvGrpSpPr>
        <p:grpSpPr bwMode="auto">
          <a:xfrm>
            <a:off x="6477000" y="3352800"/>
            <a:ext cx="381000" cy="277813"/>
            <a:chOff x="3792" y="2880"/>
            <a:chExt cx="240" cy="175"/>
          </a:xfrm>
        </p:grpSpPr>
        <p:sp>
          <p:nvSpPr>
            <p:cNvPr id="25623" name="Line 49"/>
            <p:cNvSpPr>
              <a:spLocks noChangeShapeType="1"/>
            </p:cNvSpPr>
            <p:nvPr/>
          </p:nvSpPr>
          <p:spPr bwMode="auto">
            <a:xfrm flipV="1">
              <a:off x="3847" y="2976"/>
              <a:ext cx="185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24" name="Text Box 50"/>
            <p:cNvSpPr txBox="1">
              <a:spLocks noChangeArrowheads="1"/>
            </p:cNvSpPr>
            <p:nvPr/>
          </p:nvSpPr>
          <p:spPr bwMode="auto">
            <a:xfrm>
              <a:off x="3792" y="2880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25608" name="Group 51"/>
          <p:cNvGrpSpPr>
            <a:grpSpLocks/>
          </p:cNvGrpSpPr>
          <p:nvPr/>
        </p:nvGrpSpPr>
        <p:grpSpPr bwMode="auto">
          <a:xfrm>
            <a:off x="7467600" y="3352800"/>
            <a:ext cx="381000" cy="277813"/>
            <a:chOff x="3792" y="2880"/>
            <a:chExt cx="240" cy="175"/>
          </a:xfrm>
        </p:grpSpPr>
        <p:sp>
          <p:nvSpPr>
            <p:cNvPr id="25621" name="Line 52"/>
            <p:cNvSpPr>
              <a:spLocks noChangeShapeType="1"/>
            </p:cNvSpPr>
            <p:nvPr/>
          </p:nvSpPr>
          <p:spPr bwMode="auto">
            <a:xfrm flipV="1">
              <a:off x="3847" y="2976"/>
              <a:ext cx="185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22" name="Text Box 53"/>
            <p:cNvSpPr txBox="1">
              <a:spLocks noChangeArrowheads="1"/>
            </p:cNvSpPr>
            <p:nvPr/>
          </p:nvSpPr>
          <p:spPr bwMode="auto">
            <a:xfrm>
              <a:off x="3792" y="2880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25609" name="Group 54"/>
          <p:cNvGrpSpPr>
            <a:grpSpLocks/>
          </p:cNvGrpSpPr>
          <p:nvPr/>
        </p:nvGrpSpPr>
        <p:grpSpPr bwMode="auto">
          <a:xfrm>
            <a:off x="5638800" y="2590800"/>
            <a:ext cx="277813" cy="304800"/>
            <a:chOff x="3552" y="1632"/>
            <a:chExt cx="175" cy="192"/>
          </a:xfrm>
        </p:grpSpPr>
        <p:sp>
          <p:nvSpPr>
            <p:cNvPr id="25619" name="Line 55"/>
            <p:cNvSpPr>
              <a:spLocks noChangeShapeType="1"/>
            </p:cNvSpPr>
            <p:nvPr/>
          </p:nvSpPr>
          <p:spPr bwMode="auto">
            <a:xfrm flipH="1">
              <a:off x="3648" y="1728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20" name="Text Box 56"/>
            <p:cNvSpPr txBox="1">
              <a:spLocks noChangeArrowheads="1"/>
            </p:cNvSpPr>
            <p:nvPr/>
          </p:nvSpPr>
          <p:spPr bwMode="auto">
            <a:xfrm>
              <a:off x="3552" y="1632"/>
              <a:ext cx="17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25610" name="Group 57"/>
          <p:cNvGrpSpPr>
            <a:grpSpLocks/>
          </p:cNvGrpSpPr>
          <p:nvPr/>
        </p:nvGrpSpPr>
        <p:grpSpPr bwMode="auto">
          <a:xfrm>
            <a:off x="5638800" y="1676400"/>
            <a:ext cx="277813" cy="304800"/>
            <a:chOff x="3552" y="1632"/>
            <a:chExt cx="175" cy="192"/>
          </a:xfrm>
        </p:grpSpPr>
        <p:sp>
          <p:nvSpPr>
            <p:cNvPr id="25617" name="Line 58"/>
            <p:cNvSpPr>
              <a:spLocks noChangeShapeType="1"/>
            </p:cNvSpPr>
            <p:nvPr/>
          </p:nvSpPr>
          <p:spPr bwMode="auto">
            <a:xfrm flipH="1">
              <a:off x="3648" y="1728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18" name="Text Box 59"/>
            <p:cNvSpPr txBox="1">
              <a:spLocks noChangeArrowheads="1"/>
            </p:cNvSpPr>
            <p:nvPr/>
          </p:nvSpPr>
          <p:spPr bwMode="auto">
            <a:xfrm>
              <a:off x="3552" y="1632"/>
              <a:ext cx="17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25611" name="Group 60"/>
          <p:cNvGrpSpPr>
            <a:grpSpLocks/>
          </p:cNvGrpSpPr>
          <p:nvPr/>
        </p:nvGrpSpPr>
        <p:grpSpPr bwMode="auto">
          <a:xfrm>
            <a:off x="8256588" y="2590800"/>
            <a:ext cx="277812" cy="304800"/>
            <a:chOff x="3552" y="1632"/>
            <a:chExt cx="175" cy="192"/>
          </a:xfrm>
        </p:grpSpPr>
        <p:sp>
          <p:nvSpPr>
            <p:cNvPr id="25615" name="Line 61"/>
            <p:cNvSpPr>
              <a:spLocks noChangeShapeType="1"/>
            </p:cNvSpPr>
            <p:nvPr/>
          </p:nvSpPr>
          <p:spPr bwMode="auto">
            <a:xfrm flipH="1">
              <a:off x="3648" y="1728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16" name="Text Box 62"/>
            <p:cNvSpPr txBox="1">
              <a:spLocks noChangeArrowheads="1"/>
            </p:cNvSpPr>
            <p:nvPr/>
          </p:nvSpPr>
          <p:spPr bwMode="auto">
            <a:xfrm>
              <a:off x="3552" y="1632"/>
              <a:ext cx="17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25612" name="Group 63"/>
          <p:cNvGrpSpPr>
            <a:grpSpLocks/>
          </p:cNvGrpSpPr>
          <p:nvPr/>
        </p:nvGrpSpPr>
        <p:grpSpPr bwMode="auto">
          <a:xfrm>
            <a:off x="5638800" y="4038600"/>
            <a:ext cx="277813" cy="304800"/>
            <a:chOff x="3552" y="1632"/>
            <a:chExt cx="175" cy="192"/>
          </a:xfrm>
        </p:grpSpPr>
        <p:sp>
          <p:nvSpPr>
            <p:cNvPr id="25613" name="Line 64"/>
            <p:cNvSpPr>
              <a:spLocks noChangeShapeType="1"/>
            </p:cNvSpPr>
            <p:nvPr/>
          </p:nvSpPr>
          <p:spPr bwMode="auto">
            <a:xfrm flipH="1">
              <a:off x="3648" y="1728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5614" name="Text Box 65"/>
            <p:cNvSpPr txBox="1">
              <a:spLocks noChangeArrowheads="1"/>
            </p:cNvSpPr>
            <p:nvPr/>
          </p:nvSpPr>
          <p:spPr bwMode="auto">
            <a:xfrm>
              <a:off x="3552" y="1632"/>
              <a:ext cx="17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4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B3B4F2-64D6-4A1F-856A-362DF7C2BCC8}" type="slidenum">
              <a:rPr lang="ar-SA" smtClean="0"/>
              <a:pPr/>
              <a:t>16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633413"/>
          </a:xfrm>
        </p:spPr>
        <p:txBody>
          <a:bodyPr/>
          <a:lstStyle/>
          <a:p>
            <a:pPr eaLnBrk="1" hangingPunct="1"/>
            <a:r>
              <a:rPr lang="en-US" smtClean="0"/>
              <a:t>An example computation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4826000" cy="6165850"/>
          </a:xfrm>
        </p:spPr>
        <p:txBody>
          <a:bodyPr/>
          <a:lstStyle/>
          <a:p>
            <a:pPr eaLnBrk="1" hangingPunct="1"/>
            <a:r>
              <a:rPr lang="en-US" smtClean="0"/>
              <a:t>Let’s look at the proper control signals for the operation below:</a:t>
            </a:r>
          </a:p>
          <a:p>
            <a:pPr algn="ctr" eaLnBrk="1" hangingPunct="1">
              <a:spcBef>
                <a:spcPct val="50000"/>
              </a:spcBef>
              <a:spcAft>
                <a:spcPct val="30000"/>
              </a:spcAft>
              <a:buFontTx/>
              <a:buNone/>
            </a:pPr>
            <a:r>
              <a:rPr lang="en-US" smtClean="0"/>
              <a:t>R0 </a:t>
            </a:r>
            <a:r>
              <a:rPr lang="en-US" smtClean="0">
                <a:sym typeface="Symbol" pitchFamily="18" charset="2"/>
              </a:rPr>
              <a:t> R1 + R3</a:t>
            </a:r>
          </a:p>
          <a:p>
            <a:pPr eaLnBrk="1" hangingPunct="1"/>
            <a:r>
              <a:rPr lang="en-US" smtClean="0"/>
              <a:t>Set </a:t>
            </a:r>
            <a:r>
              <a:rPr lang="en-US" smtClean="0">
                <a:solidFill>
                  <a:srgbClr val="3333FF"/>
                </a:solidFill>
              </a:rPr>
              <a:t>AA</a:t>
            </a:r>
            <a:r>
              <a:rPr lang="en-US" smtClean="0"/>
              <a:t> </a:t>
            </a:r>
            <a:r>
              <a:rPr lang="en-US" smtClean="0">
                <a:solidFill>
                  <a:srgbClr val="3333FF"/>
                </a:solidFill>
              </a:rPr>
              <a:t>=</a:t>
            </a:r>
            <a:r>
              <a:rPr lang="en-US" smtClean="0"/>
              <a:t> </a:t>
            </a:r>
            <a:r>
              <a:rPr lang="en-US" smtClean="0">
                <a:solidFill>
                  <a:srgbClr val="3333FF"/>
                </a:solidFill>
              </a:rPr>
              <a:t>01</a:t>
            </a:r>
            <a:r>
              <a:rPr lang="en-US" smtClean="0"/>
              <a:t> and </a:t>
            </a:r>
            <a:r>
              <a:rPr lang="en-US" smtClean="0">
                <a:solidFill>
                  <a:srgbClr val="3333FF"/>
                </a:solidFill>
              </a:rPr>
              <a:t>BA</a:t>
            </a:r>
            <a:r>
              <a:rPr lang="en-US" smtClean="0"/>
              <a:t> </a:t>
            </a:r>
            <a:r>
              <a:rPr lang="en-US" smtClean="0">
                <a:solidFill>
                  <a:srgbClr val="3333FF"/>
                </a:solidFill>
              </a:rPr>
              <a:t>=</a:t>
            </a:r>
            <a:r>
              <a:rPr lang="en-US" smtClean="0"/>
              <a:t> </a:t>
            </a:r>
            <a:r>
              <a:rPr lang="en-US" smtClean="0">
                <a:solidFill>
                  <a:srgbClr val="3333FF"/>
                </a:solidFill>
              </a:rPr>
              <a:t>11</a:t>
            </a:r>
            <a:r>
              <a:rPr lang="en-US" smtClean="0"/>
              <a:t>. This causes the contents of R1 to appear at </a:t>
            </a:r>
            <a:r>
              <a:rPr lang="en-US" smtClean="0">
                <a:solidFill>
                  <a:srgbClr val="3333FF"/>
                </a:solidFill>
              </a:rPr>
              <a:t>A data</a:t>
            </a:r>
            <a:r>
              <a:rPr lang="en-US" smtClean="0"/>
              <a:t>, and the contents of R3 to appear at </a:t>
            </a:r>
            <a:r>
              <a:rPr lang="en-US" smtClean="0">
                <a:solidFill>
                  <a:srgbClr val="3333FF"/>
                </a:solidFill>
              </a:rPr>
              <a:t>B data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Set the ALU’s function select input </a:t>
            </a:r>
            <a:r>
              <a:rPr lang="en-US" smtClean="0">
                <a:solidFill>
                  <a:srgbClr val="FF33CC"/>
                </a:solidFill>
              </a:rPr>
              <a:t>FS = 0010</a:t>
            </a:r>
            <a:r>
              <a:rPr lang="en-US" smtClean="0"/>
              <a:t> (A + B).</a:t>
            </a:r>
          </a:p>
          <a:p>
            <a:pPr eaLnBrk="1" hangingPunct="1"/>
            <a:r>
              <a:rPr lang="en-US" smtClean="0"/>
              <a:t>Set </a:t>
            </a:r>
            <a:r>
              <a:rPr lang="en-US" smtClean="0">
                <a:solidFill>
                  <a:srgbClr val="336600"/>
                </a:solidFill>
              </a:rPr>
              <a:t>DA = 00</a:t>
            </a:r>
            <a:r>
              <a:rPr lang="en-US" smtClean="0"/>
              <a:t> and </a:t>
            </a:r>
            <a:r>
              <a:rPr lang="en-US" smtClean="0">
                <a:solidFill>
                  <a:srgbClr val="336600"/>
                </a:solidFill>
              </a:rPr>
              <a:t>WR = 1</a:t>
            </a:r>
            <a:r>
              <a:rPr lang="en-US" smtClean="0"/>
              <a:t>. On the next positive clock edge, the ALU result (R1 + R3) will be stored in R0.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6858000" y="1219200"/>
            <a:ext cx="6556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D data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5943600" y="1447800"/>
            <a:ext cx="6143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Write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5943600" y="1752600"/>
            <a:ext cx="9017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D address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5943600" y="2667000"/>
            <a:ext cx="9032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A address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7467600" y="2667000"/>
            <a:ext cx="8890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B address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6324600" y="3048000"/>
            <a:ext cx="6572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A data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7315200" y="3048000"/>
            <a:ext cx="6429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B data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6553200" y="2133600"/>
            <a:ext cx="11430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Register File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5316538" y="1404938"/>
            <a:ext cx="438150" cy="2746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6600"/>
                </a:solidFill>
                <a:latin typeface="Comic Sans MS" pitchFamily="66" charset="0"/>
              </a:rPr>
              <a:t>WR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5334000" y="1752600"/>
            <a:ext cx="40481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6600"/>
                </a:solidFill>
                <a:latin typeface="Comic Sans MS" pitchFamily="66" charset="0"/>
              </a:rPr>
              <a:t>DA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5334000" y="2632075"/>
            <a:ext cx="4064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AA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8458200" y="2632075"/>
            <a:ext cx="43815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</a:t>
            </a:r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BA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5943600" y="1219200"/>
            <a:ext cx="2362200" cy="2133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 flipH="1">
            <a:off x="8305800" y="2819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 rot="5400000">
            <a:off x="6477000" y="3581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6644" name="Line 19"/>
          <p:cNvSpPr>
            <a:spLocks noChangeShapeType="1"/>
          </p:cNvSpPr>
          <p:nvPr/>
        </p:nvSpPr>
        <p:spPr bwMode="auto">
          <a:xfrm rot="5400000">
            <a:off x="7467600" y="3581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6645" name="Line 20"/>
          <p:cNvSpPr>
            <a:spLocks noChangeShapeType="1"/>
          </p:cNvSpPr>
          <p:nvPr/>
        </p:nvSpPr>
        <p:spPr bwMode="auto">
          <a:xfrm rot="5400000">
            <a:off x="7124700" y="11049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6646" name="Text Box 21"/>
          <p:cNvSpPr txBox="1">
            <a:spLocks noChangeArrowheads="1"/>
          </p:cNvSpPr>
          <p:nvPr/>
        </p:nvSpPr>
        <p:spPr bwMode="auto">
          <a:xfrm>
            <a:off x="6553200" y="3810000"/>
            <a:ext cx="29527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A</a:t>
            </a:r>
          </a:p>
        </p:txBody>
      </p:sp>
      <p:sp>
        <p:nvSpPr>
          <p:cNvPr id="26647" name="Text Box 22"/>
          <p:cNvSpPr txBox="1">
            <a:spLocks noChangeArrowheads="1"/>
          </p:cNvSpPr>
          <p:nvPr/>
        </p:nvSpPr>
        <p:spPr bwMode="auto">
          <a:xfrm>
            <a:off x="7543800" y="3810000"/>
            <a:ext cx="2809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B</a:t>
            </a:r>
          </a:p>
        </p:txBody>
      </p:sp>
      <p:sp>
        <p:nvSpPr>
          <p:cNvPr id="26648" name="Text Box 23"/>
          <p:cNvSpPr txBox="1">
            <a:spLocks noChangeArrowheads="1"/>
          </p:cNvSpPr>
          <p:nvPr/>
        </p:nvSpPr>
        <p:spPr bwMode="auto">
          <a:xfrm>
            <a:off x="6858000" y="4495800"/>
            <a:ext cx="4921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ALU</a:t>
            </a:r>
          </a:p>
        </p:txBody>
      </p:sp>
      <p:sp>
        <p:nvSpPr>
          <p:cNvPr id="26649" name="Text Box 24"/>
          <p:cNvSpPr txBox="1">
            <a:spLocks noChangeArrowheads="1"/>
          </p:cNvSpPr>
          <p:nvPr/>
        </p:nvSpPr>
        <p:spPr bwMode="auto">
          <a:xfrm>
            <a:off x="6934200" y="5257800"/>
            <a:ext cx="2762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F</a:t>
            </a:r>
          </a:p>
        </p:txBody>
      </p:sp>
      <p:sp>
        <p:nvSpPr>
          <p:cNvPr id="26650" name="Text Box 25"/>
          <p:cNvSpPr txBox="1">
            <a:spLocks noChangeArrowheads="1"/>
          </p:cNvSpPr>
          <p:nvPr/>
        </p:nvSpPr>
        <p:spPr bwMode="auto">
          <a:xfrm>
            <a:off x="5943600" y="5029200"/>
            <a:ext cx="29051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Z</a:t>
            </a:r>
          </a:p>
        </p:txBody>
      </p: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5943600" y="4876800"/>
            <a:ext cx="3063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N</a:t>
            </a:r>
          </a:p>
        </p:txBody>
      </p:sp>
      <p:sp>
        <p:nvSpPr>
          <p:cNvPr id="26652" name="Text Box 27"/>
          <p:cNvSpPr txBox="1">
            <a:spLocks noChangeArrowheads="1"/>
          </p:cNvSpPr>
          <p:nvPr/>
        </p:nvSpPr>
        <p:spPr bwMode="auto">
          <a:xfrm>
            <a:off x="5943600" y="4724400"/>
            <a:ext cx="2762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C</a:t>
            </a:r>
          </a:p>
        </p:txBody>
      </p: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5943600" y="4572000"/>
            <a:ext cx="28257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V</a:t>
            </a:r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5943600" y="4114800"/>
            <a:ext cx="3825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FS</a:t>
            </a:r>
          </a:p>
        </p:txBody>
      </p:sp>
      <p:sp>
        <p:nvSpPr>
          <p:cNvPr id="26655" name="Rectangle 30"/>
          <p:cNvSpPr>
            <a:spLocks noChangeArrowheads="1"/>
          </p:cNvSpPr>
          <p:nvPr/>
        </p:nvSpPr>
        <p:spPr bwMode="auto">
          <a:xfrm>
            <a:off x="5943600" y="3810000"/>
            <a:ext cx="2362200" cy="175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26656" name="Line 31"/>
          <p:cNvSpPr>
            <a:spLocks noChangeShapeType="1"/>
          </p:cNvSpPr>
          <p:nvPr/>
        </p:nvSpPr>
        <p:spPr bwMode="auto">
          <a:xfrm rot="5400000">
            <a:off x="6972300" y="56769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6657" name="Line 32"/>
          <p:cNvSpPr>
            <a:spLocks noChangeShapeType="1"/>
          </p:cNvSpPr>
          <p:nvPr/>
        </p:nvSpPr>
        <p:spPr bwMode="auto">
          <a:xfrm>
            <a:off x="5715000" y="47244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6658" name="Line 33"/>
          <p:cNvSpPr>
            <a:spLocks noChangeShapeType="1"/>
          </p:cNvSpPr>
          <p:nvPr/>
        </p:nvSpPr>
        <p:spPr bwMode="auto">
          <a:xfrm>
            <a:off x="5715000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6659" name="Line 34"/>
          <p:cNvSpPr>
            <a:spLocks noChangeShapeType="1"/>
          </p:cNvSpPr>
          <p:nvPr/>
        </p:nvSpPr>
        <p:spPr bwMode="auto">
          <a:xfrm>
            <a:off x="5715000" y="50292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6660" name="Line 35"/>
          <p:cNvSpPr>
            <a:spLocks noChangeShapeType="1"/>
          </p:cNvSpPr>
          <p:nvPr/>
        </p:nvSpPr>
        <p:spPr bwMode="auto">
          <a:xfrm>
            <a:off x="5715000" y="5181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6661" name="Line 36"/>
          <p:cNvSpPr>
            <a:spLocks noChangeShapeType="1"/>
          </p:cNvSpPr>
          <p:nvPr/>
        </p:nvSpPr>
        <p:spPr bwMode="auto">
          <a:xfrm flipH="1">
            <a:off x="5715000" y="2819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6662" name="Line 37"/>
          <p:cNvSpPr>
            <a:spLocks noChangeShapeType="1"/>
          </p:cNvSpPr>
          <p:nvPr/>
        </p:nvSpPr>
        <p:spPr bwMode="auto">
          <a:xfrm flipH="1">
            <a:off x="5715000" y="1905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6663" name="Line 38"/>
          <p:cNvSpPr>
            <a:spLocks noChangeShapeType="1"/>
          </p:cNvSpPr>
          <p:nvPr/>
        </p:nvSpPr>
        <p:spPr bwMode="auto">
          <a:xfrm flipH="1">
            <a:off x="5715000" y="42672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6664" name="Line 39"/>
          <p:cNvSpPr>
            <a:spLocks noChangeShapeType="1"/>
          </p:cNvSpPr>
          <p:nvPr/>
        </p:nvSpPr>
        <p:spPr bwMode="auto">
          <a:xfrm>
            <a:off x="5715000" y="16002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6665" name="Text Box 40"/>
          <p:cNvSpPr txBox="1">
            <a:spLocks noChangeArrowheads="1"/>
          </p:cNvSpPr>
          <p:nvPr/>
        </p:nvSpPr>
        <p:spPr bwMode="auto">
          <a:xfrm>
            <a:off x="5334000" y="4062413"/>
            <a:ext cx="382588" cy="2746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33CC"/>
                </a:solidFill>
                <a:latin typeface="Comic Sans MS" pitchFamily="66" charset="0"/>
              </a:rPr>
              <a:t>FS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26666" name="Line 41"/>
          <p:cNvSpPr>
            <a:spLocks noChangeShapeType="1"/>
          </p:cNvSpPr>
          <p:nvPr/>
        </p:nvSpPr>
        <p:spPr bwMode="auto">
          <a:xfrm flipH="1" flipV="1">
            <a:off x="5181600" y="9906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6667" name="Line 42"/>
          <p:cNvSpPr>
            <a:spLocks noChangeShapeType="1"/>
          </p:cNvSpPr>
          <p:nvPr/>
        </p:nvSpPr>
        <p:spPr bwMode="auto">
          <a:xfrm flipH="1">
            <a:off x="5181600" y="57912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6668" name="Line 43"/>
          <p:cNvSpPr>
            <a:spLocks noChangeShapeType="1"/>
          </p:cNvSpPr>
          <p:nvPr/>
        </p:nvSpPr>
        <p:spPr bwMode="auto">
          <a:xfrm rot="5400000">
            <a:off x="2781300" y="3390900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6669" name="Text Box 44"/>
          <p:cNvSpPr txBox="1">
            <a:spLocks noChangeArrowheads="1"/>
          </p:cNvSpPr>
          <p:nvPr/>
        </p:nvSpPr>
        <p:spPr bwMode="auto">
          <a:xfrm>
            <a:off x="5181600" y="4214813"/>
            <a:ext cx="579438" cy="2746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33CC"/>
                </a:solidFill>
                <a:latin typeface="Comic Sans MS" pitchFamily="66" charset="0"/>
              </a:rPr>
              <a:t> 0010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26670" name="Text Box 45"/>
          <p:cNvSpPr txBox="1">
            <a:spLocks noChangeArrowheads="1"/>
          </p:cNvSpPr>
          <p:nvPr/>
        </p:nvSpPr>
        <p:spPr bwMode="auto">
          <a:xfrm>
            <a:off x="5359400" y="2784475"/>
            <a:ext cx="34607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01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26671" name="Text Box 46"/>
          <p:cNvSpPr txBox="1">
            <a:spLocks noChangeArrowheads="1"/>
          </p:cNvSpPr>
          <p:nvPr/>
        </p:nvSpPr>
        <p:spPr bwMode="auto">
          <a:xfrm>
            <a:off x="8493125" y="2784475"/>
            <a:ext cx="36671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</a:t>
            </a:r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11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26672" name="Text Box 47"/>
          <p:cNvSpPr txBox="1">
            <a:spLocks noChangeArrowheads="1"/>
          </p:cNvSpPr>
          <p:nvPr/>
        </p:nvSpPr>
        <p:spPr bwMode="auto">
          <a:xfrm>
            <a:off x="5351463" y="1905000"/>
            <a:ext cx="37147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6600"/>
                </a:solidFill>
                <a:latin typeface="Comic Sans MS" pitchFamily="66" charset="0"/>
              </a:rPr>
              <a:t>00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26673" name="Text Box 48"/>
          <p:cNvSpPr txBox="1">
            <a:spLocks noChangeArrowheads="1"/>
          </p:cNvSpPr>
          <p:nvPr/>
        </p:nvSpPr>
        <p:spPr bwMode="auto">
          <a:xfrm>
            <a:off x="5378450" y="1557338"/>
            <a:ext cx="298450" cy="2746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6600"/>
                </a:solidFill>
                <a:latin typeface="Comic Sans MS" pitchFamily="66" charset="0"/>
              </a:rPr>
              <a:t> 1</a:t>
            </a:r>
            <a:endParaRPr lang="en-US" sz="120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26C46-945E-41FE-A23D-D442C8FC8796}" type="slidenum">
              <a:rPr lang="ar-SA" smtClean="0"/>
              <a:pPr/>
              <a:t>17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questions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pPr eaLnBrk="1" hangingPunct="1"/>
            <a:r>
              <a:rPr lang="en-US" smtClean="0"/>
              <a:t>Four registers isn’t a lot. What if we need more storage?</a:t>
            </a:r>
          </a:p>
          <a:p>
            <a:pPr eaLnBrk="1" hangingPunct="1"/>
            <a:r>
              <a:rPr lang="en-US" smtClean="0"/>
              <a:t>Who exactly decides which registers are read and written and which ALU function is executed?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5181600" y="990600"/>
            <a:ext cx="3714750" cy="4800600"/>
            <a:chOff x="3216" y="624"/>
            <a:chExt cx="2340" cy="3024"/>
          </a:xfrm>
        </p:grpSpPr>
        <p:sp>
          <p:nvSpPr>
            <p:cNvPr id="27655" name="Text Box 5"/>
            <p:cNvSpPr txBox="1">
              <a:spLocks noChangeArrowheads="1"/>
            </p:cNvSpPr>
            <p:nvPr/>
          </p:nvSpPr>
          <p:spPr bwMode="auto">
            <a:xfrm>
              <a:off x="4272" y="768"/>
              <a:ext cx="41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 data</a:t>
              </a:r>
            </a:p>
          </p:txBody>
        </p:sp>
        <p:sp>
          <p:nvSpPr>
            <p:cNvPr id="27656" name="Text Box 6"/>
            <p:cNvSpPr txBox="1">
              <a:spLocks noChangeArrowheads="1"/>
            </p:cNvSpPr>
            <p:nvPr/>
          </p:nvSpPr>
          <p:spPr bwMode="auto">
            <a:xfrm>
              <a:off x="3696" y="912"/>
              <a:ext cx="38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Write</a:t>
              </a:r>
            </a:p>
          </p:txBody>
        </p:sp>
        <p:sp>
          <p:nvSpPr>
            <p:cNvPr id="27657" name="Text Box 7"/>
            <p:cNvSpPr txBox="1">
              <a:spLocks noChangeArrowheads="1"/>
            </p:cNvSpPr>
            <p:nvPr/>
          </p:nvSpPr>
          <p:spPr bwMode="auto">
            <a:xfrm>
              <a:off x="3696" y="1104"/>
              <a:ext cx="56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 address</a:t>
              </a:r>
            </a:p>
          </p:txBody>
        </p:sp>
        <p:sp>
          <p:nvSpPr>
            <p:cNvPr id="27658" name="Text Box 8"/>
            <p:cNvSpPr txBox="1">
              <a:spLocks noChangeArrowheads="1"/>
            </p:cNvSpPr>
            <p:nvPr/>
          </p:nvSpPr>
          <p:spPr bwMode="auto">
            <a:xfrm>
              <a:off x="3696" y="1680"/>
              <a:ext cx="56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 address</a:t>
              </a:r>
            </a:p>
          </p:txBody>
        </p:sp>
        <p:sp>
          <p:nvSpPr>
            <p:cNvPr id="27659" name="Text Box 9"/>
            <p:cNvSpPr txBox="1">
              <a:spLocks noChangeArrowheads="1"/>
            </p:cNvSpPr>
            <p:nvPr/>
          </p:nvSpPr>
          <p:spPr bwMode="auto">
            <a:xfrm>
              <a:off x="4656" y="1680"/>
              <a:ext cx="56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 address</a:t>
              </a:r>
            </a:p>
          </p:txBody>
        </p:sp>
        <p:sp>
          <p:nvSpPr>
            <p:cNvPr id="27660" name="Text Box 10"/>
            <p:cNvSpPr txBox="1">
              <a:spLocks noChangeArrowheads="1"/>
            </p:cNvSpPr>
            <p:nvPr/>
          </p:nvSpPr>
          <p:spPr bwMode="auto">
            <a:xfrm>
              <a:off x="3936" y="1920"/>
              <a:ext cx="41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 data</a:t>
              </a:r>
            </a:p>
          </p:txBody>
        </p:sp>
        <p:sp>
          <p:nvSpPr>
            <p:cNvPr id="27661" name="Text Box 11"/>
            <p:cNvSpPr txBox="1">
              <a:spLocks noChangeArrowheads="1"/>
            </p:cNvSpPr>
            <p:nvPr/>
          </p:nvSpPr>
          <p:spPr bwMode="auto">
            <a:xfrm>
              <a:off x="4560" y="1920"/>
              <a:ext cx="40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 data</a:t>
              </a:r>
            </a:p>
          </p:txBody>
        </p:sp>
        <p:sp>
          <p:nvSpPr>
            <p:cNvPr id="27662" name="Text Box 12"/>
            <p:cNvSpPr txBox="1">
              <a:spLocks noChangeArrowheads="1"/>
            </p:cNvSpPr>
            <p:nvPr/>
          </p:nvSpPr>
          <p:spPr bwMode="auto">
            <a:xfrm>
              <a:off x="4080" y="1344"/>
              <a:ext cx="72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Register File</a:t>
              </a:r>
            </a:p>
          </p:txBody>
        </p:sp>
        <p:sp>
          <p:nvSpPr>
            <p:cNvPr id="27663" name="Text Box 13"/>
            <p:cNvSpPr txBox="1">
              <a:spLocks noChangeArrowheads="1"/>
            </p:cNvSpPr>
            <p:nvPr/>
          </p:nvSpPr>
          <p:spPr bwMode="auto">
            <a:xfrm>
              <a:off x="3312" y="912"/>
              <a:ext cx="27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WR</a:t>
              </a:r>
            </a:p>
          </p:txBody>
        </p:sp>
        <p:sp>
          <p:nvSpPr>
            <p:cNvPr id="27664" name="Text Box 14"/>
            <p:cNvSpPr txBox="1">
              <a:spLocks noChangeArrowheads="1"/>
            </p:cNvSpPr>
            <p:nvPr/>
          </p:nvSpPr>
          <p:spPr bwMode="auto">
            <a:xfrm>
              <a:off x="3312" y="1104"/>
              <a:ext cx="25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DA</a:t>
              </a:r>
            </a:p>
          </p:txBody>
        </p:sp>
        <p:sp>
          <p:nvSpPr>
            <p:cNvPr id="27665" name="Text Box 15"/>
            <p:cNvSpPr txBox="1">
              <a:spLocks noChangeArrowheads="1"/>
            </p:cNvSpPr>
            <p:nvPr/>
          </p:nvSpPr>
          <p:spPr bwMode="auto">
            <a:xfrm>
              <a:off x="3312" y="1680"/>
              <a:ext cx="25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AA</a:t>
              </a:r>
            </a:p>
          </p:txBody>
        </p:sp>
        <p:sp>
          <p:nvSpPr>
            <p:cNvPr id="27666" name="Text Box 16"/>
            <p:cNvSpPr txBox="1">
              <a:spLocks noChangeArrowheads="1"/>
            </p:cNvSpPr>
            <p:nvPr/>
          </p:nvSpPr>
          <p:spPr bwMode="auto">
            <a:xfrm>
              <a:off x="5280" y="1680"/>
              <a:ext cx="27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BA</a:t>
              </a:r>
            </a:p>
          </p:txBody>
        </p:sp>
        <p:sp>
          <p:nvSpPr>
            <p:cNvPr id="27667" name="Rectangle 17"/>
            <p:cNvSpPr>
              <a:spLocks noChangeArrowheads="1"/>
            </p:cNvSpPr>
            <p:nvPr/>
          </p:nvSpPr>
          <p:spPr bwMode="auto">
            <a:xfrm>
              <a:off x="3696" y="768"/>
              <a:ext cx="1488" cy="1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7668" name="Line 18"/>
            <p:cNvSpPr>
              <a:spLocks noChangeShapeType="1"/>
            </p:cNvSpPr>
            <p:nvPr/>
          </p:nvSpPr>
          <p:spPr bwMode="auto">
            <a:xfrm flipH="1">
              <a:off x="5184" y="177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7669" name="Line 19"/>
            <p:cNvSpPr>
              <a:spLocks noChangeShapeType="1"/>
            </p:cNvSpPr>
            <p:nvPr/>
          </p:nvSpPr>
          <p:spPr bwMode="auto">
            <a:xfrm rot="5400000">
              <a:off x="4032" y="22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7670" name="Line 20"/>
            <p:cNvSpPr>
              <a:spLocks noChangeShapeType="1"/>
            </p:cNvSpPr>
            <p:nvPr/>
          </p:nvSpPr>
          <p:spPr bwMode="auto">
            <a:xfrm rot="5400000">
              <a:off x="4656" y="22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7671" name="Line 21"/>
            <p:cNvSpPr>
              <a:spLocks noChangeShapeType="1"/>
            </p:cNvSpPr>
            <p:nvPr/>
          </p:nvSpPr>
          <p:spPr bwMode="auto">
            <a:xfrm rot="5400000">
              <a:off x="4440" y="69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7672" name="Text Box 22"/>
            <p:cNvSpPr txBox="1">
              <a:spLocks noChangeArrowheads="1"/>
            </p:cNvSpPr>
            <p:nvPr/>
          </p:nvSpPr>
          <p:spPr bwMode="auto">
            <a:xfrm>
              <a:off x="4080" y="2400"/>
              <a:ext cx="18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7673" name="Text Box 23"/>
            <p:cNvSpPr txBox="1">
              <a:spLocks noChangeArrowheads="1"/>
            </p:cNvSpPr>
            <p:nvPr/>
          </p:nvSpPr>
          <p:spPr bwMode="auto">
            <a:xfrm>
              <a:off x="4704" y="2400"/>
              <a:ext cx="17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27674" name="Text Box 24"/>
            <p:cNvSpPr txBox="1">
              <a:spLocks noChangeArrowheads="1"/>
            </p:cNvSpPr>
            <p:nvPr/>
          </p:nvSpPr>
          <p:spPr bwMode="auto">
            <a:xfrm>
              <a:off x="4272" y="2832"/>
              <a:ext cx="31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ALU</a:t>
              </a:r>
            </a:p>
          </p:txBody>
        </p:sp>
        <p:sp>
          <p:nvSpPr>
            <p:cNvPr id="27675" name="Text Box 25"/>
            <p:cNvSpPr txBox="1">
              <a:spLocks noChangeArrowheads="1"/>
            </p:cNvSpPr>
            <p:nvPr/>
          </p:nvSpPr>
          <p:spPr bwMode="auto">
            <a:xfrm>
              <a:off x="4320" y="3312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27676" name="Text Box 26"/>
            <p:cNvSpPr txBox="1">
              <a:spLocks noChangeArrowheads="1"/>
            </p:cNvSpPr>
            <p:nvPr/>
          </p:nvSpPr>
          <p:spPr bwMode="auto">
            <a:xfrm>
              <a:off x="3696" y="3168"/>
              <a:ext cx="1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27677" name="Text Box 27"/>
            <p:cNvSpPr txBox="1">
              <a:spLocks noChangeArrowheads="1"/>
            </p:cNvSpPr>
            <p:nvPr/>
          </p:nvSpPr>
          <p:spPr bwMode="auto">
            <a:xfrm>
              <a:off x="3696" y="3072"/>
              <a:ext cx="19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7678" name="Text Box 28"/>
            <p:cNvSpPr txBox="1">
              <a:spLocks noChangeArrowheads="1"/>
            </p:cNvSpPr>
            <p:nvPr/>
          </p:nvSpPr>
          <p:spPr bwMode="auto">
            <a:xfrm>
              <a:off x="3696" y="2976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7679" name="Text Box 29"/>
            <p:cNvSpPr txBox="1">
              <a:spLocks noChangeArrowheads="1"/>
            </p:cNvSpPr>
            <p:nvPr/>
          </p:nvSpPr>
          <p:spPr bwMode="auto">
            <a:xfrm>
              <a:off x="3696" y="2880"/>
              <a:ext cx="17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27680" name="Text Box 30"/>
            <p:cNvSpPr txBox="1">
              <a:spLocks noChangeArrowheads="1"/>
            </p:cNvSpPr>
            <p:nvPr/>
          </p:nvSpPr>
          <p:spPr bwMode="auto">
            <a:xfrm>
              <a:off x="3696" y="2592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sp>
          <p:nvSpPr>
            <p:cNvPr id="27681" name="Rectangle 31"/>
            <p:cNvSpPr>
              <a:spLocks noChangeArrowheads="1"/>
            </p:cNvSpPr>
            <p:nvPr/>
          </p:nvSpPr>
          <p:spPr bwMode="auto">
            <a:xfrm>
              <a:off x="3696" y="2400"/>
              <a:ext cx="1488" cy="11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7682" name="Line 32"/>
            <p:cNvSpPr>
              <a:spLocks noChangeShapeType="1"/>
            </p:cNvSpPr>
            <p:nvPr/>
          </p:nvSpPr>
          <p:spPr bwMode="auto">
            <a:xfrm rot="5400000">
              <a:off x="4344" y="357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7683" name="Line 33"/>
            <p:cNvSpPr>
              <a:spLocks noChangeShapeType="1"/>
            </p:cNvSpPr>
            <p:nvPr/>
          </p:nvSpPr>
          <p:spPr bwMode="auto">
            <a:xfrm>
              <a:off x="3552" y="29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7684" name="Line 34"/>
            <p:cNvSpPr>
              <a:spLocks noChangeShapeType="1"/>
            </p:cNvSpPr>
            <p:nvPr/>
          </p:nvSpPr>
          <p:spPr bwMode="auto">
            <a:xfrm>
              <a:off x="3552" y="30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7685" name="Line 35"/>
            <p:cNvSpPr>
              <a:spLocks noChangeShapeType="1"/>
            </p:cNvSpPr>
            <p:nvPr/>
          </p:nvSpPr>
          <p:spPr bwMode="auto">
            <a:xfrm>
              <a:off x="3552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7686" name="Line 36"/>
            <p:cNvSpPr>
              <a:spLocks noChangeShapeType="1"/>
            </p:cNvSpPr>
            <p:nvPr/>
          </p:nvSpPr>
          <p:spPr bwMode="auto">
            <a:xfrm>
              <a:off x="3552" y="32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7687" name="Line 37"/>
            <p:cNvSpPr>
              <a:spLocks noChangeShapeType="1"/>
            </p:cNvSpPr>
            <p:nvPr/>
          </p:nvSpPr>
          <p:spPr bwMode="auto">
            <a:xfrm flipH="1">
              <a:off x="3552" y="177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7688" name="Line 38"/>
            <p:cNvSpPr>
              <a:spLocks noChangeShapeType="1"/>
            </p:cNvSpPr>
            <p:nvPr/>
          </p:nvSpPr>
          <p:spPr bwMode="auto">
            <a:xfrm flipH="1">
              <a:off x="3552" y="120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7689" name="Line 39"/>
            <p:cNvSpPr>
              <a:spLocks noChangeShapeType="1"/>
            </p:cNvSpPr>
            <p:nvPr/>
          </p:nvSpPr>
          <p:spPr bwMode="auto">
            <a:xfrm flipH="1">
              <a:off x="3552" y="268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7690" name="Line 40"/>
            <p:cNvSpPr>
              <a:spLocks noChangeShapeType="1"/>
            </p:cNvSpPr>
            <p:nvPr/>
          </p:nvSpPr>
          <p:spPr bwMode="auto">
            <a:xfrm>
              <a:off x="3552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7691" name="Text Box 41"/>
            <p:cNvSpPr txBox="1">
              <a:spLocks noChangeArrowheads="1"/>
            </p:cNvSpPr>
            <p:nvPr/>
          </p:nvSpPr>
          <p:spPr bwMode="auto">
            <a:xfrm>
              <a:off x="3312" y="2592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sp>
          <p:nvSpPr>
            <p:cNvPr id="27692" name="Line 42"/>
            <p:cNvSpPr>
              <a:spLocks noChangeShapeType="1"/>
            </p:cNvSpPr>
            <p:nvPr/>
          </p:nvSpPr>
          <p:spPr bwMode="auto">
            <a:xfrm flipH="1" flipV="1">
              <a:off x="3216" y="624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7693" name="Line 43"/>
            <p:cNvSpPr>
              <a:spLocks noChangeShapeType="1"/>
            </p:cNvSpPr>
            <p:nvPr/>
          </p:nvSpPr>
          <p:spPr bwMode="auto">
            <a:xfrm flipH="1">
              <a:off x="3216" y="3648"/>
              <a:ext cx="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7694" name="Line 44"/>
            <p:cNvSpPr>
              <a:spLocks noChangeShapeType="1"/>
            </p:cNvSpPr>
            <p:nvPr/>
          </p:nvSpPr>
          <p:spPr bwMode="auto">
            <a:xfrm rot="5400000">
              <a:off x="1704" y="213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</p:grpSp>
      <p:pic>
        <p:nvPicPr>
          <p:cNvPr id="27654" name="Picture 45" descr="BD00028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513" y="4235450"/>
            <a:ext cx="2411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CACDEF-6E74-41A6-B949-1EFB72F49887}" type="slidenum">
              <a:rPr lang="ar-SA" smtClean="0"/>
              <a:pPr/>
              <a:t>18</a:t>
            </a:fld>
            <a:endParaRPr lang="en-US" smtClean="0"/>
          </a:p>
        </p:txBody>
      </p:sp>
      <p:sp>
        <p:nvSpPr>
          <p:cNvPr id="28675" name="Line 2"/>
          <p:cNvSpPr>
            <a:spLocks noChangeShapeType="1"/>
          </p:cNvSpPr>
          <p:nvPr/>
        </p:nvSpPr>
        <p:spPr bwMode="auto">
          <a:xfrm rot="5400000">
            <a:off x="6134100" y="3162300"/>
            <a:ext cx="3810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 rot="5400000">
            <a:off x="6248400" y="34290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rot="5400000">
            <a:off x="5486400" y="3352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678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65175"/>
          </a:xfrm>
        </p:spPr>
        <p:txBody>
          <a:bodyPr/>
          <a:lstStyle/>
          <a:p>
            <a:pPr eaLnBrk="1" hangingPunct="1"/>
            <a:r>
              <a:rPr lang="en-US" smtClean="0"/>
              <a:t>We can access RAM also</a:t>
            </a:r>
          </a:p>
        </p:txBody>
      </p:sp>
      <p:sp>
        <p:nvSpPr>
          <p:cNvPr id="2867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4176712" cy="6092825"/>
          </a:xfrm>
        </p:spPr>
        <p:txBody>
          <a:bodyPr/>
          <a:lstStyle/>
          <a:p>
            <a:pPr eaLnBrk="1" hangingPunct="1"/>
            <a:r>
              <a:rPr lang="en-US" smtClean="0"/>
              <a:t>Here’s a way to connect RAM into our existing datapath.</a:t>
            </a:r>
          </a:p>
          <a:p>
            <a:pPr eaLnBrk="1" hangingPunct="1"/>
            <a:r>
              <a:rPr lang="en-US" smtClean="0"/>
              <a:t>To </a:t>
            </a:r>
            <a:r>
              <a:rPr lang="en-US" i="1" smtClean="0"/>
              <a:t>write</a:t>
            </a:r>
            <a:r>
              <a:rPr lang="en-US" smtClean="0"/>
              <a:t> to RAM, we must give an address and a data value.</a:t>
            </a:r>
          </a:p>
          <a:p>
            <a:pPr eaLnBrk="1" hangingPunct="1"/>
            <a:r>
              <a:rPr lang="en-US" smtClean="0"/>
              <a:t>These will come from the registers. We connect </a:t>
            </a:r>
            <a:r>
              <a:rPr lang="en-US" smtClean="0">
                <a:solidFill>
                  <a:srgbClr val="3333FF"/>
                </a:solidFill>
              </a:rPr>
              <a:t>A data</a:t>
            </a:r>
            <a:r>
              <a:rPr lang="en-US" smtClean="0"/>
              <a:t> to the memory’s </a:t>
            </a:r>
            <a:r>
              <a:rPr lang="en-US" smtClean="0">
                <a:solidFill>
                  <a:srgbClr val="3333FF"/>
                </a:solidFill>
              </a:rPr>
              <a:t>ADRS</a:t>
            </a:r>
            <a:r>
              <a:rPr lang="en-US" smtClean="0"/>
              <a:t> input, and </a:t>
            </a:r>
            <a:r>
              <a:rPr lang="en-US" smtClean="0">
                <a:solidFill>
                  <a:srgbClr val="3333FF"/>
                </a:solidFill>
              </a:rPr>
              <a:t>B data</a:t>
            </a:r>
            <a:r>
              <a:rPr lang="en-US" smtClean="0"/>
              <a:t> to the memory’s </a:t>
            </a:r>
            <a:r>
              <a:rPr lang="en-US" smtClean="0">
                <a:solidFill>
                  <a:srgbClr val="3333FF"/>
                </a:solidFill>
              </a:rPr>
              <a:t>DATA</a:t>
            </a:r>
            <a:r>
              <a:rPr lang="en-US" smtClean="0"/>
              <a:t> input.</a:t>
            </a:r>
          </a:p>
          <a:p>
            <a:pPr eaLnBrk="1" hangingPunct="1"/>
            <a:r>
              <a:rPr lang="en-US" smtClean="0"/>
              <a:t>Set </a:t>
            </a:r>
            <a:r>
              <a:rPr lang="en-US" smtClean="0">
                <a:solidFill>
                  <a:srgbClr val="3333FF"/>
                </a:solidFill>
              </a:rPr>
              <a:t>MW</a:t>
            </a:r>
            <a:r>
              <a:rPr lang="en-US" smtClean="0"/>
              <a:t> </a:t>
            </a:r>
            <a:r>
              <a:rPr lang="en-US" smtClean="0">
                <a:solidFill>
                  <a:srgbClr val="3333FF"/>
                </a:solidFill>
              </a:rPr>
              <a:t>= 1</a:t>
            </a:r>
            <a:r>
              <a:rPr lang="en-US" smtClean="0"/>
              <a:t> to write to the RAM. (It’s called MW to distinguish it from the WR write signal on the register file.)</a:t>
            </a:r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5638800" y="1447800"/>
            <a:ext cx="6556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D data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5029200" y="1600200"/>
            <a:ext cx="6604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Write</a:t>
            </a: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5029200" y="1828800"/>
            <a:ext cx="9477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D address</a:t>
            </a: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5029200" y="2438400"/>
            <a:ext cx="9493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A address</a:t>
            </a: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5867400" y="2438400"/>
            <a:ext cx="9350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B address</a:t>
            </a:r>
          </a:p>
        </p:txBody>
      </p:sp>
      <p:sp>
        <p:nvSpPr>
          <p:cNvPr id="28685" name="Text Box 12"/>
          <p:cNvSpPr txBox="1">
            <a:spLocks noChangeArrowheads="1"/>
          </p:cNvSpPr>
          <p:nvPr/>
        </p:nvSpPr>
        <p:spPr bwMode="auto">
          <a:xfrm>
            <a:off x="5257800" y="2743200"/>
            <a:ext cx="6572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A data</a:t>
            </a:r>
          </a:p>
        </p:txBody>
      </p: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6019800" y="2743200"/>
            <a:ext cx="6429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B data</a:t>
            </a:r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5410200" y="2057400"/>
            <a:ext cx="10969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Register File</a:t>
            </a:r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4572000" y="1600200"/>
            <a:ext cx="43815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WR</a:t>
            </a:r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4572000" y="1828800"/>
            <a:ext cx="40481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DA</a:t>
            </a:r>
          </a:p>
        </p:txBody>
      </p:sp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4572000" y="2438400"/>
            <a:ext cx="4064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AA</a:t>
            </a:r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6858000" y="2438400"/>
            <a:ext cx="39211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BA</a:t>
            </a:r>
          </a:p>
        </p:txBody>
      </p:sp>
      <p:sp>
        <p:nvSpPr>
          <p:cNvPr id="28692" name="Rectangle 19"/>
          <p:cNvSpPr>
            <a:spLocks noChangeArrowheads="1"/>
          </p:cNvSpPr>
          <p:nvPr/>
        </p:nvSpPr>
        <p:spPr bwMode="auto">
          <a:xfrm>
            <a:off x="5105400" y="1447800"/>
            <a:ext cx="1676400" cy="152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 flipH="1">
            <a:off x="6781800" y="25908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694" name="Line 21"/>
          <p:cNvSpPr>
            <a:spLocks noChangeShapeType="1"/>
          </p:cNvSpPr>
          <p:nvPr/>
        </p:nvSpPr>
        <p:spPr bwMode="auto">
          <a:xfrm>
            <a:off x="4953000" y="25908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>
            <a:off x="4953000" y="19812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>
            <a:off x="4953000" y="1752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 rot="5400000">
            <a:off x="5524500" y="3086100"/>
            <a:ext cx="2286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 rot="5400000">
            <a:off x="5791200" y="1295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5486400" y="3505200"/>
            <a:ext cx="29527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A</a:t>
            </a:r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6172200" y="3505200"/>
            <a:ext cx="2809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B</a:t>
            </a:r>
          </a:p>
        </p:txBody>
      </p:sp>
      <p:sp>
        <p:nvSpPr>
          <p:cNvPr id="28701" name="Text Box 28"/>
          <p:cNvSpPr txBox="1">
            <a:spLocks noChangeArrowheads="1"/>
          </p:cNvSpPr>
          <p:nvPr/>
        </p:nvSpPr>
        <p:spPr bwMode="auto">
          <a:xfrm>
            <a:off x="5715000" y="3962400"/>
            <a:ext cx="4921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ALU</a:t>
            </a:r>
          </a:p>
        </p:txBody>
      </p:sp>
      <p:sp>
        <p:nvSpPr>
          <p:cNvPr id="28702" name="Text Box 29"/>
          <p:cNvSpPr txBox="1">
            <a:spLocks noChangeArrowheads="1"/>
          </p:cNvSpPr>
          <p:nvPr/>
        </p:nvSpPr>
        <p:spPr bwMode="auto">
          <a:xfrm>
            <a:off x="5715000" y="4495800"/>
            <a:ext cx="2762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F</a:t>
            </a:r>
          </a:p>
        </p:txBody>
      </p:sp>
      <p:sp>
        <p:nvSpPr>
          <p:cNvPr id="28703" name="Text Box 30"/>
          <p:cNvSpPr txBox="1">
            <a:spLocks noChangeArrowheads="1"/>
          </p:cNvSpPr>
          <p:nvPr/>
        </p:nvSpPr>
        <p:spPr bwMode="auto">
          <a:xfrm>
            <a:off x="5105400" y="4343400"/>
            <a:ext cx="29051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Z</a:t>
            </a:r>
          </a:p>
        </p:txBody>
      </p:sp>
      <p:sp>
        <p:nvSpPr>
          <p:cNvPr id="28704" name="Text Box 31"/>
          <p:cNvSpPr txBox="1">
            <a:spLocks noChangeArrowheads="1"/>
          </p:cNvSpPr>
          <p:nvPr/>
        </p:nvSpPr>
        <p:spPr bwMode="auto">
          <a:xfrm>
            <a:off x="5105400" y="4191000"/>
            <a:ext cx="3063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N</a:t>
            </a:r>
          </a:p>
        </p:txBody>
      </p:sp>
      <p:sp>
        <p:nvSpPr>
          <p:cNvPr id="28705" name="Text Box 32"/>
          <p:cNvSpPr txBox="1">
            <a:spLocks noChangeArrowheads="1"/>
          </p:cNvSpPr>
          <p:nvPr/>
        </p:nvSpPr>
        <p:spPr bwMode="auto">
          <a:xfrm>
            <a:off x="5105400" y="4038600"/>
            <a:ext cx="2762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C</a:t>
            </a:r>
          </a:p>
        </p:txBody>
      </p:sp>
      <p:sp>
        <p:nvSpPr>
          <p:cNvPr id="28706" name="Text Box 33"/>
          <p:cNvSpPr txBox="1">
            <a:spLocks noChangeArrowheads="1"/>
          </p:cNvSpPr>
          <p:nvPr/>
        </p:nvSpPr>
        <p:spPr bwMode="auto">
          <a:xfrm>
            <a:off x="5105400" y="3886200"/>
            <a:ext cx="28257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V</a:t>
            </a:r>
          </a:p>
        </p:txBody>
      </p:sp>
      <p:sp>
        <p:nvSpPr>
          <p:cNvPr id="28707" name="Text Box 34"/>
          <p:cNvSpPr txBox="1">
            <a:spLocks noChangeArrowheads="1"/>
          </p:cNvSpPr>
          <p:nvPr/>
        </p:nvSpPr>
        <p:spPr bwMode="auto">
          <a:xfrm>
            <a:off x="5105400" y="3657600"/>
            <a:ext cx="3825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FS</a:t>
            </a:r>
          </a:p>
        </p:txBody>
      </p:sp>
      <p:sp>
        <p:nvSpPr>
          <p:cNvPr id="28708" name="Rectangle 35"/>
          <p:cNvSpPr>
            <a:spLocks noChangeArrowheads="1"/>
          </p:cNvSpPr>
          <p:nvPr/>
        </p:nvSpPr>
        <p:spPr bwMode="auto">
          <a:xfrm>
            <a:off x="5105400" y="3505200"/>
            <a:ext cx="1676400" cy="121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grpSp>
        <p:nvGrpSpPr>
          <p:cNvPr id="28709" name="Group 36"/>
          <p:cNvGrpSpPr>
            <a:grpSpLocks/>
          </p:cNvGrpSpPr>
          <p:nvPr/>
        </p:nvGrpSpPr>
        <p:grpSpPr bwMode="auto">
          <a:xfrm>
            <a:off x="5638800" y="4724400"/>
            <a:ext cx="342900" cy="279400"/>
            <a:chOff x="3552" y="3024"/>
            <a:chExt cx="216" cy="176"/>
          </a:xfrm>
        </p:grpSpPr>
        <p:sp>
          <p:nvSpPr>
            <p:cNvPr id="28761" name="Line 37"/>
            <p:cNvSpPr>
              <a:spLocks noChangeShapeType="1"/>
            </p:cNvSpPr>
            <p:nvPr/>
          </p:nvSpPr>
          <p:spPr bwMode="auto">
            <a:xfrm flipV="1">
              <a:off x="3600" y="3120"/>
              <a:ext cx="168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8762" name="Text Box 38"/>
            <p:cNvSpPr txBox="1">
              <a:spLocks noChangeArrowheads="1"/>
            </p:cNvSpPr>
            <p:nvPr/>
          </p:nvSpPr>
          <p:spPr bwMode="auto">
            <a:xfrm>
              <a:off x="3552" y="3024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</p:grpSp>
      <p:sp>
        <p:nvSpPr>
          <p:cNvPr id="28710" name="Line 39"/>
          <p:cNvSpPr>
            <a:spLocks noChangeShapeType="1"/>
          </p:cNvSpPr>
          <p:nvPr/>
        </p:nvSpPr>
        <p:spPr bwMode="auto">
          <a:xfrm rot="5400000">
            <a:off x="5638800" y="4953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grpSp>
        <p:nvGrpSpPr>
          <p:cNvPr id="28711" name="Group 40"/>
          <p:cNvGrpSpPr>
            <a:grpSpLocks/>
          </p:cNvGrpSpPr>
          <p:nvPr/>
        </p:nvGrpSpPr>
        <p:grpSpPr bwMode="auto">
          <a:xfrm>
            <a:off x="5029200" y="5029200"/>
            <a:ext cx="617538" cy="609600"/>
            <a:chOff x="3264" y="3072"/>
            <a:chExt cx="389" cy="384"/>
          </a:xfrm>
        </p:grpSpPr>
        <p:sp>
          <p:nvSpPr>
            <p:cNvPr id="28757" name="Text Box 41"/>
            <p:cNvSpPr txBox="1">
              <a:spLocks noChangeArrowheads="1"/>
            </p:cNvSpPr>
            <p:nvPr/>
          </p:nvSpPr>
          <p:spPr bwMode="auto">
            <a:xfrm>
              <a:off x="3264" y="3168"/>
              <a:ext cx="37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Q  D1</a:t>
              </a:r>
            </a:p>
          </p:txBody>
        </p:sp>
        <p:sp>
          <p:nvSpPr>
            <p:cNvPr id="28758" name="Text Box 42"/>
            <p:cNvSpPr txBox="1">
              <a:spLocks noChangeArrowheads="1"/>
            </p:cNvSpPr>
            <p:nvPr/>
          </p:nvSpPr>
          <p:spPr bwMode="auto">
            <a:xfrm>
              <a:off x="3264" y="3072"/>
              <a:ext cx="38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    D0</a:t>
              </a:r>
            </a:p>
          </p:txBody>
        </p:sp>
        <p:sp>
          <p:nvSpPr>
            <p:cNvPr id="28759" name="Text Box 43"/>
            <p:cNvSpPr txBox="1">
              <a:spLocks noChangeArrowheads="1"/>
            </p:cNvSpPr>
            <p:nvPr/>
          </p:nvSpPr>
          <p:spPr bwMode="auto">
            <a:xfrm>
              <a:off x="3264" y="3264"/>
              <a:ext cx="35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     S</a:t>
              </a:r>
            </a:p>
          </p:txBody>
        </p:sp>
        <p:sp>
          <p:nvSpPr>
            <p:cNvPr id="28760" name="Rectangle 44"/>
            <p:cNvSpPr>
              <a:spLocks noChangeArrowheads="1"/>
            </p:cNvSpPr>
            <p:nvPr/>
          </p:nvSpPr>
          <p:spPr bwMode="auto">
            <a:xfrm>
              <a:off x="3312" y="3072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</p:grpSp>
      <p:sp>
        <p:nvSpPr>
          <p:cNvPr id="28712" name="Line 45"/>
          <p:cNvSpPr>
            <a:spLocks noChangeShapeType="1"/>
          </p:cNvSpPr>
          <p:nvPr/>
        </p:nvSpPr>
        <p:spPr bwMode="auto">
          <a:xfrm>
            <a:off x="4953000" y="4038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713" name="Line 46"/>
          <p:cNvSpPr>
            <a:spLocks noChangeShapeType="1"/>
          </p:cNvSpPr>
          <p:nvPr/>
        </p:nvSpPr>
        <p:spPr bwMode="auto">
          <a:xfrm>
            <a:off x="4953000" y="4191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714" name="Line 47"/>
          <p:cNvSpPr>
            <a:spLocks noChangeShapeType="1"/>
          </p:cNvSpPr>
          <p:nvPr/>
        </p:nvSpPr>
        <p:spPr bwMode="auto">
          <a:xfrm>
            <a:off x="4953000" y="4343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715" name="Line 48"/>
          <p:cNvSpPr>
            <a:spLocks noChangeShapeType="1"/>
          </p:cNvSpPr>
          <p:nvPr/>
        </p:nvSpPr>
        <p:spPr bwMode="auto">
          <a:xfrm>
            <a:off x="4953000" y="4495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716" name="Line 49"/>
          <p:cNvSpPr>
            <a:spLocks noChangeShapeType="1"/>
          </p:cNvSpPr>
          <p:nvPr/>
        </p:nvSpPr>
        <p:spPr bwMode="auto">
          <a:xfrm>
            <a:off x="4953000" y="38100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grpSp>
        <p:nvGrpSpPr>
          <p:cNvPr id="28717" name="Group 50"/>
          <p:cNvGrpSpPr>
            <a:grpSpLocks/>
          </p:cNvGrpSpPr>
          <p:nvPr/>
        </p:nvGrpSpPr>
        <p:grpSpPr bwMode="auto">
          <a:xfrm>
            <a:off x="6858000" y="2819400"/>
            <a:ext cx="1752600" cy="990600"/>
            <a:chOff x="4320" y="1776"/>
            <a:chExt cx="1104" cy="624"/>
          </a:xfrm>
        </p:grpSpPr>
        <p:sp>
          <p:nvSpPr>
            <p:cNvPr id="28745" name="Text Box 51"/>
            <p:cNvSpPr txBox="1">
              <a:spLocks noChangeArrowheads="1"/>
            </p:cNvSpPr>
            <p:nvPr/>
          </p:nvSpPr>
          <p:spPr bwMode="auto">
            <a:xfrm>
              <a:off x="4800" y="1776"/>
              <a:ext cx="36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RAM</a:t>
              </a:r>
            </a:p>
          </p:txBody>
        </p:sp>
        <p:sp>
          <p:nvSpPr>
            <p:cNvPr id="28746" name="Text Box 52"/>
            <p:cNvSpPr txBox="1">
              <a:spLocks noChangeArrowheads="1"/>
            </p:cNvSpPr>
            <p:nvPr/>
          </p:nvSpPr>
          <p:spPr bwMode="auto">
            <a:xfrm>
              <a:off x="4608" y="1920"/>
              <a:ext cx="41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</a:t>
              </a: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ADRS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28747" name="Text Box 53"/>
            <p:cNvSpPr txBox="1">
              <a:spLocks noChangeArrowheads="1"/>
            </p:cNvSpPr>
            <p:nvPr/>
          </p:nvSpPr>
          <p:spPr bwMode="auto">
            <a:xfrm>
              <a:off x="4608" y="2016"/>
              <a:ext cx="41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</a:t>
              </a: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DATA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28748" name="Text Box 54"/>
            <p:cNvSpPr txBox="1">
              <a:spLocks noChangeArrowheads="1"/>
            </p:cNvSpPr>
            <p:nvPr/>
          </p:nvSpPr>
          <p:spPr bwMode="auto">
            <a:xfrm>
              <a:off x="4608" y="2112"/>
              <a:ext cx="27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CS</a:t>
              </a:r>
            </a:p>
          </p:txBody>
        </p:sp>
        <p:sp>
          <p:nvSpPr>
            <p:cNvPr id="28749" name="Text Box 55"/>
            <p:cNvSpPr txBox="1">
              <a:spLocks noChangeArrowheads="1"/>
            </p:cNvSpPr>
            <p:nvPr/>
          </p:nvSpPr>
          <p:spPr bwMode="auto">
            <a:xfrm>
              <a:off x="4608" y="2208"/>
              <a:ext cx="30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</a:t>
              </a: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WR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28750" name="Text Box 56"/>
            <p:cNvSpPr txBox="1">
              <a:spLocks noChangeArrowheads="1"/>
            </p:cNvSpPr>
            <p:nvPr/>
          </p:nvSpPr>
          <p:spPr bwMode="auto">
            <a:xfrm>
              <a:off x="5040" y="2016"/>
              <a:ext cx="32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OUT</a:t>
              </a:r>
            </a:p>
          </p:txBody>
        </p:sp>
        <p:sp>
          <p:nvSpPr>
            <p:cNvPr id="28751" name="Text Box 57"/>
            <p:cNvSpPr txBox="1">
              <a:spLocks noChangeArrowheads="1"/>
            </p:cNvSpPr>
            <p:nvPr/>
          </p:nvSpPr>
          <p:spPr bwMode="auto">
            <a:xfrm>
              <a:off x="4320" y="2208"/>
              <a:ext cx="30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MW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28752" name="Text Box 58"/>
            <p:cNvSpPr txBox="1">
              <a:spLocks noChangeArrowheads="1"/>
            </p:cNvSpPr>
            <p:nvPr/>
          </p:nvSpPr>
          <p:spPr bwMode="auto">
            <a:xfrm>
              <a:off x="4320" y="2112"/>
              <a:ext cx="2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+5V</a:t>
              </a:r>
            </a:p>
          </p:txBody>
        </p:sp>
        <p:sp>
          <p:nvSpPr>
            <p:cNvPr id="28753" name="Rectangle 59"/>
            <p:cNvSpPr>
              <a:spLocks noChangeArrowheads="1"/>
            </p:cNvSpPr>
            <p:nvPr/>
          </p:nvSpPr>
          <p:spPr bwMode="auto">
            <a:xfrm>
              <a:off x="4656" y="1776"/>
              <a:ext cx="672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8754" name="Line 60"/>
            <p:cNvSpPr>
              <a:spLocks noChangeShapeType="1"/>
            </p:cNvSpPr>
            <p:nvPr/>
          </p:nvSpPr>
          <p:spPr bwMode="auto">
            <a:xfrm>
              <a:off x="4560" y="22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8755" name="Line 61"/>
            <p:cNvSpPr>
              <a:spLocks noChangeShapeType="1"/>
            </p:cNvSpPr>
            <p:nvPr/>
          </p:nvSpPr>
          <p:spPr bwMode="auto">
            <a:xfrm>
              <a:off x="4560" y="2304"/>
              <a:ext cx="96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8756" name="Line 62"/>
            <p:cNvSpPr>
              <a:spLocks noChangeShapeType="1"/>
            </p:cNvSpPr>
            <p:nvPr/>
          </p:nvSpPr>
          <p:spPr bwMode="auto">
            <a:xfrm>
              <a:off x="5328" y="211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</p:grpSp>
      <p:sp>
        <p:nvSpPr>
          <p:cNvPr id="28718" name="Line 63"/>
          <p:cNvSpPr>
            <a:spLocks noChangeShapeType="1"/>
          </p:cNvSpPr>
          <p:nvPr/>
        </p:nvSpPr>
        <p:spPr bwMode="auto">
          <a:xfrm>
            <a:off x="5638800" y="3200400"/>
            <a:ext cx="17526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719" name="Line 64"/>
          <p:cNvSpPr>
            <a:spLocks noChangeShapeType="1"/>
          </p:cNvSpPr>
          <p:nvPr/>
        </p:nvSpPr>
        <p:spPr bwMode="auto">
          <a:xfrm>
            <a:off x="6324600" y="3352800"/>
            <a:ext cx="10668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720" name="Line 65"/>
          <p:cNvSpPr>
            <a:spLocks noChangeShapeType="1"/>
          </p:cNvSpPr>
          <p:nvPr/>
        </p:nvSpPr>
        <p:spPr bwMode="auto">
          <a:xfrm>
            <a:off x="5562600" y="5181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721" name="Line 66"/>
          <p:cNvSpPr>
            <a:spLocks noChangeShapeType="1"/>
          </p:cNvSpPr>
          <p:nvPr/>
        </p:nvSpPr>
        <p:spPr bwMode="auto">
          <a:xfrm>
            <a:off x="5562600" y="53340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722" name="Line 67"/>
          <p:cNvSpPr>
            <a:spLocks noChangeShapeType="1"/>
          </p:cNvSpPr>
          <p:nvPr/>
        </p:nvSpPr>
        <p:spPr bwMode="auto">
          <a:xfrm rot="5400000">
            <a:off x="7620000" y="43434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723" name="Line 68"/>
          <p:cNvSpPr>
            <a:spLocks noChangeShapeType="1"/>
          </p:cNvSpPr>
          <p:nvPr/>
        </p:nvSpPr>
        <p:spPr bwMode="auto">
          <a:xfrm>
            <a:off x="5562600" y="5486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724" name="Line 69"/>
          <p:cNvSpPr>
            <a:spLocks noChangeShapeType="1"/>
          </p:cNvSpPr>
          <p:nvPr/>
        </p:nvSpPr>
        <p:spPr bwMode="auto">
          <a:xfrm>
            <a:off x="4495800" y="5334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725" name="Line 70"/>
          <p:cNvSpPr>
            <a:spLocks noChangeShapeType="1"/>
          </p:cNvSpPr>
          <p:nvPr/>
        </p:nvSpPr>
        <p:spPr bwMode="auto">
          <a:xfrm rot="16200000" flipH="1">
            <a:off x="2400300" y="3238500"/>
            <a:ext cx="419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28726" name="Line 71"/>
          <p:cNvSpPr>
            <a:spLocks noChangeShapeType="1"/>
          </p:cNvSpPr>
          <p:nvPr/>
        </p:nvSpPr>
        <p:spPr bwMode="auto">
          <a:xfrm>
            <a:off x="4495800" y="11430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grpSp>
        <p:nvGrpSpPr>
          <p:cNvPr id="28727" name="Group 72"/>
          <p:cNvGrpSpPr>
            <a:grpSpLocks/>
          </p:cNvGrpSpPr>
          <p:nvPr/>
        </p:nvGrpSpPr>
        <p:grpSpPr bwMode="auto">
          <a:xfrm>
            <a:off x="6477000" y="3124200"/>
            <a:ext cx="263525" cy="304800"/>
            <a:chOff x="4080" y="1968"/>
            <a:chExt cx="166" cy="192"/>
          </a:xfrm>
        </p:grpSpPr>
        <p:sp>
          <p:nvSpPr>
            <p:cNvPr id="28743" name="Text Box 73"/>
            <p:cNvSpPr txBox="1">
              <a:spLocks noChangeArrowheads="1"/>
            </p:cNvSpPr>
            <p:nvPr/>
          </p:nvSpPr>
          <p:spPr bwMode="auto">
            <a:xfrm>
              <a:off x="4080" y="1968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n</a:t>
              </a:r>
            </a:p>
          </p:txBody>
        </p:sp>
        <p:sp>
          <p:nvSpPr>
            <p:cNvPr id="28744" name="Line 74"/>
            <p:cNvSpPr>
              <a:spLocks noChangeShapeType="1"/>
            </p:cNvSpPr>
            <p:nvPr/>
          </p:nvSpPr>
          <p:spPr bwMode="auto">
            <a:xfrm flipH="1">
              <a:off x="4176" y="2064"/>
              <a:ext cx="48" cy="9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</p:grpSp>
      <p:grpSp>
        <p:nvGrpSpPr>
          <p:cNvPr id="28728" name="Group 75"/>
          <p:cNvGrpSpPr>
            <a:grpSpLocks/>
          </p:cNvGrpSpPr>
          <p:nvPr/>
        </p:nvGrpSpPr>
        <p:grpSpPr bwMode="auto">
          <a:xfrm>
            <a:off x="5715000" y="2971800"/>
            <a:ext cx="263525" cy="304800"/>
            <a:chOff x="3600" y="1872"/>
            <a:chExt cx="166" cy="192"/>
          </a:xfrm>
        </p:grpSpPr>
        <p:sp>
          <p:nvSpPr>
            <p:cNvPr id="28741" name="Text Box 76"/>
            <p:cNvSpPr txBox="1">
              <a:spLocks noChangeArrowheads="1"/>
            </p:cNvSpPr>
            <p:nvPr/>
          </p:nvSpPr>
          <p:spPr bwMode="auto">
            <a:xfrm>
              <a:off x="3600" y="1872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n</a:t>
              </a:r>
            </a:p>
          </p:txBody>
        </p:sp>
        <p:sp>
          <p:nvSpPr>
            <p:cNvPr id="28742" name="Line 77"/>
            <p:cNvSpPr>
              <a:spLocks noChangeShapeType="1"/>
            </p:cNvSpPr>
            <p:nvPr/>
          </p:nvSpPr>
          <p:spPr bwMode="auto">
            <a:xfrm flipH="1">
              <a:off x="3696" y="1968"/>
              <a:ext cx="48" cy="9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</p:grpSp>
      <p:grpSp>
        <p:nvGrpSpPr>
          <p:cNvPr id="28729" name="Group 78"/>
          <p:cNvGrpSpPr>
            <a:grpSpLocks/>
          </p:cNvGrpSpPr>
          <p:nvPr/>
        </p:nvGrpSpPr>
        <p:grpSpPr bwMode="auto">
          <a:xfrm>
            <a:off x="4953000" y="914400"/>
            <a:ext cx="263525" cy="304800"/>
            <a:chOff x="4080" y="1968"/>
            <a:chExt cx="166" cy="192"/>
          </a:xfrm>
        </p:grpSpPr>
        <p:sp>
          <p:nvSpPr>
            <p:cNvPr id="28739" name="Text Box 79"/>
            <p:cNvSpPr txBox="1">
              <a:spLocks noChangeArrowheads="1"/>
            </p:cNvSpPr>
            <p:nvPr/>
          </p:nvSpPr>
          <p:spPr bwMode="auto">
            <a:xfrm>
              <a:off x="4080" y="1968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8740" name="Line 80"/>
            <p:cNvSpPr>
              <a:spLocks noChangeShapeType="1"/>
            </p:cNvSpPr>
            <p:nvPr/>
          </p:nvSpPr>
          <p:spPr bwMode="auto">
            <a:xfrm flipH="1">
              <a:off x="4176" y="2064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</p:grpSp>
      <p:sp>
        <p:nvSpPr>
          <p:cNvPr id="28730" name="Text Box 81"/>
          <p:cNvSpPr txBox="1">
            <a:spLocks noChangeArrowheads="1"/>
          </p:cNvSpPr>
          <p:nvPr/>
        </p:nvSpPr>
        <p:spPr bwMode="auto">
          <a:xfrm>
            <a:off x="4572000" y="3657600"/>
            <a:ext cx="3825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FS</a:t>
            </a:r>
          </a:p>
        </p:txBody>
      </p:sp>
      <p:grpSp>
        <p:nvGrpSpPr>
          <p:cNvPr id="28731" name="Group 82"/>
          <p:cNvGrpSpPr>
            <a:grpSpLocks/>
          </p:cNvGrpSpPr>
          <p:nvPr/>
        </p:nvGrpSpPr>
        <p:grpSpPr bwMode="auto">
          <a:xfrm>
            <a:off x="7010400" y="5105400"/>
            <a:ext cx="263525" cy="304800"/>
            <a:chOff x="4080" y="1968"/>
            <a:chExt cx="166" cy="192"/>
          </a:xfrm>
        </p:grpSpPr>
        <p:sp>
          <p:nvSpPr>
            <p:cNvPr id="28737" name="Text Box 83"/>
            <p:cNvSpPr txBox="1">
              <a:spLocks noChangeArrowheads="1"/>
            </p:cNvSpPr>
            <p:nvPr/>
          </p:nvSpPr>
          <p:spPr bwMode="auto">
            <a:xfrm>
              <a:off x="4080" y="1968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8738" name="Line 84"/>
            <p:cNvSpPr>
              <a:spLocks noChangeShapeType="1"/>
            </p:cNvSpPr>
            <p:nvPr/>
          </p:nvSpPr>
          <p:spPr bwMode="auto">
            <a:xfrm flipH="1">
              <a:off x="4176" y="2064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</p:grpSp>
      <p:sp>
        <p:nvSpPr>
          <p:cNvPr id="28732" name="Text Box 85"/>
          <p:cNvSpPr txBox="1">
            <a:spLocks noChangeArrowheads="1"/>
          </p:cNvSpPr>
          <p:nvPr/>
        </p:nvSpPr>
        <p:spPr bwMode="auto">
          <a:xfrm>
            <a:off x="5638800" y="5334000"/>
            <a:ext cx="4746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MD</a:t>
            </a:r>
          </a:p>
        </p:txBody>
      </p:sp>
      <p:sp>
        <p:nvSpPr>
          <p:cNvPr id="28733" name="Oval 86"/>
          <p:cNvSpPr>
            <a:spLocks noChangeArrowheads="1"/>
          </p:cNvSpPr>
          <p:nvPr/>
        </p:nvSpPr>
        <p:spPr bwMode="auto">
          <a:xfrm>
            <a:off x="5600700" y="3167063"/>
            <a:ext cx="76200" cy="76200"/>
          </a:xfrm>
          <a:prstGeom prst="ellipse">
            <a:avLst/>
          </a:prstGeom>
          <a:solidFill>
            <a:srgbClr val="3333FF"/>
          </a:solidFill>
          <a:ln w="254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28734" name="Oval 87"/>
          <p:cNvSpPr>
            <a:spLocks noChangeArrowheads="1"/>
          </p:cNvSpPr>
          <p:nvPr/>
        </p:nvSpPr>
        <p:spPr bwMode="auto">
          <a:xfrm>
            <a:off x="6286500" y="3314700"/>
            <a:ext cx="76200" cy="76200"/>
          </a:xfrm>
          <a:prstGeom prst="ellipse">
            <a:avLst/>
          </a:prstGeom>
          <a:solidFill>
            <a:srgbClr val="3333FF"/>
          </a:solidFill>
          <a:ln w="254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28735" name="Text Box 88"/>
          <p:cNvSpPr txBox="1">
            <a:spLocks noChangeArrowheads="1"/>
          </p:cNvSpPr>
          <p:nvPr/>
        </p:nvSpPr>
        <p:spPr bwMode="auto">
          <a:xfrm>
            <a:off x="6934200" y="3657600"/>
            <a:ext cx="29845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 1</a:t>
            </a:r>
          </a:p>
        </p:txBody>
      </p:sp>
      <p:sp>
        <p:nvSpPr>
          <p:cNvPr id="28736" name="Text Box 89"/>
          <p:cNvSpPr txBox="1">
            <a:spLocks noChangeArrowheads="1"/>
          </p:cNvSpPr>
          <p:nvPr/>
        </p:nvSpPr>
        <p:spPr bwMode="auto">
          <a:xfrm>
            <a:off x="7235825" y="5661025"/>
            <a:ext cx="1728788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3333FF"/>
                </a:solidFill>
              </a:rPr>
              <a:t>MW</a:t>
            </a:r>
            <a:r>
              <a:rPr lang="en-US" sz="1200" b="1"/>
              <a:t> </a:t>
            </a:r>
            <a:r>
              <a:rPr lang="en-US" sz="1200" b="1">
                <a:solidFill>
                  <a:srgbClr val="3333FF"/>
                </a:solidFill>
              </a:rPr>
              <a:t>= 1</a:t>
            </a:r>
            <a:r>
              <a:rPr lang="en-US" sz="1200" b="1"/>
              <a:t> </a:t>
            </a:r>
          </a:p>
          <a:p>
            <a:r>
              <a:rPr lang="en-US" sz="1200" b="1"/>
              <a:t>to  write to the RAM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68F0D-E2FB-4CBA-B3F2-5B2AE7AA82C5}" type="slidenum">
              <a:rPr lang="ar-SA" smtClean="0"/>
              <a:pPr/>
              <a:t>19</a:t>
            </a:fld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-315913"/>
            <a:ext cx="8229600" cy="1143001"/>
          </a:xfrm>
        </p:spPr>
        <p:txBody>
          <a:bodyPr/>
          <a:lstStyle/>
          <a:p>
            <a:pPr eaLnBrk="1" hangingPunct="1"/>
            <a:r>
              <a:rPr lang="en-US" smtClean="0"/>
              <a:t>Reading from RAM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549275"/>
            <a:ext cx="4787900" cy="597535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smtClean="0"/>
              <a:t>To </a:t>
            </a:r>
            <a:r>
              <a:rPr lang="en-US" sz="2200" i="1" smtClean="0"/>
              <a:t>read</a:t>
            </a:r>
            <a:r>
              <a:rPr lang="en-US" sz="2200" smtClean="0"/>
              <a:t> from RAM, </a:t>
            </a:r>
            <a:r>
              <a:rPr lang="en-US" sz="2200" smtClean="0">
                <a:solidFill>
                  <a:srgbClr val="3333FF"/>
                </a:solidFill>
              </a:rPr>
              <a:t>A data</a:t>
            </a:r>
            <a:r>
              <a:rPr lang="en-US" sz="2200" smtClean="0"/>
              <a:t> must supply the address.</a:t>
            </a:r>
          </a:p>
          <a:p>
            <a:pPr eaLnBrk="1" hangingPunct="1">
              <a:defRPr/>
            </a:pPr>
            <a:r>
              <a:rPr lang="en-US" sz="2200" smtClean="0"/>
              <a:t>Set </a:t>
            </a:r>
            <a:r>
              <a:rPr lang="en-US" sz="2200" smtClean="0">
                <a:solidFill>
                  <a:srgbClr val="3333FF"/>
                </a:solidFill>
              </a:rPr>
              <a:t>MW = 0</a:t>
            </a:r>
            <a:r>
              <a:rPr lang="en-US" sz="2200" smtClean="0"/>
              <a:t> for reading.</a:t>
            </a:r>
          </a:p>
          <a:p>
            <a:pPr eaLnBrk="1" hangingPunct="1">
              <a:defRPr/>
            </a:pPr>
            <a:r>
              <a:rPr lang="en-US" sz="2200" smtClean="0"/>
              <a:t>The incoming data will be sent to the register file for storage.</a:t>
            </a:r>
          </a:p>
          <a:p>
            <a:pPr eaLnBrk="1" hangingPunct="1">
              <a:defRPr/>
            </a:pPr>
            <a:r>
              <a:rPr lang="en-US" sz="2200" smtClean="0"/>
              <a:t>This means that the register file’s </a:t>
            </a:r>
            <a:r>
              <a:rPr lang="en-US" sz="2200" smtClean="0">
                <a:solidFill>
                  <a:srgbClr val="3333FF"/>
                </a:solidFill>
              </a:rPr>
              <a:t>D data</a:t>
            </a:r>
            <a:r>
              <a:rPr lang="en-US" sz="2200" smtClean="0"/>
              <a:t> input could come from </a:t>
            </a:r>
            <a:r>
              <a:rPr lang="en-US" sz="2200" i="1" smtClean="0"/>
              <a:t>either</a:t>
            </a:r>
            <a:r>
              <a:rPr lang="en-US" sz="2200" smtClean="0"/>
              <a:t> the ALU output or the RAM.</a:t>
            </a:r>
          </a:p>
          <a:p>
            <a:pPr eaLnBrk="1" hangingPunct="1">
              <a:defRPr/>
            </a:pPr>
            <a:r>
              <a:rPr lang="en-US" sz="2200" smtClean="0"/>
              <a:t>A mux </a:t>
            </a:r>
            <a:r>
              <a:rPr lang="en-US" sz="2200" smtClean="0">
                <a:solidFill>
                  <a:srgbClr val="3333FF"/>
                </a:solidFill>
              </a:rPr>
              <a:t>MD</a:t>
            </a:r>
            <a:r>
              <a:rPr lang="en-US" sz="2200" smtClean="0"/>
              <a:t> selects the source for the register file.</a:t>
            </a:r>
          </a:p>
          <a:p>
            <a:pPr lvl="1" eaLnBrk="1" hangingPunct="1">
              <a:defRPr/>
            </a:pPr>
            <a:r>
              <a:rPr lang="en-US" sz="22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When </a:t>
            </a:r>
            <a:r>
              <a:rPr lang="en-US" sz="2200" u="sng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MD = 0</a:t>
            </a:r>
            <a:r>
              <a:rPr lang="en-US" sz="22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the ALU output can be stored in the register file.</a:t>
            </a:r>
          </a:p>
          <a:p>
            <a:pPr lvl="1" eaLnBrk="1" hangingPunct="1">
              <a:defRPr/>
            </a:pPr>
            <a:r>
              <a:rPr lang="en-US" sz="22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When </a:t>
            </a:r>
            <a:r>
              <a:rPr lang="en-US" sz="2200" u="sng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MD = 1</a:t>
            </a:r>
            <a:r>
              <a:rPr lang="en-US" sz="22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the RAM output is sent to the register file instead.</a:t>
            </a:r>
          </a:p>
        </p:txBody>
      </p:sp>
      <p:grpSp>
        <p:nvGrpSpPr>
          <p:cNvPr id="29701" name="Group 85"/>
          <p:cNvGrpSpPr>
            <a:grpSpLocks/>
          </p:cNvGrpSpPr>
          <p:nvPr/>
        </p:nvGrpSpPr>
        <p:grpSpPr bwMode="auto">
          <a:xfrm>
            <a:off x="4921250" y="476250"/>
            <a:ext cx="4114800" cy="4724400"/>
            <a:chOff x="2832" y="576"/>
            <a:chExt cx="2592" cy="2976"/>
          </a:xfrm>
        </p:grpSpPr>
        <p:sp>
          <p:nvSpPr>
            <p:cNvPr id="29704" name="Line 2"/>
            <p:cNvSpPr>
              <a:spLocks noChangeShapeType="1"/>
            </p:cNvSpPr>
            <p:nvPr/>
          </p:nvSpPr>
          <p:spPr bwMode="auto">
            <a:xfrm rot="5400000">
              <a:off x="3456" y="211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05" name="Text Box 5"/>
            <p:cNvSpPr txBox="1">
              <a:spLocks noChangeArrowheads="1"/>
            </p:cNvSpPr>
            <p:nvPr/>
          </p:nvSpPr>
          <p:spPr bwMode="auto">
            <a:xfrm>
              <a:off x="3552" y="912"/>
              <a:ext cx="41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D data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29706" name="Text Box 6"/>
            <p:cNvSpPr txBox="1">
              <a:spLocks noChangeArrowheads="1"/>
            </p:cNvSpPr>
            <p:nvPr/>
          </p:nvSpPr>
          <p:spPr bwMode="auto">
            <a:xfrm>
              <a:off x="3168" y="1008"/>
              <a:ext cx="41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Write</a:t>
              </a:r>
            </a:p>
          </p:txBody>
        </p:sp>
        <p:sp>
          <p:nvSpPr>
            <p:cNvPr id="29707" name="Text Box 7"/>
            <p:cNvSpPr txBox="1">
              <a:spLocks noChangeArrowheads="1"/>
            </p:cNvSpPr>
            <p:nvPr/>
          </p:nvSpPr>
          <p:spPr bwMode="auto">
            <a:xfrm>
              <a:off x="3168" y="1152"/>
              <a:ext cx="59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D address</a:t>
              </a:r>
            </a:p>
          </p:txBody>
        </p:sp>
        <p:sp>
          <p:nvSpPr>
            <p:cNvPr id="29708" name="Text Box 8"/>
            <p:cNvSpPr txBox="1">
              <a:spLocks noChangeArrowheads="1"/>
            </p:cNvSpPr>
            <p:nvPr/>
          </p:nvSpPr>
          <p:spPr bwMode="auto">
            <a:xfrm>
              <a:off x="3168" y="1536"/>
              <a:ext cx="59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A address</a:t>
              </a:r>
            </a:p>
          </p:txBody>
        </p:sp>
        <p:sp>
          <p:nvSpPr>
            <p:cNvPr id="29709" name="Text Box 9"/>
            <p:cNvSpPr txBox="1">
              <a:spLocks noChangeArrowheads="1"/>
            </p:cNvSpPr>
            <p:nvPr/>
          </p:nvSpPr>
          <p:spPr bwMode="auto">
            <a:xfrm>
              <a:off x="3696" y="1536"/>
              <a:ext cx="58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B address</a:t>
              </a:r>
            </a:p>
          </p:txBody>
        </p:sp>
        <p:sp>
          <p:nvSpPr>
            <p:cNvPr id="29710" name="Text Box 10"/>
            <p:cNvSpPr txBox="1">
              <a:spLocks noChangeArrowheads="1"/>
            </p:cNvSpPr>
            <p:nvPr/>
          </p:nvSpPr>
          <p:spPr bwMode="auto">
            <a:xfrm>
              <a:off x="3312" y="1728"/>
              <a:ext cx="41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A data</a:t>
              </a:r>
            </a:p>
          </p:txBody>
        </p:sp>
        <p:sp>
          <p:nvSpPr>
            <p:cNvPr id="29711" name="Text Box 11"/>
            <p:cNvSpPr txBox="1">
              <a:spLocks noChangeArrowheads="1"/>
            </p:cNvSpPr>
            <p:nvPr/>
          </p:nvSpPr>
          <p:spPr bwMode="auto">
            <a:xfrm>
              <a:off x="3792" y="1728"/>
              <a:ext cx="40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 data</a:t>
              </a:r>
            </a:p>
          </p:txBody>
        </p:sp>
        <p:sp>
          <p:nvSpPr>
            <p:cNvPr id="29712" name="Text Box 12"/>
            <p:cNvSpPr txBox="1">
              <a:spLocks noChangeArrowheads="1"/>
            </p:cNvSpPr>
            <p:nvPr/>
          </p:nvSpPr>
          <p:spPr bwMode="auto">
            <a:xfrm>
              <a:off x="3408" y="1296"/>
              <a:ext cx="69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Register File</a:t>
              </a:r>
            </a:p>
          </p:txBody>
        </p:sp>
        <p:sp>
          <p:nvSpPr>
            <p:cNvPr id="29713" name="Text Box 13"/>
            <p:cNvSpPr txBox="1">
              <a:spLocks noChangeArrowheads="1"/>
            </p:cNvSpPr>
            <p:nvPr/>
          </p:nvSpPr>
          <p:spPr bwMode="auto">
            <a:xfrm>
              <a:off x="2880" y="1008"/>
              <a:ext cx="27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WR</a:t>
              </a:r>
            </a:p>
          </p:txBody>
        </p:sp>
        <p:sp>
          <p:nvSpPr>
            <p:cNvPr id="29714" name="Text Box 14"/>
            <p:cNvSpPr txBox="1">
              <a:spLocks noChangeArrowheads="1"/>
            </p:cNvSpPr>
            <p:nvPr/>
          </p:nvSpPr>
          <p:spPr bwMode="auto">
            <a:xfrm>
              <a:off x="2880" y="1152"/>
              <a:ext cx="25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DA</a:t>
              </a:r>
            </a:p>
          </p:txBody>
        </p:sp>
        <p:sp>
          <p:nvSpPr>
            <p:cNvPr id="29715" name="Text Box 15"/>
            <p:cNvSpPr txBox="1">
              <a:spLocks noChangeArrowheads="1"/>
            </p:cNvSpPr>
            <p:nvPr/>
          </p:nvSpPr>
          <p:spPr bwMode="auto">
            <a:xfrm>
              <a:off x="2880" y="1536"/>
              <a:ext cx="25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AA</a:t>
              </a:r>
            </a:p>
          </p:txBody>
        </p:sp>
        <p:sp>
          <p:nvSpPr>
            <p:cNvPr id="29716" name="Text Box 16"/>
            <p:cNvSpPr txBox="1">
              <a:spLocks noChangeArrowheads="1"/>
            </p:cNvSpPr>
            <p:nvPr/>
          </p:nvSpPr>
          <p:spPr bwMode="auto">
            <a:xfrm>
              <a:off x="4320" y="1536"/>
              <a:ext cx="24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BA</a:t>
              </a:r>
            </a:p>
          </p:txBody>
        </p:sp>
        <p:sp>
          <p:nvSpPr>
            <p:cNvPr id="29717" name="Rectangle 17"/>
            <p:cNvSpPr>
              <a:spLocks noChangeArrowheads="1"/>
            </p:cNvSpPr>
            <p:nvPr/>
          </p:nvSpPr>
          <p:spPr bwMode="auto">
            <a:xfrm>
              <a:off x="3216" y="912"/>
              <a:ext cx="1056" cy="9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9718" name="Line 18"/>
            <p:cNvSpPr>
              <a:spLocks noChangeShapeType="1"/>
            </p:cNvSpPr>
            <p:nvPr/>
          </p:nvSpPr>
          <p:spPr bwMode="auto">
            <a:xfrm flipH="1">
              <a:off x="4272" y="163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19" name="Line 19"/>
            <p:cNvSpPr>
              <a:spLocks noChangeShapeType="1"/>
            </p:cNvSpPr>
            <p:nvPr/>
          </p:nvSpPr>
          <p:spPr bwMode="auto">
            <a:xfrm>
              <a:off x="3120" y="163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20" name="Line 20"/>
            <p:cNvSpPr>
              <a:spLocks noChangeShapeType="1"/>
            </p:cNvSpPr>
            <p:nvPr/>
          </p:nvSpPr>
          <p:spPr bwMode="auto">
            <a:xfrm>
              <a:off x="3120" y="124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21" name="Line 21"/>
            <p:cNvSpPr>
              <a:spLocks noChangeShapeType="1"/>
            </p:cNvSpPr>
            <p:nvPr/>
          </p:nvSpPr>
          <p:spPr bwMode="auto">
            <a:xfrm>
              <a:off x="3120" y="110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22" name="Line 22"/>
            <p:cNvSpPr>
              <a:spLocks noChangeShapeType="1"/>
            </p:cNvSpPr>
            <p:nvPr/>
          </p:nvSpPr>
          <p:spPr bwMode="auto">
            <a:xfrm rot="5400000">
              <a:off x="3480" y="1944"/>
              <a:ext cx="144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23" name="Line 23"/>
            <p:cNvSpPr>
              <a:spLocks noChangeShapeType="1"/>
            </p:cNvSpPr>
            <p:nvPr/>
          </p:nvSpPr>
          <p:spPr bwMode="auto">
            <a:xfrm rot="5400000">
              <a:off x="3816" y="204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24" name="Line 24"/>
            <p:cNvSpPr>
              <a:spLocks noChangeShapeType="1"/>
            </p:cNvSpPr>
            <p:nvPr/>
          </p:nvSpPr>
          <p:spPr bwMode="auto">
            <a:xfrm rot="5400000">
              <a:off x="3648" y="816"/>
              <a:ext cx="19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25" name="Text Box 25"/>
            <p:cNvSpPr txBox="1">
              <a:spLocks noChangeArrowheads="1"/>
            </p:cNvSpPr>
            <p:nvPr/>
          </p:nvSpPr>
          <p:spPr bwMode="auto">
            <a:xfrm>
              <a:off x="3456" y="2208"/>
              <a:ext cx="18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9726" name="Text Box 26"/>
            <p:cNvSpPr txBox="1">
              <a:spLocks noChangeArrowheads="1"/>
            </p:cNvSpPr>
            <p:nvPr/>
          </p:nvSpPr>
          <p:spPr bwMode="auto">
            <a:xfrm>
              <a:off x="3888" y="2208"/>
              <a:ext cx="17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29727" name="Text Box 27"/>
            <p:cNvSpPr txBox="1">
              <a:spLocks noChangeArrowheads="1"/>
            </p:cNvSpPr>
            <p:nvPr/>
          </p:nvSpPr>
          <p:spPr bwMode="auto">
            <a:xfrm>
              <a:off x="3600" y="2496"/>
              <a:ext cx="31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ALU</a:t>
              </a:r>
            </a:p>
          </p:txBody>
        </p:sp>
        <p:sp>
          <p:nvSpPr>
            <p:cNvPr id="29728" name="Text Box 28"/>
            <p:cNvSpPr txBox="1">
              <a:spLocks noChangeArrowheads="1"/>
            </p:cNvSpPr>
            <p:nvPr/>
          </p:nvSpPr>
          <p:spPr bwMode="auto">
            <a:xfrm>
              <a:off x="3600" y="2832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29729" name="Text Box 29"/>
            <p:cNvSpPr txBox="1">
              <a:spLocks noChangeArrowheads="1"/>
            </p:cNvSpPr>
            <p:nvPr/>
          </p:nvSpPr>
          <p:spPr bwMode="auto">
            <a:xfrm>
              <a:off x="3216" y="2736"/>
              <a:ext cx="1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29730" name="Text Box 30"/>
            <p:cNvSpPr txBox="1">
              <a:spLocks noChangeArrowheads="1"/>
            </p:cNvSpPr>
            <p:nvPr/>
          </p:nvSpPr>
          <p:spPr bwMode="auto">
            <a:xfrm>
              <a:off x="3216" y="2640"/>
              <a:ext cx="19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9731" name="Text Box 31"/>
            <p:cNvSpPr txBox="1">
              <a:spLocks noChangeArrowheads="1"/>
            </p:cNvSpPr>
            <p:nvPr/>
          </p:nvSpPr>
          <p:spPr bwMode="auto">
            <a:xfrm>
              <a:off x="3216" y="2544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9732" name="Text Box 32"/>
            <p:cNvSpPr txBox="1">
              <a:spLocks noChangeArrowheads="1"/>
            </p:cNvSpPr>
            <p:nvPr/>
          </p:nvSpPr>
          <p:spPr bwMode="auto">
            <a:xfrm>
              <a:off x="3216" y="2448"/>
              <a:ext cx="17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29733" name="Text Box 33"/>
            <p:cNvSpPr txBox="1">
              <a:spLocks noChangeArrowheads="1"/>
            </p:cNvSpPr>
            <p:nvPr/>
          </p:nvSpPr>
          <p:spPr bwMode="auto">
            <a:xfrm>
              <a:off x="3216" y="2304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sp>
          <p:nvSpPr>
            <p:cNvPr id="29734" name="Rectangle 34"/>
            <p:cNvSpPr>
              <a:spLocks noChangeArrowheads="1"/>
            </p:cNvSpPr>
            <p:nvPr/>
          </p:nvSpPr>
          <p:spPr bwMode="auto">
            <a:xfrm>
              <a:off x="3216" y="2208"/>
              <a:ext cx="105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grpSp>
          <p:nvGrpSpPr>
            <p:cNvPr id="29735" name="Group 35"/>
            <p:cNvGrpSpPr>
              <a:grpSpLocks/>
            </p:cNvGrpSpPr>
            <p:nvPr/>
          </p:nvGrpSpPr>
          <p:grpSpPr bwMode="auto">
            <a:xfrm>
              <a:off x="3552" y="2976"/>
              <a:ext cx="216" cy="176"/>
              <a:chOff x="3552" y="3024"/>
              <a:chExt cx="216" cy="176"/>
            </a:xfrm>
          </p:grpSpPr>
          <p:sp>
            <p:nvSpPr>
              <p:cNvPr id="29783" name="Line 36"/>
              <p:cNvSpPr>
                <a:spLocks noChangeShapeType="1"/>
              </p:cNvSpPr>
              <p:nvPr/>
            </p:nvSpPr>
            <p:spPr bwMode="auto">
              <a:xfrm flipV="1">
                <a:off x="3600" y="3120"/>
                <a:ext cx="168" cy="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29784" name="Text Box 37"/>
              <p:cNvSpPr txBox="1">
                <a:spLocks noChangeArrowheads="1"/>
              </p:cNvSpPr>
              <p:nvPr/>
            </p:nvSpPr>
            <p:spPr bwMode="auto">
              <a:xfrm>
                <a:off x="3552" y="3024"/>
                <a:ext cx="16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</p:grpSp>
        <p:sp>
          <p:nvSpPr>
            <p:cNvPr id="29736" name="Line 38"/>
            <p:cNvSpPr>
              <a:spLocks noChangeShapeType="1"/>
            </p:cNvSpPr>
            <p:nvPr/>
          </p:nvSpPr>
          <p:spPr bwMode="auto">
            <a:xfrm rot="5400000">
              <a:off x="3552" y="31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29737" name="Group 39"/>
            <p:cNvGrpSpPr>
              <a:grpSpLocks/>
            </p:cNvGrpSpPr>
            <p:nvPr/>
          </p:nvGrpSpPr>
          <p:grpSpPr bwMode="auto">
            <a:xfrm>
              <a:off x="3168" y="3168"/>
              <a:ext cx="389" cy="384"/>
              <a:chOff x="3264" y="3072"/>
              <a:chExt cx="389" cy="384"/>
            </a:xfrm>
          </p:grpSpPr>
          <p:sp>
            <p:nvSpPr>
              <p:cNvPr id="29779" name="Text Box 40"/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37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Q  D1</a:t>
                </a:r>
              </a:p>
            </p:txBody>
          </p:sp>
          <p:sp>
            <p:nvSpPr>
              <p:cNvPr id="29780" name="Text Box 41"/>
              <p:cNvSpPr txBox="1">
                <a:spLocks noChangeArrowheads="1"/>
              </p:cNvSpPr>
              <p:nvPr/>
            </p:nvSpPr>
            <p:spPr bwMode="auto">
              <a:xfrm>
                <a:off x="3264" y="3072"/>
                <a:ext cx="38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    D0</a:t>
                </a:r>
              </a:p>
            </p:txBody>
          </p:sp>
          <p:sp>
            <p:nvSpPr>
              <p:cNvPr id="29781" name="Text Box 42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357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     S</a:t>
                </a:r>
              </a:p>
            </p:txBody>
          </p:sp>
          <p:sp>
            <p:nvSpPr>
              <p:cNvPr id="29782" name="Rectangle 43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288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sp>
          <p:nvSpPr>
            <p:cNvPr id="29738" name="Line 44"/>
            <p:cNvSpPr>
              <a:spLocks noChangeShapeType="1"/>
            </p:cNvSpPr>
            <p:nvPr/>
          </p:nvSpPr>
          <p:spPr bwMode="auto">
            <a:xfrm>
              <a:off x="3120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39" name="Line 45"/>
            <p:cNvSpPr>
              <a:spLocks noChangeShapeType="1"/>
            </p:cNvSpPr>
            <p:nvPr/>
          </p:nvSpPr>
          <p:spPr bwMode="auto">
            <a:xfrm>
              <a:off x="3120" y="26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40" name="Line 46"/>
            <p:cNvSpPr>
              <a:spLocks noChangeShapeType="1"/>
            </p:cNvSpPr>
            <p:nvPr/>
          </p:nvSpPr>
          <p:spPr bwMode="auto">
            <a:xfrm>
              <a:off x="3120" y="273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41" name="Line 47"/>
            <p:cNvSpPr>
              <a:spLocks noChangeShapeType="1"/>
            </p:cNvSpPr>
            <p:nvPr/>
          </p:nvSpPr>
          <p:spPr bwMode="auto">
            <a:xfrm>
              <a:off x="3120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42" name="Line 48"/>
            <p:cNvSpPr>
              <a:spLocks noChangeShapeType="1"/>
            </p:cNvSpPr>
            <p:nvPr/>
          </p:nvSpPr>
          <p:spPr bwMode="auto">
            <a:xfrm>
              <a:off x="3120" y="24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43" name="Text Box 49"/>
            <p:cNvSpPr txBox="1">
              <a:spLocks noChangeArrowheads="1"/>
            </p:cNvSpPr>
            <p:nvPr/>
          </p:nvSpPr>
          <p:spPr bwMode="auto">
            <a:xfrm>
              <a:off x="4800" y="1776"/>
              <a:ext cx="36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RAM</a:t>
              </a:r>
            </a:p>
          </p:txBody>
        </p:sp>
        <p:sp>
          <p:nvSpPr>
            <p:cNvPr id="29744" name="Text Box 50"/>
            <p:cNvSpPr txBox="1">
              <a:spLocks noChangeArrowheads="1"/>
            </p:cNvSpPr>
            <p:nvPr/>
          </p:nvSpPr>
          <p:spPr bwMode="auto">
            <a:xfrm>
              <a:off x="4608" y="1920"/>
              <a:ext cx="41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</a:t>
              </a: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ADRS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29745" name="Text Box 51"/>
            <p:cNvSpPr txBox="1">
              <a:spLocks noChangeArrowheads="1"/>
            </p:cNvSpPr>
            <p:nvPr/>
          </p:nvSpPr>
          <p:spPr bwMode="auto">
            <a:xfrm>
              <a:off x="4608" y="2016"/>
              <a:ext cx="41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DATA</a:t>
              </a:r>
            </a:p>
          </p:txBody>
        </p:sp>
        <p:sp>
          <p:nvSpPr>
            <p:cNvPr id="29746" name="Text Box 52"/>
            <p:cNvSpPr txBox="1">
              <a:spLocks noChangeArrowheads="1"/>
            </p:cNvSpPr>
            <p:nvPr/>
          </p:nvSpPr>
          <p:spPr bwMode="auto">
            <a:xfrm>
              <a:off x="4608" y="2112"/>
              <a:ext cx="27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CS</a:t>
              </a:r>
            </a:p>
          </p:txBody>
        </p:sp>
        <p:sp>
          <p:nvSpPr>
            <p:cNvPr id="29747" name="Text Box 53"/>
            <p:cNvSpPr txBox="1">
              <a:spLocks noChangeArrowheads="1"/>
            </p:cNvSpPr>
            <p:nvPr/>
          </p:nvSpPr>
          <p:spPr bwMode="auto">
            <a:xfrm>
              <a:off x="4608" y="2208"/>
              <a:ext cx="30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</a:t>
              </a: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WR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29748" name="Text Box 54"/>
            <p:cNvSpPr txBox="1">
              <a:spLocks noChangeArrowheads="1"/>
            </p:cNvSpPr>
            <p:nvPr/>
          </p:nvSpPr>
          <p:spPr bwMode="auto">
            <a:xfrm>
              <a:off x="5040" y="2016"/>
              <a:ext cx="32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OUT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29749" name="Text Box 55"/>
            <p:cNvSpPr txBox="1">
              <a:spLocks noChangeArrowheads="1"/>
            </p:cNvSpPr>
            <p:nvPr/>
          </p:nvSpPr>
          <p:spPr bwMode="auto">
            <a:xfrm>
              <a:off x="4320" y="2208"/>
              <a:ext cx="30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MW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29750" name="Text Box 56"/>
            <p:cNvSpPr txBox="1">
              <a:spLocks noChangeArrowheads="1"/>
            </p:cNvSpPr>
            <p:nvPr/>
          </p:nvSpPr>
          <p:spPr bwMode="auto">
            <a:xfrm>
              <a:off x="4320" y="2112"/>
              <a:ext cx="2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+5V</a:t>
              </a:r>
            </a:p>
          </p:txBody>
        </p:sp>
        <p:sp>
          <p:nvSpPr>
            <p:cNvPr id="29751" name="Rectangle 57"/>
            <p:cNvSpPr>
              <a:spLocks noChangeArrowheads="1"/>
            </p:cNvSpPr>
            <p:nvPr/>
          </p:nvSpPr>
          <p:spPr bwMode="auto">
            <a:xfrm>
              <a:off x="4656" y="1776"/>
              <a:ext cx="672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9752" name="Line 58"/>
            <p:cNvSpPr>
              <a:spLocks noChangeShapeType="1"/>
            </p:cNvSpPr>
            <p:nvPr/>
          </p:nvSpPr>
          <p:spPr bwMode="auto">
            <a:xfrm>
              <a:off x="4560" y="22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53" name="Line 59"/>
            <p:cNvSpPr>
              <a:spLocks noChangeShapeType="1"/>
            </p:cNvSpPr>
            <p:nvPr/>
          </p:nvSpPr>
          <p:spPr bwMode="auto">
            <a:xfrm>
              <a:off x="4560" y="230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54" name="Line 60"/>
            <p:cNvSpPr>
              <a:spLocks noChangeShapeType="1"/>
            </p:cNvSpPr>
            <p:nvPr/>
          </p:nvSpPr>
          <p:spPr bwMode="auto">
            <a:xfrm>
              <a:off x="5328" y="2112"/>
              <a:ext cx="96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55" name="Line 61"/>
            <p:cNvSpPr>
              <a:spLocks noChangeShapeType="1"/>
            </p:cNvSpPr>
            <p:nvPr/>
          </p:nvSpPr>
          <p:spPr bwMode="auto">
            <a:xfrm>
              <a:off x="3552" y="2016"/>
              <a:ext cx="1104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56" name="Line 62"/>
            <p:cNvSpPr>
              <a:spLocks noChangeShapeType="1"/>
            </p:cNvSpPr>
            <p:nvPr/>
          </p:nvSpPr>
          <p:spPr bwMode="auto">
            <a:xfrm>
              <a:off x="3984" y="211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57" name="Line 63"/>
            <p:cNvSpPr>
              <a:spLocks noChangeShapeType="1"/>
            </p:cNvSpPr>
            <p:nvPr/>
          </p:nvSpPr>
          <p:spPr bwMode="auto">
            <a:xfrm>
              <a:off x="3504" y="326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58" name="Line 64"/>
            <p:cNvSpPr>
              <a:spLocks noChangeShapeType="1"/>
            </p:cNvSpPr>
            <p:nvPr/>
          </p:nvSpPr>
          <p:spPr bwMode="auto">
            <a:xfrm>
              <a:off x="3504" y="3360"/>
              <a:ext cx="1920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59" name="Line 65"/>
            <p:cNvSpPr>
              <a:spLocks noChangeShapeType="1"/>
            </p:cNvSpPr>
            <p:nvPr/>
          </p:nvSpPr>
          <p:spPr bwMode="auto">
            <a:xfrm rot="5400000">
              <a:off x="4800" y="2736"/>
              <a:ext cx="1248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60" name="Line 66"/>
            <p:cNvSpPr>
              <a:spLocks noChangeShapeType="1"/>
            </p:cNvSpPr>
            <p:nvPr/>
          </p:nvSpPr>
          <p:spPr bwMode="auto">
            <a:xfrm>
              <a:off x="3504" y="3456"/>
              <a:ext cx="96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61" name="Line 67"/>
            <p:cNvSpPr>
              <a:spLocks noChangeShapeType="1"/>
            </p:cNvSpPr>
            <p:nvPr/>
          </p:nvSpPr>
          <p:spPr bwMode="auto">
            <a:xfrm>
              <a:off x="2832" y="3360"/>
              <a:ext cx="384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62" name="Line 68"/>
            <p:cNvSpPr>
              <a:spLocks noChangeShapeType="1"/>
            </p:cNvSpPr>
            <p:nvPr/>
          </p:nvSpPr>
          <p:spPr bwMode="auto">
            <a:xfrm rot="16200000" flipH="1">
              <a:off x="1512" y="2040"/>
              <a:ext cx="2640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63" name="Line 69"/>
            <p:cNvSpPr>
              <a:spLocks noChangeShapeType="1"/>
            </p:cNvSpPr>
            <p:nvPr/>
          </p:nvSpPr>
          <p:spPr bwMode="auto">
            <a:xfrm>
              <a:off x="2832" y="720"/>
              <a:ext cx="912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29764" name="Group 70"/>
            <p:cNvGrpSpPr>
              <a:grpSpLocks/>
            </p:cNvGrpSpPr>
            <p:nvPr/>
          </p:nvGrpSpPr>
          <p:grpSpPr bwMode="auto">
            <a:xfrm>
              <a:off x="4080" y="1968"/>
              <a:ext cx="166" cy="192"/>
              <a:chOff x="4080" y="1968"/>
              <a:chExt cx="166" cy="192"/>
            </a:xfrm>
          </p:grpSpPr>
          <p:sp>
            <p:nvSpPr>
              <p:cNvPr id="29777" name="Text Box 71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6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  <p:sp>
            <p:nvSpPr>
              <p:cNvPr id="29778" name="Line 72"/>
              <p:cNvSpPr>
                <a:spLocks noChangeShapeType="1"/>
              </p:cNvSpPr>
              <p:nvPr/>
            </p:nvSpPr>
            <p:spPr bwMode="auto">
              <a:xfrm flipH="1">
                <a:off x="4176" y="2064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29765" name="Text Box 73"/>
            <p:cNvSpPr txBox="1">
              <a:spLocks noChangeArrowheads="1"/>
            </p:cNvSpPr>
            <p:nvPr/>
          </p:nvSpPr>
          <p:spPr bwMode="auto">
            <a:xfrm>
              <a:off x="3600" y="1872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n</a:t>
              </a:r>
            </a:p>
          </p:txBody>
        </p:sp>
        <p:sp>
          <p:nvSpPr>
            <p:cNvPr id="29766" name="Line 74"/>
            <p:cNvSpPr>
              <a:spLocks noChangeShapeType="1"/>
            </p:cNvSpPr>
            <p:nvPr/>
          </p:nvSpPr>
          <p:spPr bwMode="auto">
            <a:xfrm flipH="1">
              <a:off x="3696" y="1968"/>
              <a:ext cx="48" cy="9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67" name="Text Box 75"/>
            <p:cNvSpPr txBox="1">
              <a:spLocks noChangeArrowheads="1"/>
            </p:cNvSpPr>
            <p:nvPr/>
          </p:nvSpPr>
          <p:spPr bwMode="auto">
            <a:xfrm>
              <a:off x="3120" y="576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n</a:t>
              </a:r>
            </a:p>
          </p:txBody>
        </p:sp>
        <p:sp>
          <p:nvSpPr>
            <p:cNvPr id="29768" name="Line 76"/>
            <p:cNvSpPr>
              <a:spLocks noChangeShapeType="1"/>
            </p:cNvSpPr>
            <p:nvPr/>
          </p:nvSpPr>
          <p:spPr bwMode="auto">
            <a:xfrm flipH="1">
              <a:off x="3216" y="672"/>
              <a:ext cx="48" cy="9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9769" name="Text Box 77"/>
            <p:cNvSpPr txBox="1">
              <a:spLocks noChangeArrowheads="1"/>
            </p:cNvSpPr>
            <p:nvPr/>
          </p:nvSpPr>
          <p:spPr bwMode="auto">
            <a:xfrm>
              <a:off x="2880" y="2304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grpSp>
          <p:nvGrpSpPr>
            <p:cNvPr id="29770" name="Group 78"/>
            <p:cNvGrpSpPr>
              <a:grpSpLocks/>
            </p:cNvGrpSpPr>
            <p:nvPr/>
          </p:nvGrpSpPr>
          <p:grpSpPr bwMode="auto">
            <a:xfrm>
              <a:off x="4416" y="3216"/>
              <a:ext cx="166" cy="192"/>
              <a:chOff x="4080" y="1968"/>
              <a:chExt cx="166" cy="192"/>
            </a:xfrm>
          </p:grpSpPr>
          <p:sp>
            <p:nvSpPr>
              <p:cNvPr id="29775" name="Text Box 79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6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  <p:sp>
            <p:nvSpPr>
              <p:cNvPr id="29776" name="Line 80"/>
              <p:cNvSpPr>
                <a:spLocks noChangeShapeType="1"/>
              </p:cNvSpPr>
              <p:nvPr/>
            </p:nvSpPr>
            <p:spPr bwMode="auto">
              <a:xfrm flipH="1">
                <a:off x="4176" y="2064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29771" name="Text Box 81"/>
            <p:cNvSpPr txBox="1">
              <a:spLocks noChangeArrowheads="1"/>
            </p:cNvSpPr>
            <p:nvPr/>
          </p:nvSpPr>
          <p:spPr bwMode="auto">
            <a:xfrm>
              <a:off x="3552" y="3360"/>
              <a:ext cx="29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</a:t>
              </a: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MD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29772" name="Oval 82"/>
            <p:cNvSpPr>
              <a:spLocks noChangeArrowheads="1"/>
            </p:cNvSpPr>
            <p:nvPr/>
          </p:nvSpPr>
          <p:spPr bwMode="auto">
            <a:xfrm>
              <a:off x="3528" y="1995"/>
              <a:ext cx="48" cy="48"/>
            </a:xfrm>
            <a:prstGeom prst="ellipse">
              <a:avLst/>
            </a:prstGeom>
            <a:solidFill>
              <a:srgbClr val="3333FF"/>
            </a:solidFill>
            <a:ln w="25400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9773" name="Oval 83"/>
            <p:cNvSpPr>
              <a:spLocks noChangeArrowheads="1"/>
            </p:cNvSpPr>
            <p:nvPr/>
          </p:nvSpPr>
          <p:spPr bwMode="auto">
            <a:xfrm>
              <a:off x="3960" y="2088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9774" name="Text Box 84"/>
            <p:cNvSpPr txBox="1">
              <a:spLocks noChangeArrowheads="1"/>
            </p:cNvSpPr>
            <p:nvPr/>
          </p:nvSpPr>
          <p:spPr bwMode="auto">
            <a:xfrm>
              <a:off x="4368" y="2304"/>
              <a:ext cx="20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 0</a:t>
              </a:r>
            </a:p>
          </p:txBody>
        </p:sp>
      </p:grpSp>
      <p:sp>
        <p:nvSpPr>
          <p:cNvPr id="29702" name="Text Box 86"/>
          <p:cNvSpPr txBox="1">
            <a:spLocks noChangeArrowheads="1"/>
          </p:cNvSpPr>
          <p:nvPr/>
        </p:nvSpPr>
        <p:spPr bwMode="auto">
          <a:xfrm>
            <a:off x="5940425" y="5516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Mux</a:t>
            </a:r>
          </a:p>
        </p:txBody>
      </p:sp>
      <p:sp>
        <p:nvSpPr>
          <p:cNvPr id="29703" name="Line 87"/>
          <p:cNvSpPr>
            <a:spLocks noChangeShapeType="1"/>
          </p:cNvSpPr>
          <p:nvPr/>
        </p:nvSpPr>
        <p:spPr bwMode="auto">
          <a:xfrm flipH="1" flipV="1">
            <a:off x="5651500" y="5157788"/>
            <a:ext cx="2889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ar-SA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57D94A-2B71-42AF-88E8-BE830E7ABF46}" type="slidenum">
              <a:rPr lang="ar-SA" smtClean="0"/>
              <a:pPr/>
              <a:t>2</a:t>
            </a:fld>
            <a:endParaRPr 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5525"/>
            <a:ext cx="8820150" cy="5832475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z="2800" smtClean="0"/>
              <a:t>For the rest of the semester, we’ll focus on </a:t>
            </a:r>
            <a:r>
              <a:rPr lang="en-US" sz="2800" smtClean="0">
                <a:solidFill>
                  <a:srgbClr val="FF0000"/>
                </a:solidFill>
              </a:rPr>
              <a:t>computer architecture</a:t>
            </a:r>
            <a:r>
              <a:rPr lang="en-US" sz="2800" smtClean="0"/>
              <a:t>: how to assemble the combinational and sequential components we’ve studied so far into a complete computer.</a:t>
            </a:r>
          </a:p>
          <a:p>
            <a:pPr eaLnBrk="1" hangingPunct="1"/>
            <a:r>
              <a:rPr lang="en-US" sz="2800" smtClean="0"/>
              <a:t>Today, we’ll start with the </a:t>
            </a:r>
            <a:r>
              <a:rPr lang="en-US" sz="2800" smtClean="0">
                <a:solidFill>
                  <a:srgbClr val="FF0000"/>
                </a:solidFill>
              </a:rPr>
              <a:t>datapath</a:t>
            </a:r>
            <a:r>
              <a:rPr lang="en-US" sz="2800" smtClean="0"/>
              <a:t>, the part of the central processing unit (CPU) that does the actual computations.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489700" y="-171450"/>
          <a:ext cx="2690813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lip" r:id="rId5" imgW="4117680" imgH="3468960" progId="">
                  <p:embed/>
                </p:oleObj>
              </mc:Choice>
              <mc:Fallback>
                <p:oleObj name="Clip" r:id="rId5" imgW="4117680" imgH="34689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-171450"/>
                        <a:ext cx="2690813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F43976-97E6-45BF-9CC4-3081CF8056CF}" type="slidenum">
              <a:rPr lang="ar-SA" smtClean="0"/>
              <a:pPr/>
              <a:t>20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29600" cy="490537"/>
          </a:xfrm>
        </p:spPr>
        <p:txBody>
          <a:bodyPr/>
          <a:lstStyle/>
          <a:p>
            <a:pPr eaLnBrk="1" hangingPunct="1"/>
            <a:r>
              <a:rPr lang="en-US" sz="3200" smtClean="0"/>
              <a:t>Notes about this setup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4537075" cy="5876925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smtClean="0"/>
              <a:t>We now have a way to copy data between our register file and the RAM.</a:t>
            </a:r>
          </a:p>
          <a:p>
            <a:pPr eaLnBrk="1" hangingPunct="1">
              <a:defRPr/>
            </a:pPr>
            <a:r>
              <a:rPr lang="en-US" sz="26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Notice that there’s no way for the ALU to directly access the memory—RAM contents </a:t>
            </a:r>
            <a:r>
              <a:rPr lang="en-US" sz="2600" i="1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must</a:t>
            </a:r>
            <a:r>
              <a:rPr lang="en-US" sz="2600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go through the register file first.</a:t>
            </a:r>
          </a:p>
          <a:p>
            <a:pPr eaLnBrk="1" hangingPunct="1">
              <a:defRPr/>
            </a:pPr>
            <a:r>
              <a:rPr lang="en-US" sz="2600" smtClean="0"/>
              <a:t>Here the size of the memory is limited by the size of the registers; with n-bit registers, we can only use a 2</a:t>
            </a:r>
            <a:r>
              <a:rPr lang="en-US" sz="2600" baseline="50000" smtClean="0"/>
              <a:t>n</a:t>
            </a:r>
            <a:r>
              <a:rPr lang="en-US" sz="2600" smtClean="0"/>
              <a:t> x n RAM.</a:t>
            </a:r>
          </a:p>
          <a:p>
            <a:pPr eaLnBrk="1" hangingPunct="1">
              <a:defRPr/>
            </a:pPr>
            <a:endParaRPr lang="en-US" sz="2600" smtClean="0"/>
          </a:p>
        </p:txBody>
      </p:sp>
      <p:grpSp>
        <p:nvGrpSpPr>
          <p:cNvPr id="30725" name="Group 4"/>
          <p:cNvGrpSpPr>
            <a:grpSpLocks/>
          </p:cNvGrpSpPr>
          <p:nvPr/>
        </p:nvGrpSpPr>
        <p:grpSpPr bwMode="auto">
          <a:xfrm>
            <a:off x="4921250" y="692150"/>
            <a:ext cx="4114800" cy="4724400"/>
            <a:chOff x="2832" y="576"/>
            <a:chExt cx="2592" cy="2976"/>
          </a:xfrm>
        </p:grpSpPr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3552" y="912"/>
              <a:ext cx="41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 data</a:t>
              </a:r>
            </a:p>
          </p:txBody>
        </p:sp>
        <p:sp>
          <p:nvSpPr>
            <p:cNvPr id="30729" name="Text Box 6"/>
            <p:cNvSpPr txBox="1">
              <a:spLocks noChangeArrowheads="1"/>
            </p:cNvSpPr>
            <p:nvPr/>
          </p:nvSpPr>
          <p:spPr bwMode="auto">
            <a:xfrm>
              <a:off x="3168" y="1008"/>
              <a:ext cx="41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Write</a:t>
              </a:r>
            </a:p>
          </p:txBody>
        </p:sp>
        <p:sp>
          <p:nvSpPr>
            <p:cNvPr id="30730" name="Text Box 7"/>
            <p:cNvSpPr txBox="1">
              <a:spLocks noChangeArrowheads="1"/>
            </p:cNvSpPr>
            <p:nvPr/>
          </p:nvSpPr>
          <p:spPr bwMode="auto">
            <a:xfrm>
              <a:off x="3168" y="1152"/>
              <a:ext cx="59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D address</a:t>
              </a:r>
            </a:p>
          </p:txBody>
        </p:sp>
        <p:sp>
          <p:nvSpPr>
            <p:cNvPr id="30731" name="Text Box 8"/>
            <p:cNvSpPr txBox="1">
              <a:spLocks noChangeArrowheads="1"/>
            </p:cNvSpPr>
            <p:nvPr/>
          </p:nvSpPr>
          <p:spPr bwMode="auto">
            <a:xfrm>
              <a:off x="3168" y="1536"/>
              <a:ext cx="59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A address</a:t>
              </a:r>
            </a:p>
          </p:txBody>
        </p:sp>
        <p:sp>
          <p:nvSpPr>
            <p:cNvPr id="30732" name="Text Box 9"/>
            <p:cNvSpPr txBox="1">
              <a:spLocks noChangeArrowheads="1"/>
            </p:cNvSpPr>
            <p:nvPr/>
          </p:nvSpPr>
          <p:spPr bwMode="auto">
            <a:xfrm>
              <a:off x="3696" y="1536"/>
              <a:ext cx="58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B address</a:t>
              </a:r>
            </a:p>
          </p:txBody>
        </p:sp>
        <p:sp>
          <p:nvSpPr>
            <p:cNvPr id="30733" name="Text Box 10"/>
            <p:cNvSpPr txBox="1">
              <a:spLocks noChangeArrowheads="1"/>
            </p:cNvSpPr>
            <p:nvPr/>
          </p:nvSpPr>
          <p:spPr bwMode="auto">
            <a:xfrm>
              <a:off x="3312" y="1728"/>
              <a:ext cx="41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 data</a:t>
              </a:r>
            </a:p>
          </p:txBody>
        </p:sp>
        <p:sp>
          <p:nvSpPr>
            <p:cNvPr id="30734" name="Text Box 11"/>
            <p:cNvSpPr txBox="1">
              <a:spLocks noChangeArrowheads="1"/>
            </p:cNvSpPr>
            <p:nvPr/>
          </p:nvSpPr>
          <p:spPr bwMode="auto">
            <a:xfrm>
              <a:off x="3792" y="1728"/>
              <a:ext cx="40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 data</a:t>
              </a:r>
            </a:p>
          </p:txBody>
        </p:sp>
        <p:sp>
          <p:nvSpPr>
            <p:cNvPr id="30735" name="Text Box 12"/>
            <p:cNvSpPr txBox="1">
              <a:spLocks noChangeArrowheads="1"/>
            </p:cNvSpPr>
            <p:nvPr/>
          </p:nvSpPr>
          <p:spPr bwMode="auto">
            <a:xfrm>
              <a:off x="3408" y="1296"/>
              <a:ext cx="69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Register File</a:t>
              </a:r>
            </a:p>
          </p:txBody>
        </p:sp>
        <p:sp>
          <p:nvSpPr>
            <p:cNvPr id="30736" name="Text Box 13"/>
            <p:cNvSpPr txBox="1">
              <a:spLocks noChangeArrowheads="1"/>
            </p:cNvSpPr>
            <p:nvPr/>
          </p:nvSpPr>
          <p:spPr bwMode="auto">
            <a:xfrm>
              <a:off x="2880" y="1008"/>
              <a:ext cx="27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WR</a:t>
              </a:r>
            </a:p>
          </p:txBody>
        </p:sp>
        <p:sp>
          <p:nvSpPr>
            <p:cNvPr id="30737" name="Text Box 14"/>
            <p:cNvSpPr txBox="1">
              <a:spLocks noChangeArrowheads="1"/>
            </p:cNvSpPr>
            <p:nvPr/>
          </p:nvSpPr>
          <p:spPr bwMode="auto">
            <a:xfrm>
              <a:off x="2880" y="1152"/>
              <a:ext cx="25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DA</a:t>
              </a:r>
            </a:p>
          </p:txBody>
        </p:sp>
        <p:sp>
          <p:nvSpPr>
            <p:cNvPr id="30738" name="Text Box 15"/>
            <p:cNvSpPr txBox="1">
              <a:spLocks noChangeArrowheads="1"/>
            </p:cNvSpPr>
            <p:nvPr/>
          </p:nvSpPr>
          <p:spPr bwMode="auto">
            <a:xfrm>
              <a:off x="2880" y="1536"/>
              <a:ext cx="25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AA</a:t>
              </a:r>
            </a:p>
          </p:txBody>
        </p:sp>
        <p:sp>
          <p:nvSpPr>
            <p:cNvPr id="30739" name="Text Box 16"/>
            <p:cNvSpPr txBox="1">
              <a:spLocks noChangeArrowheads="1"/>
            </p:cNvSpPr>
            <p:nvPr/>
          </p:nvSpPr>
          <p:spPr bwMode="auto">
            <a:xfrm>
              <a:off x="4320" y="1536"/>
              <a:ext cx="24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BA</a:t>
              </a:r>
            </a:p>
          </p:txBody>
        </p:sp>
        <p:sp>
          <p:nvSpPr>
            <p:cNvPr id="30740" name="Rectangle 17"/>
            <p:cNvSpPr>
              <a:spLocks noChangeArrowheads="1"/>
            </p:cNvSpPr>
            <p:nvPr/>
          </p:nvSpPr>
          <p:spPr bwMode="auto">
            <a:xfrm>
              <a:off x="3216" y="912"/>
              <a:ext cx="1056" cy="9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0741" name="Line 18"/>
            <p:cNvSpPr>
              <a:spLocks noChangeShapeType="1"/>
            </p:cNvSpPr>
            <p:nvPr/>
          </p:nvSpPr>
          <p:spPr bwMode="auto">
            <a:xfrm flipH="1">
              <a:off x="4272" y="163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42" name="Line 19"/>
            <p:cNvSpPr>
              <a:spLocks noChangeShapeType="1"/>
            </p:cNvSpPr>
            <p:nvPr/>
          </p:nvSpPr>
          <p:spPr bwMode="auto">
            <a:xfrm>
              <a:off x="3120" y="163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43" name="Line 20"/>
            <p:cNvSpPr>
              <a:spLocks noChangeShapeType="1"/>
            </p:cNvSpPr>
            <p:nvPr/>
          </p:nvSpPr>
          <p:spPr bwMode="auto">
            <a:xfrm>
              <a:off x="3120" y="124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44" name="Line 21"/>
            <p:cNvSpPr>
              <a:spLocks noChangeShapeType="1"/>
            </p:cNvSpPr>
            <p:nvPr/>
          </p:nvSpPr>
          <p:spPr bwMode="auto">
            <a:xfrm>
              <a:off x="3120" y="110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45" name="Line 22"/>
            <p:cNvSpPr>
              <a:spLocks noChangeShapeType="1"/>
            </p:cNvSpPr>
            <p:nvPr/>
          </p:nvSpPr>
          <p:spPr bwMode="auto">
            <a:xfrm rot="5400000">
              <a:off x="3384" y="204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46" name="Line 23"/>
            <p:cNvSpPr>
              <a:spLocks noChangeShapeType="1"/>
            </p:cNvSpPr>
            <p:nvPr/>
          </p:nvSpPr>
          <p:spPr bwMode="auto">
            <a:xfrm rot="5400000">
              <a:off x="3816" y="204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47" name="Line 24"/>
            <p:cNvSpPr>
              <a:spLocks noChangeShapeType="1"/>
            </p:cNvSpPr>
            <p:nvPr/>
          </p:nvSpPr>
          <p:spPr bwMode="auto">
            <a:xfrm rot="5400000">
              <a:off x="3648" y="8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48" name="Text Box 25"/>
            <p:cNvSpPr txBox="1">
              <a:spLocks noChangeArrowheads="1"/>
            </p:cNvSpPr>
            <p:nvPr/>
          </p:nvSpPr>
          <p:spPr bwMode="auto">
            <a:xfrm>
              <a:off x="3456" y="2208"/>
              <a:ext cx="18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0749" name="Text Box 26"/>
            <p:cNvSpPr txBox="1">
              <a:spLocks noChangeArrowheads="1"/>
            </p:cNvSpPr>
            <p:nvPr/>
          </p:nvSpPr>
          <p:spPr bwMode="auto">
            <a:xfrm>
              <a:off x="3888" y="2208"/>
              <a:ext cx="17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30750" name="Text Box 27"/>
            <p:cNvSpPr txBox="1">
              <a:spLocks noChangeArrowheads="1"/>
            </p:cNvSpPr>
            <p:nvPr/>
          </p:nvSpPr>
          <p:spPr bwMode="auto">
            <a:xfrm>
              <a:off x="3600" y="2496"/>
              <a:ext cx="31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ALU</a:t>
              </a:r>
            </a:p>
          </p:txBody>
        </p:sp>
        <p:sp>
          <p:nvSpPr>
            <p:cNvPr id="30751" name="Text Box 28"/>
            <p:cNvSpPr txBox="1">
              <a:spLocks noChangeArrowheads="1"/>
            </p:cNvSpPr>
            <p:nvPr/>
          </p:nvSpPr>
          <p:spPr bwMode="auto">
            <a:xfrm>
              <a:off x="3600" y="2832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30752" name="Text Box 29"/>
            <p:cNvSpPr txBox="1">
              <a:spLocks noChangeArrowheads="1"/>
            </p:cNvSpPr>
            <p:nvPr/>
          </p:nvSpPr>
          <p:spPr bwMode="auto">
            <a:xfrm>
              <a:off x="3216" y="2736"/>
              <a:ext cx="1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30753" name="Text Box 30"/>
            <p:cNvSpPr txBox="1">
              <a:spLocks noChangeArrowheads="1"/>
            </p:cNvSpPr>
            <p:nvPr/>
          </p:nvSpPr>
          <p:spPr bwMode="auto">
            <a:xfrm>
              <a:off x="3216" y="2640"/>
              <a:ext cx="19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30754" name="Text Box 31"/>
            <p:cNvSpPr txBox="1">
              <a:spLocks noChangeArrowheads="1"/>
            </p:cNvSpPr>
            <p:nvPr/>
          </p:nvSpPr>
          <p:spPr bwMode="auto">
            <a:xfrm>
              <a:off x="3216" y="2544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30755" name="Text Box 32"/>
            <p:cNvSpPr txBox="1">
              <a:spLocks noChangeArrowheads="1"/>
            </p:cNvSpPr>
            <p:nvPr/>
          </p:nvSpPr>
          <p:spPr bwMode="auto">
            <a:xfrm>
              <a:off x="3216" y="2448"/>
              <a:ext cx="17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30756" name="Text Box 33"/>
            <p:cNvSpPr txBox="1">
              <a:spLocks noChangeArrowheads="1"/>
            </p:cNvSpPr>
            <p:nvPr/>
          </p:nvSpPr>
          <p:spPr bwMode="auto">
            <a:xfrm>
              <a:off x="3216" y="2304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sp>
          <p:nvSpPr>
            <p:cNvPr id="30757" name="Rectangle 34"/>
            <p:cNvSpPr>
              <a:spLocks noChangeArrowheads="1"/>
            </p:cNvSpPr>
            <p:nvPr/>
          </p:nvSpPr>
          <p:spPr bwMode="auto">
            <a:xfrm>
              <a:off x="3216" y="2208"/>
              <a:ext cx="105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grpSp>
          <p:nvGrpSpPr>
            <p:cNvPr id="30758" name="Group 35"/>
            <p:cNvGrpSpPr>
              <a:grpSpLocks/>
            </p:cNvGrpSpPr>
            <p:nvPr/>
          </p:nvGrpSpPr>
          <p:grpSpPr bwMode="auto">
            <a:xfrm>
              <a:off x="3552" y="2976"/>
              <a:ext cx="216" cy="176"/>
              <a:chOff x="3552" y="3024"/>
              <a:chExt cx="216" cy="176"/>
            </a:xfrm>
          </p:grpSpPr>
          <p:sp>
            <p:nvSpPr>
              <p:cNvPr id="30806" name="Line 36"/>
              <p:cNvSpPr>
                <a:spLocks noChangeShapeType="1"/>
              </p:cNvSpPr>
              <p:nvPr/>
            </p:nvSpPr>
            <p:spPr bwMode="auto">
              <a:xfrm flipV="1">
                <a:off x="3600" y="3120"/>
                <a:ext cx="168" cy="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0807" name="Text Box 37"/>
              <p:cNvSpPr txBox="1">
                <a:spLocks noChangeArrowheads="1"/>
              </p:cNvSpPr>
              <p:nvPr/>
            </p:nvSpPr>
            <p:spPr bwMode="auto">
              <a:xfrm>
                <a:off x="3552" y="3024"/>
                <a:ext cx="16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</p:grpSp>
        <p:sp>
          <p:nvSpPr>
            <p:cNvPr id="30759" name="Line 38"/>
            <p:cNvSpPr>
              <a:spLocks noChangeShapeType="1"/>
            </p:cNvSpPr>
            <p:nvPr/>
          </p:nvSpPr>
          <p:spPr bwMode="auto">
            <a:xfrm rot="5400000">
              <a:off x="3552" y="31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30760" name="Group 39"/>
            <p:cNvGrpSpPr>
              <a:grpSpLocks/>
            </p:cNvGrpSpPr>
            <p:nvPr/>
          </p:nvGrpSpPr>
          <p:grpSpPr bwMode="auto">
            <a:xfrm>
              <a:off x="3168" y="3168"/>
              <a:ext cx="389" cy="384"/>
              <a:chOff x="3264" y="3072"/>
              <a:chExt cx="389" cy="384"/>
            </a:xfrm>
          </p:grpSpPr>
          <p:sp>
            <p:nvSpPr>
              <p:cNvPr id="30802" name="Text Box 40"/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37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Q  D1</a:t>
                </a:r>
              </a:p>
            </p:txBody>
          </p:sp>
          <p:sp>
            <p:nvSpPr>
              <p:cNvPr id="30803" name="Text Box 41"/>
              <p:cNvSpPr txBox="1">
                <a:spLocks noChangeArrowheads="1"/>
              </p:cNvSpPr>
              <p:nvPr/>
            </p:nvSpPr>
            <p:spPr bwMode="auto">
              <a:xfrm>
                <a:off x="3264" y="3072"/>
                <a:ext cx="38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    D0</a:t>
                </a:r>
              </a:p>
            </p:txBody>
          </p:sp>
          <p:sp>
            <p:nvSpPr>
              <p:cNvPr id="30804" name="Text Box 42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357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     S</a:t>
                </a:r>
              </a:p>
            </p:txBody>
          </p:sp>
          <p:sp>
            <p:nvSpPr>
              <p:cNvPr id="30805" name="Rectangle 43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288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sp>
          <p:nvSpPr>
            <p:cNvPr id="30761" name="Line 44"/>
            <p:cNvSpPr>
              <a:spLocks noChangeShapeType="1"/>
            </p:cNvSpPr>
            <p:nvPr/>
          </p:nvSpPr>
          <p:spPr bwMode="auto">
            <a:xfrm>
              <a:off x="3120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62" name="Line 45"/>
            <p:cNvSpPr>
              <a:spLocks noChangeShapeType="1"/>
            </p:cNvSpPr>
            <p:nvPr/>
          </p:nvSpPr>
          <p:spPr bwMode="auto">
            <a:xfrm>
              <a:off x="3120" y="26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63" name="Line 46"/>
            <p:cNvSpPr>
              <a:spLocks noChangeShapeType="1"/>
            </p:cNvSpPr>
            <p:nvPr/>
          </p:nvSpPr>
          <p:spPr bwMode="auto">
            <a:xfrm>
              <a:off x="3120" y="273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64" name="Line 47"/>
            <p:cNvSpPr>
              <a:spLocks noChangeShapeType="1"/>
            </p:cNvSpPr>
            <p:nvPr/>
          </p:nvSpPr>
          <p:spPr bwMode="auto">
            <a:xfrm>
              <a:off x="3120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65" name="Line 48"/>
            <p:cNvSpPr>
              <a:spLocks noChangeShapeType="1"/>
            </p:cNvSpPr>
            <p:nvPr/>
          </p:nvSpPr>
          <p:spPr bwMode="auto">
            <a:xfrm>
              <a:off x="3120" y="24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30766" name="Group 49"/>
            <p:cNvGrpSpPr>
              <a:grpSpLocks/>
            </p:cNvGrpSpPr>
            <p:nvPr/>
          </p:nvGrpSpPr>
          <p:grpSpPr bwMode="auto">
            <a:xfrm>
              <a:off x="4320" y="1776"/>
              <a:ext cx="1104" cy="624"/>
              <a:chOff x="4320" y="1776"/>
              <a:chExt cx="1104" cy="624"/>
            </a:xfrm>
          </p:grpSpPr>
          <p:sp>
            <p:nvSpPr>
              <p:cNvPr id="30790" name="Text Box 50"/>
              <p:cNvSpPr txBox="1">
                <a:spLocks noChangeArrowheads="1"/>
              </p:cNvSpPr>
              <p:nvPr/>
            </p:nvSpPr>
            <p:spPr bwMode="auto">
              <a:xfrm>
                <a:off x="4800" y="1776"/>
                <a:ext cx="36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RAM</a:t>
                </a:r>
              </a:p>
            </p:txBody>
          </p:sp>
          <p:sp>
            <p:nvSpPr>
              <p:cNvPr id="30791" name="Text Box 51"/>
              <p:cNvSpPr txBox="1">
                <a:spLocks noChangeArrowheads="1"/>
              </p:cNvSpPr>
              <p:nvPr/>
            </p:nvSpPr>
            <p:spPr bwMode="auto">
              <a:xfrm>
                <a:off x="4608" y="1920"/>
                <a:ext cx="411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ADRS</a:t>
                </a:r>
              </a:p>
            </p:txBody>
          </p:sp>
          <p:sp>
            <p:nvSpPr>
              <p:cNvPr id="30792" name="Text Box 52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41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DATA</a:t>
                </a:r>
              </a:p>
            </p:txBody>
          </p:sp>
          <p:sp>
            <p:nvSpPr>
              <p:cNvPr id="30793" name="Text Box 53"/>
              <p:cNvSpPr txBox="1">
                <a:spLocks noChangeArrowheads="1"/>
              </p:cNvSpPr>
              <p:nvPr/>
            </p:nvSpPr>
            <p:spPr bwMode="auto">
              <a:xfrm>
                <a:off x="4608" y="2112"/>
                <a:ext cx="27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CS</a:t>
                </a:r>
              </a:p>
            </p:txBody>
          </p:sp>
          <p:sp>
            <p:nvSpPr>
              <p:cNvPr id="30794" name="Text Box 54"/>
              <p:cNvSpPr txBox="1">
                <a:spLocks noChangeArrowheads="1"/>
              </p:cNvSpPr>
              <p:nvPr/>
            </p:nvSpPr>
            <p:spPr bwMode="auto">
              <a:xfrm>
                <a:off x="4608" y="2208"/>
                <a:ext cx="305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WR</a:t>
                </a:r>
              </a:p>
            </p:txBody>
          </p:sp>
          <p:sp>
            <p:nvSpPr>
              <p:cNvPr id="30795" name="Text Box 55"/>
              <p:cNvSpPr txBox="1">
                <a:spLocks noChangeArrowheads="1"/>
              </p:cNvSpPr>
              <p:nvPr/>
            </p:nvSpPr>
            <p:spPr bwMode="auto">
              <a:xfrm>
                <a:off x="5040" y="2016"/>
                <a:ext cx="32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OUT</a:t>
                </a:r>
              </a:p>
            </p:txBody>
          </p:sp>
          <p:sp>
            <p:nvSpPr>
              <p:cNvPr id="30796" name="Text Box 56"/>
              <p:cNvSpPr txBox="1">
                <a:spLocks noChangeArrowheads="1"/>
              </p:cNvSpPr>
              <p:nvPr/>
            </p:nvSpPr>
            <p:spPr bwMode="auto">
              <a:xfrm>
                <a:off x="4320" y="2208"/>
                <a:ext cx="301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MW</a:t>
                </a:r>
              </a:p>
            </p:txBody>
          </p:sp>
          <p:sp>
            <p:nvSpPr>
              <p:cNvPr id="30797" name="Text Box 57"/>
              <p:cNvSpPr txBox="1">
                <a:spLocks noChangeArrowheads="1"/>
              </p:cNvSpPr>
              <p:nvPr/>
            </p:nvSpPr>
            <p:spPr bwMode="auto">
              <a:xfrm>
                <a:off x="4320" y="2112"/>
                <a:ext cx="283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+5V</a:t>
                </a:r>
              </a:p>
            </p:txBody>
          </p:sp>
          <p:sp>
            <p:nvSpPr>
              <p:cNvPr id="30798" name="Rectangle 58"/>
              <p:cNvSpPr>
                <a:spLocks noChangeArrowheads="1"/>
              </p:cNvSpPr>
              <p:nvPr/>
            </p:nvSpPr>
            <p:spPr bwMode="auto">
              <a:xfrm>
                <a:off x="4656" y="1776"/>
                <a:ext cx="672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0799" name="Line 59"/>
              <p:cNvSpPr>
                <a:spLocks noChangeShapeType="1"/>
              </p:cNvSpPr>
              <p:nvPr/>
            </p:nvSpPr>
            <p:spPr bwMode="auto">
              <a:xfrm>
                <a:off x="4560" y="220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0800" name="Line 60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0801" name="Line 61"/>
              <p:cNvSpPr>
                <a:spLocks noChangeShapeType="1"/>
              </p:cNvSpPr>
              <p:nvPr/>
            </p:nvSpPr>
            <p:spPr bwMode="auto">
              <a:xfrm>
                <a:off x="5328" y="211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30767" name="Line 62"/>
            <p:cNvSpPr>
              <a:spLocks noChangeShapeType="1"/>
            </p:cNvSpPr>
            <p:nvPr/>
          </p:nvSpPr>
          <p:spPr bwMode="auto">
            <a:xfrm>
              <a:off x="3552" y="2016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68" name="Line 63"/>
            <p:cNvSpPr>
              <a:spLocks noChangeShapeType="1"/>
            </p:cNvSpPr>
            <p:nvPr/>
          </p:nvSpPr>
          <p:spPr bwMode="auto">
            <a:xfrm>
              <a:off x="3984" y="211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69" name="Line 64"/>
            <p:cNvSpPr>
              <a:spLocks noChangeShapeType="1"/>
            </p:cNvSpPr>
            <p:nvPr/>
          </p:nvSpPr>
          <p:spPr bwMode="auto">
            <a:xfrm>
              <a:off x="3504" y="326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70" name="Line 65"/>
            <p:cNvSpPr>
              <a:spLocks noChangeShapeType="1"/>
            </p:cNvSpPr>
            <p:nvPr/>
          </p:nvSpPr>
          <p:spPr bwMode="auto">
            <a:xfrm>
              <a:off x="3504" y="3360"/>
              <a:ext cx="19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71" name="Line 66"/>
            <p:cNvSpPr>
              <a:spLocks noChangeShapeType="1"/>
            </p:cNvSpPr>
            <p:nvPr/>
          </p:nvSpPr>
          <p:spPr bwMode="auto">
            <a:xfrm rot="5400000">
              <a:off x="4800" y="2736"/>
              <a:ext cx="12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72" name="Line 67"/>
            <p:cNvSpPr>
              <a:spLocks noChangeShapeType="1"/>
            </p:cNvSpPr>
            <p:nvPr/>
          </p:nvSpPr>
          <p:spPr bwMode="auto">
            <a:xfrm>
              <a:off x="3504" y="345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73" name="Line 68"/>
            <p:cNvSpPr>
              <a:spLocks noChangeShapeType="1"/>
            </p:cNvSpPr>
            <p:nvPr/>
          </p:nvSpPr>
          <p:spPr bwMode="auto">
            <a:xfrm>
              <a:off x="2832" y="336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74" name="Line 69"/>
            <p:cNvSpPr>
              <a:spLocks noChangeShapeType="1"/>
            </p:cNvSpPr>
            <p:nvPr/>
          </p:nvSpPr>
          <p:spPr bwMode="auto">
            <a:xfrm rot="16200000" flipH="1">
              <a:off x="1512" y="2040"/>
              <a:ext cx="26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0775" name="Line 70"/>
            <p:cNvSpPr>
              <a:spLocks noChangeShapeType="1"/>
            </p:cNvSpPr>
            <p:nvPr/>
          </p:nvSpPr>
          <p:spPr bwMode="auto">
            <a:xfrm>
              <a:off x="2832" y="720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30776" name="Group 71"/>
            <p:cNvGrpSpPr>
              <a:grpSpLocks/>
            </p:cNvGrpSpPr>
            <p:nvPr/>
          </p:nvGrpSpPr>
          <p:grpSpPr bwMode="auto">
            <a:xfrm>
              <a:off x="4080" y="1968"/>
              <a:ext cx="166" cy="192"/>
              <a:chOff x="4080" y="1968"/>
              <a:chExt cx="166" cy="192"/>
            </a:xfrm>
          </p:grpSpPr>
          <p:sp>
            <p:nvSpPr>
              <p:cNvPr id="30788" name="Text Box 72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6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  <p:sp>
            <p:nvSpPr>
              <p:cNvPr id="30789" name="Line 73"/>
              <p:cNvSpPr>
                <a:spLocks noChangeShapeType="1"/>
              </p:cNvSpPr>
              <p:nvPr/>
            </p:nvSpPr>
            <p:spPr bwMode="auto">
              <a:xfrm flipH="1">
                <a:off x="4176" y="2064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30777" name="Group 74"/>
            <p:cNvGrpSpPr>
              <a:grpSpLocks/>
            </p:cNvGrpSpPr>
            <p:nvPr/>
          </p:nvGrpSpPr>
          <p:grpSpPr bwMode="auto">
            <a:xfrm>
              <a:off x="3600" y="1872"/>
              <a:ext cx="166" cy="192"/>
              <a:chOff x="4080" y="1968"/>
              <a:chExt cx="166" cy="192"/>
            </a:xfrm>
          </p:grpSpPr>
          <p:sp>
            <p:nvSpPr>
              <p:cNvPr id="30786" name="Text Box 75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6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  <p:sp>
            <p:nvSpPr>
              <p:cNvPr id="30787" name="Line 76"/>
              <p:cNvSpPr>
                <a:spLocks noChangeShapeType="1"/>
              </p:cNvSpPr>
              <p:nvPr/>
            </p:nvSpPr>
            <p:spPr bwMode="auto">
              <a:xfrm flipH="1">
                <a:off x="4176" y="2064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30778" name="Group 77"/>
            <p:cNvGrpSpPr>
              <a:grpSpLocks/>
            </p:cNvGrpSpPr>
            <p:nvPr/>
          </p:nvGrpSpPr>
          <p:grpSpPr bwMode="auto">
            <a:xfrm>
              <a:off x="3120" y="576"/>
              <a:ext cx="166" cy="192"/>
              <a:chOff x="4080" y="1968"/>
              <a:chExt cx="166" cy="192"/>
            </a:xfrm>
          </p:grpSpPr>
          <p:sp>
            <p:nvSpPr>
              <p:cNvPr id="30784" name="Text Box 78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6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  <p:sp>
            <p:nvSpPr>
              <p:cNvPr id="30785" name="Line 79"/>
              <p:cNvSpPr>
                <a:spLocks noChangeShapeType="1"/>
              </p:cNvSpPr>
              <p:nvPr/>
            </p:nvSpPr>
            <p:spPr bwMode="auto">
              <a:xfrm flipH="1">
                <a:off x="4176" y="2064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30779" name="Text Box 80"/>
            <p:cNvSpPr txBox="1">
              <a:spLocks noChangeArrowheads="1"/>
            </p:cNvSpPr>
            <p:nvPr/>
          </p:nvSpPr>
          <p:spPr bwMode="auto">
            <a:xfrm>
              <a:off x="2880" y="2304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grpSp>
          <p:nvGrpSpPr>
            <p:cNvPr id="30780" name="Group 81"/>
            <p:cNvGrpSpPr>
              <a:grpSpLocks/>
            </p:cNvGrpSpPr>
            <p:nvPr/>
          </p:nvGrpSpPr>
          <p:grpSpPr bwMode="auto">
            <a:xfrm>
              <a:off x="4416" y="3216"/>
              <a:ext cx="166" cy="192"/>
              <a:chOff x="4080" y="1968"/>
              <a:chExt cx="166" cy="192"/>
            </a:xfrm>
          </p:grpSpPr>
          <p:sp>
            <p:nvSpPr>
              <p:cNvPr id="30782" name="Text Box 82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6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  <p:sp>
            <p:nvSpPr>
              <p:cNvPr id="30783" name="Line 83"/>
              <p:cNvSpPr>
                <a:spLocks noChangeShapeType="1"/>
              </p:cNvSpPr>
              <p:nvPr/>
            </p:nvSpPr>
            <p:spPr bwMode="auto">
              <a:xfrm flipH="1">
                <a:off x="4176" y="2064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30781" name="Text Box 84"/>
            <p:cNvSpPr txBox="1">
              <a:spLocks noChangeArrowheads="1"/>
            </p:cNvSpPr>
            <p:nvPr/>
          </p:nvSpPr>
          <p:spPr bwMode="auto">
            <a:xfrm>
              <a:off x="3552" y="3360"/>
              <a:ext cx="29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MD</a:t>
              </a:r>
            </a:p>
          </p:txBody>
        </p:sp>
      </p:grpSp>
      <p:sp>
        <p:nvSpPr>
          <p:cNvPr id="30726" name="Oval 85"/>
          <p:cNvSpPr>
            <a:spLocks noChangeArrowheads="1"/>
          </p:cNvSpPr>
          <p:nvPr/>
        </p:nvSpPr>
        <p:spPr bwMode="auto">
          <a:xfrm>
            <a:off x="6026150" y="2944813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30727" name="Oval 86"/>
          <p:cNvSpPr>
            <a:spLocks noChangeArrowheads="1"/>
          </p:cNvSpPr>
          <p:nvPr/>
        </p:nvSpPr>
        <p:spPr bwMode="auto">
          <a:xfrm>
            <a:off x="6711950" y="309245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2380FA-7401-4AAC-AAB1-FDAB7C9B08B5}" type="slidenum">
              <a:rPr lang="ar-SA" smtClean="0"/>
              <a:pPr/>
              <a:t>21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transfer notation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our transfer language, the contents at random access memory address X are denoted </a:t>
            </a:r>
            <a:r>
              <a:rPr lang="en-US" smtClean="0">
                <a:solidFill>
                  <a:srgbClr val="3333FF"/>
                </a:solidFill>
              </a:rPr>
              <a:t>M[X]</a:t>
            </a:r>
            <a:r>
              <a:rPr lang="en-US" smtClean="0"/>
              <a:t>. For example:</a:t>
            </a:r>
          </a:p>
          <a:p>
            <a:pPr lvl="1" eaLnBrk="1" hangingPunct="1"/>
            <a:r>
              <a:rPr lang="en-US" smtClean="0"/>
              <a:t>The first word in RAM is M[0].</a:t>
            </a:r>
          </a:p>
          <a:p>
            <a:pPr lvl="1" eaLnBrk="1" hangingPunct="1"/>
            <a:r>
              <a:rPr lang="en-US" smtClean="0"/>
              <a:t>If register R1 contains an address, then M[R1] are the contents of that address.</a:t>
            </a:r>
          </a:p>
          <a:p>
            <a:pPr eaLnBrk="1" hangingPunct="1"/>
            <a:r>
              <a:rPr lang="en-US" smtClean="0"/>
              <a:t>The M[ ] notation is like a pointer dereference operation in C or C++.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940425" y="4149725"/>
          <a:ext cx="2322513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Clip" r:id="rId4" imgW="2675160" imgH="3468960" progId="">
                  <p:embed/>
                </p:oleObj>
              </mc:Choice>
              <mc:Fallback>
                <p:oleObj name="Clip" r:id="rId4" imgW="2675160" imgH="34689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149725"/>
                        <a:ext cx="2322513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918C82-1CE9-4D3A-8A0B-96113501252D}" type="slidenum">
              <a:rPr lang="ar-SA" smtClean="0"/>
              <a:pPr/>
              <a:t>22</a:t>
            </a:fld>
            <a:endParaRPr lang="en-US" smtClean="0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2819400" y="1866900"/>
            <a:ext cx="3505200" cy="1130300"/>
          </a:xfrm>
          <a:prstGeom prst="rect">
            <a:avLst/>
          </a:prstGeom>
          <a:solidFill>
            <a:srgbClr val="EAEAEA"/>
          </a:solidFill>
          <a:ln w="254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ar-EG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633412"/>
          </a:xfrm>
        </p:spPr>
        <p:txBody>
          <a:bodyPr/>
          <a:lstStyle/>
          <a:p>
            <a:pPr eaLnBrk="1" hangingPunct="1"/>
            <a:r>
              <a:rPr lang="en-US" smtClean="0"/>
              <a:t>Example sequence of operations</a:t>
            </a:r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569325" cy="5543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3311525" algn="l"/>
              </a:tabLst>
            </a:pPr>
            <a:r>
              <a:rPr lang="en-US" smtClean="0"/>
              <a:t>Here is a simple series of register transfer instructions:</a:t>
            </a:r>
          </a:p>
          <a:p>
            <a:pPr eaLnBrk="1" hangingPunct="1">
              <a:spcBef>
                <a:spcPct val="100000"/>
              </a:spcBef>
              <a:buFontTx/>
              <a:buNone/>
              <a:tabLst>
                <a:tab pos="3311525" algn="l"/>
              </a:tabLst>
            </a:pPr>
            <a:r>
              <a:rPr lang="en-US" smtClean="0"/>
              <a:t>		R3 </a:t>
            </a:r>
            <a:r>
              <a:rPr lang="en-US" smtClean="0">
                <a:sym typeface="Symbol" pitchFamily="18" charset="2"/>
              </a:rPr>
              <a:t> M[R0]</a:t>
            </a:r>
          </a:p>
          <a:p>
            <a:pPr eaLnBrk="1" hangingPunct="1">
              <a:spcBef>
                <a:spcPct val="0"/>
              </a:spcBef>
              <a:buFontTx/>
              <a:buNone/>
              <a:tabLst>
                <a:tab pos="3311525" algn="l"/>
              </a:tabLst>
            </a:pPr>
            <a:r>
              <a:rPr lang="en-US" smtClean="0">
                <a:sym typeface="Symbol" pitchFamily="18" charset="2"/>
              </a:rPr>
              <a:t>		R3  R3 + 1</a:t>
            </a:r>
          </a:p>
          <a:p>
            <a:pPr eaLnBrk="1" hangingPunct="1">
              <a:spcBef>
                <a:spcPct val="0"/>
              </a:spcBef>
              <a:spcAft>
                <a:spcPct val="80000"/>
              </a:spcAft>
              <a:buFontTx/>
              <a:buNone/>
              <a:tabLst>
                <a:tab pos="3311525" algn="l"/>
              </a:tabLst>
            </a:pPr>
            <a:r>
              <a:rPr lang="en-US" smtClean="0">
                <a:sym typeface="Symbol" pitchFamily="18" charset="2"/>
              </a:rPr>
              <a:t>		M[R0]  R3</a:t>
            </a:r>
          </a:p>
          <a:p>
            <a:pPr eaLnBrk="1" hangingPunct="1">
              <a:tabLst>
                <a:tab pos="3311525" algn="l"/>
              </a:tabLst>
            </a:pPr>
            <a:r>
              <a:rPr lang="en-US" smtClean="0">
                <a:sym typeface="Symbol" pitchFamily="18" charset="2"/>
              </a:rPr>
              <a:t>This just increments the contents at address R0 in RAM.</a:t>
            </a:r>
          </a:p>
          <a:p>
            <a:pPr lvl="1" eaLnBrk="1" hangingPunct="1">
              <a:tabLst>
                <a:tab pos="3311525" algn="l"/>
              </a:tabLst>
            </a:pPr>
            <a:r>
              <a:rPr lang="en-US" smtClean="0">
                <a:sym typeface="Symbol" pitchFamily="18" charset="2"/>
              </a:rPr>
              <a:t>Again, our ALU only operates on registers, so the RAM contents must first be loaded into a register, and then saved back to RAM.</a:t>
            </a:r>
          </a:p>
          <a:p>
            <a:pPr lvl="1" eaLnBrk="1" hangingPunct="1">
              <a:tabLst>
                <a:tab pos="3311525" algn="l"/>
              </a:tabLst>
            </a:pPr>
            <a:r>
              <a:rPr lang="en-US" smtClean="0">
                <a:sym typeface="Symbol" pitchFamily="18" charset="2"/>
              </a:rPr>
              <a:t>R0 is the first register in our register file. We’ll assume it contains a valid memory address.</a:t>
            </a:r>
          </a:p>
          <a:p>
            <a:pPr eaLnBrk="1" hangingPunct="1">
              <a:tabLst>
                <a:tab pos="3311525" algn="l"/>
              </a:tabLst>
            </a:pPr>
            <a:r>
              <a:rPr lang="en-US" smtClean="0">
                <a:sym typeface="Symbol" pitchFamily="18" charset="2"/>
              </a:rPr>
              <a:t>How would these instructions execute in our datapath?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179388" y="2205038"/>
            <a:ext cx="4016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ar-EG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250825" y="2276475"/>
            <a:ext cx="2579688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ym typeface="Wingdings" pitchFamily="2" charset="2"/>
              </a:rPr>
              <a:t>M[R0]    </a:t>
            </a:r>
            <a:r>
              <a:rPr lang="en-US" b="1"/>
              <a:t>M[R0] + 1  =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2FDEF4-1C9A-4F00-B65D-B7F4AF12174B}" type="slidenum">
              <a:rPr lang="ar-SA" smtClean="0"/>
              <a:pPr/>
              <a:t>23</a:t>
            </a:fld>
            <a:endParaRPr lang="en-US" smtClean="0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417513"/>
          </a:xfrm>
        </p:spPr>
        <p:txBody>
          <a:bodyPr/>
          <a:lstStyle/>
          <a:p>
            <a:pPr eaLnBrk="1" hangingPunct="1"/>
            <a:r>
              <a:rPr lang="en-US" sz="3200" smtClean="0"/>
              <a:t>R3 </a:t>
            </a:r>
            <a:r>
              <a:rPr lang="en-US" sz="3200" smtClean="0">
                <a:sym typeface="Symbol" pitchFamily="18" charset="2"/>
              </a:rPr>
              <a:t> M[R0]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4572000" cy="6237287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200" smtClean="0">
                <a:solidFill>
                  <a:srgbClr val="3333FF"/>
                </a:solidFill>
                <a:sym typeface="Symbol" pitchFamily="18" charset="2"/>
              </a:rPr>
              <a:t>AA</a:t>
            </a:r>
            <a:r>
              <a:rPr lang="en-US" sz="2200" smtClean="0">
                <a:sym typeface="Symbol" pitchFamily="18" charset="2"/>
              </a:rPr>
              <a:t> should be set to 00, to read register R0.</a:t>
            </a:r>
          </a:p>
          <a:p>
            <a:pPr eaLnBrk="1" hangingPunct="1">
              <a:buClr>
                <a:schemeClr val="tx1"/>
              </a:buClr>
            </a:pPr>
            <a:r>
              <a:rPr lang="en-US" sz="2200" smtClean="0">
                <a:sym typeface="Symbol" pitchFamily="18" charset="2"/>
              </a:rPr>
              <a:t>The value in R0 will be sent to the RAM address input, so M[R0] appears as the RAM output OUT.</a:t>
            </a:r>
          </a:p>
          <a:p>
            <a:pPr eaLnBrk="1" hangingPunct="1">
              <a:buClr>
                <a:schemeClr val="tx1"/>
              </a:buClr>
            </a:pPr>
            <a:r>
              <a:rPr lang="en-US" sz="2200" smtClean="0">
                <a:solidFill>
                  <a:srgbClr val="3333FF"/>
                </a:solidFill>
                <a:sym typeface="Symbol" pitchFamily="18" charset="2"/>
              </a:rPr>
              <a:t>MD</a:t>
            </a:r>
            <a:r>
              <a:rPr lang="en-US" sz="2200" smtClean="0">
                <a:sym typeface="Symbol" pitchFamily="18" charset="2"/>
              </a:rPr>
              <a:t> must be 1, so the RAM output goes to the register file.</a:t>
            </a:r>
          </a:p>
          <a:p>
            <a:pPr eaLnBrk="1" hangingPunct="1">
              <a:buClr>
                <a:schemeClr val="tx1"/>
              </a:buClr>
            </a:pPr>
            <a:r>
              <a:rPr lang="en-US" sz="2200" smtClean="0">
                <a:sym typeface="Symbol" pitchFamily="18" charset="2"/>
              </a:rPr>
              <a:t>To store something into R3, we’ll need to set </a:t>
            </a:r>
            <a:r>
              <a:rPr lang="en-US" sz="2200" smtClean="0">
                <a:solidFill>
                  <a:srgbClr val="3333FF"/>
                </a:solidFill>
                <a:sym typeface="Symbol" pitchFamily="18" charset="2"/>
              </a:rPr>
              <a:t>DA = 11</a:t>
            </a:r>
            <a:r>
              <a:rPr lang="en-US" sz="2200" smtClean="0">
                <a:sym typeface="Symbol" pitchFamily="18" charset="2"/>
              </a:rPr>
              <a:t> and </a:t>
            </a:r>
            <a:r>
              <a:rPr lang="en-US" sz="2200" smtClean="0">
                <a:solidFill>
                  <a:srgbClr val="3333FF"/>
                </a:solidFill>
                <a:sym typeface="Symbol" pitchFamily="18" charset="2"/>
              </a:rPr>
              <a:t>WR = 1</a:t>
            </a:r>
            <a:r>
              <a:rPr lang="en-US" sz="2200" smtClean="0">
                <a:sym typeface="Symbol" pitchFamily="18" charset="2"/>
              </a:rPr>
              <a:t>.</a:t>
            </a:r>
          </a:p>
          <a:p>
            <a:pPr eaLnBrk="1" hangingPunct="1">
              <a:buClr>
                <a:schemeClr val="tx1"/>
              </a:buClr>
            </a:pPr>
            <a:r>
              <a:rPr lang="en-US" sz="2200" smtClean="0">
                <a:solidFill>
                  <a:srgbClr val="3333FF"/>
                </a:solidFill>
                <a:sym typeface="Symbol" pitchFamily="18" charset="2"/>
              </a:rPr>
              <a:t>MW</a:t>
            </a:r>
            <a:r>
              <a:rPr lang="en-US" sz="2200" smtClean="0">
                <a:sym typeface="Symbol" pitchFamily="18" charset="2"/>
              </a:rPr>
              <a:t> should be 0, so nothing is accidentally changed in RAM.</a:t>
            </a:r>
          </a:p>
          <a:p>
            <a:pPr eaLnBrk="1" hangingPunct="1"/>
            <a:r>
              <a:rPr lang="en-US" sz="2200" smtClean="0">
                <a:sym typeface="Symbol" pitchFamily="18" charset="2"/>
              </a:rPr>
              <a:t>Here, we did not use the ALU (FS) or the second register file output (BA).</a:t>
            </a:r>
          </a:p>
        </p:txBody>
      </p:sp>
      <p:grpSp>
        <p:nvGrpSpPr>
          <p:cNvPr id="32773" name="Group 88"/>
          <p:cNvGrpSpPr>
            <a:grpSpLocks/>
          </p:cNvGrpSpPr>
          <p:nvPr/>
        </p:nvGrpSpPr>
        <p:grpSpPr bwMode="auto">
          <a:xfrm>
            <a:off x="4932363" y="914400"/>
            <a:ext cx="4114800" cy="4846638"/>
            <a:chOff x="2873" y="576"/>
            <a:chExt cx="2592" cy="3053"/>
          </a:xfrm>
        </p:grpSpPr>
        <p:sp>
          <p:nvSpPr>
            <p:cNvPr id="32775" name="Line 2"/>
            <p:cNvSpPr>
              <a:spLocks noChangeShapeType="1"/>
            </p:cNvSpPr>
            <p:nvPr/>
          </p:nvSpPr>
          <p:spPr bwMode="auto">
            <a:xfrm rot="5400000">
              <a:off x="3497" y="211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776" name="Line 3"/>
            <p:cNvSpPr>
              <a:spLocks noChangeShapeType="1"/>
            </p:cNvSpPr>
            <p:nvPr/>
          </p:nvSpPr>
          <p:spPr bwMode="auto">
            <a:xfrm rot="5400000">
              <a:off x="3521" y="1944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777" name="Text Box 6"/>
            <p:cNvSpPr txBox="1">
              <a:spLocks noChangeArrowheads="1"/>
            </p:cNvSpPr>
            <p:nvPr/>
          </p:nvSpPr>
          <p:spPr bwMode="auto">
            <a:xfrm>
              <a:off x="2921" y="912"/>
              <a:ext cx="21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  1</a:t>
              </a:r>
            </a:p>
          </p:txBody>
        </p:sp>
        <p:sp>
          <p:nvSpPr>
            <p:cNvPr id="32778" name="Text Box 7"/>
            <p:cNvSpPr txBox="1">
              <a:spLocks noChangeArrowheads="1"/>
            </p:cNvSpPr>
            <p:nvPr/>
          </p:nvSpPr>
          <p:spPr bwMode="auto">
            <a:xfrm>
              <a:off x="2921" y="1248"/>
              <a:ext cx="23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 11</a:t>
              </a:r>
            </a:p>
          </p:txBody>
        </p:sp>
        <p:sp>
          <p:nvSpPr>
            <p:cNvPr id="32779" name="Text Box 8"/>
            <p:cNvSpPr txBox="1">
              <a:spLocks noChangeArrowheads="1"/>
            </p:cNvSpPr>
            <p:nvPr/>
          </p:nvSpPr>
          <p:spPr bwMode="auto">
            <a:xfrm>
              <a:off x="2921" y="1632"/>
              <a:ext cx="26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 00</a:t>
              </a:r>
            </a:p>
          </p:txBody>
        </p:sp>
        <p:sp>
          <p:nvSpPr>
            <p:cNvPr id="32780" name="Text Box 9"/>
            <p:cNvSpPr txBox="1">
              <a:spLocks noChangeArrowheads="1"/>
            </p:cNvSpPr>
            <p:nvPr/>
          </p:nvSpPr>
          <p:spPr bwMode="auto">
            <a:xfrm>
              <a:off x="3593" y="3456"/>
              <a:ext cx="24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   1</a:t>
              </a:r>
            </a:p>
          </p:txBody>
        </p:sp>
        <p:sp>
          <p:nvSpPr>
            <p:cNvPr id="32781" name="Text Box 10"/>
            <p:cNvSpPr txBox="1">
              <a:spLocks noChangeArrowheads="1"/>
            </p:cNvSpPr>
            <p:nvPr/>
          </p:nvSpPr>
          <p:spPr bwMode="auto">
            <a:xfrm>
              <a:off x="4361" y="2304"/>
              <a:ext cx="23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  0</a:t>
              </a:r>
            </a:p>
          </p:txBody>
        </p:sp>
        <p:sp>
          <p:nvSpPr>
            <p:cNvPr id="32782" name="Text Box 11"/>
            <p:cNvSpPr txBox="1">
              <a:spLocks noChangeArrowheads="1"/>
            </p:cNvSpPr>
            <p:nvPr/>
          </p:nvSpPr>
          <p:spPr bwMode="auto">
            <a:xfrm>
              <a:off x="3593" y="912"/>
              <a:ext cx="41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00"/>
                  </a:solidFill>
                  <a:latin typeface="Comic Sans MS" pitchFamily="66" charset="0"/>
                </a:rPr>
                <a:t>D data</a:t>
              </a:r>
            </a:p>
          </p:txBody>
        </p:sp>
        <p:sp>
          <p:nvSpPr>
            <p:cNvPr id="32783" name="Text Box 12"/>
            <p:cNvSpPr txBox="1">
              <a:spLocks noChangeArrowheads="1"/>
            </p:cNvSpPr>
            <p:nvPr/>
          </p:nvSpPr>
          <p:spPr bwMode="auto">
            <a:xfrm>
              <a:off x="3209" y="1008"/>
              <a:ext cx="41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</a:t>
              </a: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Write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32784" name="Text Box 13"/>
            <p:cNvSpPr txBox="1">
              <a:spLocks noChangeArrowheads="1"/>
            </p:cNvSpPr>
            <p:nvPr/>
          </p:nvSpPr>
          <p:spPr bwMode="auto">
            <a:xfrm>
              <a:off x="3209" y="1152"/>
              <a:ext cx="59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</a:t>
              </a: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D address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32785" name="Text Box 14"/>
            <p:cNvSpPr txBox="1">
              <a:spLocks noChangeArrowheads="1"/>
            </p:cNvSpPr>
            <p:nvPr/>
          </p:nvSpPr>
          <p:spPr bwMode="auto">
            <a:xfrm>
              <a:off x="3209" y="1536"/>
              <a:ext cx="59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 A address</a:t>
              </a:r>
            </a:p>
          </p:txBody>
        </p:sp>
        <p:sp>
          <p:nvSpPr>
            <p:cNvPr id="32786" name="Text Box 15"/>
            <p:cNvSpPr txBox="1">
              <a:spLocks noChangeArrowheads="1"/>
            </p:cNvSpPr>
            <p:nvPr/>
          </p:nvSpPr>
          <p:spPr bwMode="auto">
            <a:xfrm>
              <a:off x="3737" y="1536"/>
              <a:ext cx="58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B address</a:t>
              </a:r>
            </a:p>
          </p:txBody>
        </p:sp>
        <p:sp>
          <p:nvSpPr>
            <p:cNvPr id="32787" name="Text Box 16"/>
            <p:cNvSpPr txBox="1">
              <a:spLocks noChangeArrowheads="1"/>
            </p:cNvSpPr>
            <p:nvPr/>
          </p:nvSpPr>
          <p:spPr bwMode="auto">
            <a:xfrm>
              <a:off x="3353" y="1728"/>
              <a:ext cx="41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00"/>
                  </a:solidFill>
                  <a:latin typeface="Comic Sans MS" pitchFamily="66" charset="0"/>
                </a:rPr>
                <a:t>A data</a:t>
              </a:r>
            </a:p>
          </p:txBody>
        </p:sp>
        <p:sp>
          <p:nvSpPr>
            <p:cNvPr id="32788" name="Text Box 17"/>
            <p:cNvSpPr txBox="1">
              <a:spLocks noChangeArrowheads="1"/>
            </p:cNvSpPr>
            <p:nvPr/>
          </p:nvSpPr>
          <p:spPr bwMode="auto">
            <a:xfrm>
              <a:off x="3833" y="1728"/>
              <a:ext cx="40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 data</a:t>
              </a:r>
            </a:p>
          </p:txBody>
        </p:sp>
        <p:sp>
          <p:nvSpPr>
            <p:cNvPr id="32789" name="Text Box 18"/>
            <p:cNvSpPr txBox="1">
              <a:spLocks noChangeArrowheads="1"/>
            </p:cNvSpPr>
            <p:nvPr/>
          </p:nvSpPr>
          <p:spPr bwMode="auto">
            <a:xfrm>
              <a:off x="3449" y="1296"/>
              <a:ext cx="69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Register File</a:t>
              </a:r>
            </a:p>
          </p:txBody>
        </p:sp>
        <p:sp>
          <p:nvSpPr>
            <p:cNvPr id="32790" name="Text Box 19"/>
            <p:cNvSpPr txBox="1">
              <a:spLocks noChangeArrowheads="1"/>
            </p:cNvSpPr>
            <p:nvPr/>
          </p:nvSpPr>
          <p:spPr bwMode="auto">
            <a:xfrm>
              <a:off x="2921" y="1008"/>
              <a:ext cx="27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WR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32791" name="Text Box 20"/>
            <p:cNvSpPr txBox="1">
              <a:spLocks noChangeArrowheads="1"/>
            </p:cNvSpPr>
            <p:nvPr/>
          </p:nvSpPr>
          <p:spPr bwMode="auto">
            <a:xfrm>
              <a:off x="2921" y="1152"/>
              <a:ext cx="25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DA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32792" name="Text Box 21"/>
            <p:cNvSpPr txBox="1">
              <a:spLocks noChangeArrowheads="1"/>
            </p:cNvSpPr>
            <p:nvPr/>
          </p:nvSpPr>
          <p:spPr bwMode="auto">
            <a:xfrm>
              <a:off x="2921" y="1536"/>
              <a:ext cx="25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AA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32793" name="Text Box 22"/>
            <p:cNvSpPr txBox="1">
              <a:spLocks noChangeArrowheads="1"/>
            </p:cNvSpPr>
            <p:nvPr/>
          </p:nvSpPr>
          <p:spPr bwMode="auto">
            <a:xfrm>
              <a:off x="4361" y="1536"/>
              <a:ext cx="24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BA</a:t>
              </a:r>
            </a:p>
          </p:txBody>
        </p:sp>
        <p:sp>
          <p:nvSpPr>
            <p:cNvPr id="32794" name="Line 23"/>
            <p:cNvSpPr>
              <a:spLocks noChangeShapeType="1"/>
            </p:cNvSpPr>
            <p:nvPr/>
          </p:nvSpPr>
          <p:spPr bwMode="auto">
            <a:xfrm flipH="1">
              <a:off x="4313" y="163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795" name="Line 24"/>
            <p:cNvSpPr>
              <a:spLocks noChangeShapeType="1"/>
            </p:cNvSpPr>
            <p:nvPr/>
          </p:nvSpPr>
          <p:spPr bwMode="auto">
            <a:xfrm>
              <a:off x="3161" y="1632"/>
              <a:ext cx="96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796" name="Line 25"/>
            <p:cNvSpPr>
              <a:spLocks noChangeShapeType="1"/>
            </p:cNvSpPr>
            <p:nvPr/>
          </p:nvSpPr>
          <p:spPr bwMode="auto">
            <a:xfrm>
              <a:off x="3161" y="1248"/>
              <a:ext cx="96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797" name="Line 26"/>
            <p:cNvSpPr>
              <a:spLocks noChangeShapeType="1"/>
            </p:cNvSpPr>
            <p:nvPr/>
          </p:nvSpPr>
          <p:spPr bwMode="auto">
            <a:xfrm>
              <a:off x="3161" y="1104"/>
              <a:ext cx="96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798" name="Line 27"/>
            <p:cNvSpPr>
              <a:spLocks noChangeShapeType="1"/>
            </p:cNvSpPr>
            <p:nvPr/>
          </p:nvSpPr>
          <p:spPr bwMode="auto">
            <a:xfrm rot="5400000">
              <a:off x="3857" y="204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799" name="Line 28"/>
            <p:cNvSpPr>
              <a:spLocks noChangeShapeType="1"/>
            </p:cNvSpPr>
            <p:nvPr/>
          </p:nvSpPr>
          <p:spPr bwMode="auto">
            <a:xfrm rot="5400000">
              <a:off x="3689" y="816"/>
              <a:ext cx="19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00" name="Text Box 29"/>
            <p:cNvSpPr txBox="1">
              <a:spLocks noChangeArrowheads="1"/>
            </p:cNvSpPr>
            <p:nvPr/>
          </p:nvSpPr>
          <p:spPr bwMode="auto">
            <a:xfrm>
              <a:off x="3497" y="2208"/>
              <a:ext cx="18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2801" name="Text Box 30"/>
            <p:cNvSpPr txBox="1">
              <a:spLocks noChangeArrowheads="1"/>
            </p:cNvSpPr>
            <p:nvPr/>
          </p:nvSpPr>
          <p:spPr bwMode="auto">
            <a:xfrm>
              <a:off x="3929" y="2208"/>
              <a:ext cx="17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32802" name="Text Box 31"/>
            <p:cNvSpPr txBox="1">
              <a:spLocks noChangeArrowheads="1"/>
            </p:cNvSpPr>
            <p:nvPr/>
          </p:nvSpPr>
          <p:spPr bwMode="auto">
            <a:xfrm>
              <a:off x="3641" y="2496"/>
              <a:ext cx="31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ALU</a:t>
              </a:r>
            </a:p>
          </p:txBody>
        </p:sp>
        <p:sp>
          <p:nvSpPr>
            <p:cNvPr id="32803" name="Text Box 32"/>
            <p:cNvSpPr txBox="1">
              <a:spLocks noChangeArrowheads="1"/>
            </p:cNvSpPr>
            <p:nvPr/>
          </p:nvSpPr>
          <p:spPr bwMode="auto">
            <a:xfrm>
              <a:off x="3641" y="2832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32804" name="Text Box 33"/>
            <p:cNvSpPr txBox="1">
              <a:spLocks noChangeArrowheads="1"/>
            </p:cNvSpPr>
            <p:nvPr/>
          </p:nvSpPr>
          <p:spPr bwMode="auto">
            <a:xfrm>
              <a:off x="3257" y="2736"/>
              <a:ext cx="1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32805" name="Text Box 34"/>
            <p:cNvSpPr txBox="1">
              <a:spLocks noChangeArrowheads="1"/>
            </p:cNvSpPr>
            <p:nvPr/>
          </p:nvSpPr>
          <p:spPr bwMode="auto">
            <a:xfrm>
              <a:off x="3257" y="2640"/>
              <a:ext cx="19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32806" name="Text Box 35"/>
            <p:cNvSpPr txBox="1">
              <a:spLocks noChangeArrowheads="1"/>
            </p:cNvSpPr>
            <p:nvPr/>
          </p:nvSpPr>
          <p:spPr bwMode="auto">
            <a:xfrm>
              <a:off x="3257" y="2544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32807" name="Text Box 36"/>
            <p:cNvSpPr txBox="1">
              <a:spLocks noChangeArrowheads="1"/>
            </p:cNvSpPr>
            <p:nvPr/>
          </p:nvSpPr>
          <p:spPr bwMode="auto">
            <a:xfrm>
              <a:off x="3257" y="2448"/>
              <a:ext cx="17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32808" name="Text Box 37"/>
            <p:cNvSpPr txBox="1">
              <a:spLocks noChangeArrowheads="1"/>
            </p:cNvSpPr>
            <p:nvPr/>
          </p:nvSpPr>
          <p:spPr bwMode="auto">
            <a:xfrm>
              <a:off x="3257" y="2304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sp>
          <p:nvSpPr>
            <p:cNvPr id="32809" name="Rectangle 38"/>
            <p:cNvSpPr>
              <a:spLocks noChangeArrowheads="1"/>
            </p:cNvSpPr>
            <p:nvPr/>
          </p:nvSpPr>
          <p:spPr bwMode="auto">
            <a:xfrm>
              <a:off x="3257" y="2208"/>
              <a:ext cx="105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ar-EG">
                <a:solidFill>
                  <a:schemeClr val="bg2"/>
                </a:solidFill>
                <a:latin typeface="Comic Sans MS" pitchFamily="66" charset="0"/>
              </a:endParaRPr>
            </a:p>
          </p:txBody>
        </p:sp>
        <p:grpSp>
          <p:nvGrpSpPr>
            <p:cNvPr id="32810" name="Group 39"/>
            <p:cNvGrpSpPr>
              <a:grpSpLocks/>
            </p:cNvGrpSpPr>
            <p:nvPr/>
          </p:nvGrpSpPr>
          <p:grpSpPr bwMode="auto">
            <a:xfrm>
              <a:off x="3593" y="2976"/>
              <a:ext cx="216" cy="176"/>
              <a:chOff x="3552" y="3024"/>
              <a:chExt cx="216" cy="176"/>
            </a:xfrm>
          </p:grpSpPr>
          <p:sp>
            <p:nvSpPr>
              <p:cNvPr id="32857" name="Line 40"/>
              <p:cNvSpPr>
                <a:spLocks noChangeShapeType="1"/>
              </p:cNvSpPr>
              <p:nvPr/>
            </p:nvSpPr>
            <p:spPr bwMode="auto">
              <a:xfrm flipV="1">
                <a:off x="3600" y="3120"/>
                <a:ext cx="168" cy="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2858" name="Text Box 41"/>
              <p:cNvSpPr txBox="1">
                <a:spLocks noChangeArrowheads="1"/>
              </p:cNvSpPr>
              <p:nvPr/>
            </p:nvSpPr>
            <p:spPr bwMode="auto">
              <a:xfrm>
                <a:off x="3552" y="3024"/>
                <a:ext cx="16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</p:grpSp>
        <p:sp>
          <p:nvSpPr>
            <p:cNvPr id="32811" name="Line 42"/>
            <p:cNvSpPr>
              <a:spLocks noChangeShapeType="1"/>
            </p:cNvSpPr>
            <p:nvPr/>
          </p:nvSpPr>
          <p:spPr bwMode="auto">
            <a:xfrm rot="5400000">
              <a:off x="3593" y="31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32812" name="Group 43"/>
            <p:cNvGrpSpPr>
              <a:grpSpLocks/>
            </p:cNvGrpSpPr>
            <p:nvPr/>
          </p:nvGrpSpPr>
          <p:grpSpPr bwMode="auto">
            <a:xfrm>
              <a:off x="3209" y="3168"/>
              <a:ext cx="389" cy="384"/>
              <a:chOff x="3264" y="3072"/>
              <a:chExt cx="389" cy="384"/>
            </a:xfrm>
          </p:grpSpPr>
          <p:sp>
            <p:nvSpPr>
              <p:cNvPr id="32853" name="Text Box 44"/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37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FF0000"/>
                    </a:solidFill>
                    <a:latin typeface="Comic Sans MS" pitchFamily="66" charset="0"/>
                  </a:rPr>
                  <a:t>Q  D1</a:t>
                </a:r>
                <a:endParaRPr lang="en-US" sz="1200">
                  <a:latin typeface="Comic Sans MS" pitchFamily="66" charset="0"/>
                </a:endParaRPr>
              </a:p>
            </p:txBody>
          </p:sp>
          <p:sp>
            <p:nvSpPr>
              <p:cNvPr id="32854" name="Text Box 45"/>
              <p:cNvSpPr txBox="1">
                <a:spLocks noChangeArrowheads="1"/>
              </p:cNvSpPr>
              <p:nvPr/>
            </p:nvSpPr>
            <p:spPr bwMode="auto">
              <a:xfrm>
                <a:off x="3264" y="3072"/>
                <a:ext cx="38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    D0</a:t>
                </a:r>
              </a:p>
            </p:txBody>
          </p:sp>
          <p:sp>
            <p:nvSpPr>
              <p:cNvPr id="32855" name="Text Box 46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357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     </a:t>
                </a:r>
                <a:r>
                  <a:rPr lang="en-US" sz="1200">
                    <a:solidFill>
                      <a:srgbClr val="3333FF"/>
                    </a:solidFill>
                    <a:latin typeface="Comic Sans MS" pitchFamily="66" charset="0"/>
                  </a:rPr>
                  <a:t>S</a:t>
                </a:r>
                <a:endParaRPr lang="en-US" sz="1200">
                  <a:latin typeface="Comic Sans MS" pitchFamily="66" charset="0"/>
                </a:endParaRPr>
              </a:p>
            </p:txBody>
          </p:sp>
          <p:sp>
            <p:nvSpPr>
              <p:cNvPr id="32856" name="Rectangle 47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288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sp>
          <p:nvSpPr>
            <p:cNvPr id="32813" name="Line 48"/>
            <p:cNvSpPr>
              <a:spLocks noChangeShapeType="1"/>
            </p:cNvSpPr>
            <p:nvPr/>
          </p:nvSpPr>
          <p:spPr bwMode="auto">
            <a:xfrm>
              <a:off x="3161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14" name="Line 49"/>
            <p:cNvSpPr>
              <a:spLocks noChangeShapeType="1"/>
            </p:cNvSpPr>
            <p:nvPr/>
          </p:nvSpPr>
          <p:spPr bwMode="auto">
            <a:xfrm>
              <a:off x="3161" y="26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15" name="Line 50"/>
            <p:cNvSpPr>
              <a:spLocks noChangeShapeType="1"/>
            </p:cNvSpPr>
            <p:nvPr/>
          </p:nvSpPr>
          <p:spPr bwMode="auto">
            <a:xfrm>
              <a:off x="3161" y="273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16" name="Line 51"/>
            <p:cNvSpPr>
              <a:spLocks noChangeShapeType="1"/>
            </p:cNvSpPr>
            <p:nvPr/>
          </p:nvSpPr>
          <p:spPr bwMode="auto">
            <a:xfrm>
              <a:off x="3161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17" name="Line 52"/>
            <p:cNvSpPr>
              <a:spLocks noChangeShapeType="1"/>
            </p:cNvSpPr>
            <p:nvPr/>
          </p:nvSpPr>
          <p:spPr bwMode="auto">
            <a:xfrm>
              <a:off x="3161" y="24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18" name="Text Box 53"/>
            <p:cNvSpPr txBox="1">
              <a:spLocks noChangeArrowheads="1"/>
            </p:cNvSpPr>
            <p:nvPr/>
          </p:nvSpPr>
          <p:spPr bwMode="auto">
            <a:xfrm>
              <a:off x="4841" y="1776"/>
              <a:ext cx="36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RAM</a:t>
              </a:r>
            </a:p>
          </p:txBody>
        </p:sp>
        <p:sp>
          <p:nvSpPr>
            <p:cNvPr id="32819" name="Text Box 54"/>
            <p:cNvSpPr txBox="1">
              <a:spLocks noChangeArrowheads="1"/>
            </p:cNvSpPr>
            <p:nvPr/>
          </p:nvSpPr>
          <p:spPr bwMode="auto">
            <a:xfrm>
              <a:off x="4649" y="1920"/>
              <a:ext cx="41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00"/>
                  </a:solidFill>
                  <a:latin typeface="Comic Sans MS" pitchFamily="66" charset="0"/>
                </a:rPr>
                <a:t> ADRS</a:t>
              </a:r>
            </a:p>
          </p:txBody>
        </p:sp>
        <p:sp>
          <p:nvSpPr>
            <p:cNvPr id="32820" name="Text Box 55"/>
            <p:cNvSpPr txBox="1">
              <a:spLocks noChangeArrowheads="1"/>
            </p:cNvSpPr>
            <p:nvPr/>
          </p:nvSpPr>
          <p:spPr bwMode="auto">
            <a:xfrm>
              <a:off x="4649" y="2016"/>
              <a:ext cx="41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DATA</a:t>
              </a:r>
            </a:p>
          </p:txBody>
        </p:sp>
        <p:sp>
          <p:nvSpPr>
            <p:cNvPr id="32821" name="Text Box 56"/>
            <p:cNvSpPr txBox="1">
              <a:spLocks noChangeArrowheads="1"/>
            </p:cNvSpPr>
            <p:nvPr/>
          </p:nvSpPr>
          <p:spPr bwMode="auto">
            <a:xfrm>
              <a:off x="4649" y="2112"/>
              <a:ext cx="27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CS</a:t>
              </a:r>
            </a:p>
          </p:txBody>
        </p:sp>
        <p:sp>
          <p:nvSpPr>
            <p:cNvPr id="32822" name="Text Box 57"/>
            <p:cNvSpPr txBox="1">
              <a:spLocks noChangeArrowheads="1"/>
            </p:cNvSpPr>
            <p:nvPr/>
          </p:nvSpPr>
          <p:spPr bwMode="auto">
            <a:xfrm>
              <a:off x="4649" y="2208"/>
              <a:ext cx="30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</a:t>
              </a: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WR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32823" name="Text Box 58"/>
            <p:cNvSpPr txBox="1">
              <a:spLocks noChangeArrowheads="1"/>
            </p:cNvSpPr>
            <p:nvPr/>
          </p:nvSpPr>
          <p:spPr bwMode="auto">
            <a:xfrm>
              <a:off x="5081" y="2016"/>
              <a:ext cx="32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00"/>
                  </a:solidFill>
                  <a:latin typeface="Comic Sans MS" pitchFamily="66" charset="0"/>
                </a:rPr>
                <a:t>OUT</a:t>
              </a:r>
            </a:p>
          </p:txBody>
        </p:sp>
        <p:sp>
          <p:nvSpPr>
            <p:cNvPr id="32824" name="Text Box 59"/>
            <p:cNvSpPr txBox="1">
              <a:spLocks noChangeArrowheads="1"/>
            </p:cNvSpPr>
            <p:nvPr/>
          </p:nvSpPr>
          <p:spPr bwMode="auto">
            <a:xfrm>
              <a:off x="4361" y="2208"/>
              <a:ext cx="30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MW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32825" name="Text Box 60"/>
            <p:cNvSpPr txBox="1">
              <a:spLocks noChangeArrowheads="1"/>
            </p:cNvSpPr>
            <p:nvPr/>
          </p:nvSpPr>
          <p:spPr bwMode="auto">
            <a:xfrm>
              <a:off x="4361" y="2112"/>
              <a:ext cx="2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+5V</a:t>
              </a:r>
            </a:p>
          </p:txBody>
        </p:sp>
        <p:sp>
          <p:nvSpPr>
            <p:cNvPr id="32826" name="Rectangle 61"/>
            <p:cNvSpPr>
              <a:spLocks noChangeArrowheads="1"/>
            </p:cNvSpPr>
            <p:nvPr/>
          </p:nvSpPr>
          <p:spPr bwMode="auto">
            <a:xfrm>
              <a:off x="4697" y="1776"/>
              <a:ext cx="672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2827" name="Line 62"/>
            <p:cNvSpPr>
              <a:spLocks noChangeShapeType="1"/>
            </p:cNvSpPr>
            <p:nvPr/>
          </p:nvSpPr>
          <p:spPr bwMode="auto">
            <a:xfrm>
              <a:off x="4601" y="22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28" name="Line 63"/>
            <p:cNvSpPr>
              <a:spLocks noChangeShapeType="1"/>
            </p:cNvSpPr>
            <p:nvPr/>
          </p:nvSpPr>
          <p:spPr bwMode="auto">
            <a:xfrm>
              <a:off x="4601" y="2304"/>
              <a:ext cx="96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29" name="Line 64"/>
            <p:cNvSpPr>
              <a:spLocks noChangeShapeType="1"/>
            </p:cNvSpPr>
            <p:nvPr/>
          </p:nvSpPr>
          <p:spPr bwMode="auto">
            <a:xfrm>
              <a:off x="5369" y="2112"/>
              <a:ext cx="9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30" name="Line 65"/>
            <p:cNvSpPr>
              <a:spLocks noChangeShapeType="1"/>
            </p:cNvSpPr>
            <p:nvPr/>
          </p:nvSpPr>
          <p:spPr bwMode="auto">
            <a:xfrm>
              <a:off x="3593" y="2016"/>
              <a:ext cx="110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31" name="Line 66"/>
            <p:cNvSpPr>
              <a:spLocks noChangeShapeType="1"/>
            </p:cNvSpPr>
            <p:nvPr/>
          </p:nvSpPr>
          <p:spPr bwMode="auto">
            <a:xfrm>
              <a:off x="4025" y="2112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32" name="Line 67"/>
            <p:cNvSpPr>
              <a:spLocks noChangeShapeType="1"/>
            </p:cNvSpPr>
            <p:nvPr/>
          </p:nvSpPr>
          <p:spPr bwMode="auto">
            <a:xfrm>
              <a:off x="3545" y="326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33" name="Line 68"/>
            <p:cNvSpPr>
              <a:spLocks noChangeShapeType="1"/>
            </p:cNvSpPr>
            <p:nvPr/>
          </p:nvSpPr>
          <p:spPr bwMode="auto">
            <a:xfrm>
              <a:off x="3545" y="3360"/>
              <a:ext cx="192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34" name="Line 69"/>
            <p:cNvSpPr>
              <a:spLocks noChangeShapeType="1"/>
            </p:cNvSpPr>
            <p:nvPr/>
          </p:nvSpPr>
          <p:spPr bwMode="auto">
            <a:xfrm rot="5400000">
              <a:off x="4841" y="2736"/>
              <a:ext cx="124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35" name="Line 70"/>
            <p:cNvSpPr>
              <a:spLocks noChangeShapeType="1"/>
            </p:cNvSpPr>
            <p:nvPr/>
          </p:nvSpPr>
          <p:spPr bwMode="auto">
            <a:xfrm>
              <a:off x="3545" y="3456"/>
              <a:ext cx="96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36" name="Line 71"/>
            <p:cNvSpPr>
              <a:spLocks noChangeShapeType="1"/>
            </p:cNvSpPr>
            <p:nvPr/>
          </p:nvSpPr>
          <p:spPr bwMode="auto">
            <a:xfrm>
              <a:off x="2873" y="3360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37" name="Line 72"/>
            <p:cNvSpPr>
              <a:spLocks noChangeShapeType="1"/>
            </p:cNvSpPr>
            <p:nvPr/>
          </p:nvSpPr>
          <p:spPr bwMode="auto">
            <a:xfrm rot="16200000" flipH="1">
              <a:off x="1553" y="2040"/>
              <a:ext cx="26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38" name="Line 73"/>
            <p:cNvSpPr>
              <a:spLocks noChangeShapeType="1"/>
            </p:cNvSpPr>
            <p:nvPr/>
          </p:nvSpPr>
          <p:spPr bwMode="auto">
            <a:xfrm>
              <a:off x="2873" y="720"/>
              <a:ext cx="91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32839" name="Group 74"/>
            <p:cNvGrpSpPr>
              <a:grpSpLocks/>
            </p:cNvGrpSpPr>
            <p:nvPr/>
          </p:nvGrpSpPr>
          <p:grpSpPr bwMode="auto">
            <a:xfrm>
              <a:off x="4121" y="1968"/>
              <a:ext cx="166" cy="192"/>
              <a:chOff x="4080" y="1968"/>
              <a:chExt cx="166" cy="192"/>
            </a:xfrm>
          </p:grpSpPr>
          <p:sp>
            <p:nvSpPr>
              <p:cNvPr id="32851" name="Text Box 75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6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  <p:sp>
            <p:nvSpPr>
              <p:cNvPr id="32852" name="Line 76"/>
              <p:cNvSpPr>
                <a:spLocks noChangeShapeType="1"/>
              </p:cNvSpPr>
              <p:nvPr/>
            </p:nvSpPr>
            <p:spPr bwMode="auto">
              <a:xfrm flipH="1">
                <a:off x="4176" y="2064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32840" name="Text Box 77"/>
            <p:cNvSpPr txBox="1">
              <a:spLocks noChangeArrowheads="1"/>
            </p:cNvSpPr>
            <p:nvPr/>
          </p:nvSpPr>
          <p:spPr bwMode="auto">
            <a:xfrm>
              <a:off x="3641" y="1872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00"/>
                  </a:solidFill>
                  <a:latin typeface="Comic Sans MS" pitchFamily="66" charset="0"/>
                </a:rPr>
                <a:t>n</a:t>
              </a:r>
            </a:p>
          </p:txBody>
        </p:sp>
        <p:sp>
          <p:nvSpPr>
            <p:cNvPr id="32841" name="Line 78"/>
            <p:cNvSpPr>
              <a:spLocks noChangeShapeType="1"/>
            </p:cNvSpPr>
            <p:nvPr/>
          </p:nvSpPr>
          <p:spPr bwMode="auto">
            <a:xfrm flipH="1">
              <a:off x="3737" y="1968"/>
              <a:ext cx="48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42" name="Text Box 79"/>
            <p:cNvSpPr txBox="1">
              <a:spLocks noChangeArrowheads="1"/>
            </p:cNvSpPr>
            <p:nvPr/>
          </p:nvSpPr>
          <p:spPr bwMode="auto">
            <a:xfrm>
              <a:off x="3120" y="576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00"/>
                  </a:solidFill>
                  <a:latin typeface="Comic Sans MS" pitchFamily="66" charset="0"/>
                </a:rPr>
                <a:t>n</a:t>
              </a:r>
            </a:p>
          </p:txBody>
        </p:sp>
        <p:sp>
          <p:nvSpPr>
            <p:cNvPr id="32843" name="Line 80"/>
            <p:cNvSpPr>
              <a:spLocks noChangeShapeType="1"/>
            </p:cNvSpPr>
            <p:nvPr/>
          </p:nvSpPr>
          <p:spPr bwMode="auto">
            <a:xfrm flipH="1">
              <a:off x="3257" y="672"/>
              <a:ext cx="48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44" name="Text Box 81"/>
            <p:cNvSpPr txBox="1">
              <a:spLocks noChangeArrowheads="1"/>
            </p:cNvSpPr>
            <p:nvPr/>
          </p:nvSpPr>
          <p:spPr bwMode="auto">
            <a:xfrm>
              <a:off x="2921" y="2304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sp>
          <p:nvSpPr>
            <p:cNvPr id="32845" name="Text Box 82"/>
            <p:cNvSpPr txBox="1">
              <a:spLocks noChangeArrowheads="1"/>
            </p:cNvSpPr>
            <p:nvPr/>
          </p:nvSpPr>
          <p:spPr bwMode="auto">
            <a:xfrm>
              <a:off x="4457" y="3216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00"/>
                  </a:solidFill>
                  <a:latin typeface="Comic Sans MS" pitchFamily="66" charset="0"/>
                </a:rPr>
                <a:t>n</a:t>
              </a:r>
            </a:p>
          </p:txBody>
        </p:sp>
        <p:sp>
          <p:nvSpPr>
            <p:cNvPr id="32846" name="Line 83"/>
            <p:cNvSpPr>
              <a:spLocks noChangeShapeType="1"/>
            </p:cNvSpPr>
            <p:nvPr/>
          </p:nvSpPr>
          <p:spPr bwMode="auto">
            <a:xfrm flipH="1">
              <a:off x="4553" y="3312"/>
              <a:ext cx="48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2847" name="Text Box 84"/>
            <p:cNvSpPr txBox="1">
              <a:spLocks noChangeArrowheads="1"/>
            </p:cNvSpPr>
            <p:nvPr/>
          </p:nvSpPr>
          <p:spPr bwMode="auto">
            <a:xfrm>
              <a:off x="3593" y="3360"/>
              <a:ext cx="29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</a:t>
              </a:r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MD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32848" name="Oval 85"/>
            <p:cNvSpPr>
              <a:spLocks noChangeArrowheads="1"/>
            </p:cNvSpPr>
            <p:nvPr/>
          </p:nvSpPr>
          <p:spPr bwMode="auto">
            <a:xfrm>
              <a:off x="3569" y="1995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2849" name="Oval 86"/>
            <p:cNvSpPr>
              <a:spLocks noChangeArrowheads="1"/>
            </p:cNvSpPr>
            <p:nvPr/>
          </p:nvSpPr>
          <p:spPr bwMode="auto">
            <a:xfrm>
              <a:off x="4001" y="2088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2850" name="Rectangle 87"/>
            <p:cNvSpPr>
              <a:spLocks noChangeArrowheads="1"/>
            </p:cNvSpPr>
            <p:nvPr/>
          </p:nvSpPr>
          <p:spPr bwMode="auto">
            <a:xfrm>
              <a:off x="3257" y="912"/>
              <a:ext cx="1056" cy="9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</p:grpSp>
      <p:sp>
        <p:nvSpPr>
          <p:cNvPr id="32774" name="Text Box 89"/>
          <p:cNvSpPr txBox="1">
            <a:spLocks noChangeArrowheads="1"/>
          </p:cNvSpPr>
          <p:nvPr/>
        </p:nvSpPr>
        <p:spPr bwMode="auto">
          <a:xfrm>
            <a:off x="7019925" y="5661025"/>
            <a:ext cx="1944688" cy="11874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3333FF"/>
                </a:solidFill>
              </a:rPr>
              <a:t>MW</a:t>
            </a:r>
            <a:r>
              <a:rPr lang="en-US" sz="1200" b="1"/>
              <a:t> </a:t>
            </a:r>
            <a:r>
              <a:rPr lang="en-US" sz="1200" b="1">
                <a:solidFill>
                  <a:srgbClr val="3333FF"/>
                </a:solidFill>
              </a:rPr>
              <a:t>= 1</a:t>
            </a:r>
            <a:r>
              <a:rPr lang="en-US" sz="1200" b="1"/>
              <a:t> </a:t>
            </a:r>
          </a:p>
          <a:p>
            <a:r>
              <a:rPr lang="en-US" sz="1200" b="1"/>
              <a:t>to  write to the RAM</a:t>
            </a:r>
          </a:p>
          <a:p>
            <a:endParaRPr lang="en-US" sz="1200" b="1">
              <a:solidFill>
                <a:srgbClr val="3333FF"/>
              </a:solidFill>
            </a:endParaRPr>
          </a:p>
          <a:p>
            <a:r>
              <a:rPr lang="en-US" sz="1200" b="1">
                <a:solidFill>
                  <a:srgbClr val="3333FF"/>
                </a:solidFill>
              </a:rPr>
              <a:t>MW</a:t>
            </a:r>
            <a:r>
              <a:rPr lang="en-US" sz="1200" b="1"/>
              <a:t> </a:t>
            </a:r>
            <a:r>
              <a:rPr lang="en-US" sz="1200" b="1">
                <a:solidFill>
                  <a:srgbClr val="3333FF"/>
                </a:solidFill>
              </a:rPr>
              <a:t>= 0</a:t>
            </a:r>
            <a:endParaRPr lang="en-US" sz="1200" b="1"/>
          </a:p>
          <a:p>
            <a:r>
              <a:rPr lang="en-US" sz="1200" b="1"/>
              <a:t>to  read  from the RAM</a:t>
            </a:r>
          </a:p>
          <a:p>
            <a:endParaRPr lang="en-US" sz="1200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AA307F-2AF9-4BF8-B37A-A89C625FE58F}" type="slidenum">
              <a:rPr lang="ar-SA" smtClean="0"/>
              <a:pPr/>
              <a:t>24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620713"/>
          </a:xfrm>
        </p:spPr>
        <p:txBody>
          <a:bodyPr/>
          <a:lstStyle/>
          <a:p>
            <a:pPr eaLnBrk="1" hangingPunct="1"/>
            <a:r>
              <a:rPr lang="en-US" smtClean="0"/>
              <a:t>R3 </a:t>
            </a:r>
            <a:r>
              <a:rPr lang="en-US" smtClean="0">
                <a:sym typeface="Symbol" pitchFamily="18" charset="2"/>
              </a:rPr>
              <a:t> R3 + 1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4105275" cy="6021387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200" smtClean="0">
                <a:solidFill>
                  <a:srgbClr val="3333FF"/>
                </a:solidFill>
                <a:sym typeface="Symbol" pitchFamily="18" charset="2"/>
              </a:rPr>
              <a:t>AA = 11</a:t>
            </a:r>
            <a:r>
              <a:rPr lang="en-US" sz="2200" smtClean="0">
                <a:sym typeface="Symbol" pitchFamily="18" charset="2"/>
              </a:rPr>
              <a:t>, so R3 is read from the register file and sent to the ALU’s A input.</a:t>
            </a:r>
          </a:p>
          <a:p>
            <a:pPr eaLnBrk="1" hangingPunct="1">
              <a:buClr>
                <a:schemeClr val="tx1"/>
              </a:buClr>
            </a:pPr>
            <a:r>
              <a:rPr lang="en-US" sz="2200" smtClean="0">
                <a:solidFill>
                  <a:srgbClr val="3333FF"/>
                </a:solidFill>
                <a:sym typeface="Symbol" pitchFamily="18" charset="2"/>
              </a:rPr>
              <a:t>FS</a:t>
            </a:r>
            <a:r>
              <a:rPr lang="en-US" sz="2200" smtClean="0">
                <a:sym typeface="Symbol" pitchFamily="18" charset="2"/>
              </a:rPr>
              <a:t> needs to be 0001 for the operation A + 1. Then, R3 + 1 appears as the ALU output F.</a:t>
            </a:r>
          </a:p>
          <a:p>
            <a:pPr eaLnBrk="1" hangingPunct="1">
              <a:buClr>
                <a:schemeClr val="tx1"/>
              </a:buClr>
            </a:pPr>
            <a:r>
              <a:rPr lang="en-US" sz="2200" smtClean="0">
                <a:sym typeface="Symbol" pitchFamily="18" charset="2"/>
              </a:rPr>
              <a:t>If </a:t>
            </a:r>
            <a:r>
              <a:rPr lang="en-US" sz="2200" smtClean="0">
                <a:solidFill>
                  <a:srgbClr val="3333FF"/>
                </a:solidFill>
                <a:sym typeface="Symbol" pitchFamily="18" charset="2"/>
              </a:rPr>
              <a:t>MD</a:t>
            </a:r>
            <a:r>
              <a:rPr lang="en-US" sz="2200" smtClean="0">
                <a:sym typeface="Symbol" pitchFamily="18" charset="2"/>
              </a:rPr>
              <a:t> is set to 0, this output will go back to the register file.</a:t>
            </a:r>
          </a:p>
          <a:p>
            <a:pPr eaLnBrk="1" hangingPunct="1">
              <a:buClr>
                <a:schemeClr val="tx1"/>
              </a:buClr>
            </a:pPr>
            <a:r>
              <a:rPr lang="en-US" sz="2200" smtClean="0">
                <a:sym typeface="Symbol" pitchFamily="18" charset="2"/>
              </a:rPr>
              <a:t>To write to R3, we need to make </a:t>
            </a:r>
            <a:r>
              <a:rPr lang="en-US" sz="2200" smtClean="0">
                <a:solidFill>
                  <a:srgbClr val="3333FF"/>
                </a:solidFill>
                <a:sym typeface="Symbol" pitchFamily="18" charset="2"/>
              </a:rPr>
              <a:t>DA = 11</a:t>
            </a:r>
            <a:r>
              <a:rPr lang="en-US" sz="2200" smtClean="0">
                <a:sym typeface="Symbol" pitchFamily="18" charset="2"/>
              </a:rPr>
              <a:t> and </a:t>
            </a:r>
            <a:r>
              <a:rPr lang="en-US" sz="2200" smtClean="0">
                <a:solidFill>
                  <a:srgbClr val="3333FF"/>
                </a:solidFill>
                <a:sym typeface="Symbol" pitchFamily="18" charset="2"/>
              </a:rPr>
              <a:t>WR = 1</a:t>
            </a:r>
            <a:r>
              <a:rPr lang="en-US" sz="2200" smtClean="0">
                <a:sym typeface="Symbol" pitchFamily="18" charset="2"/>
              </a:rPr>
              <a:t>.</a:t>
            </a:r>
          </a:p>
          <a:p>
            <a:pPr eaLnBrk="1" hangingPunct="1"/>
            <a:r>
              <a:rPr lang="en-US" sz="2200" smtClean="0">
                <a:sym typeface="Symbol" pitchFamily="18" charset="2"/>
              </a:rPr>
              <a:t>Again, </a:t>
            </a:r>
            <a:r>
              <a:rPr lang="en-US" sz="2200" smtClean="0">
                <a:solidFill>
                  <a:srgbClr val="3333FF"/>
                </a:solidFill>
                <a:sym typeface="Symbol" pitchFamily="18" charset="2"/>
              </a:rPr>
              <a:t>MW</a:t>
            </a:r>
            <a:r>
              <a:rPr lang="en-US" sz="2200" smtClean="0">
                <a:sym typeface="Symbol" pitchFamily="18" charset="2"/>
              </a:rPr>
              <a:t> should be 0 so the RAM isn’t inadvertently changed.</a:t>
            </a:r>
          </a:p>
          <a:p>
            <a:pPr eaLnBrk="1" hangingPunct="1"/>
            <a:r>
              <a:rPr lang="en-US" sz="2200" smtClean="0">
                <a:sym typeface="Symbol" pitchFamily="18" charset="2"/>
              </a:rPr>
              <a:t>We didn’t use BA.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5638800" y="1447800"/>
            <a:ext cx="6556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0000"/>
                </a:solidFill>
                <a:latin typeface="Comic Sans MS" pitchFamily="66" charset="0"/>
              </a:rPr>
              <a:t>D data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5029200" y="1600200"/>
            <a:ext cx="6604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 Write</a:t>
            </a: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5029200" y="1828800"/>
            <a:ext cx="9477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 D address</a:t>
            </a: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5029200" y="2438400"/>
            <a:ext cx="9493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 A address</a:t>
            </a: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5867400" y="2438400"/>
            <a:ext cx="9350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B address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5257800" y="2743200"/>
            <a:ext cx="6572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0000"/>
                </a:solidFill>
                <a:latin typeface="Comic Sans MS" pitchFamily="66" charset="0"/>
              </a:rPr>
              <a:t>A data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6019800" y="2743200"/>
            <a:ext cx="6429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B data</a:t>
            </a:r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5410200" y="2057400"/>
            <a:ext cx="10969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Register File</a:t>
            </a:r>
          </a:p>
        </p:txBody>
      </p: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4572000" y="1600200"/>
            <a:ext cx="43815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WR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4572000" y="1828800"/>
            <a:ext cx="40481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DA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4572000" y="2438400"/>
            <a:ext cx="4064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AA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6858000" y="2438400"/>
            <a:ext cx="39211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BA</a:t>
            </a:r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 flipH="1">
            <a:off x="6781800" y="25908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>
            <a:off x="4953000" y="2590800"/>
            <a:ext cx="152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>
            <a:off x="4953000" y="1981200"/>
            <a:ext cx="152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>
            <a:off x="4953000" y="1752600"/>
            <a:ext cx="152400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13" name="Line 20"/>
          <p:cNvSpPr>
            <a:spLocks noChangeShapeType="1"/>
          </p:cNvSpPr>
          <p:nvPr/>
        </p:nvSpPr>
        <p:spPr bwMode="auto">
          <a:xfrm rot="5400000">
            <a:off x="5372100" y="3238500"/>
            <a:ext cx="533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14" name="Line 21"/>
          <p:cNvSpPr>
            <a:spLocks noChangeShapeType="1"/>
          </p:cNvSpPr>
          <p:nvPr/>
        </p:nvSpPr>
        <p:spPr bwMode="auto">
          <a:xfrm rot="5400000">
            <a:off x="6057900" y="32385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 rot="5400000">
            <a:off x="5791200" y="1295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16" name="Text Box 23"/>
          <p:cNvSpPr txBox="1">
            <a:spLocks noChangeArrowheads="1"/>
          </p:cNvSpPr>
          <p:nvPr/>
        </p:nvSpPr>
        <p:spPr bwMode="auto">
          <a:xfrm>
            <a:off x="5486400" y="3505200"/>
            <a:ext cx="29527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3817" name="Text Box 24"/>
          <p:cNvSpPr txBox="1">
            <a:spLocks noChangeArrowheads="1"/>
          </p:cNvSpPr>
          <p:nvPr/>
        </p:nvSpPr>
        <p:spPr bwMode="auto">
          <a:xfrm>
            <a:off x="6172200" y="3505200"/>
            <a:ext cx="2809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B</a:t>
            </a:r>
          </a:p>
        </p:txBody>
      </p:sp>
      <p:sp>
        <p:nvSpPr>
          <p:cNvPr id="33818" name="Text Box 25"/>
          <p:cNvSpPr txBox="1">
            <a:spLocks noChangeArrowheads="1"/>
          </p:cNvSpPr>
          <p:nvPr/>
        </p:nvSpPr>
        <p:spPr bwMode="auto">
          <a:xfrm>
            <a:off x="5715000" y="3962400"/>
            <a:ext cx="4921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ALU</a:t>
            </a:r>
          </a:p>
        </p:txBody>
      </p:sp>
      <p:sp>
        <p:nvSpPr>
          <p:cNvPr id="33819" name="Text Box 26"/>
          <p:cNvSpPr txBox="1">
            <a:spLocks noChangeArrowheads="1"/>
          </p:cNvSpPr>
          <p:nvPr/>
        </p:nvSpPr>
        <p:spPr bwMode="auto">
          <a:xfrm>
            <a:off x="5715000" y="4495800"/>
            <a:ext cx="2762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33820" name="Text Box 27"/>
          <p:cNvSpPr txBox="1">
            <a:spLocks noChangeArrowheads="1"/>
          </p:cNvSpPr>
          <p:nvPr/>
        </p:nvSpPr>
        <p:spPr bwMode="auto">
          <a:xfrm>
            <a:off x="5105400" y="4343400"/>
            <a:ext cx="29051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Z</a:t>
            </a:r>
          </a:p>
        </p:txBody>
      </p:sp>
      <p:sp>
        <p:nvSpPr>
          <p:cNvPr id="33821" name="Text Box 28"/>
          <p:cNvSpPr txBox="1">
            <a:spLocks noChangeArrowheads="1"/>
          </p:cNvSpPr>
          <p:nvPr/>
        </p:nvSpPr>
        <p:spPr bwMode="auto">
          <a:xfrm>
            <a:off x="5105400" y="4191000"/>
            <a:ext cx="3063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N</a:t>
            </a:r>
          </a:p>
        </p:txBody>
      </p:sp>
      <p:sp>
        <p:nvSpPr>
          <p:cNvPr id="33822" name="Text Box 29"/>
          <p:cNvSpPr txBox="1">
            <a:spLocks noChangeArrowheads="1"/>
          </p:cNvSpPr>
          <p:nvPr/>
        </p:nvSpPr>
        <p:spPr bwMode="auto">
          <a:xfrm>
            <a:off x="5105400" y="4038600"/>
            <a:ext cx="2762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C</a:t>
            </a:r>
          </a:p>
        </p:txBody>
      </p:sp>
      <p:sp>
        <p:nvSpPr>
          <p:cNvPr id="33823" name="Text Box 30"/>
          <p:cNvSpPr txBox="1">
            <a:spLocks noChangeArrowheads="1"/>
          </p:cNvSpPr>
          <p:nvPr/>
        </p:nvSpPr>
        <p:spPr bwMode="auto">
          <a:xfrm>
            <a:off x="5105400" y="3886200"/>
            <a:ext cx="28257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V</a:t>
            </a:r>
          </a:p>
        </p:txBody>
      </p:sp>
      <p:sp>
        <p:nvSpPr>
          <p:cNvPr id="33824" name="Text Box 31"/>
          <p:cNvSpPr txBox="1">
            <a:spLocks noChangeArrowheads="1"/>
          </p:cNvSpPr>
          <p:nvPr/>
        </p:nvSpPr>
        <p:spPr bwMode="auto">
          <a:xfrm>
            <a:off x="5105400" y="3657600"/>
            <a:ext cx="3825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FS</a:t>
            </a:r>
          </a:p>
        </p:txBody>
      </p:sp>
      <p:sp>
        <p:nvSpPr>
          <p:cNvPr id="33825" name="Line 32"/>
          <p:cNvSpPr>
            <a:spLocks noChangeShapeType="1"/>
          </p:cNvSpPr>
          <p:nvPr/>
        </p:nvSpPr>
        <p:spPr bwMode="auto">
          <a:xfrm flipV="1">
            <a:off x="5715000" y="4876800"/>
            <a:ext cx="266700" cy="127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26" name="Text Box 33"/>
          <p:cNvSpPr txBox="1">
            <a:spLocks noChangeArrowheads="1"/>
          </p:cNvSpPr>
          <p:nvPr/>
        </p:nvSpPr>
        <p:spPr bwMode="auto">
          <a:xfrm>
            <a:off x="5638800" y="4724400"/>
            <a:ext cx="2635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0000"/>
                </a:solidFill>
                <a:latin typeface="Comic Sans MS" pitchFamily="66" charset="0"/>
              </a:rPr>
              <a:t>n</a:t>
            </a:r>
          </a:p>
        </p:txBody>
      </p:sp>
      <p:sp>
        <p:nvSpPr>
          <p:cNvPr id="33827" name="Line 34"/>
          <p:cNvSpPr>
            <a:spLocks noChangeShapeType="1"/>
          </p:cNvSpPr>
          <p:nvPr/>
        </p:nvSpPr>
        <p:spPr bwMode="auto">
          <a:xfrm rot="5400000">
            <a:off x="5638800" y="4953000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28" name="Text Box 35"/>
          <p:cNvSpPr txBox="1">
            <a:spLocks noChangeArrowheads="1"/>
          </p:cNvSpPr>
          <p:nvPr/>
        </p:nvSpPr>
        <p:spPr bwMode="auto">
          <a:xfrm>
            <a:off x="5029200" y="5181600"/>
            <a:ext cx="58737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0000"/>
                </a:solidFill>
                <a:latin typeface="Comic Sans MS" pitchFamily="66" charset="0"/>
              </a:rPr>
              <a:t>Q</a:t>
            </a:r>
            <a:r>
              <a:rPr lang="en-US" sz="1200">
                <a:latin typeface="Comic Sans MS" pitchFamily="66" charset="0"/>
              </a:rPr>
              <a:t>  D1</a:t>
            </a:r>
          </a:p>
        </p:txBody>
      </p:sp>
      <p:sp>
        <p:nvSpPr>
          <p:cNvPr id="33829" name="Text Box 36"/>
          <p:cNvSpPr txBox="1">
            <a:spLocks noChangeArrowheads="1"/>
          </p:cNvSpPr>
          <p:nvPr/>
        </p:nvSpPr>
        <p:spPr bwMode="auto">
          <a:xfrm>
            <a:off x="5029200" y="5029200"/>
            <a:ext cx="6175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0000"/>
                </a:solidFill>
                <a:latin typeface="Comic Sans MS" pitchFamily="66" charset="0"/>
              </a:rPr>
              <a:t>     D0</a:t>
            </a:r>
          </a:p>
        </p:txBody>
      </p:sp>
      <p:sp>
        <p:nvSpPr>
          <p:cNvPr id="33830" name="Text Box 37"/>
          <p:cNvSpPr txBox="1">
            <a:spLocks noChangeArrowheads="1"/>
          </p:cNvSpPr>
          <p:nvPr/>
        </p:nvSpPr>
        <p:spPr bwMode="auto">
          <a:xfrm>
            <a:off x="5029200" y="5334000"/>
            <a:ext cx="5667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     S</a:t>
            </a:r>
          </a:p>
        </p:txBody>
      </p:sp>
      <p:sp>
        <p:nvSpPr>
          <p:cNvPr id="33831" name="Rectangle 38"/>
          <p:cNvSpPr>
            <a:spLocks noChangeArrowheads="1"/>
          </p:cNvSpPr>
          <p:nvPr/>
        </p:nvSpPr>
        <p:spPr bwMode="auto">
          <a:xfrm>
            <a:off x="5105400" y="5029200"/>
            <a:ext cx="457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33832" name="Line 39"/>
          <p:cNvSpPr>
            <a:spLocks noChangeShapeType="1"/>
          </p:cNvSpPr>
          <p:nvPr/>
        </p:nvSpPr>
        <p:spPr bwMode="auto">
          <a:xfrm>
            <a:off x="4953000" y="4038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33" name="Line 40"/>
          <p:cNvSpPr>
            <a:spLocks noChangeShapeType="1"/>
          </p:cNvSpPr>
          <p:nvPr/>
        </p:nvSpPr>
        <p:spPr bwMode="auto">
          <a:xfrm>
            <a:off x="4953000" y="4191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34" name="Line 41"/>
          <p:cNvSpPr>
            <a:spLocks noChangeShapeType="1"/>
          </p:cNvSpPr>
          <p:nvPr/>
        </p:nvSpPr>
        <p:spPr bwMode="auto">
          <a:xfrm>
            <a:off x="4953000" y="4343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35" name="Line 42"/>
          <p:cNvSpPr>
            <a:spLocks noChangeShapeType="1"/>
          </p:cNvSpPr>
          <p:nvPr/>
        </p:nvSpPr>
        <p:spPr bwMode="auto">
          <a:xfrm>
            <a:off x="4953000" y="4495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36" name="Line 43"/>
          <p:cNvSpPr>
            <a:spLocks noChangeShapeType="1"/>
          </p:cNvSpPr>
          <p:nvPr/>
        </p:nvSpPr>
        <p:spPr bwMode="auto">
          <a:xfrm>
            <a:off x="4953000" y="3810000"/>
            <a:ext cx="152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37" name="Text Box 44"/>
          <p:cNvSpPr txBox="1">
            <a:spLocks noChangeArrowheads="1"/>
          </p:cNvSpPr>
          <p:nvPr/>
        </p:nvSpPr>
        <p:spPr bwMode="auto">
          <a:xfrm>
            <a:off x="7620000" y="2819400"/>
            <a:ext cx="571500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RAM</a:t>
            </a:r>
          </a:p>
        </p:txBody>
      </p:sp>
      <p:sp>
        <p:nvSpPr>
          <p:cNvPr id="33838" name="Text Box 45"/>
          <p:cNvSpPr txBox="1">
            <a:spLocks noChangeArrowheads="1"/>
          </p:cNvSpPr>
          <p:nvPr/>
        </p:nvSpPr>
        <p:spPr bwMode="auto">
          <a:xfrm>
            <a:off x="7315200" y="3048000"/>
            <a:ext cx="6524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ADRS</a:t>
            </a:r>
          </a:p>
        </p:txBody>
      </p:sp>
      <p:sp>
        <p:nvSpPr>
          <p:cNvPr id="33839" name="Text Box 46"/>
          <p:cNvSpPr txBox="1">
            <a:spLocks noChangeArrowheads="1"/>
          </p:cNvSpPr>
          <p:nvPr/>
        </p:nvSpPr>
        <p:spPr bwMode="auto">
          <a:xfrm>
            <a:off x="7315200" y="3200400"/>
            <a:ext cx="6651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DATA</a:t>
            </a:r>
          </a:p>
        </p:txBody>
      </p:sp>
      <p:sp>
        <p:nvSpPr>
          <p:cNvPr id="33840" name="Text Box 47"/>
          <p:cNvSpPr txBox="1">
            <a:spLocks noChangeArrowheads="1"/>
          </p:cNvSpPr>
          <p:nvPr/>
        </p:nvSpPr>
        <p:spPr bwMode="auto">
          <a:xfrm>
            <a:off x="7315200" y="3352800"/>
            <a:ext cx="4286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CS</a:t>
            </a:r>
          </a:p>
        </p:txBody>
      </p:sp>
      <p:sp>
        <p:nvSpPr>
          <p:cNvPr id="33841" name="Text Box 48"/>
          <p:cNvSpPr txBox="1">
            <a:spLocks noChangeArrowheads="1"/>
          </p:cNvSpPr>
          <p:nvPr/>
        </p:nvSpPr>
        <p:spPr bwMode="auto">
          <a:xfrm>
            <a:off x="7315200" y="3505200"/>
            <a:ext cx="4841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WR</a:t>
            </a:r>
          </a:p>
        </p:txBody>
      </p:sp>
      <p:sp>
        <p:nvSpPr>
          <p:cNvPr id="33842" name="Text Box 49"/>
          <p:cNvSpPr txBox="1">
            <a:spLocks noChangeArrowheads="1"/>
          </p:cNvSpPr>
          <p:nvPr/>
        </p:nvSpPr>
        <p:spPr bwMode="auto">
          <a:xfrm>
            <a:off x="8001000" y="3200400"/>
            <a:ext cx="5222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OUT</a:t>
            </a:r>
          </a:p>
        </p:txBody>
      </p:sp>
      <p:sp>
        <p:nvSpPr>
          <p:cNvPr id="33843" name="Text Box 50"/>
          <p:cNvSpPr txBox="1">
            <a:spLocks noChangeArrowheads="1"/>
          </p:cNvSpPr>
          <p:nvPr/>
        </p:nvSpPr>
        <p:spPr bwMode="auto">
          <a:xfrm>
            <a:off x="6858000" y="3505200"/>
            <a:ext cx="4778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MW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33844" name="Text Box 51"/>
          <p:cNvSpPr txBox="1">
            <a:spLocks noChangeArrowheads="1"/>
          </p:cNvSpPr>
          <p:nvPr/>
        </p:nvSpPr>
        <p:spPr bwMode="auto">
          <a:xfrm>
            <a:off x="6858000" y="3352800"/>
            <a:ext cx="4492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+5V</a:t>
            </a:r>
          </a:p>
        </p:txBody>
      </p:sp>
      <p:sp>
        <p:nvSpPr>
          <p:cNvPr id="33845" name="Rectangle 52"/>
          <p:cNvSpPr>
            <a:spLocks noChangeArrowheads="1"/>
          </p:cNvSpPr>
          <p:nvPr/>
        </p:nvSpPr>
        <p:spPr bwMode="auto">
          <a:xfrm>
            <a:off x="7391400" y="2819400"/>
            <a:ext cx="10668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33846" name="Line 53"/>
          <p:cNvSpPr>
            <a:spLocks noChangeShapeType="1"/>
          </p:cNvSpPr>
          <p:nvPr/>
        </p:nvSpPr>
        <p:spPr bwMode="auto">
          <a:xfrm>
            <a:off x="7239000" y="3505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47" name="Line 54"/>
          <p:cNvSpPr>
            <a:spLocks noChangeShapeType="1"/>
          </p:cNvSpPr>
          <p:nvPr/>
        </p:nvSpPr>
        <p:spPr bwMode="auto">
          <a:xfrm>
            <a:off x="7239000" y="3657600"/>
            <a:ext cx="152400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48" name="Line 55"/>
          <p:cNvSpPr>
            <a:spLocks noChangeShapeType="1"/>
          </p:cNvSpPr>
          <p:nvPr/>
        </p:nvSpPr>
        <p:spPr bwMode="auto">
          <a:xfrm>
            <a:off x="8458200" y="33528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49" name="Line 56"/>
          <p:cNvSpPr>
            <a:spLocks noChangeShapeType="1"/>
          </p:cNvSpPr>
          <p:nvPr/>
        </p:nvSpPr>
        <p:spPr bwMode="auto">
          <a:xfrm>
            <a:off x="5638800" y="32004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50" name="Line 57"/>
          <p:cNvSpPr>
            <a:spLocks noChangeShapeType="1"/>
          </p:cNvSpPr>
          <p:nvPr/>
        </p:nvSpPr>
        <p:spPr bwMode="auto">
          <a:xfrm>
            <a:off x="6324600" y="33528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51" name="Line 58"/>
          <p:cNvSpPr>
            <a:spLocks noChangeShapeType="1"/>
          </p:cNvSpPr>
          <p:nvPr/>
        </p:nvSpPr>
        <p:spPr bwMode="auto">
          <a:xfrm>
            <a:off x="5562600" y="5181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52" name="Line 59"/>
          <p:cNvSpPr>
            <a:spLocks noChangeShapeType="1"/>
          </p:cNvSpPr>
          <p:nvPr/>
        </p:nvSpPr>
        <p:spPr bwMode="auto">
          <a:xfrm>
            <a:off x="5562600" y="5334000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53" name="Line 60"/>
          <p:cNvSpPr>
            <a:spLocks noChangeShapeType="1"/>
          </p:cNvSpPr>
          <p:nvPr/>
        </p:nvSpPr>
        <p:spPr bwMode="auto">
          <a:xfrm rot="5400000">
            <a:off x="7620000" y="43434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54" name="Line 61"/>
          <p:cNvSpPr>
            <a:spLocks noChangeShapeType="1"/>
          </p:cNvSpPr>
          <p:nvPr/>
        </p:nvSpPr>
        <p:spPr bwMode="auto">
          <a:xfrm>
            <a:off x="5562600" y="5486400"/>
            <a:ext cx="152400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55" name="Line 62"/>
          <p:cNvSpPr>
            <a:spLocks noChangeShapeType="1"/>
          </p:cNvSpPr>
          <p:nvPr/>
        </p:nvSpPr>
        <p:spPr bwMode="auto">
          <a:xfrm>
            <a:off x="4495800" y="5334000"/>
            <a:ext cx="60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56" name="Line 63"/>
          <p:cNvSpPr>
            <a:spLocks noChangeShapeType="1"/>
          </p:cNvSpPr>
          <p:nvPr/>
        </p:nvSpPr>
        <p:spPr bwMode="auto">
          <a:xfrm rot="16200000" flipH="1">
            <a:off x="2400300" y="3238500"/>
            <a:ext cx="419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57" name="Line 64"/>
          <p:cNvSpPr>
            <a:spLocks noChangeShapeType="1"/>
          </p:cNvSpPr>
          <p:nvPr/>
        </p:nvSpPr>
        <p:spPr bwMode="auto">
          <a:xfrm>
            <a:off x="4495800" y="1143000"/>
            <a:ext cx="1447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ar-SA"/>
          </a:p>
        </p:txBody>
      </p:sp>
      <p:grpSp>
        <p:nvGrpSpPr>
          <p:cNvPr id="33858" name="Group 65"/>
          <p:cNvGrpSpPr>
            <a:grpSpLocks/>
          </p:cNvGrpSpPr>
          <p:nvPr/>
        </p:nvGrpSpPr>
        <p:grpSpPr bwMode="auto">
          <a:xfrm>
            <a:off x="6477000" y="3124200"/>
            <a:ext cx="263525" cy="304800"/>
            <a:chOff x="4080" y="1968"/>
            <a:chExt cx="166" cy="192"/>
          </a:xfrm>
        </p:grpSpPr>
        <p:sp>
          <p:nvSpPr>
            <p:cNvPr id="33879" name="Text Box 66"/>
            <p:cNvSpPr txBox="1">
              <a:spLocks noChangeArrowheads="1"/>
            </p:cNvSpPr>
            <p:nvPr/>
          </p:nvSpPr>
          <p:spPr bwMode="auto">
            <a:xfrm>
              <a:off x="4080" y="1968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33880" name="Line 67"/>
            <p:cNvSpPr>
              <a:spLocks noChangeShapeType="1"/>
            </p:cNvSpPr>
            <p:nvPr/>
          </p:nvSpPr>
          <p:spPr bwMode="auto">
            <a:xfrm flipH="1">
              <a:off x="4176" y="2064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</p:grpSp>
      <p:grpSp>
        <p:nvGrpSpPr>
          <p:cNvPr id="33859" name="Group 68"/>
          <p:cNvGrpSpPr>
            <a:grpSpLocks/>
          </p:cNvGrpSpPr>
          <p:nvPr/>
        </p:nvGrpSpPr>
        <p:grpSpPr bwMode="auto">
          <a:xfrm>
            <a:off x="5715000" y="2971800"/>
            <a:ext cx="263525" cy="304800"/>
            <a:chOff x="4080" y="1968"/>
            <a:chExt cx="166" cy="192"/>
          </a:xfrm>
        </p:grpSpPr>
        <p:sp>
          <p:nvSpPr>
            <p:cNvPr id="33877" name="Text Box 69"/>
            <p:cNvSpPr txBox="1">
              <a:spLocks noChangeArrowheads="1"/>
            </p:cNvSpPr>
            <p:nvPr/>
          </p:nvSpPr>
          <p:spPr bwMode="auto">
            <a:xfrm>
              <a:off x="4080" y="1968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33878" name="Line 70"/>
            <p:cNvSpPr>
              <a:spLocks noChangeShapeType="1"/>
            </p:cNvSpPr>
            <p:nvPr/>
          </p:nvSpPr>
          <p:spPr bwMode="auto">
            <a:xfrm flipH="1">
              <a:off x="4176" y="2064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</p:grpSp>
      <p:sp>
        <p:nvSpPr>
          <p:cNvPr id="33860" name="Text Box 71"/>
          <p:cNvSpPr txBox="1">
            <a:spLocks noChangeArrowheads="1"/>
          </p:cNvSpPr>
          <p:nvPr/>
        </p:nvSpPr>
        <p:spPr bwMode="auto">
          <a:xfrm>
            <a:off x="4953000" y="914400"/>
            <a:ext cx="2635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FF0000"/>
                </a:solidFill>
                <a:latin typeface="Comic Sans MS" pitchFamily="66" charset="0"/>
              </a:rPr>
              <a:t>n</a:t>
            </a:r>
          </a:p>
        </p:txBody>
      </p:sp>
      <p:sp>
        <p:nvSpPr>
          <p:cNvPr id="33861" name="Line 72"/>
          <p:cNvSpPr>
            <a:spLocks noChangeShapeType="1"/>
          </p:cNvSpPr>
          <p:nvPr/>
        </p:nvSpPr>
        <p:spPr bwMode="auto">
          <a:xfrm flipH="1">
            <a:off x="5105400" y="1066800"/>
            <a:ext cx="762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3862" name="Text Box 73"/>
          <p:cNvSpPr txBox="1">
            <a:spLocks noChangeArrowheads="1"/>
          </p:cNvSpPr>
          <p:nvPr/>
        </p:nvSpPr>
        <p:spPr bwMode="auto">
          <a:xfrm>
            <a:off x="4572000" y="3657600"/>
            <a:ext cx="3825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FS</a:t>
            </a:r>
            <a:endParaRPr lang="en-US" sz="1200">
              <a:latin typeface="Comic Sans MS" pitchFamily="66" charset="0"/>
            </a:endParaRPr>
          </a:p>
        </p:txBody>
      </p:sp>
      <p:grpSp>
        <p:nvGrpSpPr>
          <p:cNvPr id="33863" name="Group 74"/>
          <p:cNvGrpSpPr>
            <a:grpSpLocks/>
          </p:cNvGrpSpPr>
          <p:nvPr/>
        </p:nvGrpSpPr>
        <p:grpSpPr bwMode="auto">
          <a:xfrm>
            <a:off x="7010400" y="5105400"/>
            <a:ext cx="263525" cy="304800"/>
            <a:chOff x="4080" y="1968"/>
            <a:chExt cx="166" cy="192"/>
          </a:xfrm>
        </p:grpSpPr>
        <p:sp>
          <p:nvSpPr>
            <p:cNvPr id="33875" name="Text Box 75"/>
            <p:cNvSpPr txBox="1">
              <a:spLocks noChangeArrowheads="1"/>
            </p:cNvSpPr>
            <p:nvPr/>
          </p:nvSpPr>
          <p:spPr bwMode="auto">
            <a:xfrm>
              <a:off x="4080" y="1968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33876" name="Line 76"/>
            <p:cNvSpPr>
              <a:spLocks noChangeShapeType="1"/>
            </p:cNvSpPr>
            <p:nvPr/>
          </p:nvSpPr>
          <p:spPr bwMode="auto">
            <a:xfrm flipH="1">
              <a:off x="4176" y="2064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</p:grpSp>
      <p:sp>
        <p:nvSpPr>
          <p:cNvPr id="33864" name="Text Box 77"/>
          <p:cNvSpPr txBox="1">
            <a:spLocks noChangeArrowheads="1"/>
          </p:cNvSpPr>
          <p:nvPr/>
        </p:nvSpPr>
        <p:spPr bwMode="auto">
          <a:xfrm>
            <a:off x="5638800" y="5334000"/>
            <a:ext cx="4746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 </a:t>
            </a:r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MD</a:t>
            </a:r>
            <a:endParaRPr lang="en-US" sz="1200">
              <a:latin typeface="Comic Sans MS" pitchFamily="66" charset="0"/>
            </a:endParaRPr>
          </a:p>
        </p:txBody>
      </p:sp>
      <p:sp>
        <p:nvSpPr>
          <p:cNvPr id="33865" name="Oval 78"/>
          <p:cNvSpPr>
            <a:spLocks noChangeArrowheads="1"/>
          </p:cNvSpPr>
          <p:nvPr/>
        </p:nvSpPr>
        <p:spPr bwMode="auto">
          <a:xfrm>
            <a:off x="5600700" y="3167063"/>
            <a:ext cx="76200" cy="762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33866" name="Oval 79"/>
          <p:cNvSpPr>
            <a:spLocks noChangeArrowheads="1"/>
          </p:cNvSpPr>
          <p:nvPr/>
        </p:nvSpPr>
        <p:spPr bwMode="auto">
          <a:xfrm>
            <a:off x="6286500" y="33147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33867" name="Text Box 80"/>
          <p:cNvSpPr txBox="1">
            <a:spLocks noChangeArrowheads="1"/>
          </p:cNvSpPr>
          <p:nvPr/>
        </p:nvSpPr>
        <p:spPr bwMode="auto">
          <a:xfrm>
            <a:off x="4572000" y="1447800"/>
            <a:ext cx="3444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  1</a:t>
            </a:r>
          </a:p>
        </p:txBody>
      </p:sp>
      <p:sp>
        <p:nvSpPr>
          <p:cNvPr id="33868" name="Text Box 81"/>
          <p:cNvSpPr txBox="1">
            <a:spLocks noChangeArrowheads="1"/>
          </p:cNvSpPr>
          <p:nvPr/>
        </p:nvSpPr>
        <p:spPr bwMode="auto">
          <a:xfrm>
            <a:off x="4572000" y="1981200"/>
            <a:ext cx="36671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 11</a:t>
            </a:r>
          </a:p>
        </p:txBody>
      </p:sp>
      <p:sp>
        <p:nvSpPr>
          <p:cNvPr id="33869" name="Text Box 82"/>
          <p:cNvSpPr txBox="1">
            <a:spLocks noChangeArrowheads="1"/>
          </p:cNvSpPr>
          <p:nvPr/>
        </p:nvSpPr>
        <p:spPr bwMode="auto">
          <a:xfrm>
            <a:off x="4572000" y="2590800"/>
            <a:ext cx="36671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 11</a:t>
            </a:r>
          </a:p>
        </p:txBody>
      </p:sp>
      <p:sp>
        <p:nvSpPr>
          <p:cNvPr id="33870" name="Text Box 83"/>
          <p:cNvSpPr txBox="1">
            <a:spLocks noChangeArrowheads="1"/>
          </p:cNvSpPr>
          <p:nvPr/>
        </p:nvSpPr>
        <p:spPr bwMode="auto">
          <a:xfrm>
            <a:off x="5638800" y="5486400"/>
            <a:ext cx="415925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   0</a:t>
            </a:r>
          </a:p>
        </p:txBody>
      </p:sp>
      <p:sp>
        <p:nvSpPr>
          <p:cNvPr id="33871" name="Text Box 84"/>
          <p:cNvSpPr txBox="1">
            <a:spLocks noChangeArrowheads="1"/>
          </p:cNvSpPr>
          <p:nvPr/>
        </p:nvSpPr>
        <p:spPr bwMode="auto">
          <a:xfrm>
            <a:off x="6858000" y="3657600"/>
            <a:ext cx="36988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  0</a:t>
            </a:r>
          </a:p>
        </p:txBody>
      </p:sp>
      <p:sp>
        <p:nvSpPr>
          <p:cNvPr id="33872" name="Text Box 85"/>
          <p:cNvSpPr txBox="1">
            <a:spLocks noChangeArrowheads="1"/>
          </p:cNvSpPr>
          <p:nvPr/>
        </p:nvSpPr>
        <p:spPr bwMode="auto">
          <a:xfrm>
            <a:off x="4419600" y="3505200"/>
            <a:ext cx="5794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3333FF"/>
                </a:solidFill>
                <a:latin typeface="Comic Sans MS" pitchFamily="66" charset="0"/>
              </a:rPr>
              <a:t> 0001</a:t>
            </a:r>
          </a:p>
        </p:txBody>
      </p:sp>
      <p:sp>
        <p:nvSpPr>
          <p:cNvPr id="33873" name="Rectangle 86"/>
          <p:cNvSpPr>
            <a:spLocks noChangeArrowheads="1"/>
          </p:cNvSpPr>
          <p:nvPr/>
        </p:nvSpPr>
        <p:spPr bwMode="auto">
          <a:xfrm>
            <a:off x="5105400" y="1447800"/>
            <a:ext cx="1676400" cy="1524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33874" name="Rectangle 87"/>
          <p:cNvSpPr>
            <a:spLocks noChangeArrowheads="1"/>
          </p:cNvSpPr>
          <p:nvPr/>
        </p:nvSpPr>
        <p:spPr bwMode="auto">
          <a:xfrm>
            <a:off x="5105400" y="3505200"/>
            <a:ext cx="1676400" cy="121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ar-EG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26E4F0-04D4-4031-A937-642E1706B5F3}" type="slidenum">
              <a:rPr lang="ar-SA" smtClean="0"/>
              <a:pPr/>
              <a:t>25</a:t>
            </a:fld>
            <a:endParaRPr lang="en-US" smtClean="0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29600" cy="346075"/>
          </a:xfrm>
        </p:spPr>
        <p:txBody>
          <a:bodyPr/>
          <a:lstStyle/>
          <a:p>
            <a:pPr eaLnBrk="1" hangingPunct="1"/>
            <a:r>
              <a:rPr lang="en-US" sz="3200" smtClean="0">
                <a:sym typeface="Symbol" pitchFamily="18" charset="2"/>
              </a:rPr>
              <a:t>M[R0]  R3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4859338" cy="5949950"/>
          </a:xfrm>
        </p:spPr>
        <p:txBody>
          <a:bodyPr/>
          <a:lstStyle/>
          <a:p>
            <a:pPr eaLnBrk="1" hangingPunct="1"/>
            <a:r>
              <a:rPr lang="en-US" sz="2200" smtClean="0">
                <a:sym typeface="Symbol" pitchFamily="18" charset="2"/>
              </a:rPr>
              <a:t>Finally, we want to store the contents of R3 into RAM address R0.</a:t>
            </a:r>
          </a:p>
          <a:p>
            <a:pPr eaLnBrk="1" hangingPunct="1"/>
            <a:r>
              <a:rPr lang="en-US" sz="2200" smtClean="0">
                <a:sym typeface="Symbol" pitchFamily="18" charset="2"/>
              </a:rPr>
              <a:t>Remember the RAM address comes from “A data,” and the contents come from “B data.”</a:t>
            </a:r>
          </a:p>
          <a:p>
            <a:pPr eaLnBrk="1" hangingPunct="1"/>
            <a:r>
              <a:rPr lang="en-US" sz="2200" smtClean="0">
                <a:sym typeface="Symbol" pitchFamily="18" charset="2"/>
              </a:rPr>
              <a:t>So we have to set </a:t>
            </a:r>
            <a:r>
              <a:rPr lang="en-US" sz="2200" smtClean="0">
                <a:solidFill>
                  <a:srgbClr val="3333FF"/>
                </a:solidFill>
                <a:sym typeface="Symbol" pitchFamily="18" charset="2"/>
              </a:rPr>
              <a:t>AA = 00</a:t>
            </a:r>
            <a:r>
              <a:rPr lang="en-US" sz="2200" smtClean="0">
                <a:sym typeface="Symbol" pitchFamily="18" charset="2"/>
              </a:rPr>
              <a:t> and </a:t>
            </a:r>
            <a:r>
              <a:rPr lang="en-US" sz="2200" smtClean="0">
                <a:solidFill>
                  <a:srgbClr val="3333FF"/>
                </a:solidFill>
                <a:sym typeface="Symbol" pitchFamily="18" charset="2"/>
              </a:rPr>
              <a:t>BA = 11</a:t>
            </a:r>
            <a:r>
              <a:rPr lang="en-US" sz="2200" smtClean="0">
                <a:sym typeface="Symbol" pitchFamily="18" charset="2"/>
              </a:rPr>
              <a:t>. This sends R0 to ADRS, and R3 to DATA. </a:t>
            </a:r>
          </a:p>
          <a:p>
            <a:pPr eaLnBrk="1" hangingPunct="1">
              <a:buClr>
                <a:schemeClr val="tx1"/>
              </a:buClr>
            </a:pPr>
            <a:r>
              <a:rPr lang="en-US" sz="2200" smtClean="0">
                <a:solidFill>
                  <a:srgbClr val="3333FF"/>
                </a:solidFill>
                <a:sym typeface="Symbol" pitchFamily="18" charset="2"/>
              </a:rPr>
              <a:t>MW</a:t>
            </a:r>
            <a:r>
              <a:rPr lang="en-US" sz="2200" smtClean="0">
                <a:sym typeface="Symbol" pitchFamily="18" charset="2"/>
              </a:rPr>
              <a:t> must be 1 to write to memory.</a:t>
            </a:r>
          </a:p>
          <a:p>
            <a:pPr eaLnBrk="1" hangingPunct="1"/>
            <a:r>
              <a:rPr lang="en-US" sz="2200" smtClean="0">
                <a:sym typeface="Symbol" pitchFamily="18" charset="2"/>
              </a:rPr>
              <a:t>No register updates are needed, so </a:t>
            </a:r>
            <a:r>
              <a:rPr lang="en-US" sz="2200" smtClean="0">
                <a:solidFill>
                  <a:srgbClr val="3333FF"/>
                </a:solidFill>
                <a:sym typeface="Symbol" pitchFamily="18" charset="2"/>
              </a:rPr>
              <a:t>WR</a:t>
            </a:r>
            <a:r>
              <a:rPr lang="en-US" sz="2200" smtClean="0">
                <a:sym typeface="Symbol" pitchFamily="18" charset="2"/>
              </a:rPr>
              <a:t> should be 0, and MD and DA are unused.</a:t>
            </a:r>
          </a:p>
          <a:p>
            <a:pPr eaLnBrk="1" hangingPunct="1"/>
            <a:r>
              <a:rPr lang="en-US" sz="2200" smtClean="0">
                <a:sym typeface="Symbol" pitchFamily="18" charset="2"/>
              </a:rPr>
              <a:t>We also didn’t use the ALU, so FS was ignored.</a:t>
            </a:r>
          </a:p>
        </p:txBody>
      </p:sp>
      <p:grpSp>
        <p:nvGrpSpPr>
          <p:cNvPr id="34821" name="Group 89"/>
          <p:cNvGrpSpPr>
            <a:grpSpLocks/>
          </p:cNvGrpSpPr>
          <p:nvPr/>
        </p:nvGrpSpPr>
        <p:grpSpPr bwMode="auto">
          <a:xfrm>
            <a:off x="4921250" y="765175"/>
            <a:ext cx="4114800" cy="4724400"/>
            <a:chOff x="2832" y="576"/>
            <a:chExt cx="2592" cy="2976"/>
          </a:xfrm>
        </p:grpSpPr>
        <p:sp>
          <p:nvSpPr>
            <p:cNvPr id="34822" name="Line 2"/>
            <p:cNvSpPr>
              <a:spLocks noChangeShapeType="1"/>
            </p:cNvSpPr>
            <p:nvPr/>
          </p:nvSpPr>
          <p:spPr bwMode="auto">
            <a:xfrm rot="5400000">
              <a:off x="3936" y="216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23" name="Line 3"/>
            <p:cNvSpPr>
              <a:spLocks noChangeShapeType="1"/>
            </p:cNvSpPr>
            <p:nvPr/>
          </p:nvSpPr>
          <p:spPr bwMode="auto">
            <a:xfrm rot="5400000">
              <a:off x="3456" y="211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24" name="Text Box 6"/>
            <p:cNvSpPr txBox="1">
              <a:spLocks noChangeArrowheads="1"/>
            </p:cNvSpPr>
            <p:nvPr/>
          </p:nvSpPr>
          <p:spPr bwMode="auto">
            <a:xfrm>
              <a:off x="3552" y="912"/>
              <a:ext cx="41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 data</a:t>
              </a:r>
            </a:p>
          </p:txBody>
        </p:sp>
        <p:sp>
          <p:nvSpPr>
            <p:cNvPr id="34825" name="Text Box 7"/>
            <p:cNvSpPr txBox="1">
              <a:spLocks noChangeArrowheads="1"/>
            </p:cNvSpPr>
            <p:nvPr/>
          </p:nvSpPr>
          <p:spPr bwMode="auto">
            <a:xfrm>
              <a:off x="3168" y="1008"/>
              <a:ext cx="41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 Write</a:t>
              </a:r>
            </a:p>
          </p:txBody>
        </p:sp>
        <p:sp>
          <p:nvSpPr>
            <p:cNvPr id="34826" name="Text Box 8"/>
            <p:cNvSpPr txBox="1">
              <a:spLocks noChangeArrowheads="1"/>
            </p:cNvSpPr>
            <p:nvPr/>
          </p:nvSpPr>
          <p:spPr bwMode="auto">
            <a:xfrm>
              <a:off x="3168" y="1152"/>
              <a:ext cx="59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D address</a:t>
              </a:r>
            </a:p>
          </p:txBody>
        </p:sp>
        <p:sp>
          <p:nvSpPr>
            <p:cNvPr id="34827" name="Text Box 9"/>
            <p:cNvSpPr txBox="1">
              <a:spLocks noChangeArrowheads="1"/>
            </p:cNvSpPr>
            <p:nvPr/>
          </p:nvSpPr>
          <p:spPr bwMode="auto">
            <a:xfrm>
              <a:off x="3168" y="1536"/>
              <a:ext cx="59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 A address</a:t>
              </a:r>
            </a:p>
          </p:txBody>
        </p:sp>
        <p:sp>
          <p:nvSpPr>
            <p:cNvPr id="34828" name="Text Box 10"/>
            <p:cNvSpPr txBox="1">
              <a:spLocks noChangeArrowheads="1"/>
            </p:cNvSpPr>
            <p:nvPr/>
          </p:nvSpPr>
          <p:spPr bwMode="auto">
            <a:xfrm>
              <a:off x="3696" y="1536"/>
              <a:ext cx="58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 B address</a:t>
              </a: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3312" y="1728"/>
              <a:ext cx="41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00"/>
                  </a:solidFill>
                  <a:latin typeface="Comic Sans MS" pitchFamily="66" charset="0"/>
                </a:rPr>
                <a:t>A data</a:t>
              </a: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3792" y="1728"/>
              <a:ext cx="40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00"/>
                  </a:solidFill>
                  <a:latin typeface="Comic Sans MS" pitchFamily="66" charset="0"/>
                </a:rPr>
                <a:t>B data</a:t>
              </a: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3408" y="1296"/>
              <a:ext cx="69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Register File</a:t>
              </a:r>
            </a:p>
          </p:txBody>
        </p:sp>
        <p:sp>
          <p:nvSpPr>
            <p:cNvPr id="34832" name="Text Box 14"/>
            <p:cNvSpPr txBox="1">
              <a:spLocks noChangeArrowheads="1"/>
            </p:cNvSpPr>
            <p:nvPr/>
          </p:nvSpPr>
          <p:spPr bwMode="auto">
            <a:xfrm>
              <a:off x="2880" y="1008"/>
              <a:ext cx="27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WR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34833" name="Text Box 15"/>
            <p:cNvSpPr txBox="1">
              <a:spLocks noChangeArrowheads="1"/>
            </p:cNvSpPr>
            <p:nvPr/>
          </p:nvSpPr>
          <p:spPr bwMode="auto">
            <a:xfrm>
              <a:off x="2880" y="1152"/>
              <a:ext cx="25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DA</a:t>
              </a:r>
            </a:p>
          </p:txBody>
        </p:sp>
        <p:sp>
          <p:nvSpPr>
            <p:cNvPr id="34834" name="Text Box 16"/>
            <p:cNvSpPr txBox="1">
              <a:spLocks noChangeArrowheads="1"/>
            </p:cNvSpPr>
            <p:nvPr/>
          </p:nvSpPr>
          <p:spPr bwMode="auto">
            <a:xfrm>
              <a:off x="2880" y="1536"/>
              <a:ext cx="25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AA</a:t>
              </a:r>
            </a:p>
          </p:txBody>
        </p:sp>
        <p:sp>
          <p:nvSpPr>
            <p:cNvPr id="34835" name="Text Box 17"/>
            <p:cNvSpPr txBox="1">
              <a:spLocks noChangeArrowheads="1"/>
            </p:cNvSpPr>
            <p:nvPr/>
          </p:nvSpPr>
          <p:spPr bwMode="auto">
            <a:xfrm>
              <a:off x="4320" y="1536"/>
              <a:ext cx="24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BA</a:t>
              </a:r>
            </a:p>
          </p:txBody>
        </p:sp>
        <p:sp>
          <p:nvSpPr>
            <p:cNvPr id="34836" name="Line 18"/>
            <p:cNvSpPr>
              <a:spLocks noChangeShapeType="1"/>
            </p:cNvSpPr>
            <p:nvPr/>
          </p:nvSpPr>
          <p:spPr bwMode="auto">
            <a:xfrm flipH="1">
              <a:off x="4272" y="1632"/>
              <a:ext cx="96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37" name="Line 19"/>
            <p:cNvSpPr>
              <a:spLocks noChangeShapeType="1"/>
            </p:cNvSpPr>
            <p:nvPr/>
          </p:nvSpPr>
          <p:spPr bwMode="auto">
            <a:xfrm>
              <a:off x="3120" y="1632"/>
              <a:ext cx="96" cy="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38" name="Line 20"/>
            <p:cNvSpPr>
              <a:spLocks noChangeShapeType="1"/>
            </p:cNvSpPr>
            <p:nvPr/>
          </p:nvSpPr>
          <p:spPr bwMode="auto">
            <a:xfrm>
              <a:off x="3120" y="124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39" name="Line 21"/>
            <p:cNvSpPr>
              <a:spLocks noChangeShapeType="1"/>
            </p:cNvSpPr>
            <p:nvPr/>
          </p:nvSpPr>
          <p:spPr bwMode="auto">
            <a:xfrm>
              <a:off x="3120" y="1104"/>
              <a:ext cx="96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40" name="Line 22"/>
            <p:cNvSpPr>
              <a:spLocks noChangeShapeType="1"/>
            </p:cNvSpPr>
            <p:nvPr/>
          </p:nvSpPr>
          <p:spPr bwMode="auto">
            <a:xfrm rot="5400000">
              <a:off x="3480" y="1944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41" name="Line 23"/>
            <p:cNvSpPr>
              <a:spLocks noChangeShapeType="1"/>
            </p:cNvSpPr>
            <p:nvPr/>
          </p:nvSpPr>
          <p:spPr bwMode="auto">
            <a:xfrm rot="5400000">
              <a:off x="3864" y="1992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42" name="Line 24"/>
            <p:cNvSpPr>
              <a:spLocks noChangeShapeType="1"/>
            </p:cNvSpPr>
            <p:nvPr/>
          </p:nvSpPr>
          <p:spPr bwMode="auto">
            <a:xfrm rot="5400000">
              <a:off x="3648" y="8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43" name="Text Box 25"/>
            <p:cNvSpPr txBox="1">
              <a:spLocks noChangeArrowheads="1"/>
            </p:cNvSpPr>
            <p:nvPr/>
          </p:nvSpPr>
          <p:spPr bwMode="auto">
            <a:xfrm>
              <a:off x="3456" y="2208"/>
              <a:ext cx="18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4844" name="Text Box 26"/>
            <p:cNvSpPr txBox="1">
              <a:spLocks noChangeArrowheads="1"/>
            </p:cNvSpPr>
            <p:nvPr/>
          </p:nvSpPr>
          <p:spPr bwMode="auto">
            <a:xfrm>
              <a:off x="3888" y="2208"/>
              <a:ext cx="17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34845" name="Text Box 27"/>
            <p:cNvSpPr txBox="1">
              <a:spLocks noChangeArrowheads="1"/>
            </p:cNvSpPr>
            <p:nvPr/>
          </p:nvSpPr>
          <p:spPr bwMode="auto">
            <a:xfrm>
              <a:off x="3600" y="2496"/>
              <a:ext cx="31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ALU</a:t>
              </a:r>
            </a:p>
          </p:txBody>
        </p:sp>
        <p:sp>
          <p:nvSpPr>
            <p:cNvPr id="34846" name="Text Box 28"/>
            <p:cNvSpPr txBox="1">
              <a:spLocks noChangeArrowheads="1"/>
            </p:cNvSpPr>
            <p:nvPr/>
          </p:nvSpPr>
          <p:spPr bwMode="auto">
            <a:xfrm>
              <a:off x="3600" y="2832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</a:t>
              </a:r>
            </a:p>
          </p:txBody>
        </p:sp>
        <p:sp>
          <p:nvSpPr>
            <p:cNvPr id="34847" name="Text Box 29"/>
            <p:cNvSpPr txBox="1">
              <a:spLocks noChangeArrowheads="1"/>
            </p:cNvSpPr>
            <p:nvPr/>
          </p:nvSpPr>
          <p:spPr bwMode="auto">
            <a:xfrm>
              <a:off x="3216" y="2736"/>
              <a:ext cx="1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34848" name="Text Box 30"/>
            <p:cNvSpPr txBox="1">
              <a:spLocks noChangeArrowheads="1"/>
            </p:cNvSpPr>
            <p:nvPr/>
          </p:nvSpPr>
          <p:spPr bwMode="auto">
            <a:xfrm>
              <a:off x="3216" y="2640"/>
              <a:ext cx="19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34849" name="Text Box 31"/>
            <p:cNvSpPr txBox="1">
              <a:spLocks noChangeArrowheads="1"/>
            </p:cNvSpPr>
            <p:nvPr/>
          </p:nvSpPr>
          <p:spPr bwMode="auto">
            <a:xfrm>
              <a:off x="3216" y="2544"/>
              <a:ext cx="174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34850" name="Text Box 32"/>
            <p:cNvSpPr txBox="1">
              <a:spLocks noChangeArrowheads="1"/>
            </p:cNvSpPr>
            <p:nvPr/>
          </p:nvSpPr>
          <p:spPr bwMode="auto">
            <a:xfrm>
              <a:off x="3216" y="2448"/>
              <a:ext cx="178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34851" name="Text Box 33"/>
            <p:cNvSpPr txBox="1">
              <a:spLocks noChangeArrowheads="1"/>
            </p:cNvSpPr>
            <p:nvPr/>
          </p:nvSpPr>
          <p:spPr bwMode="auto">
            <a:xfrm>
              <a:off x="3216" y="2304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sp>
          <p:nvSpPr>
            <p:cNvPr id="34852" name="Rectangle 34"/>
            <p:cNvSpPr>
              <a:spLocks noChangeArrowheads="1"/>
            </p:cNvSpPr>
            <p:nvPr/>
          </p:nvSpPr>
          <p:spPr bwMode="auto">
            <a:xfrm>
              <a:off x="3216" y="2208"/>
              <a:ext cx="105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grpSp>
          <p:nvGrpSpPr>
            <p:cNvPr id="34853" name="Group 35"/>
            <p:cNvGrpSpPr>
              <a:grpSpLocks/>
            </p:cNvGrpSpPr>
            <p:nvPr/>
          </p:nvGrpSpPr>
          <p:grpSpPr bwMode="auto">
            <a:xfrm>
              <a:off x="3552" y="2976"/>
              <a:ext cx="216" cy="176"/>
              <a:chOff x="3552" y="3024"/>
              <a:chExt cx="216" cy="176"/>
            </a:xfrm>
          </p:grpSpPr>
          <p:sp>
            <p:nvSpPr>
              <p:cNvPr id="34905" name="Line 36"/>
              <p:cNvSpPr>
                <a:spLocks noChangeShapeType="1"/>
              </p:cNvSpPr>
              <p:nvPr/>
            </p:nvSpPr>
            <p:spPr bwMode="auto">
              <a:xfrm flipV="1">
                <a:off x="3600" y="3120"/>
                <a:ext cx="168" cy="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4906" name="Text Box 37"/>
              <p:cNvSpPr txBox="1">
                <a:spLocks noChangeArrowheads="1"/>
              </p:cNvSpPr>
              <p:nvPr/>
            </p:nvSpPr>
            <p:spPr bwMode="auto">
              <a:xfrm>
                <a:off x="3552" y="3024"/>
                <a:ext cx="16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</p:grp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 rot="5400000">
              <a:off x="3552" y="31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34855" name="Group 39"/>
            <p:cNvGrpSpPr>
              <a:grpSpLocks/>
            </p:cNvGrpSpPr>
            <p:nvPr/>
          </p:nvGrpSpPr>
          <p:grpSpPr bwMode="auto">
            <a:xfrm>
              <a:off x="3168" y="3168"/>
              <a:ext cx="389" cy="384"/>
              <a:chOff x="3264" y="3072"/>
              <a:chExt cx="389" cy="384"/>
            </a:xfrm>
          </p:grpSpPr>
          <p:sp>
            <p:nvSpPr>
              <p:cNvPr id="34901" name="Text Box 40"/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37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Q  D1</a:t>
                </a:r>
              </a:p>
            </p:txBody>
          </p:sp>
          <p:sp>
            <p:nvSpPr>
              <p:cNvPr id="34902" name="Text Box 41"/>
              <p:cNvSpPr txBox="1">
                <a:spLocks noChangeArrowheads="1"/>
              </p:cNvSpPr>
              <p:nvPr/>
            </p:nvSpPr>
            <p:spPr bwMode="auto">
              <a:xfrm>
                <a:off x="3264" y="3072"/>
                <a:ext cx="38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    D0</a:t>
                </a:r>
              </a:p>
            </p:txBody>
          </p:sp>
          <p:sp>
            <p:nvSpPr>
              <p:cNvPr id="34903" name="Text Box 42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357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     S</a:t>
                </a:r>
              </a:p>
            </p:txBody>
          </p:sp>
          <p:sp>
            <p:nvSpPr>
              <p:cNvPr id="34904" name="Rectangle 43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288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sp>
          <p:nvSpPr>
            <p:cNvPr id="34856" name="Line 44"/>
            <p:cNvSpPr>
              <a:spLocks noChangeShapeType="1"/>
            </p:cNvSpPr>
            <p:nvPr/>
          </p:nvSpPr>
          <p:spPr bwMode="auto">
            <a:xfrm>
              <a:off x="3120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57" name="Line 45"/>
            <p:cNvSpPr>
              <a:spLocks noChangeShapeType="1"/>
            </p:cNvSpPr>
            <p:nvPr/>
          </p:nvSpPr>
          <p:spPr bwMode="auto">
            <a:xfrm>
              <a:off x="3120" y="26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58" name="Line 46"/>
            <p:cNvSpPr>
              <a:spLocks noChangeShapeType="1"/>
            </p:cNvSpPr>
            <p:nvPr/>
          </p:nvSpPr>
          <p:spPr bwMode="auto">
            <a:xfrm>
              <a:off x="3120" y="273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59" name="Line 47"/>
            <p:cNvSpPr>
              <a:spLocks noChangeShapeType="1"/>
            </p:cNvSpPr>
            <p:nvPr/>
          </p:nvSpPr>
          <p:spPr bwMode="auto">
            <a:xfrm>
              <a:off x="3120" y="28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60" name="Line 48"/>
            <p:cNvSpPr>
              <a:spLocks noChangeShapeType="1"/>
            </p:cNvSpPr>
            <p:nvPr/>
          </p:nvSpPr>
          <p:spPr bwMode="auto">
            <a:xfrm>
              <a:off x="3120" y="24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61" name="Text Box 49"/>
            <p:cNvSpPr txBox="1">
              <a:spLocks noChangeArrowheads="1"/>
            </p:cNvSpPr>
            <p:nvPr/>
          </p:nvSpPr>
          <p:spPr bwMode="auto">
            <a:xfrm>
              <a:off x="4800" y="1776"/>
              <a:ext cx="36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RAM</a:t>
              </a:r>
            </a:p>
          </p:txBody>
        </p:sp>
        <p:sp>
          <p:nvSpPr>
            <p:cNvPr id="34862" name="Text Box 50"/>
            <p:cNvSpPr txBox="1">
              <a:spLocks noChangeArrowheads="1"/>
            </p:cNvSpPr>
            <p:nvPr/>
          </p:nvSpPr>
          <p:spPr bwMode="auto">
            <a:xfrm>
              <a:off x="4608" y="1920"/>
              <a:ext cx="41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00"/>
                  </a:solidFill>
                  <a:latin typeface="Comic Sans MS" pitchFamily="66" charset="0"/>
                </a:rPr>
                <a:t> ADRS</a:t>
              </a:r>
            </a:p>
          </p:txBody>
        </p:sp>
        <p:sp>
          <p:nvSpPr>
            <p:cNvPr id="34863" name="Text Box 51"/>
            <p:cNvSpPr txBox="1">
              <a:spLocks noChangeArrowheads="1"/>
            </p:cNvSpPr>
            <p:nvPr/>
          </p:nvSpPr>
          <p:spPr bwMode="auto">
            <a:xfrm>
              <a:off x="4608" y="2016"/>
              <a:ext cx="41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00"/>
                  </a:solidFill>
                  <a:latin typeface="Comic Sans MS" pitchFamily="66" charset="0"/>
                </a:rPr>
                <a:t> DATA</a:t>
              </a:r>
            </a:p>
          </p:txBody>
        </p:sp>
        <p:sp>
          <p:nvSpPr>
            <p:cNvPr id="34864" name="Text Box 52"/>
            <p:cNvSpPr txBox="1">
              <a:spLocks noChangeArrowheads="1"/>
            </p:cNvSpPr>
            <p:nvPr/>
          </p:nvSpPr>
          <p:spPr bwMode="auto">
            <a:xfrm>
              <a:off x="4608" y="2112"/>
              <a:ext cx="270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CS</a:t>
              </a:r>
            </a:p>
          </p:txBody>
        </p:sp>
        <p:sp>
          <p:nvSpPr>
            <p:cNvPr id="34865" name="Text Box 53"/>
            <p:cNvSpPr txBox="1">
              <a:spLocks noChangeArrowheads="1"/>
            </p:cNvSpPr>
            <p:nvPr/>
          </p:nvSpPr>
          <p:spPr bwMode="auto">
            <a:xfrm>
              <a:off x="4608" y="2208"/>
              <a:ext cx="305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 WR</a:t>
              </a:r>
            </a:p>
          </p:txBody>
        </p:sp>
        <p:sp>
          <p:nvSpPr>
            <p:cNvPr id="34866" name="Text Box 54"/>
            <p:cNvSpPr txBox="1">
              <a:spLocks noChangeArrowheads="1"/>
            </p:cNvSpPr>
            <p:nvPr/>
          </p:nvSpPr>
          <p:spPr bwMode="auto">
            <a:xfrm>
              <a:off x="5040" y="2016"/>
              <a:ext cx="32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OUT</a:t>
              </a:r>
            </a:p>
          </p:txBody>
        </p:sp>
        <p:sp>
          <p:nvSpPr>
            <p:cNvPr id="34867" name="Text Box 55"/>
            <p:cNvSpPr txBox="1">
              <a:spLocks noChangeArrowheads="1"/>
            </p:cNvSpPr>
            <p:nvPr/>
          </p:nvSpPr>
          <p:spPr bwMode="auto">
            <a:xfrm>
              <a:off x="4320" y="2208"/>
              <a:ext cx="30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MW</a:t>
              </a:r>
              <a:endParaRPr lang="en-US" sz="1200">
                <a:latin typeface="Comic Sans MS" pitchFamily="66" charset="0"/>
              </a:endParaRPr>
            </a:p>
          </p:txBody>
        </p:sp>
        <p:sp>
          <p:nvSpPr>
            <p:cNvPr id="34868" name="Text Box 56"/>
            <p:cNvSpPr txBox="1">
              <a:spLocks noChangeArrowheads="1"/>
            </p:cNvSpPr>
            <p:nvPr/>
          </p:nvSpPr>
          <p:spPr bwMode="auto">
            <a:xfrm>
              <a:off x="4320" y="2112"/>
              <a:ext cx="28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+5V</a:t>
              </a:r>
            </a:p>
          </p:txBody>
        </p:sp>
        <p:sp>
          <p:nvSpPr>
            <p:cNvPr id="34869" name="Rectangle 57"/>
            <p:cNvSpPr>
              <a:spLocks noChangeArrowheads="1"/>
            </p:cNvSpPr>
            <p:nvPr/>
          </p:nvSpPr>
          <p:spPr bwMode="auto">
            <a:xfrm>
              <a:off x="4656" y="1776"/>
              <a:ext cx="672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4870" name="Line 58"/>
            <p:cNvSpPr>
              <a:spLocks noChangeShapeType="1"/>
            </p:cNvSpPr>
            <p:nvPr/>
          </p:nvSpPr>
          <p:spPr bwMode="auto">
            <a:xfrm>
              <a:off x="4560" y="22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71" name="Line 59"/>
            <p:cNvSpPr>
              <a:spLocks noChangeShapeType="1"/>
            </p:cNvSpPr>
            <p:nvPr/>
          </p:nvSpPr>
          <p:spPr bwMode="auto">
            <a:xfrm>
              <a:off x="4560" y="2304"/>
              <a:ext cx="96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72" name="Line 60"/>
            <p:cNvSpPr>
              <a:spLocks noChangeShapeType="1"/>
            </p:cNvSpPr>
            <p:nvPr/>
          </p:nvSpPr>
          <p:spPr bwMode="auto">
            <a:xfrm>
              <a:off x="5328" y="211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73" name="Line 61"/>
            <p:cNvSpPr>
              <a:spLocks noChangeShapeType="1"/>
            </p:cNvSpPr>
            <p:nvPr/>
          </p:nvSpPr>
          <p:spPr bwMode="auto">
            <a:xfrm>
              <a:off x="3552" y="2016"/>
              <a:ext cx="110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74" name="Line 62"/>
            <p:cNvSpPr>
              <a:spLocks noChangeShapeType="1"/>
            </p:cNvSpPr>
            <p:nvPr/>
          </p:nvSpPr>
          <p:spPr bwMode="auto">
            <a:xfrm>
              <a:off x="3984" y="2112"/>
              <a:ext cx="6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75" name="Line 63"/>
            <p:cNvSpPr>
              <a:spLocks noChangeShapeType="1"/>
            </p:cNvSpPr>
            <p:nvPr/>
          </p:nvSpPr>
          <p:spPr bwMode="auto">
            <a:xfrm>
              <a:off x="3504" y="326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76" name="Line 64"/>
            <p:cNvSpPr>
              <a:spLocks noChangeShapeType="1"/>
            </p:cNvSpPr>
            <p:nvPr/>
          </p:nvSpPr>
          <p:spPr bwMode="auto">
            <a:xfrm>
              <a:off x="3504" y="3360"/>
              <a:ext cx="19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77" name="Line 65"/>
            <p:cNvSpPr>
              <a:spLocks noChangeShapeType="1"/>
            </p:cNvSpPr>
            <p:nvPr/>
          </p:nvSpPr>
          <p:spPr bwMode="auto">
            <a:xfrm rot="5400000">
              <a:off x="4800" y="2736"/>
              <a:ext cx="12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78" name="Line 66"/>
            <p:cNvSpPr>
              <a:spLocks noChangeShapeType="1"/>
            </p:cNvSpPr>
            <p:nvPr/>
          </p:nvSpPr>
          <p:spPr bwMode="auto">
            <a:xfrm>
              <a:off x="3504" y="345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79" name="Line 67"/>
            <p:cNvSpPr>
              <a:spLocks noChangeShapeType="1"/>
            </p:cNvSpPr>
            <p:nvPr/>
          </p:nvSpPr>
          <p:spPr bwMode="auto">
            <a:xfrm>
              <a:off x="2832" y="336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80" name="Line 68"/>
            <p:cNvSpPr>
              <a:spLocks noChangeShapeType="1"/>
            </p:cNvSpPr>
            <p:nvPr/>
          </p:nvSpPr>
          <p:spPr bwMode="auto">
            <a:xfrm rot="16200000" flipH="1">
              <a:off x="1512" y="2040"/>
              <a:ext cx="26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81" name="Line 69"/>
            <p:cNvSpPr>
              <a:spLocks noChangeShapeType="1"/>
            </p:cNvSpPr>
            <p:nvPr/>
          </p:nvSpPr>
          <p:spPr bwMode="auto">
            <a:xfrm>
              <a:off x="2832" y="720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82" name="Text Box 70"/>
            <p:cNvSpPr txBox="1">
              <a:spLocks noChangeArrowheads="1"/>
            </p:cNvSpPr>
            <p:nvPr/>
          </p:nvSpPr>
          <p:spPr bwMode="auto">
            <a:xfrm>
              <a:off x="4080" y="1968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00"/>
                  </a:solidFill>
                  <a:latin typeface="Comic Sans MS" pitchFamily="66" charset="0"/>
                </a:rPr>
                <a:t>n</a:t>
              </a:r>
            </a:p>
          </p:txBody>
        </p:sp>
        <p:sp>
          <p:nvSpPr>
            <p:cNvPr id="34883" name="Line 71"/>
            <p:cNvSpPr>
              <a:spLocks noChangeShapeType="1"/>
            </p:cNvSpPr>
            <p:nvPr/>
          </p:nvSpPr>
          <p:spPr bwMode="auto">
            <a:xfrm flipH="1">
              <a:off x="4176" y="2064"/>
              <a:ext cx="48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34884" name="Text Box 72"/>
            <p:cNvSpPr txBox="1">
              <a:spLocks noChangeArrowheads="1"/>
            </p:cNvSpPr>
            <p:nvPr/>
          </p:nvSpPr>
          <p:spPr bwMode="auto">
            <a:xfrm>
              <a:off x="3600" y="1872"/>
              <a:ext cx="166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FF0000"/>
                  </a:solidFill>
                  <a:latin typeface="Comic Sans MS" pitchFamily="66" charset="0"/>
                </a:rPr>
                <a:t>n</a:t>
              </a:r>
            </a:p>
          </p:txBody>
        </p:sp>
        <p:sp>
          <p:nvSpPr>
            <p:cNvPr id="34885" name="Line 73"/>
            <p:cNvSpPr>
              <a:spLocks noChangeShapeType="1"/>
            </p:cNvSpPr>
            <p:nvPr/>
          </p:nvSpPr>
          <p:spPr bwMode="auto">
            <a:xfrm flipH="1">
              <a:off x="3696" y="1968"/>
              <a:ext cx="48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grpSp>
          <p:nvGrpSpPr>
            <p:cNvPr id="34886" name="Group 74"/>
            <p:cNvGrpSpPr>
              <a:grpSpLocks/>
            </p:cNvGrpSpPr>
            <p:nvPr/>
          </p:nvGrpSpPr>
          <p:grpSpPr bwMode="auto">
            <a:xfrm>
              <a:off x="3120" y="576"/>
              <a:ext cx="166" cy="192"/>
              <a:chOff x="4080" y="1968"/>
              <a:chExt cx="166" cy="192"/>
            </a:xfrm>
          </p:grpSpPr>
          <p:sp>
            <p:nvSpPr>
              <p:cNvPr id="34899" name="Text Box 75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6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  <p:sp>
            <p:nvSpPr>
              <p:cNvPr id="34900" name="Line 76"/>
              <p:cNvSpPr>
                <a:spLocks noChangeShapeType="1"/>
              </p:cNvSpPr>
              <p:nvPr/>
            </p:nvSpPr>
            <p:spPr bwMode="auto">
              <a:xfrm flipH="1">
                <a:off x="4176" y="2064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34887" name="Text Box 77"/>
            <p:cNvSpPr txBox="1">
              <a:spLocks noChangeArrowheads="1"/>
            </p:cNvSpPr>
            <p:nvPr/>
          </p:nvSpPr>
          <p:spPr bwMode="auto">
            <a:xfrm>
              <a:off x="2880" y="2304"/>
              <a:ext cx="24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FS</a:t>
              </a:r>
            </a:p>
          </p:txBody>
        </p:sp>
        <p:grpSp>
          <p:nvGrpSpPr>
            <p:cNvPr id="34888" name="Group 78"/>
            <p:cNvGrpSpPr>
              <a:grpSpLocks/>
            </p:cNvGrpSpPr>
            <p:nvPr/>
          </p:nvGrpSpPr>
          <p:grpSpPr bwMode="auto">
            <a:xfrm>
              <a:off x="4416" y="3216"/>
              <a:ext cx="166" cy="192"/>
              <a:chOff x="4080" y="1968"/>
              <a:chExt cx="166" cy="192"/>
            </a:xfrm>
          </p:grpSpPr>
          <p:sp>
            <p:nvSpPr>
              <p:cNvPr id="34897" name="Text Box 79"/>
              <p:cNvSpPr txBox="1">
                <a:spLocks noChangeArrowheads="1"/>
              </p:cNvSpPr>
              <p:nvPr/>
            </p:nvSpPr>
            <p:spPr bwMode="auto">
              <a:xfrm>
                <a:off x="4080" y="1968"/>
                <a:ext cx="16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n</a:t>
                </a:r>
              </a:p>
            </p:txBody>
          </p:sp>
          <p:sp>
            <p:nvSpPr>
              <p:cNvPr id="34898" name="Line 80"/>
              <p:cNvSpPr>
                <a:spLocks noChangeShapeType="1"/>
              </p:cNvSpPr>
              <p:nvPr/>
            </p:nvSpPr>
            <p:spPr bwMode="auto">
              <a:xfrm flipH="1">
                <a:off x="4176" y="2064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34889" name="Text Box 81"/>
            <p:cNvSpPr txBox="1">
              <a:spLocks noChangeArrowheads="1"/>
            </p:cNvSpPr>
            <p:nvPr/>
          </p:nvSpPr>
          <p:spPr bwMode="auto">
            <a:xfrm>
              <a:off x="3552" y="3360"/>
              <a:ext cx="299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MD</a:t>
              </a:r>
            </a:p>
          </p:txBody>
        </p:sp>
        <p:sp>
          <p:nvSpPr>
            <p:cNvPr id="34890" name="Oval 82"/>
            <p:cNvSpPr>
              <a:spLocks noChangeArrowheads="1"/>
            </p:cNvSpPr>
            <p:nvPr/>
          </p:nvSpPr>
          <p:spPr bwMode="auto">
            <a:xfrm>
              <a:off x="3528" y="1995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4891" name="Oval 83"/>
            <p:cNvSpPr>
              <a:spLocks noChangeArrowheads="1"/>
            </p:cNvSpPr>
            <p:nvPr/>
          </p:nvSpPr>
          <p:spPr bwMode="auto">
            <a:xfrm>
              <a:off x="3960" y="2088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4892" name="Text Box 84"/>
            <p:cNvSpPr txBox="1">
              <a:spLocks noChangeArrowheads="1"/>
            </p:cNvSpPr>
            <p:nvPr/>
          </p:nvSpPr>
          <p:spPr bwMode="auto">
            <a:xfrm>
              <a:off x="2880" y="912"/>
              <a:ext cx="23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  0</a:t>
              </a:r>
            </a:p>
          </p:txBody>
        </p:sp>
        <p:sp>
          <p:nvSpPr>
            <p:cNvPr id="34893" name="Text Box 85"/>
            <p:cNvSpPr txBox="1">
              <a:spLocks noChangeArrowheads="1"/>
            </p:cNvSpPr>
            <p:nvPr/>
          </p:nvSpPr>
          <p:spPr bwMode="auto">
            <a:xfrm>
              <a:off x="2880" y="1632"/>
              <a:ext cx="263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 00</a:t>
              </a:r>
            </a:p>
          </p:txBody>
        </p:sp>
        <p:sp>
          <p:nvSpPr>
            <p:cNvPr id="34894" name="Text Box 86"/>
            <p:cNvSpPr txBox="1">
              <a:spLocks noChangeArrowheads="1"/>
            </p:cNvSpPr>
            <p:nvPr/>
          </p:nvSpPr>
          <p:spPr bwMode="auto">
            <a:xfrm>
              <a:off x="4320" y="2304"/>
              <a:ext cx="217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  1</a:t>
              </a:r>
            </a:p>
          </p:txBody>
        </p:sp>
        <p:sp>
          <p:nvSpPr>
            <p:cNvPr id="34895" name="Text Box 87"/>
            <p:cNvSpPr txBox="1">
              <a:spLocks noChangeArrowheads="1"/>
            </p:cNvSpPr>
            <p:nvPr/>
          </p:nvSpPr>
          <p:spPr bwMode="auto">
            <a:xfrm>
              <a:off x="4320" y="1632"/>
              <a:ext cx="231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3333FF"/>
                  </a:solidFill>
                  <a:latin typeface="Comic Sans MS" pitchFamily="66" charset="0"/>
                </a:rPr>
                <a:t> 11</a:t>
              </a:r>
            </a:p>
          </p:txBody>
        </p:sp>
        <p:sp>
          <p:nvSpPr>
            <p:cNvPr id="34896" name="Rectangle 88"/>
            <p:cNvSpPr>
              <a:spLocks noChangeArrowheads="1"/>
            </p:cNvSpPr>
            <p:nvPr/>
          </p:nvSpPr>
          <p:spPr bwMode="auto">
            <a:xfrm>
              <a:off x="3216" y="912"/>
              <a:ext cx="1056" cy="9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97B590-7902-496C-9D8B-821C55B9F06D}" type="slidenum">
              <a:rPr lang="ar-SA" smtClean="0"/>
              <a:pPr/>
              <a:t>26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29600" cy="561975"/>
          </a:xfrm>
        </p:spPr>
        <p:txBody>
          <a:bodyPr/>
          <a:lstStyle/>
          <a:p>
            <a:pPr eaLnBrk="1" hangingPunct="1"/>
            <a:r>
              <a:rPr lang="en-US" sz="3200" smtClean="0"/>
              <a:t>Constant in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3960813" cy="5400675"/>
          </a:xfrm>
        </p:spPr>
        <p:txBody>
          <a:bodyPr/>
          <a:lstStyle/>
          <a:p>
            <a:pPr eaLnBrk="1" hangingPunct="1"/>
            <a:r>
              <a:rPr lang="en-US" smtClean="0"/>
              <a:t>One last refinement is the addition of a </a:t>
            </a:r>
            <a:r>
              <a:rPr lang="en-US" smtClean="0">
                <a:solidFill>
                  <a:srgbClr val="3333FF"/>
                </a:solidFill>
              </a:rPr>
              <a:t>Constant</a:t>
            </a:r>
            <a:r>
              <a:rPr lang="en-US" smtClean="0"/>
              <a:t> input.</a:t>
            </a:r>
          </a:p>
          <a:p>
            <a:pPr eaLnBrk="1" hangingPunct="1"/>
            <a:r>
              <a:rPr lang="en-US" smtClean="0"/>
              <a:t>The modified datapath is shown on the right, with one extra control signal </a:t>
            </a:r>
            <a:r>
              <a:rPr lang="en-US" smtClean="0">
                <a:solidFill>
                  <a:srgbClr val="3333FF"/>
                </a:solidFill>
              </a:rPr>
              <a:t>MB</a:t>
            </a:r>
            <a:r>
              <a:rPr lang="en-US" smtClean="0"/>
              <a:t>.</a:t>
            </a:r>
          </a:p>
          <a:p>
            <a:pPr>
              <a:spcBef>
                <a:spcPct val="100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NOT R0, R1	R0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1800" b="1" smtClean="0">
                <a:latin typeface="Courier New" pitchFamily="49" charset="0"/>
              </a:rPr>
              <a:t> R1’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ADD R3, R3, #1  R3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1800" b="1" smtClean="0">
                <a:latin typeface="Courier New" pitchFamily="49" charset="0"/>
              </a:rPr>
              <a:t> R3 + 1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SUB R1, R2, #5 R1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1800" b="1" smtClean="0">
                <a:latin typeface="Courier New" pitchFamily="49" charset="0"/>
              </a:rPr>
              <a:t> R2 - 5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grpSp>
        <p:nvGrpSpPr>
          <p:cNvPr id="35845" name="Group 82"/>
          <p:cNvGrpSpPr>
            <a:grpSpLocks/>
          </p:cNvGrpSpPr>
          <p:nvPr/>
        </p:nvGrpSpPr>
        <p:grpSpPr bwMode="auto">
          <a:xfrm>
            <a:off x="4697413" y="836613"/>
            <a:ext cx="4267200" cy="5181600"/>
            <a:chOff x="2736" y="624"/>
            <a:chExt cx="2688" cy="3264"/>
          </a:xfrm>
        </p:grpSpPr>
        <p:grpSp>
          <p:nvGrpSpPr>
            <p:cNvPr id="35846" name="Group 26"/>
            <p:cNvGrpSpPr>
              <a:grpSpLocks/>
            </p:cNvGrpSpPr>
            <p:nvPr/>
          </p:nvGrpSpPr>
          <p:grpSpPr bwMode="auto">
            <a:xfrm>
              <a:off x="3216" y="3504"/>
              <a:ext cx="389" cy="384"/>
              <a:chOff x="3264" y="3072"/>
              <a:chExt cx="389" cy="384"/>
            </a:xfrm>
          </p:grpSpPr>
          <p:sp>
            <p:nvSpPr>
              <p:cNvPr id="35920" name="Text Box 27"/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37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Q  D1</a:t>
                </a:r>
              </a:p>
            </p:txBody>
          </p:sp>
          <p:sp>
            <p:nvSpPr>
              <p:cNvPr id="35921" name="Text Box 28"/>
              <p:cNvSpPr txBox="1">
                <a:spLocks noChangeArrowheads="1"/>
              </p:cNvSpPr>
              <p:nvPr/>
            </p:nvSpPr>
            <p:spPr bwMode="auto">
              <a:xfrm>
                <a:off x="3264" y="3072"/>
                <a:ext cx="38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    D0</a:t>
                </a:r>
              </a:p>
            </p:txBody>
          </p:sp>
          <p:sp>
            <p:nvSpPr>
              <p:cNvPr id="35922" name="Text Box 29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357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     S</a:t>
                </a:r>
              </a:p>
            </p:txBody>
          </p:sp>
          <p:sp>
            <p:nvSpPr>
              <p:cNvPr id="35923" name="Rectangle 30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288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grpSp>
          <p:nvGrpSpPr>
            <p:cNvPr id="35847" name="Group 81"/>
            <p:cNvGrpSpPr>
              <a:grpSpLocks/>
            </p:cNvGrpSpPr>
            <p:nvPr/>
          </p:nvGrpSpPr>
          <p:grpSpPr bwMode="auto">
            <a:xfrm>
              <a:off x="2736" y="624"/>
              <a:ext cx="2688" cy="3245"/>
              <a:chOff x="2736" y="624"/>
              <a:chExt cx="2688" cy="3245"/>
            </a:xfrm>
          </p:grpSpPr>
          <p:sp>
            <p:nvSpPr>
              <p:cNvPr id="35848" name="Line 4"/>
              <p:cNvSpPr>
                <a:spLocks noChangeShapeType="1"/>
              </p:cNvSpPr>
              <p:nvPr/>
            </p:nvSpPr>
            <p:spPr bwMode="auto">
              <a:xfrm rot="5400000">
                <a:off x="3048" y="2136"/>
                <a:ext cx="9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5849" name="Line 5"/>
              <p:cNvSpPr>
                <a:spLocks noChangeShapeType="1"/>
              </p:cNvSpPr>
              <p:nvPr/>
            </p:nvSpPr>
            <p:spPr bwMode="auto">
              <a:xfrm rot="5400000">
                <a:off x="3792" y="187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grpSp>
            <p:nvGrpSpPr>
              <p:cNvPr id="35850" name="Group 6"/>
              <p:cNvGrpSpPr>
                <a:grpSpLocks/>
              </p:cNvGrpSpPr>
              <p:nvPr/>
            </p:nvGrpSpPr>
            <p:grpSpPr bwMode="auto">
              <a:xfrm>
                <a:off x="2880" y="624"/>
                <a:ext cx="1687" cy="1085"/>
                <a:chOff x="2880" y="576"/>
                <a:chExt cx="1687" cy="1085"/>
              </a:xfrm>
            </p:grpSpPr>
            <p:sp>
              <p:nvSpPr>
                <p:cNvPr id="3590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552" y="672"/>
                  <a:ext cx="413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D data</a:t>
                  </a:r>
                </a:p>
              </p:txBody>
            </p:sp>
            <p:sp>
              <p:nvSpPr>
                <p:cNvPr id="3590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168" y="768"/>
                  <a:ext cx="416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 Write</a:t>
                  </a:r>
                </a:p>
              </p:txBody>
            </p:sp>
            <p:sp>
              <p:nvSpPr>
                <p:cNvPr id="3590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168" y="912"/>
                  <a:ext cx="597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 D address</a:t>
                  </a:r>
                </a:p>
              </p:txBody>
            </p:sp>
            <p:sp>
              <p:nvSpPr>
                <p:cNvPr id="3590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168" y="1296"/>
                  <a:ext cx="598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 A address</a:t>
                  </a:r>
                </a:p>
              </p:txBody>
            </p:sp>
            <p:sp>
              <p:nvSpPr>
                <p:cNvPr id="3590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696" y="1296"/>
                  <a:ext cx="589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 B address</a:t>
                  </a:r>
                </a:p>
              </p:txBody>
            </p:sp>
            <p:sp>
              <p:nvSpPr>
                <p:cNvPr id="3590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312" y="1488"/>
                  <a:ext cx="414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A data</a:t>
                  </a:r>
                </a:p>
              </p:txBody>
            </p:sp>
            <p:sp>
              <p:nvSpPr>
                <p:cNvPr id="3590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792" y="1488"/>
                  <a:ext cx="405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B data</a:t>
                  </a:r>
                </a:p>
              </p:txBody>
            </p:sp>
            <p:sp>
              <p:nvSpPr>
                <p:cNvPr id="3590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408" y="1056"/>
                  <a:ext cx="691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Register File</a:t>
                  </a:r>
                </a:p>
              </p:txBody>
            </p:sp>
            <p:sp>
              <p:nvSpPr>
                <p:cNvPr id="359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880" y="768"/>
                  <a:ext cx="276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WR</a:t>
                  </a:r>
                </a:p>
              </p:txBody>
            </p:sp>
            <p:sp>
              <p:nvSpPr>
                <p:cNvPr id="3591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80" y="912"/>
                  <a:ext cx="255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DA</a:t>
                  </a:r>
                </a:p>
              </p:txBody>
            </p:sp>
            <p:sp>
              <p:nvSpPr>
                <p:cNvPr id="359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880" y="1296"/>
                  <a:ext cx="256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AA</a:t>
                  </a:r>
                </a:p>
              </p:txBody>
            </p:sp>
            <p:sp>
              <p:nvSpPr>
                <p:cNvPr id="359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320" y="1296"/>
                  <a:ext cx="247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BA</a:t>
                  </a:r>
                </a:p>
              </p:txBody>
            </p:sp>
            <p:sp>
              <p:nvSpPr>
                <p:cNvPr id="35914" name="Rectangle 19"/>
                <p:cNvSpPr>
                  <a:spLocks noChangeArrowheads="1"/>
                </p:cNvSpPr>
                <p:nvPr/>
              </p:nvSpPr>
              <p:spPr bwMode="auto">
                <a:xfrm>
                  <a:off x="3216" y="672"/>
                  <a:ext cx="1056" cy="96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ar-EG"/>
                </a:p>
              </p:txBody>
            </p:sp>
            <p:sp>
              <p:nvSpPr>
                <p:cNvPr id="35915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272" y="1392"/>
                  <a:ext cx="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35916" name="Line 21"/>
                <p:cNvSpPr>
                  <a:spLocks noChangeShapeType="1"/>
                </p:cNvSpPr>
                <p:nvPr/>
              </p:nvSpPr>
              <p:spPr bwMode="auto">
                <a:xfrm>
                  <a:off x="3120" y="1392"/>
                  <a:ext cx="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35917" name="Line 22"/>
                <p:cNvSpPr>
                  <a:spLocks noChangeShapeType="1"/>
                </p:cNvSpPr>
                <p:nvPr/>
              </p:nvSpPr>
              <p:spPr bwMode="auto">
                <a:xfrm>
                  <a:off x="3120" y="1008"/>
                  <a:ext cx="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35918" name="Line 23"/>
                <p:cNvSpPr>
                  <a:spLocks noChangeShapeType="1"/>
                </p:cNvSpPr>
                <p:nvPr/>
              </p:nvSpPr>
              <p:spPr bwMode="auto">
                <a:xfrm>
                  <a:off x="3120" y="864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35919" name="Line 24"/>
                <p:cNvSpPr>
                  <a:spLocks noChangeShapeType="1"/>
                </p:cNvSpPr>
                <p:nvPr/>
              </p:nvSpPr>
              <p:spPr bwMode="auto">
                <a:xfrm rot="5400000">
                  <a:off x="3696" y="624"/>
                  <a:ext cx="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</p:grpSp>
          <p:sp>
            <p:nvSpPr>
              <p:cNvPr id="35851" name="Line 25"/>
              <p:cNvSpPr>
                <a:spLocks noChangeShapeType="1"/>
              </p:cNvSpPr>
              <p:nvPr/>
            </p:nvSpPr>
            <p:spPr bwMode="auto">
              <a:xfrm rot="5400000">
                <a:off x="3624" y="348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grpSp>
            <p:nvGrpSpPr>
              <p:cNvPr id="35852" name="Group 31"/>
              <p:cNvGrpSpPr>
                <a:grpSpLocks/>
              </p:cNvGrpSpPr>
              <p:nvPr/>
            </p:nvGrpSpPr>
            <p:grpSpPr bwMode="auto">
              <a:xfrm>
                <a:off x="4320" y="2160"/>
                <a:ext cx="1104" cy="624"/>
                <a:chOff x="4320" y="1776"/>
                <a:chExt cx="1104" cy="624"/>
              </a:xfrm>
            </p:grpSpPr>
            <p:sp>
              <p:nvSpPr>
                <p:cNvPr id="3589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800" y="1776"/>
                  <a:ext cx="360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 RAM</a:t>
                  </a:r>
                </a:p>
              </p:txBody>
            </p:sp>
            <p:sp>
              <p:nvSpPr>
                <p:cNvPr id="3589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608" y="1920"/>
                  <a:ext cx="411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 ADRS</a:t>
                  </a:r>
                </a:p>
              </p:txBody>
            </p:sp>
            <p:sp>
              <p:nvSpPr>
                <p:cNvPr id="3589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608" y="2016"/>
                  <a:ext cx="419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 DATA</a:t>
                  </a:r>
                </a:p>
              </p:txBody>
            </p:sp>
            <p:sp>
              <p:nvSpPr>
                <p:cNvPr id="3589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608" y="2112"/>
                  <a:ext cx="270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 CS</a:t>
                  </a:r>
                </a:p>
              </p:txBody>
            </p:sp>
            <p:sp>
              <p:nvSpPr>
                <p:cNvPr id="3589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608" y="2208"/>
                  <a:ext cx="305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 WR</a:t>
                  </a:r>
                </a:p>
              </p:txBody>
            </p:sp>
            <p:sp>
              <p:nvSpPr>
                <p:cNvPr id="3589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5040" y="2016"/>
                  <a:ext cx="329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OUT</a:t>
                  </a:r>
                </a:p>
              </p:txBody>
            </p:sp>
            <p:sp>
              <p:nvSpPr>
                <p:cNvPr id="3589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320" y="2208"/>
                  <a:ext cx="301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MW</a:t>
                  </a:r>
                </a:p>
              </p:txBody>
            </p:sp>
            <p:sp>
              <p:nvSpPr>
                <p:cNvPr id="3589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20" y="2112"/>
                  <a:ext cx="283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+5V</a:t>
                  </a:r>
                </a:p>
              </p:txBody>
            </p:sp>
            <p:sp>
              <p:nvSpPr>
                <p:cNvPr id="35898" name="Rectangle 40"/>
                <p:cNvSpPr>
                  <a:spLocks noChangeArrowheads="1"/>
                </p:cNvSpPr>
                <p:nvPr/>
              </p:nvSpPr>
              <p:spPr bwMode="auto">
                <a:xfrm>
                  <a:off x="4656" y="1776"/>
                  <a:ext cx="672" cy="62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ar-EG"/>
                </a:p>
              </p:txBody>
            </p:sp>
            <p:sp>
              <p:nvSpPr>
                <p:cNvPr id="35899" name="Line 41"/>
                <p:cNvSpPr>
                  <a:spLocks noChangeShapeType="1"/>
                </p:cNvSpPr>
                <p:nvPr/>
              </p:nvSpPr>
              <p:spPr bwMode="auto">
                <a:xfrm>
                  <a:off x="4560" y="2208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35900" name="Line 42"/>
                <p:cNvSpPr>
                  <a:spLocks noChangeShapeType="1"/>
                </p:cNvSpPr>
                <p:nvPr/>
              </p:nvSpPr>
              <p:spPr bwMode="auto">
                <a:xfrm>
                  <a:off x="4560" y="2304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35901" name="Line 43"/>
                <p:cNvSpPr>
                  <a:spLocks noChangeShapeType="1"/>
                </p:cNvSpPr>
                <p:nvPr/>
              </p:nvSpPr>
              <p:spPr bwMode="auto">
                <a:xfrm>
                  <a:off x="5328" y="2112"/>
                  <a:ext cx="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</p:grpSp>
          <p:sp>
            <p:nvSpPr>
              <p:cNvPr id="35853" name="Line 44"/>
              <p:cNvSpPr>
                <a:spLocks noChangeShapeType="1"/>
              </p:cNvSpPr>
              <p:nvPr/>
            </p:nvSpPr>
            <p:spPr bwMode="auto">
              <a:xfrm>
                <a:off x="3504" y="2400"/>
                <a:ext cx="11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5854" name="Line 45"/>
              <p:cNvSpPr>
                <a:spLocks noChangeShapeType="1"/>
              </p:cNvSpPr>
              <p:nvPr/>
            </p:nvSpPr>
            <p:spPr bwMode="auto">
              <a:xfrm>
                <a:off x="3984" y="2496"/>
                <a:ext cx="6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5855" name="Line 46"/>
              <p:cNvSpPr>
                <a:spLocks noChangeShapeType="1"/>
              </p:cNvSpPr>
              <p:nvPr/>
            </p:nvSpPr>
            <p:spPr bwMode="auto">
              <a:xfrm>
                <a:off x="3552" y="36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5856" name="Line 47"/>
              <p:cNvSpPr>
                <a:spLocks noChangeShapeType="1"/>
              </p:cNvSpPr>
              <p:nvPr/>
            </p:nvSpPr>
            <p:spPr bwMode="auto">
              <a:xfrm>
                <a:off x="3552" y="3696"/>
                <a:ext cx="18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5857" name="Line 48"/>
              <p:cNvSpPr>
                <a:spLocks noChangeShapeType="1"/>
              </p:cNvSpPr>
              <p:nvPr/>
            </p:nvSpPr>
            <p:spPr bwMode="auto">
              <a:xfrm rot="5400000">
                <a:off x="4824" y="3096"/>
                <a:ext cx="1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5858" name="Line 49"/>
              <p:cNvSpPr>
                <a:spLocks noChangeShapeType="1"/>
              </p:cNvSpPr>
              <p:nvPr/>
            </p:nvSpPr>
            <p:spPr bwMode="auto">
              <a:xfrm>
                <a:off x="3552" y="379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5859" name="Line 50"/>
              <p:cNvSpPr>
                <a:spLocks noChangeShapeType="1"/>
              </p:cNvSpPr>
              <p:nvPr/>
            </p:nvSpPr>
            <p:spPr bwMode="auto">
              <a:xfrm>
                <a:off x="2736" y="3648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5860" name="Line 51"/>
              <p:cNvSpPr>
                <a:spLocks noChangeShapeType="1"/>
              </p:cNvSpPr>
              <p:nvPr/>
            </p:nvSpPr>
            <p:spPr bwMode="auto">
              <a:xfrm rot="16200000" flipH="1">
                <a:off x="1224" y="2136"/>
                <a:ext cx="30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5861" name="Line 52"/>
              <p:cNvSpPr>
                <a:spLocks noChangeShapeType="1"/>
              </p:cNvSpPr>
              <p:nvPr/>
            </p:nvSpPr>
            <p:spPr bwMode="auto">
              <a:xfrm>
                <a:off x="2736" y="624"/>
                <a:ext cx="10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grpSp>
            <p:nvGrpSpPr>
              <p:cNvPr id="35862" name="Group 53"/>
              <p:cNvGrpSpPr>
                <a:grpSpLocks/>
              </p:cNvGrpSpPr>
              <p:nvPr/>
            </p:nvGrpSpPr>
            <p:grpSpPr bwMode="auto">
              <a:xfrm>
                <a:off x="2880" y="2592"/>
                <a:ext cx="1392" cy="797"/>
                <a:chOff x="2880" y="2496"/>
                <a:chExt cx="1392" cy="797"/>
              </a:xfrm>
            </p:grpSpPr>
            <p:sp>
              <p:nvSpPr>
                <p:cNvPr id="3587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408" y="2496"/>
                  <a:ext cx="186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A</a:t>
                  </a:r>
                </a:p>
              </p:txBody>
            </p:sp>
            <p:sp>
              <p:nvSpPr>
                <p:cNvPr id="3587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888" y="2496"/>
                  <a:ext cx="177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3587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600" y="2784"/>
                  <a:ext cx="310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ALU</a:t>
                  </a:r>
                </a:p>
              </p:txBody>
            </p:sp>
            <p:sp>
              <p:nvSpPr>
                <p:cNvPr id="3587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648" y="3120"/>
                  <a:ext cx="174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F</a:t>
                  </a:r>
                </a:p>
              </p:txBody>
            </p:sp>
            <p:sp>
              <p:nvSpPr>
                <p:cNvPr id="3587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216" y="3024"/>
                  <a:ext cx="183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Z</a:t>
                  </a:r>
                </a:p>
              </p:txBody>
            </p:sp>
            <p:sp>
              <p:nvSpPr>
                <p:cNvPr id="3587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216" y="2928"/>
                  <a:ext cx="193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N</a:t>
                  </a:r>
                </a:p>
              </p:txBody>
            </p:sp>
            <p:sp>
              <p:nvSpPr>
                <p:cNvPr id="3588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216" y="2832"/>
                  <a:ext cx="174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3588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216" y="2736"/>
                  <a:ext cx="178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V</a:t>
                  </a:r>
                </a:p>
              </p:txBody>
            </p:sp>
            <p:sp>
              <p:nvSpPr>
                <p:cNvPr id="3588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216" y="2592"/>
                  <a:ext cx="241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FS</a:t>
                  </a:r>
                </a:p>
              </p:txBody>
            </p:sp>
            <p:sp>
              <p:nvSpPr>
                <p:cNvPr id="35883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2496"/>
                  <a:ext cx="1056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ar-EG"/>
                </a:p>
              </p:txBody>
            </p:sp>
            <p:sp>
              <p:nvSpPr>
                <p:cNvPr id="35884" name="Line 64"/>
                <p:cNvSpPr>
                  <a:spLocks noChangeShapeType="1"/>
                </p:cNvSpPr>
                <p:nvPr/>
              </p:nvSpPr>
              <p:spPr bwMode="auto">
                <a:xfrm>
                  <a:off x="3120" y="2832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35885" name="Line 65"/>
                <p:cNvSpPr>
                  <a:spLocks noChangeShapeType="1"/>
                </p:cNvSpPr>
                <p:nvPr/>
              </p:nvSpPr>
              <p:spPr bwMode="auto">
                <a:xfrm>
                  <a:off x="3120" y="2928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35886" name="Line 66"/>
                <p:cNvSpPr>
                  <a:spLocks noChangeShapeType="1"/>
                </p:cNvSpPr>
                <p:nvPr/>
              </p:nvSpPr>
              <p:spPr bwMode="auto">
                <a:xfrm>
                  <a:off x="3120" y="3024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35887" name="Line 67"/>
                <p:cNvSpPr>
                  <a:spLocks noChangeShapeType="1"/>
                </p:cNvSpPr>
                <p:nvPr/>
              </p:nvSpPr>
              <p:spPr bwMode="auto">
                <a:xfrm>
                  <a:off x="3120" y="3120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35888" name="Line 68"/>
                <p:cNvSpPr>
                  <a:spLocks noChangeShapeType="1"/>
                </p:cNvSpPr>
                <p:nvPr/>
              </p:nvSpPr>
              <p:spPr bwMode="auto">
                <a:xfrm>
                  <a:off x="3120" y="2688"/>
                  <a:ext cx="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/>
                </a:ln>
              </p:spPr>
              <p:txBody>
                <a:bodyPr wrap="none" anchor="ctr"/>
                <a:lstStyle/>
                <a:p>
                  <a:endParaRPr lang="ar-SA"/>
                </a:p>
              </p:txBody>
            </p:sp>
            <p:sp>
              <p:nvSpPr>
                <p:cNvPr id="3588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880" y="2592"/>
                  <a:ext cx="241" cy="17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>
                      <a:latin typeface="Comic Sans MS" pitchFamily="66" charset="0"/>
                    </a:rPr>
                    <a:t>FS</a:t>
                  </a:r>
                </a:p>
              </p:txBody>
            </p:sp>
          </p:grpSp>
          <p:sp>
            <p:nvSpPr>
              <p:cNvPr id="35863" name="Text Box 70"/>
              <p:cNvSpPr txBox="1">
                <a:spLocks noChangeArrowheads="1"/>
              </p:cNvSpPr>
              <p:nvPr/>
            </p:nvSpPr>
            <p:spPr bwMode="auto">
              <a:xfrm>
                <a:off x="3600" y="3696"/>
                <a:ext cx="29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latin typeface="Comic Sans MS" pitchFamily="66" charset="0"/>
                  </a:rPr>
                  <a:t> MD</a:t>
                </a:r>
              </a:p>
            </p:txBody>
          </p:sp>
          <p:sp>
            <p:nvSpPr>
              <p:cNvPr id="35864" name="Text Box 71"/>
              <p:cNvSpPr txBox="1">
                <a:spLocks noChangeArrowheads="1"/>
              </p:cNvSpPr>
              <p:nvPr/>
            </p:nvSpPr>
            <p:spPr bwMode="auto">
              <a:xfrm>
                <a:off x="3600" y="2064"/>
                <a:ext cx="481" cy="266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sz="1200">
                    <a:solidFill>
                      <a:srgbClr val="3333FF"/>
                    </a:solidFill>
                    <a:latin typeface="Comic Sans MS" pitchFamily="66" charset="0"/>
                  </a:rPr>
                  <a:t>S D1 D0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US" sz="1200">
                    <a:solidFill>
                      <a:srgbClr val="3333FF"/>
                    </a:solidFill>
                    <a:latin typeface="Comic Sans MS" pitchFamily="66" charset="0"/>
                  </a:rPr>
                  <a:t>         Q</a:t>
                </a:r>
              </a:p>
            </p:txBody>
          </p:sp>
          <p:sp>
            <p:nvSpPr>
              <p:cNvPr id="35865" name="Rectangle 72"/>
              <p:cNvSpPr>
                <a:spLocks noChangeArrowheads="1"/>
              </p:cNvSpPr>
              <p:nvPr/>
            </p:nvSpPr>
            <p:spPr bwMode="auto">
              <a:xfrm>
                <a:off x="3600" y="2064"/>
                <a:ext cx="480" cy="240"/>
              </a:xfrm>
              <a:prstGeom prst="rect">
                <a:avLst/>
              </a:prstGeom>
              <a:noFill/>
              <a:ln w="19050">
                <a:solidFill>
                  <a:srgbClr val="3333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5866" name="Text Box 73"/>
              <p:cNvSpPr txBox="1">
                <a:spLocks noChangeArrowheads="1"/>
              </p:cNvSpPr>
              <p:nvPr/>
            </p:nvSpPr>
            <p:spPr bwMode="auto">
              <a:xfrm>
                <a:off x="2736" y="1728"/>
                <a:ext cx="53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3333FF"/>
                    </a:solidFill>
                    <a:latin typeface="Comic Sans MS" pitchFamily="66" charset="0"/>
                  </a:rPr>
                  <a:t> Constant</a:t>
                </a:r>
              </a:p>
            </p:txBody>
          </p:sp>
          <p:sp>
            <p:nvSpPr>
              <p:cNvPr id="35867" name="Text Box 74"/>
              <p:cNvSpPr txBox="1">
                <a:spLocks noChangeArrowheads="1"/>
              </p:cNvSpPr>
              <p:nvPr/>
            </p:nvSpPr>
            <p:spPr bwMode="auto">
              <a:xfrm>
                <a:off x="3504" y="1824"/>
                <a:ext cx="320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3333FF"/>
                    </a:solidFill>
                    <a:latin typeface="Comic Sans MS" pitchFamily="66" charset="0"/>
                  </a:rPr>
                  <a:t>  MB</a:t>
                </a:r>
              </a:p>
            </p:txBody>
          </p:sp>
          <p:sp>
            <p:nvSpPr>
              <p:cNvPr id="35868" name="Line 75"/>
              <p:cNvSpPr>
                <a:spLocks noChangeShapeType="1"/>
              </p:cNvSpPr>
              <p:nvPr/>
            </p:nvSpPr>
            <p:spPr bwMode="auto">
              <a:xfrm rot="5400000">
                <a:off x="3648" y="201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3333FF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5869" name="Line 76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5870" name="Line 77"/>
              <p:cNvSpPr>
                <a:spLocks noChangeShapeType="1"/>
              </p:cNvSpPr>
              <p:nvPr/>
            </p:nvSpPr>
            <p:spPr bwMode="auto">
              <a:xfrm rot="5400000">
                <a:off x="3720" y="1944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5871" name="Line 78"/>
              <p:cNvSpPr>
                <a:spLocks noChangeShapeType="1"/>
              </p:cNvSpPr>
              <p:nvPr/>
            </p:nvSpPr>
            <p:spPr bwMode="auto">
              <a:xfrm rot="5400000">
                <a:off x="3840" y="244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35872" name="Oval 79"/>
              <p:cNvSpPr>
                <a:spLocks noChangeArrowheads="1"/>
              </p:cNvSpPr>
              <p:nvPr/>
            </p:nvSpPr>
            <p:spPr bwMode="auto">
              <a:xfrm>
                <a:off x="3479" y="237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  <p:sp>
            <p:nvSpPr>
              <p:cNvPr id="35873" name="Oval 80"/>
              <p:cNvSpPr>
                <a:spLocks noChangeArrowheads="1"/>
              </p:cNvSpPr>
              <p:nvPr/>
            </p:nvSpPr>
            <p:spPr bwMode="auto">
              <a:xfrm>
                <a:off x="3959" y="246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CA9E3-4472-454C-8C8A-6C258CB82B45}" type="slidenum">
              <a:rPr lang="ar-SA" smtClean="0"/>
              <a:pPr/>
              <a:t>27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datapath is the part of a processor where computation is done. </a:t>
            </a:r>
          </a:p>
          <a:p>
            <a:pPr lvl="1" eaLnBrk="1" hangingPunct="1"/>
            <a:r>
              <a:rPr lang="en-US" smtClean="0"/>
              <a:t>The basic components are an ALU, a register file and some RAM.</a:t>
            </a:r>
          </a:p>
          <a:p>
            <a:pPr lvl="1" eaLnBrk="1" hangingPunct="1"/>
            <a:r>
              <a:rPr lang="en-US" smtClean="0"/>
              <a:t>The ALU does all of the computations, while the register file and RAM provide storage for the ALU’s operands and results.</a:t>
            </a:r>
          </a:p>
          <a:p>
            <a:pPr eaLnBrk="1" hangingPunct="1"/>
            <a:r>
              <a:rPr lang="en-US" smtClean="0"/>
              <a:t>Various control signals in the datapath govern its behavior.</a:t>
            </a:r>
          </a:p>
          <a:p>
            <a:pPr eaLnBrk="1" hangingPunct="1"/>
            <a:r>
              <a:rPr lang="en-US" smtClean="0"/>
              <a:t>Next week, we’ll see how programmers can give commands to the processor, and how those commands are translated in control signals for the datapath.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3020C5-83BC-451E-970F-48D6834CBD68}" type="slidenum">
              <a:rPr lang="ar-SA" smtClean="0"/>
              <a:pPr/>
              <a:t>3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An overview of CPU design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24862" cy="5732462"/>
          </a:xfrm>
        </p:spPr>
        <p:txBody>
          <a:bodyPr/>
          <a:lstStyle/>
          <a:p>
            <a:pPr eaLnBrk="1" hangingPunct="1"/>
            <a:r>
              <a:rPr lang="en-US" smtClean="0"/>
              <a:t>We can divide the design of our CPU into three parts:</a:t>
            </a:r>
          </a:p>
          <a:p>
            <a:pPr lvl="1" eaLnBrk="1" hangingPunct="1"/>
            <a:r>
              <a:rPr lang="en-US" sz="2000" smtClean="0"/>
              <a:t>The </a:t>
            </a:r>
            <a:r>
              <a:rPr lang="en-US" sz="2000" smtClean="0">
                <a:solidFill>
                  <a:srgbClr val="FF0000"/>
                </a:solidFill>
              </a:rPr>
              <a:t>datapath</a:t>
            </a:r>
            <a:r>
              <a:rPr lang="en-US" sz="2000" smtClean="0"/>
              <a:t> does all of the actual data processing.</a:t>
            </a:r>
          </a:p>
          <a:p>
            <a:pPr lvl="1" eaLnBrk="1" hangingPunct="1"/>
            <a:r>
              <a:rPr lang="en-US" sz="2000" smtClean="0"/>
              <a:t>An </a:t>
            </a:r>
            <a:r>
              <a:rPr lang="en-US" sz="2000" smtClean="0">
                <a:solidFill>
                  <a:srgbClr val="FF0000"/>
                </a:solidFill>
              </a:rPr>
              <a:t>instruction set</a:t>
            </a:r>
            <a:r>
              <a:rPr lang="en-US" sz="2000" smtClean="0"/>
              <a:t> is the programmer’s interface to CPU.</a:t>
            </a:r>
          </a:p>
          <a:p>
            <a:pPr lvl="1" eaLnBrk="1" hangingPunct="1"/>
            <a:r>
              <a:rPr lang="en-US" sz="2000" smtClean="0"/>
              <a:t>A </a:t>
            </a:r>
            <a:r>
              <a:rPr lang="en-US" sz="2000" smtClean="0">
                <a:solidFill>
                  <a:srgbClr val="FF0000"/>
                </a:solidFill>
              </a:rPr>
              <a:t>control unit</a:t>
            </a:r>
            <a:r>
              <a:rPr lang="en-US" sz="2000" smtClean="0"/>
              <a:t> uses the programmer’s instructions to tell the datapath what to do.</a:t>
            </a:r>
          </a:p>
          <a:p>
            <a:pPr eaLnBrk="1" hangingPunct="1"/>
            <a:endParaRPr lang="en-US" sz="1800" smtClean="0"/>
          </a:p>
          <a:p>
            <a:pPr eaLnBrk="1" hangingPunct="1"/>
            <a:r>
              <a:rPr lang="en-US" smtClean="0"/>
              <a:t>Today we’ll look in detail at a processor’s datapath.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An ALU does computations, as we’ve seen before.</a:t>
            </a:r>
          </a:p>
          <a:p>
            <a:pPr lvl="1" eaLnBrk="1" hangingPunct="1"/>
            <a:r>
              <a:rPr lang="en-US" sz="2000" smtClean="0"/>
              <a:t>A limited set of registers serves as fast temporary storage. </a:t>
            </a:r>
          </a:p>
          <a:p>
            <a:pPr lvl="1" eaLnBrk="1" hangingPunct="1"/>
            <a:r>
              <a:rPr lang="en-US" sz="2000" smtClean="0"/>
              <a:t>A larger, but slower, random-access memory is also available.</a:t>
            </a:r>
            <a:endParaRPr lang="en-US" sz="18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5A18E4-074E-4285-B373-5ADD193B37B5}" type="slidenum">
              <a:rPr lang="ar-SA" smtClean="0"/>
              <a:pPr/>
              <a:t>4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What’s in a CPU?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5902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A processor is just one big sequential circuit.</a:t>
            </a:r>
          </a:p>
          <a:p>
            <a:pPr lvl="1" eaLnBrk="1" hangingPunct="1"/>
            <a:r>
              <a:rPr lang="en-US" smtClean="0"/>
              <a:t>Some registers are used to store values, which form the state.</a:t>
            </a:r>
          </a:p>
          <a:p>
            <a:pPr lvl="1" eaLnBrk="1" hangingPunct="1"/>
            <a:r>
              <a:rPr lang="en-US" smtClean="0"/>
              <a:t>An ALU performs various operations on the data stored in the registers.</a:t>
            </a:r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2700338" y="1341438"/>
            <a:ext cx="3124200" cy="1447800"/>
            <a:chOff x="1824" y="912"/>
            <a:chExt cx="1968" cy="912"/>
          </a:xfrm>
        </p:grpSpPr>
        <p:grpSp>
          <p:nvGrpSpPr>
            <p:cNvPr id="21510" name="Group 5"/>
            <p:cNvGrpSpPr>
              <a:grpSpLocks/>
            </p:cNvGrpSpPr>
            <p:nvPr/>
          </p:nvGrpSpPr>
          <p:grpSpPr bwMode="auto">
            <a:xfrm>
              <a:off x="3504" y="1104"/>
              <a:ext cx="288" cy="528"/>
              <a:chOff x="3504" y="1104"/>
              <a:chExt cx="288" cy="528"/>
            </a:xfrm>
          </p:grpSpPr>
          <p:sp>
            <p:nvSpPr>
              <p:cNvPr id="21521" name="Line 6"/>
              <p:cNvSpPr>
                <a:spLocks noChangeShapeType="1"/>
              </p:cNvSpPr>
              <p:nvPr/>
            </p:nvSpPr>
            <p:spPr bwMode="auto">
              <a:xfrm>
                <a:off x="3504" y="163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21522" name="Line 7"/>
              <p:cNvSpPr>
                <a:spLocks noChangeShapeType="1"/>
              </p:cNvSpPr>
              <p:nvPr/>
            </p:nvSpPr>
            <p:spPr bwMode="auto">
              <a:xfrm>
                <a:off x="3792" y="1104"/>
                <a:ext cx="0" cy="5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21523" name="Line 8"/>
              <p:cNvSpPr>
                <a:spLocks noChangeShapeType="1"/>
              </p:cNvSpPr>
              <p:nvPr/>
            </p:nvSpPr>
            <p:spPr bwMode="auto">
              <a:xfrm>
                <a:off x="3504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21511" name="Group 9"/>
            <p:cNvGrpSpPr>
              <a:grpSpLocks/>
            </p:cNvGrpSpPr>
            <p:nvPr/>
          </p:nvGrpSpPr>
          <p:grpSpPr bwMode="auto">
            <a:xfrm>
              <a:off x="1824" y="1104"/>
              <a:ext cx="288" cy="528"/>
              <a:chOff x="1824" y="1104"/>
              <a:chExt cx="288" cy="528"/>
            </a:xfrm>
          </p:grpSpPr>
          <p:sp>
            <p:nvSpPr>
              <p:cNvPr id="21518" name="Line 10"/>
              <p:cNvSpPr>
                <a:spLocks noChangeShapeType="1"/>
              </p:cNvSpPr>
              <p:nvPr/>
            </p:nvSpPr>
            <p:spPr bwMode="auto">
              <a:xfrm>
                <a:off x="1824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21519" name="Line 11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21520" name="Line 12"/>
              <p:cNvSpPr>
                <a:spLocks noChangeShapeType="1"/>
              </p:cNvSpPr>
              <p:nvPr/>
            </p:nvSpPr>
            <p:spPr bwMode="auto">
              <a:xfrm>
                <a:off x="1824" y="1104"/>
                <a:ext cx="0" cy="5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21512" name="Group 13"/>
            <p:cNvGrpSpPr>
              <a:grpSpLocks/>
            </p:cNvGrpSpPr>
            <p:nvPr/>
          </p:nvGrpSpPr>
          <p:grpSpPr bwMode="auto">
            <a:xfrm>
              <a:off x="2112" y="912"/>
              <a:ext cx="1392" cy="384"/>
              <a:chOff x="2112" y="912"/>
              <a:chExt cx="1392" cy="384"/>
            </a:xfrm>
          </p:grpSpPr>
          <p:sp>
            <p:nvSpPr>
              <p:cNvPr id="21516" name="Text Box 14"/>
              <p:cNvSpPr txBox="1">
                <a:spLocks noChangeArrowheads="1"/>
              </p:cNvSpPr>
              <p:nvPr/>
            </p:nvSpPr>
            <p:spPr bwMode="auto">
              <a:xfrm>
                <a:off x="2208" y="1008"/>
                <a:ext cx="120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>
                    <a:latin typeface="Comic Sans MS" pitchFamily="66" charset="0"/>
                  </a:rPr>
                  <a:t>ALU</a:t>
                </a:r>
              </a:p>
            </p:txBody>
          </p:sp>
          <p:sp>
            <p:nvSpPr>
              <p:cNvPr id="21517" name="Rectangle 15"/>
              <p:cNvSpPr>
                <a:spLocks noChangeArrowheads="1"/>
              </p:cNvSpPr>
              <p:nvPr/>
            </p:nvSpPr>
            <p:spPr bwMode="auto">
              <a:xfrm>
                <a:off x="2112" y="912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  <p:grpSp>
          <p:nvGrpSpPr>
            <p:cNvPr id="21513" name="Group 16"/>
            <p:cNvGrpSpPr>
              <a:grpSpLocks/>
            </p:cNvGrpSpPr>
            <p:nvPr/>
          </p:nvGrpSpPr>
          <p:grpSpPr bwMode="auto">
            <a:xfrm>
              <a:off x="2112" y="1440"/>
              <a:ext cx="1392" cy="384"/>
              <a:chOff x="2112" y="1440"/>
              <a:chExt cx="1392" cy="384"/>
            </a:xfrm>
          </p:grpSpPr>
          <p:sp>
            <p:nvSpPr>
              <p:cNvPr id="21514" name="Text Box 17"/>
              <p:cNvSpPr txBox="1">
                <a:spLocks noChangeArrowheads="1"/>
              </p:cNvSpPr>
              <p:nvPr/>
            </p:nvSpPr>
            <p:spPr bwMode="auto">
              <a:xfrm>
                <a:off x="2208" y="1536"/>
                <a:ext cx="120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>
                    <a:latin typeface="Comic Sans MS" pitchFamily="66" charset="0"/>
                  </a:rPr>
                  <a:t>Registers</a:t>
                </a:r>
                <a:endParaRPr lang="en-US" sz="1400">
                  <a:latin typeface="Comic Sans MS" pitchFamily="66" charset="0"/>
                </a:endParaRPr>
              </a:p>
            </p:txBody>
          </p:sp>
          <p:sp>
            <p:nvSpPr>
              <p:cNvPr id="21515" name="Rectangle 18"/>
              <p:cNvSpPr>
                <a:spLocks noChangeArrowheads="1"/>
              </p:cNvSpPr>
              <p:nvPr/>
            </p:nvSpPr>
            <p:spPr bwMode="auto">
              <a:xfrm>
                <a:off x="2112" y="1440"/>
                <a:ext cx="1392" cy="3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ar-EG"/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8535987" cy="1538287"/>
          </a:xfrm>
        </p:spPr>
        <p:txBody>
          <a:bodyPr/>
          <a:lstStyle/>
          <a:p>
            <a:r>
              <a:rPr lang="en-US" altLang="en-US" sz="4000" smtClean="0"/>
              <a:t>Micro-Ops Transfer</a:t>
            </a:r>
            <a:br>
              <a:rPr lang="en-US" altLang="en-US" sz="4000" smtClean="0"/>
            </a:br>
            <a:r>
              <a:rPr lang="en-US" altLang="en-US" sz="4000" smtClean="0"/>
              <a:t>Bus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Char char="w"/>
            </a:pPr>
            <a:r>
              <a:rPr lang="en-US" altLang="en-US" sz="2400" smtClean="0"/>
              <a:t>A bus consists of a set of parallel data lines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w"/>
            </a:pPr>
            <a:r>
              <a:rPr lang="en-US" altLang="en-US" sz="2400" smtClean="0"/>
              <a:t>To transfer data using a bus: connect the output of the source register to the bus; connect the input of the target register to the bus; when the clock pulse arrives, the transfer occurs</a:t>
            </a:r>
            <a:endParaRPr lang="en-US" altLang="en-US" sz="200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lvl="1" algn="ctr">
              <a:buFont typeface="Wingdings" pitchFamily="2" charset="2"/>
              <a:buNone/>
            </a:pPr>
            <a:r>
              <a:rPr lang="en-US" altLang="en-US" sz="2400" smtClean="0"/>
              <a:t>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2195513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Times New Roman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1800">
              <a:cs typeface="Times New Roman" pitchFamily="18" charset="0"/>
            </a:endParaRP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0" y="3840163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cs typeface="Times New Roman" pitchFamily="18" charset="0"/>
            </a:endParaRPr>
          </a:p>
        </p:txBody>
      </p:sp>
      <p:pic>
        <p:nvPicPr>
          <p:cNvPr id="16391" name="Picture 7" descr="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95800"/>
            <a:ext cx="48688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40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79381D-E4DB-4FC1-8CA6-0AB938B2AFB2}" type="slidenum">
              <a:rPr lang="ar-SA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4270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Bus and Memory transfers</a:t>
            </a:r>
          </a:p>
        </p:txBody>
      </p:sp>
      <p:pic>
        <p:nvPicPr>
          <p:cNvPr id="17412" name="Picture 3" descr="fig4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92150"/>
            <a:ext cx="8135937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52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46F1A4-13B2-4270-89D7-804F91E7C7D1}" type="slidenum">
              <a:rPr lang="ar-SA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pic>
        <p:nvPicPr>
          <p:cNvPr id="18435" name="Picture 2" descr="table4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04813"/>
            <a:ext cx="4824413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107950" y="6015038"/>
            <a:ext cx="9080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The content of register C is placed on the bus, and the content of the bus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is loaded into register A by activating its load control input.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356100" y="3644900"/>
            <a:ext cx="3384550" cy="1079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ar-SA" altLang="en-US" sz="1800">
              <a:cs typeface="Times New Roman" pitchFamily="18" charset="0"/>
            </a:endParaRPr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4071938"/>
            <a:ext cx="2381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929063"/>
            <a:ext cx="26289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000625"/>
            <a:ext cx="30670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564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94F913-F54A-4BCE-B4FB-8CF7EFA5F5FB}" type="slidenum">
              <a:rPr lang="ar-SA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9459" name="Rectangle 1"/>
          <p:cNvSpPr>
            <a:spLocks noChangeArrowheads="1"/>
          </p:cNvSpPr>
          <p:nvPr/>
        </p:nvSpPr>
        <p:spPr bwMode="auto">
          <a:xfrm>
            <a:off x="0" y="1071563"/>
            <a:ext cx="90471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Low">
              <a:spcBef>
                <a:spcPct val="0"/>
              </a:spcBef>
              <a:buFontTx/>
              <a:buNone/>
            </a:pPr>
            <a:r>
              <a:rPr lang="en-US" altLang="en-US" sz="2400" b="1" i="1" u="sng">
                <a:latin typeface="Trebuchet MS" pitchFamily="34" charset="0"/>
                <a:cs typeface="Times New Roman" pitchFamily="18" charset="0"/>
              </a:rPr>
              <a:t>Question</a:t>
            </a:r>
            <a:endParaRPr lang="en-US" altLang="en-US" sz="2400">
              <a:cs typeface="Times New Roman" pitchFamily="18" charset="0"/>
            </a:endParaRPr>
          </a:p>
          <a:p>
            <a:pPr algn="justLow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rebuchet MS" pitchFamily="34" charset="0"/>
                <a:cs typeface="Times New Roman" pitchFamily="18" charset="0"/>
              </a:rPr>
              <a:t>A digital computer has a common bus system for 16 registers of </a:t>
            </a:r>
          </a:p>
          <a:p>
            <a:pPr algn="justLow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rebuchet MS" pitchFamily="34" charset="0"/>
                <a:cs typeface="Times New Roman" pitchFamily="18" charset="0"/>
              </a:rPr>
              <a:t>32 bit each. The bus is constructed with multiplexers.</a:t>
            </a:r>
            <a:endParaRPr lang="en-US" altLang="en-US" sz="2400">
              <a:cs typeface="Times New Roman" pitchFamily="18" charset="0"/>
            </a:endParaRPr>
          </a:p>
          <a:p>
            <a:pPr algn="justLow">
              <a:spcBef>
                <a:spcPct val="0"/>
              </a:spcBef>
            </a:pPr>
            <a:r>
              <a:rPr lang="en-US" altLang="en-US" sz="2400">
                <a:latin typeface="Trebuchet MS" pitchFamily="34" charset="0"/>
                <a:cs typeface="Times New Roman" pitchFamily="18" charset="0"/>
              </a:rPr>
              <a:t>How many selection inputs are there is each multiplexer?</a:t>
            </a:r>
            <a:endParaRPr lang="en-US" altLang="en-US" sz="2400">
              <a:cs typeface="Times New Roman" pitchFamily="18" charset="0"/>
            </a:endParaRPr>
          </a:p>
          <a:p>
            <a:pPr algn="justLow">
              <a:spcBef>
                <a:spcPct val="0"/>
              </a:spcBef>
            </a:pPr>
            <a:r>
              <a:rPr lang="en-US" altLang="en-US" sz="2400">
                <a:latin typeface="Trebuchet MS" pitchFamily="34" charset="0"/>
                <a:cs typeface="Times New Roman" pitchFamily="18" charset="0"/>
              </a:rPr>
              <a:t>What size of multiplexers is needed?</a:t>
            </a:r>
            <a:endParaRPr lang="en-US" altLang="en-US" sz="2400">
              <a:cs typeface="Times New Roman" pitchFamily="18" charset="0"/>
            </a:endParaRPr>
          </a:p>
          <a:p>
            <a:pPr algn="justLow">
              <a:spcBef>
                <a:spcPct val="0"/>
              </a:spcBef>
            </a:pPr>
            <a:r>
              <a:rPr lang="en-US" altLang="en-US" sz="2400">
                <a:latin typeface="Trebuchet MS" pitchFamily="34" charset="0"/>
                <a:cs typeface="Times New Roman" pitchFamily="18" charset="0"/>
              </a:rPr>
              <a:t>How many multiplexers are there in the bus?</a:t>
            </a:r>
            <a:endParaRPr lang="en-US" altLang="en-US" sz="2400"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404FD8-3298-49DD-8E50-9DB18F209E2F}" type="slidenum">
              <a:rPr lang="ar-SA" smtClean="0"/>
              <a:pPr/>
              <a:t>9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229600" cy="561975"/>
          </a:xfrm>
        </p:spPr>
        <p:txBody>
          <a:bodyPr/>
          <a:lstStyle/>
          <a:p>
            <a:pPr eaLnBrk="1" hangingPunct="1"/>
            <a:r>
              <a:rPr lang="en-US" sz="3200" smtClean="0"/>
              <a:t>Register files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4465638" cy="5761037"/>
          </a:xfrm>
        </p:spPr>
        <p:txBody>
          <a:bodyPr/>
          <a:lstStyle/>
          <a:p>
            <a:pPr eaLnBrk="1" hangingPunct="1"/>
            <a:r>
              <a:rPr lang="en-US" smtClean="0"/>
              <a:t>Modern processors contain a number of registers grouped together in a </a:t>
            </a:r>
            <a:r>
              <a:rPr lang="en-US" smtClean="0">
                <a:solidFill>
                  <a:srgbClr val="FF0000"/>
                </a:solidFill>
              </a:rPr>
              <a:t>register file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Much like words stored in a RAM, individual registers are identified by an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Here is a block symbol for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2</a:t>
            </a:r>
            <a:r>
              <a:rPr lang="en-US" baseline="50000" smtClean="0"/>
              <a:t>k</a:t>
            </a:r>
            <a:r>
              <a:rPr lang="en-US" smtClean="0"/>
              <a:t> x n register file.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There are 2</a:t>
            </a:r>
            <a:r>
              <a:rPr lang="en-US" sz="2000" baseline="50000" smtClean="0"/>
              <a:t>k</a:t>
            </a:r>
            <a:r>
              <a:rPr lang="en-US" sz="2000" smtClean="0"/>
              <a:t> registers, so register addresses are k bits long.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Each register holds an n-bit word, so the data inputs and outputs are n bits wide.</a:t>
            </a: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4808538" y="188913"/>
            <a:ext cx="4300537" cy="3629025"/>
            <a:chOff x="1488" y="1488"/>
            <a:chExt cx="2833" cy="2441"/>
          </a:xfrm>
        </p:grpSpPr>
        <p:sp>
          <p:nvSpPr>
            <p:cNvPr id="22534" name="Line 5"/>
            <p:cNvSpPr>
              <a:spLocks noChangeShapeType="1"/>
            </p:cNvSpPr>
            <p:nvPr/>
          </p:nvSpPr>
          <p:spPr bwMode="auto">
            <a:xfrm flipV="1">
              <a:off x="3168" y="3520"/>
              <a:ext cx="168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2535" name="Text Box 6"/>
            <p:cNvSpPr txBox="1">
              <a:spLocks noChangeArrowheads="1"/>
            </p:cNvSpPr>
            <p:nvPr/>
          </p:nvSpPr>
          <p:spPr bwMode="auto">
            <a:xfrm>
              <a:off x="3120" y="3408"/>
              <a:ext cx="174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2536" name="Line 7"/>
            <p:cNvSpPr>
              <a:spLocks noChangeShapeType="1"/>
            </p:cNvSpPr>
            <p:nvPr/>
          </p:nvSpPr>
          <p:spPr bwMode="auto">
            <a:xfrm flipV="1">
              <a:off x="2551" y="3504"/>
              <a:ext cx="185" cy="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2496" y="3408"/>
              <a:ext cx="174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 flipV="1">
              <a:off x="2880" y="1776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2539" name="Text Box 10"/>
            <p:cNvSpPr txBox="1">
              <a:spLocks noChangeArrowheads="1"/>
            </p:cNvSpPr>
            <p:nvPr/>
          </p:nvSpPr>
          <p:spPr bwMode="auto">
            <a:xfrm>
              <a:off x="2832" y="1680"/>
              <a:ext cx="173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 flipH="1">
              <a:off x="1920" y="2353"/>
              <a:ext cx="96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2541" name="Text Box 12"/>
            <p:cNvSpPr txBox="1">
              <a:spLocks noChangeArrowheads="1"/>
            </p:cNvSpPr>
            <p:nvPr/>
          </p:nvSpPr>
          <p:spPr bwMode="auto">
            <a:xfrm>
              <a:off x="1824" y="2880"/>
              <a:ext cx="175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 flipH="1">
              <a:off x="1920" y="2928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2543" name="Text Box 14"/>
            <p:cNvSpPr txBox="1">
              <a:spLocks noChangeArrowheads="1"/>
            </p:cNvSpPr>
            <p:nvPr/>
          </p:nvSpPr>
          <p:spPr bwMode="auto">
            <a:xfrm>
              <a:off x="3744" y="2880"/>
              <a:ext cx="175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 flipH="1">
              <a:off x="3840" y="2928"/>
              <a:ext cx="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2545" name="Text Box 16"/>
            <p:cNvSpPr txBox="1">
              <a:spLocks noChangeArrowheads="1"/>
            </p:cNvSpPr>
            <p:nvPr/>
          </p:nvSpPr>
          <p:spPr bwMode="auto">
            <a:xfrm>
              <a:off x="1824" y="2304"/>
              <a:ext cx="175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22546" name="Text Box 17"/>
            <p:cNvSpPr txBox="1">
              <a:spLocks noChangeArrowheads="1"/>
            </p:cNvSpPr>
            <p:nvPr/>
          </p:nvSpPr>
          <p:spPr bwMode="auto">
            <a:xfrm>
              <a:off x="2737" y="2015"/>
              <a:ext cx="432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 data</a:t>
              </a:r>
            </a:p>
          </p:txBody>
        </p:sp>
        <p:sp>
          <p:nvSpPr>
            <p:cNvPr id="22547" name="Text Box 18"/>
            <p:cNvSpPr txBox="1">
              <a:spLocks noChangeArrowheads="1"/>
            </p:cNvSpPr>
            <p:nvPr/>
          </p:nvSpPr>
          <p:spPr bwMode="auto">
            <a:xfrm>
              <a:off x="2159" y="2160"/>
              <a:ext cx="405" cy="18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Write</a:t>
              </a:r>
            </a:p>
          </p:txBody>
        </p:sp>
        <p:sp>
          <p:nvSpPr>
            <p:cNvPr id="22548" name="Text Box 19"/>
            <p:cNvSpPr txBox="1">
              <a:spLocks noChangeArrowheads="1"/>
            </p:cNvSpPr>
            <p:nvPr/>
          </p:nvSpPr>
          <p:spPr bwMode="auto">
            <a:xfrm>
              <a:off x="2159" y="2352"/>
              <a:ext cx="594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 address</a:t>
              </a:r>
            </a:p>
          </p:txBody>
        </p:sp>
        <p:sp>
          <p:nvSpPr>
            <p:cNvPr id="22549" name="Text Box 20"/>
            <p:cNvSpPr txBox="1">
              <a:spLocks noChangeArrowheads="1"/>
            </p:cNvSpPr>
            <p:nvPr/>
          </p:nvSpPr>
          <p:spPr bwMode="auto">
            <a:xfrm>
              <a:off x="2159" y="2928"/>
              <a:ext cx="595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 address</a:t>
              </a:r>
            </a:p>
          </p:txBody>
        </p:sp>
        <p:sp>
          <p:nvSpPr>
            <p:cNvPr id="22550" name="Text Box 21"/>
            <p:cNvSpPr txBox="1">
              <a:spLocks noChangeArrowheads="1"/>
            </p:cNvSpPr>
            <p:nvPr/>
          </p:nvSpPr>
          <p:spPr bwMode="auto">
            <a:xfrm>
              <a:off x="3120" y="2928"/>
              <a:ext cx="586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 address</a:t>
              </a:r>
            </a:p>
          </p:txBody>
        </p:sp>
        <p:sp>
          <p:nvSpPr>
            <p:cNvPr id="22551" name="Text Box 22"/>
            <p:cNvSpPr txBox="1">
              <a:spLocks noChangeArrowheads="1"/>
            </p:cNvSpPr>
            <p:nvPr/>
          </p:nvSpPr>
          <p:spPr bwMode="auto">
            <a:xfrm>
              <a:off x="2400" y="3168"/>
              <a:ext cx="433" cy="18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 data</a:t>
              </a:r>
            </a:p>
          </p:txBody>
        </p:sp>
        <p:sp>
          <p:nvSpPr>
            <p:cNvPr id="22552" name="Text Box 23"/>
            <p:cNvSpPr txBox="1">
              <a:spLocks noChangeArrowheads="1"/>
            </p:cNvSpPr>
            <p:nvPr/>
          </p:nvSpPr>
          <p:spPr bwMode="auto">
            <a:xfrm>
              <a:off x="3024" y="3168"/>
              <a:ext cx="424" cy="18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 data</a:t>
              </a:r>
            </a:p>
          </p:txBody>
        </p:sp>
        <p:sp>
          <p:nvSpPr>
            <p:cNvPr id="22553" name="Text Box 24"/>
            <p:cNvSpPr txBox="1">
              <a:spLocks noChangeArrowheads="1"/>
            </p:cNvSpPr>
            <p:nvPr/>
          </p:nvSpPr>
          <p:spPr bwMode="auto">
            <a:xfrm>
              <a:off x="2544" y="2592"/>
              <a:ext cx="753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Register File</a:t>
              </a:r>
            </a:p>
          </p:txBody>
        </p:sp>
        <p:sp>
          <p:nvSpPr>
            <p:cNvPr id="22554" name="Text Box 25"/>
            <p:cNvSpPr txBox="1">
              <a:spLocks noChangeArrowheads="1"/>
            </p:cNvSpPr>
            <p:nvPr/>
          </p:nvSpPr>
          <p:spPr bwMode="auto">
            <a:xfrm>
              <a:off x="2880" y="1488"/>
              <a:ext cx="193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</a:t>
              </a:r>
            </a:p>
          </p:txBody>
        </p:sp>
        <p:sp>
          <p:nvSpPr>
            <p:cNvPr id="22555" name="Text Box 26"/>
            <p:cNvSpPr txBox="1">
              <a:spLocks noChangeArrowheads="1"/>
            </p:cNvSpPr>
            <p:nvPr/>
          </p:nvSpPr>
          <p:spPr bwMode="auto">
            <a:xfrm>
              <a:off x="1488" y="2160"/>
              <a:ext cx="289" cy="18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WR</a:t>
              </a:r>
            </a:p>
          </p:txBody>
        </p:sp>
        <p:sp>
          <p:nvSpPr>
            <p:cNvPr id="22556" name="Text Box 27"/>
            <p:cNvSpPr txBox="1">
              <a:spLocks noChangeArrowheads="1"/>
            </p:cNvSpPr>
            <p:nvPr/>
          </p:nvSpPr>
          <p:spPr bwMode="auto">
            <a:xfrm>
              <a:off x="1488" y="2352"/>
              <a:ext cx="267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DA</a:t>
              </a:r>
            </a:p>
          </p:txBody>
        </p:sp>
        <p:sp>
          <p:nvSpPr>
            <p:cNvPr id="22557" name="Text Box 28"/>
            <p:cNvSpPr txBox="1">
              <a:spLocks noChangeArrowheads="1"/>
            </p:cNvSpPr>
            <p:nvPr/>
          </p:nvSpPr>
          <p:spPr bwMode="auto">
            <a:xfrm>
              <a:off x="1488" y="2928"/>
              <a:ext cx="268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AA</a:t>
              </a:r>
            </a:p>
          </p:txBody>
        </p:sp>
        <p:sp>
          <p:nvSpPr>
            <p:cNvPr id="22558" name="Text Box 29"/>
            <p:cNvSpPr txBox="1">
              <a:spLocks noChangeArrowheads="1"/>
            </p:cNvSpPr>
            <p:nvPr/>
          </p:nvSpPr>
          <p:spPr bwMode="auto">
            <a:xfrm>
              <a:off x="2544" y="3744"/>
              <a:ext cx="195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2559" name="Text Box 30"/>
            <p:cNvSpPr txBox="1">
              <a:spLocks noChangeArrowheads="1"/>
            </p:cNvSpPr>
            <p:nvPr/>
          </p:nvSpPr>
          <p:spPr bwMode="auto">
            <a:xfrm>
              <a:off x="3168" y="3744"/>
              <a:ext cx="185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22560" name="Text Box 31"/>
            <p:cNvSpPr txBox="1">
              <a:spLocks noChangeArrowheads="1"/>
            </p:cNvSpPr>
            <p:nvPr/>
          </p:nvSpPr>
          <p:spPr bwMode="auto">
            <a:xfrm>
              <a:off x="4032" y="2928"/>
              <a:ext cx="289" cy="18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latin typeface="Comic Sans MS" pitchFamily="66" charset="0"/>
                </a:rPr>
                <a:t> BA</a:t>
              </a:r>
            </a:p>
          </p:txBody>
        </p:sp>
        <p:sp>
          <p:nvSpPr>
            <p:cNvPr id="22561" name="Rectangle 32"/>
            <p:cNvSpPr>
              <a:spLocks noChangeArrowheads="1"/>
            </p:cNvSpPr>
            <p:nvPr/>
          </p:nvSpPr>
          <p:spPr bwMode="auto">
            <a:xfrm>
              <a:off x="2160" y="2016"/>
              <a:ext cx="1488" cy="1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2562" name="Line 33"/>
            <p:cNvSpPr>
              <a:spLocks noChangeShapeType="1"/>
            </p:cNvSpPr>
            <p:nvPr/>
          </p:nvSpPr>
          <p:spPr bwMode="auto">
            <a:xfrm flipH="1">
              <a:off x="3648" y="302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2563" name="Line 34"/>
            <p:cNvSpPr>
              <a:spLocks noChangeShapeType="1"/>
            </p:cNvSpPr>
            <p:nvPr/>
          </p:nvSpPr>
          <p:spPr bwMode="auto">
            <a:xfrm>
              <a:off x="1728" y="302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2564" name="Line 35"/>
            <p:cNvSpPr>
              <a:spLocks noChangeShapeType="1"/>
            </p:cNvSpPr>
            <p:nvPr/>
          </p:nvSpPr>
          <p:spPr bwMode="auto">
            <a:xfrm>
              <a:off x="1728" y="2448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2565" name="Line 36"/>
            <p:cNvSpPr>
              <a:spLocks noChangeShapeType="1"/>
            </p:cNvSpPr>
            <p:nvPr/>
          </p:nvSpPr>
          <p:spPr bwMode="auto">
            <a:xfrm>
              <a:off x="1728" y="225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2566" name="Line 37"/>
            <p:cNvSpPr>
              <a:spLocks noChangeShapeType="1"/>
            </p:cNvSpPr>
            <p:nvPr/>
          </p:nvSpPr>
          <p:spPr bwMode="auto">
            <a:xfrm rot="5400000">
              <a:off x="2448" y="35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2567" name="Line 38"/>
            <p:cNvSpPr>
              <a:spLocks noChangeShapeType="1"/>
            </p:cNvSpPr>
            <p:nvPr/>
          </p:nvSpPr>
          <p:spPr bwMode="auto">
            <a:xfrm rot="5400000">
              <a:off x="3072" y="35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22568" name="Line 39"/>
            <p:cNvSpPr>
              <a:spLocks noChangeShapeType="1"/>
            </p:cNvSpPr>
            <p:nvPr/>
          </p:nvSpPr>
          <p:spPr bwMode="auto">
            <a:xfrm rot="5400000">
              <a:off x="2784" y="182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ar-SA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2423</Words>
  <Application>Microsoft Office PowerPoint</Application>
  <PresentationFormat>On-screen Show (4:3)</PresentationFormat>
  <Paragraphs>633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Default Design</vt:lpstr>
      <vt:lpstr>Clip</vt:lpstr>
      <vt:lpstr>Bitmap Image</vt:lpstr>
      <vt:lpstr>Document</vt:lpstr>
      <vt:lpstr>PowerPoint Presentation</vt:lpstr>
      <vt:lpstr>PowerPoint Presentation</vt:lpstr>
      <vt:lpstr>An overview of CPU design</vt:lpstr>
      <vt:lpstr>What’s in a CPU?</vt:lpstr>
      <vt:lpstr>Micro-Ops Transfer Bus</vt:lpstr>
      <vt:lpstr>PowerPoint Presentation</vt:lpstr>
      <vt:lpstr>PowerPoint Presentation</vt:lpstr>
      <vt:lpstr>PowerPoint Presentation</vt:lpstr>
      <vt:lpstr>Register files</vt:lpstr>
      <vt:lpstr>Accessing the register file</vt:lpstr>
      <vt:lpstr>What’s inside the register file</vt:lpstr>
      <vt:lpstr>Explaining the register file</vt:lpstr>
      <vt:lpstr>The all-important ALU</vt:lpstr>
      <vt:lpstr>ALU functions</vt:lpstr>
      <vt:lpstr>My first datapath</vt:lpstr>
      <vt:lpstr>An example computation</vt:lpstr>
      <vt:lpstr>Two questions</vt:lpstr>
      <vt:lpstr>We can access RAM also</vt:lpstr>
      <vt:lpstr>Reading from RAM</vt:lpstr>
      <vt:lpstr>Notes about this setup</vt:lpstr>
      <vt:lpstr>Memory transfer notation</vt:lpstr>
      <vt:lpstr>Example sequence of operations</vt:lpstr>
      <vt:lpstr>R3  M[R0]</vt:lpstr>
      <vt:lpstr>R3  R3 + 1</vt:lpstr>
      <vt:lpstr>M[R0]  R3</vt:lpstr>
      <vt:lpstr>Constant in</vt:lpstr>
      <vt:lpstr>Summary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Dr M A Berbar</dc:creator>
  <cp:lastModifiedBy>Md Saiful Islam, PhD</cp:lastModifiedBy>
  <cp:revision>69</cp:revision>
  <dcterms:created xsi:type="dcterms:W3CDTF">2005-12-02T21:18:33Z</dcterms:created>
  <dcterms:modified xsi:type="dcterms:W3CDTF">2016-12-13T06:31:50Z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E09F5D3B-2725-42FD-9324-8E3FD42501F1</vt:lpwstr>
  </property>
  <property fmtid="{D5CDD505-2E9C-101B-9397-08002B2CF9AE}" pid="3" name="ArticulatePath">
    <vt:lpwstr>Chapter5 CSC220</vt:lpwstr>
  </property>
</Properties>
</file>