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3"/>
  </p:notesMasterIdLst>
  <p:handoutMasterIdLst>
    <p:handoutMasterId r:id="rId34"/>
  </p:handoutMasterIdLst>
  <p:sldIdLst>
    <p:sldId id="256" r:id="rId3"/>
    <p:sldId id="369" r:id="rId4"/>
    <p:sldId id="440" r:id="rId5"/>
    <p:sldId id="367" r:id="rId6"/>
    <p:sldId id="370" r:id="rId7"/>
    <p:sldId id="452" r:id="rId8"/>
    <p:sldId id="453" r:id="rId9"/>
    <p:sldId id="454" r:id="rId10"/>
    <p:sldId id="455" r:id="rId11"/>
    <p:sldId id="456" r:id="rId12"/>
    <p:sldId id="457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441" r:id="rId23"/>
    <p:sldId id="442" r:id="rId24"/>
    <p:sldId id="443" r:id="rId25"/>
    <p:sldId id="451" r:id="rId26"/>
    <p:sldId id="392" r:id="rId27"/>
    <p:sldId id="393" r:id="rId28"/>
    <p:sldId id="394" r:id="rId29"/>
    <p:sldId id="395" r:id="rId30"/>
    <p:sldId id="406" r:id="rId31"/>
    <p:sldId id="407" r:id="rId32"/>
  </p:sldIdLst>
  <p:sldSz cx="9144000" cy="6858000" type="screen4x3"/>
  <p:notesSz cx="7102475" cy="102346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8000"/>
    <a:srgbClr val="0066CC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39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04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76" tIns="50139" rIns="100276" bIns="50139" numCol="1" anchor="t" anchorCtr="0" compatLnSpc="1">
            <a:prstTxWarp prst="textNoShape">
              <a:avLst/>
            </a:prstTxWarp>
          </a:bodyPr>
          <a:lstStyle>
            <a:lvl1pPr algn="r" defTabSz="1002946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76" tIns="50139" rIns="100276" bIns="50139" numCol="1" anchor="t" anchorCtr="0" compatLnSpc="1">
            <a:prstTxWarp prst="textNoShape">
              <a:avLst/>
            </a:prstTxWarp>
          </a:bodyPr>
          <a:lstStyle>
            <a:lvl1pPr defTabSz="1002946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76" tIns="50139" rIns="100276" bIns="50139" numCol="1" anchor="b" anchorCtr="0" compatLnSpc="1">
            <a:prstTxWarp prst="textNoShape">
              <a:avLst/>
            </a:prstTxWarp>
          </a:bodyPr>
          <a:lstStyle>
            <a:lvl1pPr algn="r" defTabSz="1002946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76" tIns="50139" rIns="100276" bIns="50139" numCol="1" anchor="b" anchorCtr="0" compatLnSpc="1">
            <a:prstTxWarp prst="textNoShape">
              <a:avLst/>
            </a:prstTxWarp>
          </a:bodyPr>
          <a:lstStyle>
            <a:lvl1pPr defTabSz="1002946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EB037D-6CE2-4BBE-80E3-97D9064426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9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C710C90-0176-4420-8C78-D82295E609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01A39-1330-4EF4-B2D7-7F7DEAABB793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100638" cy="38242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10175" cy="4605338"/>
          </a:xfrm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81327C7C-04D5-4083-B3AB-B1BAC4595ABF}" type="slidenum">
              <a:rPr lang="ar-SA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D4964-AB06-4B24-A93B-F9D9FA2CA1F2}" type="slidenum">
              <a:rPr lang="ar-SA" smtClean="0"/>
              <a:pPr/>
              <a:t>24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100638" cy="38242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10175" cy="4605337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374AD-67EE-46CD-92F6-38285B2032A5}" type="slidenum">
              <a:rPr lang="ar-SA" smtClean="0"/>
              <a:pPr/>
              <a:t>26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100638" cy="38242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10175" cy="4605337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675A5-F315-4F22-9DCB-7BA81E76B70C}" type="slidenum">
              <a:rPr lang="ar-SA" smtClean="0"/>
              <a:pPr/>
              <a:t>27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100638" cy="38242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10175" cy="4605337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AB87F-22B2-44E3-9E86-D925EB55CBD8}" type="slidenum">
              <a:rPr lang="ar-SA" smtClean="0"/>
              <a:pPr/>
              <a:t>28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100638" cy="38242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10175" cy="4605337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545A5-CDAF-48E1-926D-CABD1F966509}" type="slidenum">
              <a:rPr lang="ar-SA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100638" cy="38242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10175" cy="4605337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D66D8-6FA3-43D4-A547-3442B08EB21D}" type="slidenum">
              <a:rPr lang="ar-SA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100638" cy="38242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10175" cy="4605337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392AF-4E81-4745-BFE0-104B182F134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8700-E267-496B-BDB5-227EF4645C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188913"/>
            <a:ext cx="2078037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81713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0AC21-1792-4137-88B0-BE26047B5DD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3550" y="844550"/>
            <a:ext cx="8216900" cy="63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EG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457200"/>
            <a:ext cx="8229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914400"/>
            <a:ext cx="82296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B8D77C9-84C0-4C50-AD40-B3589FF38A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C542F-24A0-4D4E-8E61-A0DB4BE281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54D99-5801-437F-AC72-F34CFC8C5B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77056-B9C7-4675-8B96-731F1A95F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B3B63-7D4C-4D6E-BDC3-3A1F842C4A8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A400-6CAA-49C3-8410-0630E311FC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89B3-67BA-45D9-8E7E-3FF0309A95E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49E1-F9D5-40DC-BCA4-969BD3B4FF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6EFF6-58C1-4A0F-9921-BE91A7B58A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1FD1E-DAE2-4307-A6E3-37856E855E1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19C82-3747-4D18-B561-7547B44A71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A31C1-9CBA-4E85-B33A-27EC8C2CFA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C7715-8A00-4D69-9468-6479A3ABB47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63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9EB08-61DA-48D6-8D88-DFD1214E0DE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5F287-BEFE-4240-BEBA-02D21129312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C3B6B-E397-4A63-9D0D-C3DA1E6B93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BF7B-823D-407B-8D29-49B59EE878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7E05A-B88C-4E06-829A-4A888185D0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65517-BF27-47FE-B784-CF6F4EBB1C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C4B0-A6DF-4922-B57A-F1D40640ED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FF5AAA7-849A-4B81-911A-B6630F0EC9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EE74F96E-A013-4B7E-8BDE-EC62D48E647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463550" y="692150"/>
            <a:ext cx="8216900" cy="63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25000"/>
        <a:buChar char="–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C7933-506D-46B0-8197-4F52EAB149CB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944"/>
            <a:ext cx="6400800" cy="2713856"/>
          </a:xfrm>
        </p:spPr>
        <p:txBody>
          <a:bodyPr/>
          <a:lstStyle/>
          <a:p>
            <a:pPr eaLnBrk="1" hangingPunct="1"/>
            <a:r>
              <a:rPr lang="en-US" b="1" dirty="0"/>
              <a:t>Unit </a:t>
            </a:r>
            <a:r>
              <a:rPr lang="en-US" b="1" dirty="0" smtClean="0"/>
              <a:t>12</a:t>
            </a:r>
            <a:endParaRPr lang="en-US" b="1" dirty="0"/>
          </a:p>
          <a:p>
            <a:pPr eaLnBrk="1" hangingPunct="1"/>
            <a:r>
              <a:rPr lang="en-US" b="1" dirty="0" smtClean="0"/>
              <a:t>CPU </a:t>
            </a:r>
            <a:r>
              <a:rPr lang="en-US" b="1" dirty="0" smtClean="0"/>
              <a:t>programming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0538" y="1392238"/>
            <a:ext cx="503078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en-US" sz="1600"/>
              <a:t>College of Computer and Information Sciences</a:t>
            </a:r>
            <a:endParaRPr lang="en-US" altLang="en-US" sz="2000"/>
          </a:p>
          <a:p>
            <a:pPr algn="ctr"/>
            <a:r>
              <a:rPr lang="en-US" altLang="en-US" sz="1600"/>
              <a:t>Department of Computer Science </a:t>
            </a:r>
            <a:endParaRPr lang="en-US" altLang="en-US" sz="1600">
              <a:latin typeface="Calibri" pitchFamily="34" charset="0"/>
              <a:ea typeface="Calibri" pitchFamily="34" charset="0"/>
              <a:cs typeface="Arial" charset="0"/>
            </a:endParaRPr>
          </a:p>
          <a:p>
            <a:pPr algn="ctr"/>
            <a:r>
              <a:rPr lang="en-US" altLang="en-US" sz="1500" b="1">
                <a:latin typeface="Calibri" pitchFamily="34" charset="0"/>
                <a:ea typeface="Calibri" pitchFamily="34" charset="0"/>
                <a:cs typeface="Arial" charset="0"/>
              </a:rPr>
              <a:t>    </a:t>
            </a:r>
          </a:p>
          <a:p>
            <a:pPr algn="ctr"/>
            <a:r>
              <a:rPr lang="en-US" altLang="en-US" sz="1600" b="1">
                <a:latin typeface="Calibri" pitchFamily="34" charset="0"/>
                <a:ea typeface="Calibri" pitchFamily="34" charset="0"/>
                <a:cs typeface="Arial" charset="0"/>
              </a:rPr>
              <a:t> CSC 220: Computer Organization</a:t>
            </a:r>
            <a:endParaRPr lang="en-US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76238"/>
            <a:ext cx="1982788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C9BC89-993F-457E-94A9-8C6002ED372B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Register to Memory Transfers are denoted using square brackets surrounding the memory address.</a:t>
            </a:r>
          </a:p>
          <a:p>
            <a:pPr lvl="1" eaLnBrk="1" hangingPunct="1"/>
            <a:r>
              <a:rPr lang="en-US" altLang="en-US" sz="2400" smtClean="0"/>
              <a:t>e.g.   DR </a:t>
            </a:r>
            <a:r>
              <a:rPr lang="en-US" altLang="en-US" sz="2400" smtClean="0">
                <a:sym typeface="Symbol" pitchFamily="18" charset="2"/>
              </a:rPr>
              <a:t> M[AR]   (Read operation)</a:t>
            </a:r>
          </a:p>
          <a:p>
            <a:pPr lvl="1" eaLnBrk="1" hangingPunct="1"/>
            <a:r>
              <a:rPr lang="en-US" altLang="en-US" sz="2400" smtClean="0"/>
              <a:t>e.g.   </a:t>
            </a:r>
            <a:r>
              <a:rPr lang="en-US" altLang="en-US" sz="2400" smtClean="0">
                <a:sym typeface="Symbol" pitchFamily="18" charset="2"/>
              </a:rPr>
              <a:t>M[AR]  </a:t>
            </a:r>
            <a:r>
              <a:rPr lang="en-US" altLang="en-US" sz="2400" smtClean="0"/>
              <a:t>DR    </a:t>
            </a:r>
            <a:r>
              <a:rPr lang="en-US" altLang="en-US" sz="2400" smtClean="0">
                <a:sym typeface="Symbol" pitchFamily="18" charset="2"/>
              </a:rPr>
              <a:t>(Write operation)</a:t>
            </a:r>
          </a:p>
          <a:p>
            <a:pPr lvl="1" eaLnBrk="1" hangingPunct="1"/>
            <a:endParaRPr lang="en-US" altLang="en-US" sz="2400" smtClean="0">
              <a:sym typeface="Symbol" pitchFamily="18" charset="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65400"/>
            <a:ext cx="80645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31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42D513-5A54-44CB-911C-EA2265C44BFD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84963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6551612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124075" y="3284538"/>
            <a:ext cx="400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Examples of Arithmetic  Microoperations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27313" y="6308725"/>
            <a:ext cx="354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Examples of Logic  Microoperations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5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2016B-B1F0-45F4-8E87-636A68F2022A}" type="slidenum">
              <a:rPr lang="ar-SA"/>
              <a:pPr>
                <a:defRPr/>
              </a:pPr>
              <a:t>12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and machine languages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Machine language instructions are sequences of bits in a specific order. </a:t>
            </a:r>
          </a:p>
          <a:p>
            <a:r>
              <a:rPr lang="en-US" sz="1800" smtClean="0"/>
              <a:t>To make things simpler, people typically use </a:t>
            </a:r>
            <a:r>
              <a:rPr lang="en-US" sz="1800" smtClean="0">
                <a:solidFill>
                  <a:srgbClr val="FF0033"/>
                </a:solidFill>
              </a:rPr>
              <a:t>assembly language</a:t>
            </a:r>
            <a:r>
              <a:rPr lang="en-US" sz="1800" smtClean="0"/>
              <a:t>.</a:t>
            </a:r>
          </a:p>
          <a:p>
            <a:pPr lvl="1"/>
            <a:r>
              <a:rPr lang="en-US" sz="1800" smtClean="0"/>
              <a:t>We assign “mnemonic” names to operations and operands.</a:t>
            </a:r>
          </a:p>
          <a:p>
            <a:pPr lvl="1"/>
            <a:r>
              <a:rPr lang="en-US" sz="1800" smtClean="0"/>
              <a:t>There is (almost) a one-to-one correspondence between these mnemonics and machine instructions, so it is very easy to convert assembly programs to machine language.</a:t>
            </a:r>
          </a:p>
          <a:p>
            <a:r>
              <a:rPr lang="en-US" sz="1800" smtClean="0"/>
              <a:t>We’ll use assembly code this today to introduce the basic ideas, and switch to machine language next time.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895600" y="3733800"/>
          <a:ext cx="3314700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lip" r:id="rId4" imgW="5714286" imgH="3780952" progId="">
                  <p:embed/>
                </p:oleObj>
              </mc:Choice>
              <mc:Fallback>
                <p:oleObj name="Clip" r:id="rId4" imgW="5714286" imgH="378095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3314700" cy="219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D28F8-C0E7-4A34-996C-5CFED2957339}" type="slidenum">
              <a:rPr lang="ar-SA"/>
              <a:pPr>
                <a:defRPr/>
              </a:pPr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manipulation instructions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800" smtClean="0">
                <a:solidFill>
                  <a:srgbClr val="FF0033"/>
                </a:solidFill>
              </a:rPr>
              <a:t>Data manipulation</a:t>
            </a:r>
            <a:r>
              <a:rPr lang="en-US" sz="1800" smtClean="0"/>
              <a:t> instructions correspond to ALU operations. </a:t>
            </a:r>
          </a:p>
          <a:p>
            <a:r>
              <a:rPr lang="en-US" sz="1800" smtClean="0"/>
              <a:t>For example, here is a possible addition instruction, and its equivalent using our register transfer notation: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This is similar to a high-level programming statement like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R0 = R1 + R2</a:t>
            </a:r>
          </a:p>
          <a:p>
            <a:r>
              <a:rPr lang="en-US" sz="1800" smtClean="0"/>
              <a:t>Here, all of the operands are registers.</a:t>
            </a:r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914400" y="2133600"/>
            <a:ext cx="3408363" cy="1509713"/>
            <a:chOff x="3360" y="2784"/>
            <a:chExt cx="2147" cy="951"/>
          </a:xfrm>
        </p:grpSpPr>
        <p:sp>
          <p:nvSpPr>
            <p:cNvPr id="40969" name="Text Box 5"/>
            <p:cNvSpPr txBox="1">
              <a:spLocks noChangeArrowheads="1"/>
            </p:cNvSpPr>
            <p:nvPr/>
          </p:nvSpPr>
          <p:spPr bwMode="auto">
            <a:xfrm>
              <a:off x="3494" y="3156"/>
              <a:ext cx="2013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2813" eaLnBrk="0" hangingPunct="0"/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ADD</a:t>
              </a:r>
              <a:r>
                <a:rPr lang="en-US" b="1">
                  <a:latin typeface="Courier New" pitchFamily="49" charset="0"/>
                </a:rPr>
                <a:t> 	</a:t>
              </a:r>
              <a:r>
                <a:rPr lang="en-US" b="1">
                  <a:solidFill>
                    <a:srgbClr val="FF33CC"/>
                  </a:solidFill>
                  <a:latin typeface="Courier New" pitchFamily="49" charset="0"/>
                </a:rPr>
                <a:t>R0</a:t>
              </a:r>
              <a:r>
                <a:rPr lang="en-US" b="1">
                  <a:latin typeface="Courier New" pitchFamily="49" charset="0"/>
                </a:rPr>
                <a:t>, 	</a:t>
              </a:r>
              <a:r>
                <a:rPr lang="en-US" b="1">
                  <a:solidFill>
                    <a:srgbClr val="336600"/>
                  </a:solidFill>
                  <a:latin typeface="Courier New" pitchFamily="49" charset="0"/>
                </a:rPr>
                <a:t>R1</a:t>
              </a:r>
              <a:r>
                <a:rPr lang="en-US" b="1">
                  <a:latin typeface="Courier New" pitchFamily="49" charset="0"/>
                </a:rPr>
                <a:t>, 	</a:t>
              </a:r>
              <a:r>
                <a:rPr lang="en-US" b="1">
                  <a:solidFill>
                    <a:srgbClr val="336600"/>
                  </a:solidFill>
                  <a:latin typeface="Courier New" pitchFamily="49" charset="0"/>
                </a:rPr>
                <a:t>R2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40970" name="Group 6"/>
            <p:cNvGrpSpPr>
              <a:grpSpLocks/>
            </p:cNvGrpSpPr>
            <p:nvPr/>
          </p:nvGrpSpPr>
          <p:grpSpPr bwMode="auto">
            <a:xfrm>
              <a:off x="3360" y="2784"/>
              <a:ext cx="750" cy="384"/>
              <a:chOff x="3360" y="2784"/>
              <a:chExt cx="750" cy="384"/>
            </a:xfrm>
          </p:grpSpPr>
          <p:sp>
            <p:nvSpPr>
              <p:cNvPr id="40981" name="Text Box 7"/>
              <p:cNvSpPr txBox="1">
                <a:spLocks noChangeArrowheads="1"/>
              </p:cNvSpPr>
              <p:nvPr/>
            </p:nvSpPr>
            <p:spPr bwMode="auto">
              <a:xfrm>
                <a:off x="3360" y="2784"/>
                <a:ext cx="75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chemeClr val="accent2"/>
                    </a:solidFill>
                    <a:latin typeface="Comic Sans MS" pitchFamily="66" charset="0"/>
                  </a:rPr>
                  <a:t>operation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0982" name="Line 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40971" name="Group 9"/>
            <p:cNvGrpSpPr>
              <a:grpSpLocks/>
            </p:cNvGrpSpPr>
            <p:nvPr/>
          </p:nvGrpSpPr>
          <p:grpSpPr bwMode="auto">
            <a:xfrm>
              <a:off x="3792" y="3360"/>
              <a:ext cx="866" cy="375"/>
              <a:chOff x="3792" y="3360"/>
              <a:chExt cx="866" cy="375"/>
            </a:xfrm>
          </p:grpSpPr>
          <p:sp>
            <p:nvSpPr>
              <p:cNvPr id="40979" name="Text Box 10"/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66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FF33CC"/>
                    </a:solidFill>
                    <a:latin typeface="Comic Sans MS" pitchFamily="66" charset="0"/>
                  </a:rPr>
                  <a:t>destination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0980" name="Line 11"/>
              <p:cNvSpPr>
                <a:spLocks noChangeShapeType="1"/>
              </p:cNvSpPr>
              <p:nvPr/>
            </p:nvSpPr>
            <p:spPr bwMode="auto">
              <a:xfrm flipV="1">
                <a:off x="4224" y="336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40972" name="Group 12"/>
            <p:cNvGrpSpPr>
              <a:grpSpLocks/>
            </p:cNvGrpSpPr>
            <p:nvPr/>
          </p:nvGrpSpPr>
          <p:grpSpPr bwMode="auto">
            <a:xfrm>
              <a:off x="4776" y="3360"/>
              <a:ext cx="629" cy="375"/>
              <a:chOff x="4776" y="3360"/>
              <a:chExt cx="629" cy="375"/>
            </a:xfrm>
          </p:grpSpPr>
          <p:sp>
            <p:nvSpPr>
              <p:cNvPr id="40976" name="Text Box 13"/>
              <p:cNvSpPr txBox="1">
                <a:spLocks noChangeArrowheads="1"/>
              </p:cNvSpPr>
              <p:nvPr/>
            </p:nvSpPr>
            <p:spPr bwMode="auto">
              <a:xfrm>
                <a:off x="4776" y="3504"/>
                <a:ext cx="629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336600"/>
                    </a:solidFill>
                    <a:latin typeface="Comic Sans MS" pitchFamily="66" charset="0"/>
                  </a:rPr>
                  <a:t>sources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0977" name="Line 14"/>
              <p:cNvSpPr>
                <a:spLocks noChangeShapeType="1"/>
              </p:cNvSpPr>
              <p:nvPr/>
            </p:nvSpPr>
            <p:spPr bwMode="auto">
              <a:xfrm flipV="1">
                <a:off x="4800" y="336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3366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0978" name="Line 15"/>
              <p:cNvSpPr>
                <a:spLocks noChangeShapeType="1"/>
              </p:cNvSpPr>
              <p:nvPr/>
            </p:nvSpPr>
            <p:spPr bwMode="auto">
              <a:xfrm flipV="1">
                <a:off x="5376" y="336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3366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40973" name="Group 16"/>
            <p:cNvGrpSpPr>
              <a:grpSpLocks/>
            </p:cNvGrpSpPr>
            <p:nvPr/>
          </p:nvGrpSpPr>
          <p:grpSpPr bwMode="auto">
            <a:xfrm>
              <a:off x="4128" y="2784"/>
              <a:ext cx="1296" cy="336"/>
              <a:chOff x="4128" y="2784"/>
              <a:chExt cx="1296" cy="336"/>
            </a:xfrm>
          </p:grpSpPr>
          <p:sp>
            <p:nvSpPr>
              <p:cNvPr id="40974" name="Text Box 17"/>
              <p:cNvSpPr txBox="1">
                <a:spLocks noChangeArrowheads="1"/>
              </p:cNvSpPr>
              <p:nvPr/>
            </p:nvSpPr>
            <p:spPr bwMode="auto">
              <a:xfrm>
                <a:off x="4416" y="2784"/>
                <a:ext cx="721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latin typeface="Comic Sans MS" pitchFamily="66" charset="0"/>
                  </a:rPr>
                  <a:t>operands</a:t>
                </a:r>
              </a:p>
            </p:txBody>
          </p:sp>
          <p:sp>
            <p:nvSpPr>
              <p:cNvPr id="40975" name="AutoShape 18"/>
              <p:cNvSpPr>
                <a:spLocks/>
              </p:cNvSpPr>
              <p:nvPr/>
            </p:nvSpPr>
            <p:spPr bwMode="auto">
              <a:xfrm rot="5400000">
                <a:off x="4752" y="2448"/>
                <a:ext cx="48" cy="1296"/>
              </a:xfrm>
              <a:prstGeom prst="leftBrace">
                <a:avLst>
                  <a:gd name="adj1" fmla="val 225000"/>
                  <a:gd name="adj2" fmla="val 51389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</p:grpSp>
      <p:grpSp>
        <p:nvGrpSpPr>
          <p:cNvPr id="40966" name="Group 19"/>
          <p:cNvGrpSpPr>
            <a:grpSpLocks/>
          </p:cNvGrpSpPr>
          <p:nvPr/>
        </p:nvGrpSpPr>
        <p:grpSpPr bwMode="auto">
          <a:xfrm>
            <a:off x="5105400" y="2133600"/>
            <a:ext cx="3370263" cy="992188"/>
            <a:chOff x="3312" y="1008"/>
            <a:chExt cx="2123" cy="625"/>
          </a:xfrm>
        </p:grpSpPr>
        <p:sp>
          <p:nvSpPr>
            <p:cNvPr id="40967" name="Text Box 20"/>
            <p:cNvSpPr txBox="1">
              <a:spLocks noChangeArrowheads="1"/>
            </p:cNvSpPr>
            <p:nvPr/>
          </p:nvSpPr>
          <p:spPr bwMode="auto">
            <a:xfrm>
              <a:off x="3744" y="1345"/>
              <a:ext cx="125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Courier New" pitchFamily="49" charset="0"/>
                </a:rPr>
                <a:t>R0 </a:t>
              </a:r>
              <a:r>
                <a:rPr lang="en-US" sz="24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b="1">
                  <a:latin typeface="Courier New" pitchFamily="49" charset="0"/>
                </a:rPr>
                <a:t> R1 + R2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0968" name="Text Box 21"/>
            <p:cNvSpPr txBox="1">
              <a:spLocks noChangeArrowheads="1"/>
            </p:cNvSpPr>
            <p:nvPr/>
          </p:nvSpPr>
          <p:spPr bwMode="auto">
            <a:xfrm>
              <a:off x="3312" y="1008"/>
              <a:ext cx="2123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mic Sans MS" pitchFamily="66" charset="0"/>
                </a:rPr>
                <a:t>Register transfer instruction: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9C46F-C8B8-46C4-BD3C-1D8DE097D272}" type="slidenum">
              <a:rPr lang="ar-SA"/>
              <a:pPr>
                <a:defRPr/>
              </a:pPr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data manipulation instructions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773238" algn="l"/>
                <a:tab pos="2403475" algn="l"/>
                <a:tab pos="4518025" algn="l"/>
              </a:tabLst>
            </a:pPr>
            <a:r>
              <a:rPr lang="en-US" sz="1800" smtClean="0"/>
              <a:t>Here are some other kinds of data manipulation instructions.</a:t>
            </a:r>
            <a:endParaRPr lang="en-US" sz="1600" smtClean="0"/>
          </a:p>
          <a:p>
            <a:pPr>
              <a:spcBef>
                <a:spcPct val="100000"/>
              </a:spcBef>
              <a:buFontTx/>
              <a:buNone/>
              <a:tabLst>
                <a:tab pos="1773238" algn="l"/>
                <a:tab pos="2403475" algn="l"/>
                <a:tab pos="4518025" algn="l"/>
              </a:tabLst>
            </a:pPr>
            <a:r>
              <a:rPr lang="en-US" sz="1600" smtClean="0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NOT	R0, R1	R0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600" b="1" smtClean="0">
                <a:latin typeface="Courier New" pitchFamily="49" charset="0"/>
              </a:rPr>
              <a:t> R1’</a:t>
            </a:r>
          </a:p>
          <a:p>
            <a:pPr>
              <a:spcBef>
                <a:spcPct val="0"/>
              </a:spcBef>
              <a:buFontTx/>
              <a:buNone/>
              <a:tabLst>
                <a:tab pos="1773238" algn="l"/>
                <a:tab pos="2403475" algn="l"/>
                <a:tab pos="4518025" algn="l"/>
              </a:tabLst>
            </a:pPr>
            <a:r>
              <a:rPr lang="en-US" sz="1600" b="1" smtClean="0">
                <a:latin typeface="Courier New" pitchFamily="49" charset="0"/>
              </a:rPr>
              <a:t>		ADD	R3, R3, #1	R3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600" b="1" smtClean="0">
                <a:latin typeface="Courier New" pitchFamily="49" charset="0"/>
              </a:rPr>
              <a:t> R3 + 1</a:t>
            </a:r>
          </a:p>
          <a:p>
            <a:pPr>
              <a:spcBef>
                <a:spcPct val="0"/>
              </a:spcBef>
              <a:buFontTx/>
              <a:buNone/>
              <a:tabLst>
                <a:tab pos="1773238" algn="l"/>
                <a:tab pos="2403475" algn="l"/>
                <a:tab pos="4518025" algn="l"/>
              </a:tabLst>
            </a:pPr>
            <a:r>
              <a:rPr lang="en-US" sz="1600" b="1" smtClean="0">
                <a:latin typeface="Courier New" pitchFamily="49" charset="0"/>
              </a:rPr>
              <a:t>		SUB	R1, R2, #5	R1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600" b="1" smtClean="0">
                <a:latin typeface="Courier New" pitchFamily="49" charset="0"/>
              </a:rPr>
              <a:t> R2 - 5</a:t>
            </a:r>
          </a:p>
          <a:p>
            <a:pPr>
              <a:spcBef>
                <a:spcPct val="0"/>
              </a:spcBef>
              <a:buFontTx/>
              <a:buNone/>
              <a:tabLst>
                <a:tab pos="1773238" algn="l"/>
                <a:tab pos="2403475" algn="l"/>
                <a:tab pos="4518025" algn="l"/>
              </a:tabLst>
            </a:pPr>
            <a:endParaRPr lang="en-US" sz="1600" b="1" smtClean="0">
              <a:latin typeface="Courier New" pitchFamily="49" charset="0"/>
            </a:endParaRPr>
          </a:p>
          <a:p>
            <a:pPr>
              <a:tabLst>
                <a:tab pos="1773238" algn="l"/>
                <a:tab pos="2403475" algn="l"/>
                <a:tab pos="4518025" algn="l"/>
              </a:tabLst>
            </a:pPr>
            <a:r>
              <a:rPr lang="en-US" sz="1800" smtClean="0"/>
              <a:t>Some instructions, like the NOT, have only one operand.</a:t>
            </a:r>
          </a:p>
          <a:p>
            <a:pPr>
              <a:tabLst>
                <a:tab pos="1773238" algn="l"/>
                <a:tab pos="2403475" algn="l"/>
                <a:tab pos="4518025" algn="l"/>
              </a:tabLst>
            </a:pPr>
            <a:r>
              <a:rPr lang="en-US" sz="1800" smtClean="0"/>
              <a:t>In addition to register operands, constant operands like </a:t>
            </a:r>
            <a:r>
              <a:rPr lang="en-US" sz="1800" smtClean="0">
                <a:solidFill>
                  <a:srgbClr val="3333FF"/>
                </a:solidFill>
              </a:rPr>
              <a:t>1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3333FF"/>
                </a:solidFill>
              </a:rPr>
              <a:t>5</a:t>
            </a:r>
            <a:r>
              <a:rPr lang="en-US" sz="1800" smtClean="0"/>
              <a:t> are also possible. Constants are denoted with a hash mark in front.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2AB45-DB40-4D9A-A9A0-2938BC7D106B}" type="slidenum">
              <a:rPr lang="ar-SA"/>
              <a:pPr>
                <a:defRPr/>
              </a:pPr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to the datapath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4953000" cy="5181600"/>
          </a:xfrm>
        </p:spPr>
        <p:txBody>
          <a:bodyPr/>
          <a:lstStyle/>
          <a:p>
            <a:r>
              <a:rPr lang="en-US" sz="1800" smtClean="0"/>
              <a:t>These instructions reflect the design of our datapath from last week.</a:t>
            </a:r>
          </a:p>
          <a:p>
            <a:r>
              <a:rPr lang="en-US" sz="1800" smtClean="0"/>
              <a:t>There are at most two source operands in each instruction, since our ALU has just two inputs.</a:t>
            </a:r>
          </a:p>
          <a:p>
            <a:r>
              <a:rPr lang="en-US" sz="1800" smtClean="0"/>
              <a:t>The two sources can be two registers, or one register and one constant.</a:t>
            </a:r>
          </a:p>
          <a:p>
            <a:r>
              <a:rPr lang="en-US" sz="1800" smtClean="0"/>
              <a:t>More complex operations like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R0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600" b="1" smtClean="0">
                <a:latin typeface="Courier New" pitchFamily="49" charset="0"/>
              </a:rPr>
              <a:t> R1 + R2 - 3</a:t>
            </a:r>
            <a:endParaRPr lang="en-US" sz="1800" smtClean="0"/>
          </a:p>
          <a:p>
            <a:pPr>
              <a:buFontTx/>
              <a:buNone/>
            </a:pPr>
            <a:r>
              <a:rPr lang="en-US" sz="1800" smtClean="0"/>
              <a:t>	must be broken down into several lower-level instructions.</a:t>
            </a:r>
          </a:p>
          <a:p>
            <a:r>
              <a:rPr lang="en-US" sz="1800" smtClean="0"/>
              <a:t>Instructions have just one destination operand, which must be a register.</a:t>
            </a:r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5715000" y="990600"/>
            <a:ext cx="2906713" cy="4724400"/>
            <a:chOff x="2736" y="624"/>
            <a:chExt cx="1831" cy="2976"/>
          </a:xfrm>
        </p:grpSpPr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 rot="5400000">
              <a:off x="3048" y="213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 rot="5400000">
              <a:off x="3792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43016" name="Group 7"/>
            <p:cNvGrpSpPr>
              <a:grpSpLocks/>
            </p:cNvGrpSpPr>
            <p:nvPr/>
          </p:nvGrpSpPr>
          <p:grpSpPr bwMode="auto">
            <a:xfrm>
              <a:off x="2880" y="624"/>
              <a:ext cx="1687" cy="1085"/>
              <a:chOff x="2880" y="576"/>
              <a:chExt cx="1687" cy="1085"/>
            </a:xfrm>
          </p:grpSpPr>
          <p:sp>
            <p:nvSpPr>
              <p:cNvPr id="43046" name="Text Box 8"/>
              <p:cNvSpPr txBox="1">
                <a:spLocks noChangeArrowheads="1"/>
              </p:cNvSpPr>
              <p:nvPr/>
            </p:nvSpPr>
            <p:spPr bwMode="auto">
              <a:xfrm>
                <a:off x="3552" y="672"/>
                <a:ext cx="41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 data</a:t>
                </a:r>
              </a:p>
            </p:txBody>
          </p:sp>
          <p:sp>
            <p:nvSpPr>
              <p:cNvPr id="43047" name="Text Box 9"/>
              <p:cNvSpPr txBox="1">
                <a:spLocks noChangeArrowheads="1"/>
              </p:cNvSpPr>
              <p:nvPr/>
            </p:nvSpPr>
            <p:spPr bwMode="auto">
              <a:xfrm>
                <a:off x="3168" y="768"/>
                <a:ext cx="41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Write</a:t>
                </a:r>
              </a:p>
            </p:txBody>
          </p:sp>
          <p:sp>
            <p:nvSpPr>
              <p:cNvPr id="43048" name="Text Box 10"/>
              <p:cNvSpPr txBox="1">
                <a:spLocks noChangeArrowheads="1"/>
              </p:cNvSpPr>
              <p:nvPr/>
            </p:nvSpPr>
            <p:spPr bwMode="auto">
              <a:xfrm>
                <a:off x="3168" y="912"/>
                <a:ext cx="59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D address</a:t>
                </a:r>
              </a:p>
            </p:txBody>
          </p:sp>
          <p:sp>
            <p:nvSpPr>
              <p:cNvPr id="43049" name="Text Box 11"/>
              <p:cNvSpPr txBox="1">
                <a:spLocks noChangeArrowheads="1"/>
              </p:cNvSpPr>
              <p:nvPr/>
            </p:nvSpPr>
            <p:spPr bwMode="auto">
              <a:xfrm>
                <a:off x="3168" y="1296"/>
                <a:ext cx="59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A address</a:t>
                </a:r>
              </a:p>
            </p:txBody>
          </p:sp>
          <p:sp>
            <p:nvSpPr>
              <p:cNvPr id="43050" name="Text Box 12"/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5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B address</a:t>
                </a:r>
              </a:p>
            </p:txBody>
          </p:sp>
          <p:sp>
            <p:nvSpPr>
              <p:cNvPr id="43051" name="Text Box 1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41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 data</a:t>
                </a:r>
              </a:p>
            </p:txBody>
          </p:sp>
          <p:sp>
            <p:nvSpPr>
              <p:cNvPr id="43052" name="Text Box 14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40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 data</a:t>
                </a:r>
              </a:p>
            </p:txBody>
          </p:sp>
          <p:sp>
            <p:nvSpPr>
              <p:cNvPr id="43053" name="Text Box 15"/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69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Register File</a:t>
                </a:r>
              </a:p>
            </p:txBody>
          </p:sp>
          <p:sp>
            <p:nvSpPr>
              <p:cNvPr id="43054" name="Text Box 16"/>
              <p:cNvSpPr txBox="1">
                <a:spLocks noChangeArrowheads="1"/>
              </p:cNvSpPr>
              <p:nvPr/>
            </p:nvSpPr>
            <p:spPr bwMode="auto">
              <a:xfrm>
                <a:off x="2880" y="768"/>
                <a:ext cx="27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WR</a:t>
                </a:r>
              </a:p>
            </p:txBody>
          </p:sp>
          <p:sp>
            <p:nvSpPr>
              <p:cNvPr id="43055" name="Text Box 17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25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DA</a:t>
                </a:r>
              </a:p>
            </p:txBody>
          </p:sp>
          <p:sp>
            <p:nvSpPr>
              <p:cNvPr id="43056" name="Text Box 18"/>
              <p:cNvSpPr txBox="1">
                <a:spLocks noChangeArrowheads="1"/>
              </p:cNvSpPr>
              <p:nvPr/>
            </p:nvSpPr>
            <p:spPr bwMode="auto">
              <a:xfrm>
                <a:off x="2880" y="1296"/>
                <a:ext cx="25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AA</a:t>
                </a:r>
              </a:p>
            </p:txBody>
          </p:sp>
          <p:sp>
            <p:nvSpPr>
              <p:cNvPr id="43057" name="Text Box 19"/>
              <p:cNvSpPr txBox="1">
                <a:spLocks noChangeArrowheads="1"/>
              </p:cNvSpPr>
              <p:nvPr/>
            </p:nvSpPr>
            <p:spPr bwMode="auto">
              <a:xfrm>
                <a:off x="4320" y="1296"/>
                <a:ext cx="24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BA</a:t>
                </a:r>
              </a:p>
            </p:txBody>
          </p:sp>
          <p:sp>
            <p:nvSpPr>
              <p:cNvPr id="43058" name="Rectangle 20"/>
              <p:cNvSpPr>
                <a:spLocks noChangeArrowheads="1"/>
              </p:cNvSpPr>
              <p:nvPr/>
            </p:nvSpPr>
            <p:spPr bwMode="auto">
              <a:xfrm>
                <a:off x="3216" y="672"/>
                <a:ext cx="1056" cy="9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43059" name="Line 21"/>
              <p:cNvSpPr>
                <a:spLocks noChangeShapeType="1"/>
              </p:cNvSpPr>
              <p:nvPr/>
            </p:nvSpPr>
            <p:spPr bwMode="auto">
              <a:xfrm flipH="1">
                <a:off x="4272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60" name="Line 22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61" name="Line 23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62" name="Line 24"/>
              <p:cNvSpPr>
                <a:spLocks noChangeShapeType="1"/>
              </p:cNvSpPr>
              <p:nvPr/>
            </p:nvSpPr>
            <p:spPr bwMode="auto">
              <a:xfrm>
                <a:off x="3120" y="86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63" name="Line 25"/>
              <p:cNvSpPr>
                <a:spLocks noChangeShapeType="1"/>
              </p:cNvSpPr>
              <p:nvPr/>
            </p:nvSpPr>
            <p:spPr bwMode="auto">
              <a:xfrm rot="5400000">
                <a:off x="3696" y="6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43017" name="Line 26"/>
            <p:cNvSpPr>
              <a:spLocks noChangeShapeType="1"/>
            </p:cNvSpPr>
            <p:nvPr/>
          </p:nvSpPr>
          <p:spPr bwMode="auto">
            <a:xfrm rot="5400000">
              <a:off x="3624" y="34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3018" name="Line 27"/>
            <p:cNvSpPr>
              <a:spLocks noChangeShapeType="1"/>
            </p:cNvSpPr>
            <p:nvPr/>
          </p:nvSpPr>
          <p:spPr bwMode="auto">
            <a:xfrm>
              <a:off x="2736" y="3600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3019" name="Line 28"/>
            <p:cNvSpPr>
              <a:spLocks noChangeShapeType="1"/>
            </p:cNvSpPr>
            <p:nvPr/>
          </p:nvSpPr>
          <p:spPr bwMode="auto">
            <a:xfrm rot="16200000" flipH="1">
              <a:off x="1248" y="2112"/>
              <a:ext cx="2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3020" name="Line 29"/>
            <p:cNvSpPr>
              <a:spLocks noChangeShapeType="1"/>
            </p:cNvSpPr>
            <p:nvPr/>
          </p:nvSpPr>
          <p:spPr bwMode="auto">
            <a:xfrm>
              <a:off x="2736" y="624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43021" name="Group 30"/>
            <p:cNvGrpSpPr>
              <a:grpSpLocks/>
            </p:cNvGrpSpPr>
            <p:nvPr/>
          </p:nvGrpSpPr>
          <p:grpSpPr bwMode="auto">
            <a:xfrm>
              <a:off x="2880" y="2592"/>
              <a:ext cx="1392" cy="797"/>
              <a:chOff x="2880" y="2496"/>
              <a:chExt cx="1392" cy="797"/>
            </a:xfrm>
          </p:grpSpPr>
          <p:sp>
            <p:nvSpPr>
              <p:cNvPr id="43030" name="Text Box 31"/>
              <p:cNvSpPr txBox="1">
                <a:spLocks noChangeArrowheads="1"/>
              </p:cNvSpPr>
              <p:nvPr/>
            </p:nvSpPr>
            <p:spPr bwMode="auto">
              <a:xfrm>
                <a:off x="3408" y="2496"/>
                <a:ext cx="1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43031" name="Text Box 32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17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43032" name="Text Box 33"/>
              <p:cNvSpPr txBox="1">
                <a:spLocks noChangeArrowheads="1"/>
              </p:cNvSpPr>
              <p:nvPr/>
            </p:nvSpPr>
            <p:spPr bwMode="auto">
              <a:xfrm>
                <a:off x="3600" y="2784"/>
                <a:ext cx="31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3033" name="Text Box 34"/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17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43034" name="Text Box 35"/>
              <p:cNvSpPr txBox="1">
                <a:spLocks noChangeArrowheads="1"/>
              </p:cNvSpPr>
              <p:nvPr/>
            </p:nvSpPr>
            <p:spPr bwMode="auto">
              <a:xfrm>
                <a:off x="3216" y="3024"/>
                <a:ext cx="18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Z</a:t>
                </a:r>
              </a:p>
            </p:txBody>
          </p:sp>
          <p:sp>
            <p:nvSpPr>
              <p:cNvPr id="43035" name="Text Box 36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9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43036" name="Text Box 37"/>
              <p:cNvSpPr txBox="1">
                <a:spLocks noChangeArrowheads="1"/>
              </p:cNvSpPr>
              <p:nvPr/>
            </p:nvSpPr>
            <p:spPr bwMode="auto">
              <a:xfrm>
                <a:off x="3216" y="2832"/>
                <a:ext cx="17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43037" name="Text Box 38"/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V</a:t>
                </a:r>
              </a:p>
            </p:txBody>
          </p:sp>
          <p:sp>
            <p:nvSpPr>
              <p:cNvPr id="43038" name="Text Box 39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24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FS</a:t>
                </a:r>
              </a:p>
            </p:txBody>
          </p:sp>
          <p:sp>
            <p:nvSpPr>
              <p:cNvPr id="43039" name="Rectangle 40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1056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43040" name="Line 41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41" name="Line 42"/>
              <p:cNvSpPr>
                <a:spLocks noChangeShapeType="1"/>
              </p:cNvSpPr>
              <p:nvPr/>
            </p:nvSpPr>
            <p:spPr bwMode="auto">
              <a:xfrm>
                <a:off x="3120" y="29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42" name="Line 43"/>
              <p:cNvSpPr>
                <a:spLocks noChangeShapeType="1"/>
              </p:cNvSpPr>
              <p:nvPr/>
            </p:nvSpPr>
            <p:spPr bwMode="auto">
              <a:xfrm>
                <a:off x="3120" y="302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43" name="Line 44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44" name="Line 45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3045" name="Text Box 46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24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FS</a:t>
                </a:r>
              </a:p>
            </p:txBody>
          </p:sp>
        </p:grpSp>
        <p:sp>
          <p:nvSpPr>
            <p:cNvPr id="43022" name="Text Box 47"/>
            <p:cNvSpPr txBox="1">
              <a:spLocks noChangeArrowheads="1"/>
            </p:cNvSpPr>
            <p:nvPr/>
          </p:nvSpPr>
          <p:spPr bwMode="auto">
            <a:xfrm>
              <a:off x="3600" y="2064"/>
              <a:ext cx="481" cy="26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200">
                  <a:latin typeface="Comic Sans MS" pitchFamily="66" charset="0"/>
                </a:rPr>
                <a:t>S D1 D0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200">
                  <a:latin typeface="Comic Sans MS" pitchFamily="66" charset="0"/>
                </a:rPr>
                <a:t>         Q</a:t>
              </a:r>
              <a:endParaRPr lang="en-US" sz="12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43023" name="Rectangle 48"/>
            <p:cNvSpPr>
              <a:spLocks noChangeArrowheads="1"/>
            </p:cNvSpPr>
            <p:nvPr/>
          </p:nvSpPr>
          <p:spPr bwMode="auto">
            <a:xfrm>
              <a:off x="3600" y="2064"/>
              <a:ext cx="48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3024" name="Text Box 49"/>
            <p:cNvSpPr txBox="1">
              <a:spLocks noChangeArrowheads="1"/>
            </p:cNvSpPr>
            <p:nvPr/>
          </p:nvSpPr>
          <p:spPr bwMode="auto">
            <a:xfrm>
              <a:off x="2736" y="1728"/>
              <a:ext cx="53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Constant</a:t>
              </a:r>
            </a:p>
          </p:txBody>
        </p:sp>
        <p:sp>
          <p:nvSpPr>
            <p:cNvPr id="43025" name="Text Box 50"/>
            <p:cNvSpPr txBox="1">
              <a:spLocks noChangeArrowheads="1"/>
            </p:cNvSpPr>
            <p:nvPr/>
          </p:nvSpPr>
          <p:spPr bwMode="auto">
            <a:xfrm>
              <a:off x="3504" y="1824"/>
              <a:ext cx="32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MB</a:t>
              </a:r>
            </a:p>
          </p:txBody>
        </p:sp>
        <p:sp>
          <p:nvSpPr>
            <p:cNvPr id="43026" name="Line 51"/>
            <p:cNvSpPr>
              <a:spLocks noChangeShapeType="1"/>
            </p:cNvSpPr>
            <p:nvPr/>
          </p:nvSpPr>
          <p:spPr bwMode="auto">
            <a:xfrm rot="5400000">
              <a:off x="3648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3027" name="Line 52"/>
            <p:cNvSpPr>
              <a:spLocks noChangeShapeType="1"/>
            </p:cNvSpPr>
            <p:nvPr/>
          </p:nvSpPr>
          <p:spPr bwMode="auto">
            <a:xfrm>
              <a:off x="3264" y="182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3028" name="Line 53"/>
            <p:cNvSpPr>
              <a:spLocks noChangeShapeType="1"/>
            </p:cNvSpPr>
            <p:nvPr/>
          </p:nvSpPr>
          <p:spPr bwMode="auto">
            <a:xfrm rot="5400000">
              <a:off x="3720" y="194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3029" name="Line 54"/>
            <p:cNvSpPr>
              <a:spLocks noChangeShapeType="1"/>
            </p:cNvSpPr>
            <p:nvPr/>
          </p:nvSpPr>
          <p:spPr bwMode="auto">
            <a:xfrm rot="5400000">
              <a:off x="3840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F6823-4C0A-494C-BB89-F99A95CBD875}" type="slidenum">
              <a:rPr lang="ar-SA"/>
              <a:pPr>
                <a:defRPr/>
              </a:pPr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RAM?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657600" cy="5181600"/>
          </a:xfrm>
        </p:spPr>
        <p:txBody>
          <a:bodyPr/>
          <a:lstStyle/>
          <a:p>
            <a:r>
              <a:rPr lang="en-US" sz="1800" smtClean="0"/>
              <a:t>Recall that our ALU has direct access only to the register file.</a:t>
            </a:r>
          </a:p>
          <a:p>
            <a:r>
              <a:rPr lang="en-US" sz="1800" smtClean="0"/>
              <a:t>RAM contents must be copied to the registers before they can be used as ALU operands.</a:t>
            </a:r>
          </a:p>
          <a:p>
            <a:r>
              <a:rPr lang="en-US" sz="1800" smtClean="0"/>
              <a:t>Similarly, ALU results must go through the registers before they can be stored into memory.</a:t>
            </a:r>
          </a:p>
          <a:p>
            <a:pPr>
              <a:buClr>
                <a:schemeClr val="tx1"/>
              </a:buClr>
            </a:pPr>
            <a:r>
              <a:rPr lang="en-US" sz="1800" smtClean="0"/>
              <a:t>We rely on </a:t>
            </a:r>
            <a:r>
              <a:rPr lang="en-US" sz="1800" smtClean="0">
                <a:solidFill>
                  <a:srgbClr val="FF0033"/>
                </a:solidFill>
              </a:rPr>
              <a:t>data movement</a:t>
            </a:r>
            <a:r>
              <a:rPr lang="en-US" sz="1800" smtClean="0"/>
              <a:t> instructions to transfer data between the RAM and the register file.</a:t>
            </a:r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4343400" y="990600"/>
            <a:ext cx="4267200" cy="5181600"/>
            <a:chOff x="2736" y="624"/>
            <a:chExt cx="2688" cy="3264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 rot="5400000">
              <a:off x="3048" y="213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 rot="5400000">
              <a:off x="3792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44040" name="Group 7"/>
            <p:cNvGrpSpPr>
              <a:grpSpLocks/>
            </p:cNvGrpSpPr>
            <p:nvPr/>
          </p:nvGrpSpPr>
          <p:grpSpPr bwMode="auto">
            <a:xfrm>
              <a:off x="2880" y="624"/>
              <a:ext cx="1687" cy="1085"/>
              <a:chOff x="2880" y="576"/>
              <a:chExt cx="1687" cy="1085"/>
            </a:xfrm>
          </p:grpSpPr>
          <p:sp>
            <p:nvSpPr>
              <p:cNvPr id="44097" name="Text Box 8"/>
              <p:cNvSpPr txBox="1">
                <a:spLocks noChangeArrowheads="1"/>
              </p:cNvSpPr>
              <p:nvPr/>
            </p:nvSpPr>
            <p:spPr bwMode="auto">
              <a:xfrm>
                <a:off x="3552" y="672"/>
                <a:ext cx="41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 data</a:t>
                </a:r>
              </a:p>
            </p:txBody>
          </p:sp>
          <p:sp>
            <p:nvSpPr>
              <p:cNvPr id="44098" name="Text Box 9"/>
              <p:cNvSpPr txBox="1">
                <a:spLocks noChangeArrowheads="1"/>
              </p:cNvSpPr>
              <p:nvPr/>
            </p:nvSpPr>
            <p:spPr bwMode="auto">
              <a:xfrm>
                <a:off x="3168" y="768"/>
                <a:ext cx="41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Write</a:t>
                </a:r>
              </a:p>
            </p:txBody>
          </p:sp>
          <p:sp>
            <p:nvSpPr>
              <p:cNvPr id="44099" name="Text Box 10"/>
              <p:cNvSpPr txBox="1">
                <a:spLocks noChangeArrowheads="1"/>
              </p:cNvSpPr>
              <p:nvPr/>
            </p:nvSpPr>
            <p:spPr bwMode="auto">
              <a:xfrm>
                <a:off x="3168" y="912"/>
                <a:ext cx="59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D address</a:t>
                </a:r>
              </a:p>
            </p:txBody>
          </p:sp>
          <p:sp>
            <p:nvSpPr>
              <p:cNvPr id="44100" name="Text Box 11"/>
              <p:cNvSpPr txBox="1">
                <a:spLocks noChangeArrowheads="1"/>
              </p:cNvSpPr>
              <p:nvPr/>
            </p:nvSpPr>
            <p:spPr bwMode="auto">
              <a:xfrm>
                <a:off x="3168" y="1296"/>
                <a:ext cx="59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A address</a:t>
                </a:r>
              </a:p>
            </p:txBody>
          </p:sp>
          <p:sp>
            <p:nvSpPr>
              <p:cNvPr id="44101" name="Text Box 12"/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5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B address</a:t>
                </a:r>
              </a:p>
            </p:txBody>
          </p:sp>
          <p:sp>
            <p:nvSpPr>
              <p:cNvPr id="44102" name="Text Box 1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41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 data</a:t>
                </a:r>
              </a:p>
            </p:txBody>
          </p:sp>
          <p:sp>
            <p:nvSpPr>
              <p:cNvPr id="44103" name="Text Box 14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40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 data</a:t>
                </a:r>
              </a:p>
            </p:txBody>
          </p:sp>
          <p:sp>
            <p:nvSpPr>
              <p:cNvPr id="44104" name="Text Box 15"/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69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Register File</a:t>
                </a:r>
              </a:p>
            </p:txBody>
          </p:sp>
          <p:sp>
            <p:nvSpPr>
              <p:cNvPr id="44105" name="Text Box 16"/>
              <p:cNvSpPr txBox="1">
                <a:spLocks noChangeArrowheads="1"/>
              </p:cNvSpPr>
              <p:nvPr/>
            </p:nvSpPr>
            <p:spPr bwMode="auto">
              <a:xfrm>
                <a:off x="2880" y="768"/>
                <a:ext cx="27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WR</a:t>
                </a:r>
              </a:p>
            </p:txBody>
          </p:sp>
          <p:sp>
            <p:nvSpPr>
              <p:cNvPr id="44106" name="Text Box 17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25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DA</a:t>
                </a:r>
              </a:p>
            </p:txBody>
          </p:sp>
          <p:sp>
            <p:nvSpPr>
              <p:cNvPr id="44107" name="Text Box 18"/>
              <p:cNvSpPr txBox="1">
                <a:spLocks noChangeArrowheads="1"/>
              </p:cNvSpPr>
              <p:nvPr/>
            </p:nvSpPr>
            <p:spPr bwMode="auto">
              <a:xfrm>
                <a:off x="2880" y="1296"/>
                <a:ext cx="25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AA</a:t>
                </a:r>
              </a:p>
            </p:txBody>
          </p:sp>
          <p:sp>
            <p:nvSpPr>
              <p:cNvPr id="44108" name="Text Box 19"/>
              <p:cNvSpPr txBox="1">
                <a:spLocks noChangeArrowheads="1"/>
              </p:cNvSpPr>
              <p:nvPr/>
            </p:nvSpPr>
            <p:spPr bwMode="auto">
              <a:xfrm>
                <a:off x="4320" y="1296"/>
                <a:ext cx="24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BA</a:t>
                </a:r>
              </a:p>
            </p:txBody>
          </p:sp>
          <p:sp>
            <p:nvSpPr>
              <p:cNvPr id="44109" name="Rectangle 20"/>
              <p:cNvSpPr>
                <a:spLocks noChangeArrowheads="1"/>
              </p:cNvSpPr>
              <p:nvPr/>
            </p:nvSpPr>
            <p:spPr bwMode="auto">
              <a:xfrm>
                <a:off x="3216" y="672"/>
                <a:ext cx="1056" cy="9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44110" name="Line 21"/>
              <p:cNvSpPr>
                <a:spLocks noChangeShapeType="1"/>
              </p:cNvSpPr>
              <p:nvPr/>
            </p:nvSpPr>
            <p:spPr bwMode="auto">
              <a:xfrm flipH="1">
                <a:off x="4272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111" name="Line 22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112" name="Line 23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113" name="Line 24"/>
              <p:cNvSpPr>
                <a:spLocks noChangeShapeType="1"/>
              </p:cNvSpPr>
              <p:nvPr/>
            </p:nvSpPr>
            <p:spPr bwMode="auto">
              <a:xfrm>
                <a:off x="3120" y="86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114" name="Line 25"/>
              <p:cNvSpPr>
                <a:spLocks noChangeShapeType="1"/>
              </p:cNvSpPr>
              <p:nvPr/>
            </p:nvSpPr>
            <p:spPr bwMode="auto">
              <a:xfrm rot="5400000">
                <a:off x="3696" y="6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44041" name="Line 26"/>
            <p:cNvSpPr>
              <a:spLocks noChangeShapeType="1"/>
            </p:cNvSpPr>
            <p:nvPr/>
          </p:nvSpPr>
          <p:spPr bwMode="auto">
            <a:xfrm rot="5400000">
              <a:off x="3624" y="34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44042" name="Group 27"/>
            <p:cNvGrpSpPr>
              <a:grpSpLocks/>
            </p:cNvGrpSpPr>
            <p:nvPr/>
          </p:nvGrpSpPr>
          <p:grpSpPr bwMode="auto">
            <a:xfrm>
              <a:off x="3216" y="3504"/>
              <a:ext cx="389" cy="384"/>
              <a:chOff x="3264" y="3072"/>
              <a:chExt cx="389" cy="384"/>
            </a:xfrm>
          </p:grpSpPr>
          <p:sp>
            <p:nvSpPr>
              <p:cNvPr id="44093" name="Text Box 28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Q  D1</a:t>
                </a:r>
              </a:p>
            </p:txBody>
          </p:sp>
          <p:sp>
            <p:nvSpPr>
              <p:cNvPr id="44094" name="Text Box 29"/>
              <p:cNvSpPr txBox="1">
                <a:spLocks noChangeArrowheads="1"/>
              </p:cNvSpPr>
              <p:nvPr/>
            </p:nvSpPr>
            <p:spPr bwMode="auto">
              <a:xfrm>
                <a:off x="3264" y="3072"/>
                <a:ext cx="3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D0</a:t>
                </a:r>
              </a:p>
            </p:txBody>
          </p:sp>
          <p:sp>
            <p:nvSpPr>
              <p:cNvPr id="44095" name="Text Box 30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35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 S</a:t>
                </a:r>
              </a:p>
            </p:txBody>
          </p:sp>
          <p:sp>
            <p:nvSpPr>
              <p:cNvPr id="44096" name="Rectangle 31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44043" name="Group 32"/>
            <p:cNvGrpSpPr>
              <a:grpSpLocks/>
            </p:cNvGrpSpPr>
            <p:nvPr/>
          </p:nvGrpSpPr>
          <p:grpSpPr bwMode="auto">
            <a:xfrm>
              <a:off x="4320" y="2160"/>
              <a:ext cx="1104" cy="624"/>
              <a:chOff x="4320" y="1776"/>
              <a:chExt cx="1104" cy="624"/>
            </a:xfrm>
          </p:grpSpPr>
          <p:sp>
            <p:nvSpPr>
              <p:cNvPr id="44081" name="Text Box 33"/>
              <p:cNvSpPr txBox="1">
                <a:spLocks noChangeArrowheads="1"/>
              </p:cNvSpPr>
              <p:nvPr/>
            </p:nvSpPr>
            <p:spPr bwMode="auto">
              <a:xfrm>
                <a:off x="4800" y="1776"/>
                <a:ext cx="36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RAM</a:t>
                </a:r>
              </a:p>
            </p:txBody>
          </p:sp>
          <p:sp>
            <p:nvSpPr>
              <p:cNvPr id="44082" name="Text Box 34"/>
              <p:cNvSpPr txBox="1">
                <a:spLocks noChangeArrowheads="1"/>
              </p:cNvSpPr>
              <p:nvPr/>
            </p:nvSpPr>
            <p:spPr bwMode="auto">
              <a:xfrm>
                <a:off x="4608" y="1920"/>
                <a:ext cx="41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ADRS</a:t>
                </a:r>
              </a:p>
            </p:txBody>
          </p:sp>
          <p:sp>
            <p:nvSpPr>
              <p:cNvPr id="44083" name="Text Box 35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41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DATA</a:t>
                </a:r>
              </a:p>
            </p:txBody>
          </p:sp>
          <p:sp>
            <p:nvSpPr>
              <p:cNvPr id="44084" name="Text Box 36"/>
              <p:cNvSpPr txBox="1">
                <a:spLocks noChangeArrowheads="1"/>
              </p:cNvSpPr>
              <p:nvPr/>
            </p:nvSpPr>
            <p:spPr bwMode="auto">
              <a:xfrm>
                <a:off x="4608" y="2112"/>
                <a:ext cx="2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CS</a:t>
                </a:r>
              </a:p>
            </p:txBody>
          </p:sp>
          <p:sp>
            <p:nvSpPr>
              <p:cNvPr id="44085" name="Text Box 37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30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WR</a:t>
                </a:r>
              </a:p>
            </p:txBody>
          </p:sp>
          <p:sp>
            <p:nvSpPr>
              <p:cNvPr id="44086" name="Text Box 38"/>
              <p:cNvSpPr txBox="1">
                <a:spLocks noChangeArrowheads="1"/>
              </p:cNvSpPr>
              <p:nvPr/>
            </p:nvSpPr>
            <p:spPr bwMode="auto">
              <a:xfrm>
                <a:off x="5040" y="2016"/>
                <a:ext cx="32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OUT</a:t>
                </a:r>
              </a:p>
            </p:txBody>
          </p:sp>
          <p:sp>
            <p:nvSpPr>
              <p:cNvPr id="44087" name="Text Box 39"/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30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MW</a:t>
                </a:r>
              </a:p>
            </p:txBody>
          </p:sp>
          <p:sp>
            <p:nvSpPr>
              <p:cNvPr id="44088" name="Text Box 40"/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28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+5V</a:t>
                </a:r>
              </a:p>
            </p:txBody>
          </p:sp>
          <p:sp>
            <p:nvSpPr>
              <p:cNvPr id="44089" name="Rectangle 41"/>
              <p:cNvSpPr>
                <a:spLocks noChangeArrowheads="1"/>
              </p:cNvSpPr>
              <p:nvPr/>
            </p:nvSpPr>
            <p:spPr bwMode="auto">
              <a:xfrm>
                <a:off x="4656" y="1776"/>
                <a:ext cx="672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44090" name="Line 42"/>
              <p:cNvSpPr>
                <a:spLocks noChangeShapeType="1"/>
              </p:cNvSpPr>
              <p:nvPr/>
            </p:nvSpPr>
            <p:spPr bwMode="auto">
              <a:xfrm>
                <a:off x="4560" y="220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091" name="Line 43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092" name="Line 44"/>
              <p:cNvSpPr>
                <a:spLocks noChangeShapeType="1"/>
              </p:cNvSpPr>
              <p:nvPr/>
            </p:nvSpPr>
            <p:spPr bwMode="auto">
              <a:xfrm>
                <a:off x="5328" y="211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44044" name="Line 45"/>
            <p:cNvSpPr>
              <a:spLocks noChangeShapeType="1"/>
            </p:cNvSpPr>
            <p:nvPr/>
          </p:nvSpPr>
          <p:spPr bwMode="auto">
            <a:xfrm>
              <a:off x="3504" y="2400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45" name="Line 46"/>
            <p:cNvSpPr>
              <a:spLocks noChangeShapeType="1"/>
            </p:cNvSpPr>
            <p:nvPr/>
          </p:nvSpPr>
          <p:spPr bwMode="auto">
            <a:xfrm>
              <a:off x="3984" y="24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46" name="Line 47"/>
            <p:cNvSpPr>
              <a:spLocks noChangeShapeType="1"/>
            </p:cNvSpPr>
            <p:nvPr/>
          </p:nvSpPr>
          <p:spPr bwMode="auto">
            <a:xfrm>
              <a:off x="3552" y="36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47" name="Line 48"/>
            <p:cNvSpPr>
              <a:spLocks noChangeShapeType="1"/>
            </p:cNvSpPr>
            <p:nvPr/>
          </p:nvSpPr>
          <p:spPr bwMode="auto">
            <a:xfrm>
              <a:off x="3552" y="3696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48" name="Line 49"/>
            <p:cNvSpPr>
              <a:spLocks noChangeShapeType="1"/>
            </p:cNvSpPr>
            <p:nvPr/>
          </p:nvSpPr>
          <p:spPr bwMode="auto">
            <a:xfrm rot="5400000">
              <a:off x="4824" y="3096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49" name="Line 50"/>
            <p:cNvSpPr>
              <a:spLocks noChangeShapeType="1"/>
            </p:cNvSpPr>
            <p:nvPr/>
          </p:nvSpPr>
          <p:spPr bwMode="auto">
            <a:xfrm>
              <a:off x="3552" y="379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50" name="Line 51"/>
            <p:cNvSpPr>
              <a:spLocks noChangeShapeType="1"/>
            </p:cNvSpPr>
            <p:nvPr/>
          </p:nvSpPr>
          <p:spPr bwMode="auto">
            <a:xfrm>
              <a:off x="2736" y="364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51" name="Line 52"/>
            <p:cNvSpPr>
              <a:spLocks noChangeShapeType="1"/>
            </p:cNvSpPr>
            <p:nvPr/>
          </p:nvSpPr>
          <p:spPr bwMode="auto">
            <a:xfrm rot="16200000" flipH="1">
              <a:off x="1224" y="213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52" name="Line 53"/>
            <p:cNvSpPr>
              <a:spLocks noChangeShapeType="1"/>
            </p:cNvSpPr>
            <p:nvPr/>
          </p:nvSpPr>
          <p:spPr bwMode="auto">
            <a:xfrm>
              <a:off x="2736" y="624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44053" name="Group 54"/>
            <p:cNvGrpSpPr>
              <a:grpSpLocks/>
            </p:cNvGrpSpPr>
            <p:nvPr/>
          </p:nvGrpSpPr>
          <p:grpSpPr bwMode="auto">
            <a:xfrm>
              <a:off x="2880" y="2592"/>
              <a:ext cx="1392" cy="797"/>
              <a:chOff x="2880" y="2496"/>
              <a:chExt cx="1392" cy="797"/>
            </a:xfrm>
          </p:grpSpPr>
          <p:sp>
            <p:nvSpPr>
              <p:cNvPr id="44065" name="Text Box 55"/>
              <p:cNvSpPr txBox="1">
                <a:spLocks noChangeArrowheads="1"/>
              </p:cNvSpPr>
              <p:nvPr/>
            </p:nvSpPr>
            <p:spPr bwMode="auto">
              <a:xfrm>
                <a:off x="3408" y="2496"/>
                <a:ext cx="1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44066" name="Text Box 56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17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44067" name="Text Box 57"/>
              <p:cNvSpPr txBox="1">
                <a:spLocks noChangeArrowheads="1"/>
              </p:cNvSpPr>
              <p:nvPr/>
            </p:nvSpPr>
            <p:spPr bwMode="auto">
              <a:xfrm>
                <a:off x="3600" y="2784"/>
                <a:ext cx="31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4068" name="Text Box 58"/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17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44069" name="Text Box 59"/>
              <p:cNvSpPr txBox="1">
                <a:spLocks noChangeArrowheads="1"/>
              </p:cNvSpPr>
              <p:nvPr/>
            </p:nvSpPr>
            <p:spPr bwMode="auto">
              <a:xfrm>
                <a:off x="3216" y="3024"/>
                <a:ext cx="18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Z</a:t>
                </a:r>
              </a:p>
            </p:txBody>
          </p:sp>
          <p:sp>
            <p:nvSpPr>
              <p:cNvPr id="44070" name="Text Box 60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9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44071" name="Text Box 61"/>
              <p:cNvSpPr txBox="1">
                <a:spLocks noChangeArrowheads="1"/>
              </p:cNvSpPr>
              <p:nvPr/>
            </p:nvSpPr>
            <p:spPr bwMode="auto">
              <a:xfrm>
                <a:off x="3216" y="2832"/>
                <a:ext cx="17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44072" name="Text Box 62"/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V</a:t>
                </a:r>
              </a:p>
            </p:txBody>
          </p:sp>
          <p:sp>
            <p:nvSpPr>
              <p:cNvPr id="44073" name="Text Box 63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24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FS</a:t>
                </a:r>
              </a:p>
            </p:txBody>
          </p:sp>
          <p:sp>
            <p:nvSpPr>
              <p:cNvPr id="44074" name="Rectangle 64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1056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44075" name="Line 65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076" name="Line 66"/>
              <p:cNvSpPr>
                <a:spLocks noChangeShapeType="1"/>
              </p:cNvSpPr>
              <p:nvPr/>
            </p:nvSpPr>
            <p:spPr bwMode="auto">
              <a:xfrm>
                <a:off x="3120" y="29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077" name="Line 67"/>
              <p:cNvSpPr>
                <a:spLocks noChangeShapeType="1"/>
              </p:cNvSpPr>
              <p:nvPr/>
            </p:nvSpPr>
            <p:spPr bwMode="auto">
              <a:xfrm>
                <a:off x="3120" y="302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078" name="Line 68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079" name="Line 6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4080" name="Text Box 70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24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FS</a:t>
                </a:r>
              </a:p>
            </p:txBody>
          </p:sp>
        </p:grpSp>
        <p:sp>
          <p:nvSpPr>
            <p:cNvPr id="44054" name="Text Box 71"/>
            <p:cNvSpPr txBox="1">
              <a:spLocks noChangeArrowheads="1"/>
            </p:cNvSpPr>
            <p:nvPr/>
          </p:nvSpPr>
          <p:spPr bwMode="auto">
            <a:xfrm>
              <a:off x="3600" y="3696"/>
              <a:ext cx="29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MD</a:t>
              </a:r>
            </a:p>
          </p:txBody>
        </p:sp>
        <p:sp>
          <p:nvSpPr>
            <p:cNvPr id="44055" name="Text Box 72"/>
            <p:cNvSpPr txBox="1">
              <a:spLocks noChangeArrowheads="1"/>
            </p:cNvSpPr>
            <p:nvPr/>
          </p:nvSpPr>
          <p:spPr bwMode="auto">
            <a:xfrm>
              <a:off x="3600" y="2064"/>
              <a:ext cx="481" cy="26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200">
                  <a:latin typeface="Comic Sans MS" pitchFamily="66" charset="0"/>
                </a:rPr>
                <a:t>S D1 D0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200">
                  <a:latin typeface="Comic Sans MS" pitchFamily="66" charset="0"/>
                </a:rPr>
                <a:t>         Q</a:t>
              </a:r>
            </a:p>
          </p:txBody>
        </p:sp>
        <p:sp>
          <p:nvSpPr>
            <p:cNvPr id="44056" name="Rectangle 73"/>
            <p:cNvSpPr>
              <a:spLocks noChangeArrowheads="1"/>
            </p:cNvSpPr>
            <p:nvPr/>
          </p:nvSpPr>
          <p:spPr bwMode="auto">
            <a:xfrm>
              <a:off x="3600" y="2064"/>
              <a:ext cx="48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4057" name="Text Box 74"/>
            <p:cNvSpPr txBox="1">
              <a:spLocks noChangeArrowheads="1"/>
            </p:cNvSpPr>
            <p:nvPr/>
          </p:nvSpPr>
          <p:spPr bwMode="auto">
            <a:xfrm>
              <a:off x="2736" y="1728"/>
              <a:ext cx="53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Constant</a:t>
              </a:r>
            </a:p>
          </p:txBody>
        </p:sp>
        <p:sp>
          <p:nvSpPr>
            <p:cNvPr id="44058" name="Text Box 75"/>
            <p:cNvSpPr txBox="1">
              <a:spLocks noChangeArrowheads="1"/>
            </p:cNvSpPr>
            <p:nvPr/>
          </p:nvSpPr>
          <p:spPr bwMode="auto">
            <a:xfrm>
              <a:off x="3504" y="1824"/>
              <a:ext cx="32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MB</a:t>
              </a:r>
            </a:p>
          </p:txBody>
        </p:sp>
        <p:sp>
          <p:nvSpPr>
            <p:cNvPr id="44059" name="Line 76"/>
            <p:cNvSpPr>
              <a:spLocks noChangeShapeType="1"/>
            </p:cNvSpPr>
            <p:nvPr/>
          </p:nvSpPr>
          <p:spPr bwMode="auto">
            <a:xfrm rot="5400000">
              <a:off x="3648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60" name="Line 77"/>
            <p:cNvSpPr>
              <a:spLocks noChangeShapeType="1"/>
            </p:cNvSpPr>
            <p:nvPr/>
          </p:nvSpPr>
          <p:spPr bwMode="auto">
            <a:xfrm>
              <a:off x="3264" y="182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61" name="Line 78"/>
            <p:cNvSpPr>
              <a:spLocks noChangeShapeType="1"/>
            </p:cNvSpPr>
            <p:nvPr/>
          </p:nvSpPr>
          <p:spPr bwMode="auto">
            <a:xfrm rot="5400000">
              <a:off x="3720" y="194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62" name="Line 79"/>
            <p:cNvSpPr>
              <a:spLocks noChangeShapeType="1"/>
            </p:cNvSpPr>
            <p:nvPr/>
          </p:nvSpPr>
          <p:spPr bwMode="auto">
            <a:xfrm rot="5400000">
              <a:off x="3840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63" name="Oval 80"/>
            <p:cNvSpPr>
              <a:spLocks noChangeArrowheads="1"/>
            </p:cNvSpPr>
            <p:nvPr/>
          </p:nvSpPr>
          <p:spPr bwMode="auto">
            <a:xfrm>
              <a:off x="3479" y="2378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4064" name="Oval 81"/>
            <p:cNvSpPr>
              <a:spLocks noChangeArrowheads="1"/>
            </p:cNvSpPr>
            <p:nvPr/>
          </p:nvSpPr>
          <p:spPr bwMode="auto">
            <a:xfrm>
              <a:off x="3959" y="2468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0205F-596C-4F5C-A538-EC706C5E3349}" type="slidenum">
              <a:rPr lang="ar-SA"/>
              <a:pPr>
                <a:defRPr/>
              </a:pPr>
              <a:t>17</a:t>
            </a:fld>
            <a:endParaRPr lang="en-US"/>
          </a:p>
        </p:txBody>
      </p:sp>
      <p:sp>
        <p:nvSpPr>
          <p:cNvPr id="45059" name="Line 2"/>
          <p:cNvSpPr>
            <a:spLocks noChangeShapeType="1"/>
          </p:cNvSpPr>
          <p:nvPr/>
        </p:nvSpPr>
        <p:spPr bwMode="auto">
          <a:xfrm rot="5400000">
            <a:off x="5410200" y="3962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Loading a register from RAM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733800" cy="5181600"/>
          </a:xfrm>
        </p:spPr>
        <p:txBody>
          <a:bodyPr/>
          <a:lstStyle/>
          <a:p>
            <a:pPr>
              <a:tabLst>
                <a:tab pos="2176463" algn="l"/>
              </a:tabLst>
            </a:pPr>
            <a:r>
              <a:rPr lang="en-US" sz="1800" smtClean="0"/>
              <a:t>A </a:t>
            </a:r>
            <a:r>
              <a:rPr lang="en-US" sz="1800" smtClean="0">
                <a:solidFill>
                  <a:srgbClr val="FF0033"/>
                </a:solidFill>
              </a:rPr>
              <a:t>load</a:t>
            </a:r>
            <a:r>
              <a:rPr lang="en-US" sz="1800" smtClean="0"/>
              <a:t> instruction copies data </a:t>
            </a:r>
            <a:r>
              <a:rPr lang="en-US" sz="1800" i="1" smtClean="0"/>
              <a:t>from</a:t>
            </a:r>
            <a:r>
              <a:rPr lang="en-US" sz="1800" smtClean="0"/>
              <a:t> a RAM address </a:t>
            </a:r>
            <a:r>
              <a:rPr lang="en-US" sz="1800" i="1" smtClean="0"/>
              <a:t>to</a:t>
            </a:r>
            <a:r>
              <a:rPr lang="en-US" sz="1800" smtClean="0"/>
              <a:t> one of the registers.</a:t>
            </a:r>
          </a:p>
          <a:p>
            <a:pPr>
              <a:spcBef>
                <a:spcPct val="100000"/>
              </a:spcBef>
              <a:spcAft>
                <a:spcPct val="80000"/>
              </a:spcAft>
              <a:buFontTx/>
              <a:buNone/>
              <a:tabLst>
                <a:tab pos="2176463" algn="l"/>
              </a:tabLst>
            </a:pPr>
            <a:r>
              <a:rPr lang="en-US" sz="1600" b="1" smtClean="0">
                <a:latin typeface="Courier New" pitchFamily="49" charset="0"/>
              </a:rPr>
              <a:t>	LD R1,(R3)	R1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600" b="1" smtClean="0">
                <a:latin typeface="Courier New" pitchFamily="49" charset="0"/>
              </a:rPr>
              <a:t> M[R3] </a:t>
            </a:r>
          </a:p>
          <a:p>
            <a:pPr>
              <a:tabLst>
                <a:tab pos="2176463" algn="l"/>
              </a:tabLst>
            </a:pPr>
            <a:r>
              <a:rPr lang="en-US" sz="1800" smtClean="0"/>
              <a:t>Remember in our datapath, the RAM address must come from one of the registers—in the example above, R3.</a:t>
            </a:r>
          </a:p>
          <a:p>
            <a:pPr>
              <a:tabLst>
                <a:tab pos="2176463" algn="l"/>
              </a:tabLst>
            </a:pPr>
            <a:r>
              <a:rPr lang="en-US" sz="1800" smtClean="0"/>
              <a:t>The parentheses help show which register operand holds the memory address.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 rot="5400000">
            <a:off x="6019800" y="2971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5638800" y="1143000"/>
            <a:ext cx="6556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D data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5029200" y="1295400"/>
            <a:ext cx="660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Write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5029200" y="1524000"/>
            <a:ext cx="9477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D address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5029200" y="2133600"/>
            <a:ext cx="9493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A address</a:t>
            </a: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5867400" y="2133600"/>
            <a:ext cx="9350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B address</a:t>
            </a:r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5257800" y="2438400"/>
            <a:ext cx="657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A data</a:t>
            </a:r>
          </a:p>
        </p:txBody>
      </p:sp>
      <p:sp>
        <p:nvSpPr>
          <p:cNvPr id="45069" name="Text Box 12"/>
          <p:cNvSpPr txBox="1">
            <a:spLocks noChangeArrowheads="1"/>
          </p:cNvSpPr>
          <p:nvPr/>
        </p:nvSpPr>
        <p:spPr bwMode="auto">
          <a:xfrm>
            <a:off x="6019800" y="2438400"/>
            <a:ext cx="6429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 data</a:t>
            </a: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5410200" y="1752600"/>
            <a:ext cx="10969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Register File</a:t>
            </a:r>
          </a:p>
        </p:txBody>
      </p:sp>
      <p:sp>
        <p:nvSpPr>
          <p:cNvPr id="45071" name="Text Box 14"/>
          <p:cNvSpPr txBox="1">
            <a:spLocks noChangeArrowheads="1"/>
          </p:cNvSpPr>
          <p:nvPr/>
        </p:nvSpPr>
        <p:spPr bwMode="auto">
          <a:xfrm>
            <a:off x="4572000" y="1295400"/>
            <a:ext cx="43815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WR</a:t>
            </a:r>
          </a:p>
        </p:txBody>
      </p:sp>
      <p:sp>
        <p:nvSpPr>
          <p:cNvPr id="45072" name="Text Box 15"/>
          <p:cNvSpPr txBox="1">
            <a:spLocks noChangeArrowheads="1"/>
          </p:cNvSpPr>
          <p:nvPr/>
        </p:nvSpPr>
        <p:spPr bwMode="auto">
          <a:xfrm>
            <a:off x="4572000" y="1524000"/>
            <a:ext cx="4048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DA</a:t>
            </a:r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4572000" y="2133600"/>
            <a:ext cx="406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AA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6858000" y="2133600"/>
            <a:ext cx="3921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BA</a:t>
            </a:r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 flipH="1">
            <a:off x="6781800" y="2286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>
            <a:off x="4953000" y="2286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77" name="Line 20"/>
          <p:cNvSpPr>
            <a:spLocks noChangeShapeType="1"/>
          </p:cNvSpPr>
          <p:nvPr/>
        </p:nvSpPr>
        <p:spPr bwMode="auto">
          <a:xfrm>
            <a:off x="4953000" y="16764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78" name="Line 21"/>
          <p:cNvSpPr>
            <a:spLocks noChangeShapeType="1"/>
          </p:cNvSpPr>
          <p:nvPr/>
        </p:nvSpPr>
        <p:spPr bwMode="auto">
          <a:xfrm>
            <a:off x="4953000" y="1447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 rot="5400000">
            <a:off x="5867400" y="1066800"/>
            <a:ext cx="152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80" name="Line 23"/>
          <p:cNvSpPr>
            <a:spLocks noChangeShapeType="1"/>
          </p:cNvSpPr>
          <p:nvPr/>
        </p:nvSpPr>
        <p:spPr bwMode="auto">
          <a:xfrm rot="5400000">
            <a:off x="5753100" y="55245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81" name="Text Box 24"/>
          <p:cNvSpPr txBox="1">
            <a:spLocks noChangeArrowheads="1"/>
          </p:cNvSpPr>
          <p:nvPr/>
        </p:nvSpPr>
        <p:spPr bwMode="auto">
          <a:xfrm>
            <a:off x="7620000" y="3429000"/>
            <a:ext cx="5715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RAM</a:t>
            </a:r>
          </a:p>
        </p:txBody>
      </p:sp>
      <p:sp>
        <p:nvSpPr>
          <p:cNvPr id="45082" name="Text Box 25"/>
          <p:cNvSpPr txBox="1">
            <a:spLocks noChangeArrowheads="1"/>
          </p:cNvSpPr>
          <p:nvPr/>
        </p:nvSpPr>
        <p:spPr bwMode="auto">
          <a:xfrm>
            <a:off x="7315200" y="3657600"/>
            <a:ext cx="6524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ADRS</a:t>
            </a:r>
          </a:p>
        </p:txBody>
      </p:sp>
      <p:sp>
        <p:nvSpPr>
          <p:cNvPr id="45083" name="Text Box 26"/>
          <p:cNvSpPr txBox="1">
            <a:spLocks noChangeArrowheads="1"/>
          </p:cNvSpPr>
          <p:nvPr/>
        </p:nvSpPr>
        <p:spPr bwMode="auto">
          <a:xfrm>
            <a:off x="7315200" y="3810000"/>
            <a:ext cx="6651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DATA</a:t>
            </a:r>
          </a:p>
        </p:txBody>
      </p:sp>
      <p:sp>
        <p:nvSpPr>
          <p:cNvPr id="45084" name="Text Box 27"/>
          <p:cNvSpPr txBox="1">
            <a:spLocks noChangeArrowheads="1"/>
          </p:cNvSpPr>
          <p:nvPr/>
        </p:nvSpPr>
        <p:spPr bwMode="auto">
          <a:xfrm>
            <a:off x="7315200" y="3962400"/>
            <a:ext cx="4286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CS</a:t>
            </a:r>
          </a:p>
        </p:txBody>
      </p:sp>
      <p:sp>
        <p:nvSpPr>
          <p:cNvPr id="45085" name="Text Box 28"/>
          <p:cNvSpPr txBox="1">
            <a:spLocks noChangeArrowheads="1"/>
          </p:cNvSpPr>
          <p:nvPr/>
        </p:nvSpPr>
        <p:spPr bwMode="auto">
          <a:xfrm>
            <a:off x="7315200" y="4114800"/>
            <a:ext cx="4841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WR</a:t>
            </a:r>
          </a:p>
        </p:txBody>
      </p:sp>
      <p:sp>
        <p:nvSpPr>
          <p:cNvPr id="45086" name="Text Box 29"/>
          <p:cNvSpPr txBox="1">
            <a:spLocks noChangeArrowheads="1"/>
          </p:cNvSpPr>
          <p:nvPr/>
        </p:nvSpPr>
        <p:spPr bwMode="auto">
          <a:xfrm>
            <a:off x="8001000" y="3810000"/>
            <a:ext cx="5222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5087" name="Text Box 30"/>
          <p:cNvSpPr txBox="1">
            <a:spLocks noChangeArrowheads="1"/>
          </p:cNvSpPr>
          <p:nvPr/>
        </p:nvSpPr>
        <p:spPr bwMode="auto">
          <a:xfrm>
            <a:off x="6858000" y="4114800"/>
            <a:ext cx="4778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MW</a:t>
            </a:r>
          </a:p>
        </p:txBody>
      </p:sp>
      <p:sp>
        <p:nvSpPr>
          <p:cNvPr id="45088" name="Text Box 31"/>
          <p:cNvSpPr txBox="1">
            <a:spLocks noChangeArrowheads="1"/>
          </p:cNvSpPr>
          <p:nvPr/>
        </p:nvSpPr>
        <p:spPr bwMode="auto">
          <a:xfrm>
            <a:off x="6858000" y="3962400"/>
            <a:ext cx="4492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+5V</a:t>
            </a:r>
          </a:p>
        </p:txBody>
      </p:sp>
      <p:sp>
        <p:nvSpPr>
          <p:cNvPr id="45089" name="Line 32"/>
          <p:cNvSpPr>
            <a:spLocks noChangeShapeType="1"/>
          </p:cNvSpPr>
          <p:nvPr/>
        </p:nvSpPr>
        <p:spPr bwMode="auto">
          <a:xfrm>
            <a:off x="7239000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0" name="Line 33"/>
          <p:cNvSpPr>
            <a:spLocks noChangeShapeType="1"/>
          </p:cNvSpPr>
          <p:nvPr/>
        </p:nvSpPr>
        <p:spPr bwMode="auto">
          <a:xfrm>
            <a:off x="7239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1" name="Line 34"/>
          <p:cNvSpPr>
            <a:spLocks noChangeShapeType="1"/>
          </p:cNvSpPr>
          <p:nvPr/>
        </p:nvSpPr>
        <p:spPr bwMode="auto">
          <a:xfrm>
            <a:off x="8458200" y="3962400"/>
            <a:ext cx="152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2" name="Line 35"/>
          <p:cNvSpPr>
            <a:spLocks noChangeShapeType="1"/>
          </p:cNvSpPr>
          <p:nvPr/>
        </p:nvSpPr>
        <p:spPr bwMode="auto">
          <a:xfrm>
            <a:off x="6324600" y="3962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3" name="Line 36"/>
          <p:cNvSpPr>
            <a:spLocks noChangeShapeType="1"/>
          </p:cNvSpPr>
          <p:nvPr/>
        </p:nvSpPr>
        <p:spPr bwMode="auto">
          <a:xfrm>
            <a:off x="56388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4" name="Line 37"/>
          <p:cNvSpPr>
            <a:spLocks noChangeShapeType="1"/>
          </p:cNvSpPr>
          <p:nvPr/>
        </p:nvSpPr>
        <p:spPr bwMode="auto">
          <a:xfrm>
            <a:off x="5638800" y="5867400"/>
            <a:ext cx="2971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5" name="Line 38"/>
          <p:cNvSpPr>
            <a:spLocks noChangeShapeType="1"/>
          </p:cNvSpPr>
          <p:nvPr/>
        </p:nvSpPr>
        <p:spPr bwMode="auto">
          <a:xfrm rot="5400000">
            <a:off x="7658100" y="4914900"/>
            <a:ext cx="19050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6" name="Line 39"/>
          <p:cNvSpPr>
            <a:spLocks noChangeShapeType="1"/>
          </p:cNvSpPr>
          <p:nvPr/>
        </p:nvSpPr>
        <p:spPr bwMode="auto">
          <a:xfrm>
            <a:off x="5638800" y="6019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7" name="Line 40"/>
          <p:cNvSpPr>
            <a:spLocks noChangeShapeType="1"/>
          </p:cNvSpPr>
          <p:nvPr/>
        </p:nvSpPr>
        <p:spPr bwMode="auto">
          <a:xfrm>
            <a:off x="4343400" y="5791200"/>
            <a:ext cx="8382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8" name="Line 41"/>
          <p:cNvSpPr>
            <a:spLocks noChangeShapeType="1"/>
          </p:cNvSpPr>
          <p:nvPr/>
        </p:nvSpPr>
        <p:spPr bwMode="auto">
          <a:xfrm rot="16200000" flipH="1">
            <a:off x="1943100" y="3390900"/>
            <a:ext cx="48006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099" name="Line 42"/>
          <p:cNvSpPr>
            <a:spLocks noChangeShapeType="1"/>
          </p:cNvSpPr>
          <p:nvPr/>
        </p:nvSpPr>
        <p:spPr bwMode="auto">
          <a:xfrm>
            <a:off x="4343400" y="990600"/>
            <a:ext cx="16002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45100" name="Group 43"/>
          <p:cNvGrpSpPr>
            <a:grpSpLocks/>
          </p:cNvGrpSpPr>
          <p:nvPr/>
        </p:nvGrpSpPr>
        <p:grpSpPr bwMode="auto">
          <a:xfrm>
            <a:off x="4572000" y="4114800"/>
            <a:ext cx="2209800" cy="1265238"/>
            <a:chOff x="2880" y="2496"/>
            <a:chExt cx="1392" cy="797"/>
          </a:xfrm>
        </p:grpSpPr>
        <p:sp>
          <p:nvSpPr>
            <p:cNvPr id="45121" name="Text Box 44"/>
            <p:cNvSpPr txBox="1">
              <a:spLocks noChangeArrowheads="1"/>
            </p:cNvSpPr>
            <p:nvPr/>
          </p:nvSpPr>
          <p:spPr bwMode="auto">
            <a:xfrm>
              <a:off x="3408" y="2496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5122" name="Text Box 45"/>
            <p:cNvSpPr txBox="1">
              <a:spLocks noChangeArrowheads="1"/>
            </p:cNvSpPr>
            <p:nvPr/>
          </p:nvSpPr>
          <p:spPr bwMode="auto">
            <a:xfrm>
              <a:off x="3888" y="2496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5123" name="Text Box 46"/>
            <p:cNvSpPr txBox="1">
              <a:spLocks noChangeArrowheads="1"/>
            </p:cNvSpPr>
            <p:nvPr/>
          </p:nvSpPr>
          <p:spPr bwMode="auto">
            <a:xfrm>
              <a:off x="3600" y="2784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45124" name="Text Box 47"/>
            <p:cNvSpPr txBox="1">
              <a:spLocks noChangeArrowheads="1"/>
            </p:cNvSpPr>
            <p:nvPr/>
          </p:nvSpPr>
          <p:spPr bwMode="auto">
            <a:xfrm>
              <a:off x="3648" y="3120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45125" name="Text Box 48"/>
            <p:cNvSpPr txBox="1">
              <a:spLocks noChangeArrowheads="1"/>
            </p:cNvSpPr>
            <p:nvPr/>
          </p:nvSpPr>
          <p:spPr bwMode="auto">
            <a:xfrm>
              <a:off x="3216" y="3024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45126" name="Text Box 49"/>
            <p:cNvSpPr txBox="1">
              <a:spLocks noChangeArrowheads="1"/>
            </p:cNvSpPr>
            <p:nvPr/>
          </p:nvSpPr>
          <p:spPr bwMode="auto">
            <a:xfrm>
              <a:off x="3216" y="2928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5127" name="Text Box 50"/>
            <p:cNvSpPr txBox="1">
              <a:spLocks noChangeArrowheads="1"/>
            </p:cNvSpPr>
            <p:nvPr/>
          </p:nvSpPr>
          <p:spPr bwMode="auto">
            <a:xfrm>
              <a:off x="3216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5128" name="Text Box 51"/>
            <p:cNvSpPr txBox="1">
              <a:spLocks noChangeArrowheads="1"/>
            </p:cNvSpPr>
            <p:nvPr/>
          </p:nvSpPr>
          <p:spPr bwMode="auto">
            <a:xfrm>
              <a:off x="3216" y="2736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45129" name="Text Box 52"/>
            <p:cNvSpPr txBox="1">
              <a:spLocks noChangeArrowheads="1"/>
            </p:cNvSpPr>
            <p:nvPr/>
          </p:nvSpPr>
          <p:spPr bwMode="auto">
            <a:xfrm>
              <a:off x="3216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45130" name="Rectangle 53"/>
            <p:cNvSpPr>
              <a:spLocks noChangeArrowheads="1"/>
            </p:cNvSpPr>
            <p:nvPr/>
          </p:nvSpPr>
          <p:spPr bwMode="auto">
            <a:xfrm>
              <a:off x="3216" y="2496"/>
              <a:ext cx="105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5131" name="Line 54"/>
            <p:cNvSpPr>
              <a:spLocks noChangeShapeType="1"/>
            </p:cNvSpPr>
            <p:nvPr/>
          </p:nvSpPr>
          <p:spPr bwMode="auto">
            <a:xfrm>
              <a:off x="312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5132" name="Line 55"/>
            <p:cNvSpPr>
              <a:spLocks noChangeShapeType="1"/>
            </p:cNvSpPr>
            <p:nvPr/>
          </p:nvSpPr>
          <p:spPr bwMode="auto">
            <a:xfrm>
              <a:off x="3120" y="29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5133" name="Line 56"/>
            <p:cNvSpPr>
              <a:spLocks noChangeShapeType="1"/>
            </p:cNvSpPr>
            <p:nvPr/>
          </p:nvSpPr>
          <p:spPr bwMode="auto">
            <a:xfrm>
              <a:off x="3120" y="302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5134" name="Line 57"/>
            <p:cNvSpPr>
              <a:spLocks noChangeShapeType="1"/>
            </p:cNvSpPr>
            <p:nvPr/>
          </p:nvSpPr>
          <p:spPr bwMode="auto">
            <a:xfrm>
              <a:off x="3120" y="31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5135" name="Line 58"/>
            <p:cNvSpPr>
              <a:spLocks noChangeShapeType="1"/>
            </p:cNvSpPr>
            <p:nvPr/>
          </p:nvSpPr>
          <p:spPr bwMode="auto">
            <a:xfrm>
              <a:off x="3120" y="26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5136" name="Text Box 59"/>
            <p:cNvSpPr txBox="1">
              <a:spLocks noChangeArrowheads="1"/>
            </p:cNvSpPr>
            <p:nvPr/>
          </p:nvSpPr>
          <p:spPr bwMode="auto">
            <a:xfrm>
              <a:off x="2880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</p:grpSp>
      <p:sp>
        <p:nvSpPr>
          <p:cNvPr id="45101" name="Text Box 60"/>
          <p:cNvSpPr txBox="1">
            <a:spLocks noChangeArrowheads="1"/>
          </p:cNvSpPr>
          <p:nvPr/>
        </p:nvSpPr>
        <p:spPr bwMode="auto">
          <a:xfrm>
            <a:off x="5715000" y="5867400"/>
            <a:ext cx="474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MD</a:t>
            </a:r>
          </a:p>
        </p:txBody>
      </p:sp>
      <p:sp>
        <p:nvSpPr>
          <p:cNvPr id="45102" name="Text Box 61"/>
          <p:cNvSpPr txBox="1">
            <a:spLocks noChangeArrowheads="1"/>
          </p:cNvSpPr>
          <p:nvPr/>
        </p:nvSpPr>
        <p:spPr bwMode="auto">
          <a:xfrm>
            <a:off x="5715000" y="3276600"/>
            <a:ext cx="763588" cy="422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latin typeface="Comic Sans MS" pitchFamily="66" charset="0"/>
              </a:rPr>
              <a:t>S D1 D0</a:t>
            </a:r>
          </a:p>
          <a:p>
            <a:pPr eaLnBrk="0" hangingPunct="0">
              <a:lnSpc>
                <a:spcPct val="90000"/>
              </a:lnSpc>
            </a:pPr>
            <a:r>
              <a:rPr lang="en-US" sz="1200">
                <a:latin typeface="Comic Sans MS" pitchFamily="66" charset="0"/>
              </a:rPr>
              <a:t>         Q</a:t>
            </a:r>
          </a:p>
        </p:txBody>
      </p:sp>
      <p:sp>
        <p:nvSpPr>
          <p:cNvPr id="45103" name="Rectangle 62"/>
          <p:cNvSpPr>
            <a:spLocks noChangeArrowheads="1"/>
          </p:cNvSpPr>
          <p:nvPr/>
        </p:nvSpPr>
        <p:spPr bwMode="auto">
          <a:xfrm>
            <a:off x="5715000" y="3276600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5104" name="Text Box 63"/>
          <p:cNvSpPr txBox="1">
            <a:spLocks noChangeArrowheads="1"/>
          </p:cNvSpPr>
          <p:nvPr/>
        </p:nvSpPr>
        <p:spPr bwMode="auto">
          <a:xfrm>
            <a:off x="4343400" y="2743200"/>
            <a:ext cx="855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Constant</a:t>
            </a:r>
          </a:p>
        </p:txBody>
      </p:sp>
      <p:sp>
        <p:nvSpPr>
          <p:cNvPr id="45105" name="Text Box 64"/>
          <p:cNvSpPr txBox="1">
            <a:spLocks noChangeArrowheads="1"/>
          </p:cNvSpPr>
          <p:nvPr/>
        </p:nvSpPr>
        <p:spPr bwMode="auto">
          <a:xfrm>
            <a:off x="5562600" y="2895600"/>
            <a:ext cx="5080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 MB</a:t>
            </a:r>
          </a:p>
        </p:txBody>
      </p:sp>
      <p:sp>
        <p:nvSpPr>
          <p:cNvPr id="45106" name="Line 65"/>
          <p:cNvSpPr>
            <a:spLocks noChangeShapeType="1"/>
          </p:cNvSpPr>
          <p:nvPr/>
        </p:nvSpPr>
        <p:spPr bwMode="auto">
          <a:xfrm rot="5400000">
            <a:off x="57912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107" name="Line 66"/>
          <p:cNvSpPr>
            <a:spLocks noChangeShapeType="1"/>
          </p:cNvSpPr>
          <p:nvPr/>
        </p:nvSpPr>
        <p:spPr bwMode="auto">
          <a:xfrm>
            <a:off x="5181600" y="2895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108" name="Line 67"/>
          <p:cNvSpPr>
            <a:spLocks noChangeShapeType="1"/>
          </p:cNvSpPr>
          <p:nvPr/>
        </p:nvSpPr>
        <p:spPr bwMode="auto">
          <a:xfrm rot="5400000">
            <a:off x="5905500" y="30861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109" name="Line 68"/>
          <p:cNvSpPr>
            <a:spLocks noChangeShapeType="1"/>
          </p:cNvSpPr>
          <p:nvPr/>
        </p:nvSpPr>
        <p:spPr bwMode="auto">
          <a:xfrm rot="5400000">
            <a:off x="6096000" y="3886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110" name="Oval 69"/>
          <p:cNvSpPr>
            <a:spLocks noChangeArrowheads="1"/>
          </p:cNvSpPr>
          <p:nvPr/>
        </p:nvSpPr>
        <p:spPr bwMode="auto">
          <a:xfrm>
            <a:off x="5522913" y="3775075"/>
            <a:ext cx="76200" cy="76200"/>
          </a:xfrm>
          <a:prstGeom prst="ellipse">
            <a:avLst/>
          </a:prstGeom>
          <a:solidFill>
            <a:srgbClr val="3333FF"/>
          </a:solidFill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5111" name="Oval 70"/>
          <p:cNvSpPr>
            <a:spLocks noChangeArrowheads="1"/>
          </p:cNvSpPr>
          <p:nvPr/>
        </p:nvSpPr>
        <p:spPr bwMode="auto">
          <a:xfrm>
            <a:off x="6284913" y="391795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5112" name="Line 71"/>
          <p:cNvSpPr>
            <a:spLocks noChangeShapeType="1"/>
          </p:cNvSpPr>
          <p:nvPr/>
        </p:nvSpPr>
        <p:spPr bwMode="auto">
          <a:xfrm rot="5400000">
            <a:off x="4991100" y="3238500"/>
            <a:ext cx="11430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113" name="Rectangle 72"/>
          <p:cNvSpPr>
            <a:spLocks noChangeArrowheads="1"/>
          </p:cNvSpPr>
          <p:nvPr/>
        </p:nvSpPr>
        <p:spPr bwMode="auto">
          <a:xfrm>
            <a:off x="5105400" y="1143000"/>
            <a:ext cx="1676400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5114" name="Line 73"/>
          <p:cNvSpPr>
            <a:spLocks noChangeShapeType="1"/>
          </p:cNvSpPr>
          <p:nvPr/>
        </p:nvSpPr>
        <p:spPr bwMode="auto">
          <a:xfrm>
            <a:off x="5562600" y="3810000"/>
            <a:ext cx="1828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5115" name="Rectangle 74"/>
          <p:cNvSpPr>
            <a:spLocks noChangeArrowheads="1"/>
          </p:cNvSpPr>
          <p:nvPr/>
        </p:nvSpPr>
        <p:spPr bwMode="auto">
          <a:xfrm>
            <a:off x="7391400" y="3429000"/>
            <a:ext cx="10668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grpSp>
        <p:nvGrpSpPr>
          <p:cNvPr id="45116" name="Group 75"/>
          <p:cNvGrpSpPr>
            <a:grpSpLocks/>
          </p:cNvGrpSpPr>
          <p:nvPr/>
        </p:nvGrpSpPr>
        <p:grpSpPr bwMode="auto">
          <a:xfrm>
            <a:off x="5105400" y="5562600"/>
            <a:ext cx="617538" cy="609600"/>
            <a:chOff x="3264" y="3072"/>
            <a:chExt cx="389" cy="384"/>
          </a:xfrm>
        </p:grpSpPr>
        <p:sp>
          <p:nvSpPr>
            <p:cNvPr id="45117" name="Text Box 76"/>
            <p:cNvSpPr txBox="1">
              <a:spLocks noChangeArrowheads="1"/>
            </p:cNvSpPr>
            <p:nvPr/>
          </p:nvSpPr>
          <p:spPr bwMode="auto">
            <a:xfrm>
              <a:off x="3264" y="3168"/>
              <a:ext cx="3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Q  D1</a:t>
              </a:r>
            </a:p>
          </p:txBody>
        </p:sp>
        <p:sp>
          <p:nvSpPr>
            <p:cNvPr id="45118" name="Text Box 77"/>
            <p:cNvSpPr txBox="1">
              <a:spLocks noChangeArrowheads="1"/>
            </p:cNvSpPr>
            <p:nvPr/>
          </p:nvSpPr>
          <p:spPr bwMode="auto">
            <a:xfrm>
              <a:off x="3264" y="3072"/>
              <a:ext cx="3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D0</a:t>
              </a:r>
            </a:p>
          </p:txBody>
        </p:sp>
        <p:sp>
          <p:nvSpPr>
            <p:cNvPr id="45119" name="Text Box 78"/>
            <p:cNvSpPr txBox="1">
              <a:spLocks noChangeArrowheads="1"/>
            </p:cNvSpPr>
            <p:nvPr/>
          </p:nvSpPr>
          <p:spPr bwMode="auto">
            <a:xfrm>
              <a:off x="3264" y="3264"/>
              <a:ext cx="35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 S</a:t>
              </a:r>
            </a:p>
          </p:txBody>
        </p:sp>
        <p:sp>
          <p:nvSpPr>
            <p:cNvPr id="45120" name="Rectangle 79"/>
            <p:cNvSpPr>
              <a:spLocks noChangeArrowheads="1"/>
            </p:cNvSpPr>
            <p:nvPr/>
          </p:nvSpPr>
          <p:spPr bwMode="auto">
            <a:xfrm>
              <a:off x="3312" y="307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95B44-BED2-4BEA-AB1D-1ED9C5211178}" type="slidenum">
              <a:rPr lang="ar-SA"/>
              <a:pPr>
                <a:defRPr/>
              </a:pPr>
              <a:t>18</a:t>
            </a:fld>
            <a:endParaRPr lang="en-US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 rot="5400000">
            <a:off x="5410200" y="3962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 rot="5400000">
            <a:off x="6248400" y="4038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Storing a register to RAM</a:t>
            </a:r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657600" cy="5181600"/>
          </a:xfrm>
        </p:spPr>
        <p:txBody>
          <a:bodyPr/>
          <a:lstStyle/>
          <a:p>
            <a:pPr>
              <a:tabLst>
                <a:tab pos="2114550" algn="l"/>
              </a:tabLst>
            </a:pPr>
            <a:r>
              <a:rPr lang="en-US" sz="1800" smtClean="0"/>
              <a:t>A </a:t>
            </a:r>
            <a:r>
              <a:rPr lang="en-US" sz="1800" smtClean="0">
                <a:solidFill>
                  <a:srgbClr val="FF0033"/>
                </a:solidFill>
              </a:rPr>
              <a:t>store</a:t>
            </a:r>
            <a:r>
              <a:rPr lang="en-US" sz="1800" smtClean="0"/>
              <a:t> instruction copies data </a:t>
            </a:r>
            <a:r>
              <a:rPr lang="en-US" sz="1800" i="1" smtClean="0"/>
              <a:t>from</a:t>
            </a:r>
            <a:r>
              <a:rPr lang="en-US" sz="1800" smtClean="0"/>
              <a:t> a register </a:t>
            </a:r>
            <a:r>
              <a:rPr lang="en-US" sz="1800" i="1" smtClean="0"/>
              <a:t>to</a:t>
            </a:r>
            <a:r>
              <a:rPr lang="en-US" sz="1800" smtClean="0"/>
              <a:t> an address in RAM.</a:t>
            </a:r>
          </a:p>
          <a:p>
            <a:pPr>
              <a:spcBef>
                <a:spcPct val="100000"/>
              </a:spcBef>
              <a:spcAft>
                <a:spcPct val="80000"/>
              </a:spcAft>
              <a:buFontTx/>
              <a:buNone/>
              <a:tabLst>
                <a:tab pos="2114550" algn="l"/>
              </a:tabLst>
            </a:pPr>
            <a:r>
              <a:rPr lang="en-US" sz="1600" b="1" smtClean="0">
                <a:latin typeface="Courier New" pitchFamily="49" charset="0"/>
              </a:rPr>
              <a:t>	ST (R3),R1	M[R3]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600" b="1" smtClean="0">
                <a:latin typeface="Courier New" pitchFamily="49" charset="0"/>
              </a:rPr>
              <a:t> R1</a:t>
            </a:r>
            <a:endParaRPr lang="en-US" sz="1800" smtClean="0"/>
          </a:p>
          <a:p>
            <a:pPr>
              <a:tabLst>
                <a:tab pos="2114550" algn="l"/>
              </a:tabLst>
            </a:pPr>
            <a:r>
              <a:rPr lang="en-US" sz="1800" smtClean="0"/>
              <a:t>One register specifies the RAM address to write to—in the example above, R3.</a:t>
            </a:r>
          </a:p>
          <a:p>
            <a:pPr>
              <a:tabLst>
                <a:tab pos="2114550" algn="l"/>
              </a:tabLst>
            </a:pPr>
            <a:r>
              <a:rPr lang="en-US" sz="1800" smtClean="0"/>
              <a:t>The other operand specifies the actual data to be stored into RAM—R1 above.</a:t>
            </a:r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rot="5400000">
            <a:off x="6019800" y="2971800"/>
            <a:ext cx="6096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 rot="5400000">
            <a:off x="5753100" y="55245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46089" name="Group 8"/>
          <p:cNvGrpSpPr>
            <a:grpSpLocks/>
          </p:cNvGrpSpPr>
          <p:nvPr/>
        </p:nvGrpSpPr>
        <p:grpSpPr bwMode="auto">
          <a:xfrm>
            <a:off x="5105400" y="5562600"/>
            <a:ext cx="617538" cy="609600"/>
            <a:chOff x="3264" y="3072"/>
            <a:chExt cx="389" cy="384"/>
          </a:xfrm>
        </p:grpSpPr>
        <p:sp>
          <p:nvSpPr>
            <p:cNvPr id="46160" name="Text Box 9"/>
            <p:cNvSpPr txBox="1">
              <a:spLocks noChangeArrowheads="1"/>
            </p:cNvSpPr>
            <p:nvPr/>
          </p:nvSpPr>
          <p:spPr bwMode="auto">
            <a:xfrm>
              <a:off x="3264" y="3168"/>
              <a:ext cx="3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Q  D1</a:t>
              </a:r>
            </a:p>
          </p:txBody>
        </p:sp>
        <p:sp>
          <p:nvSpPr>
            <p:cNvPr id="46161" name="Text Box 10"/>
            <p:cNvSpPr txBox="1">
              <a:spLocks noChangeArrowheads="1"/>
            </p:cNvSpPr>
            <p:nvPr/>
          </p:nvSpPr>
          <p:spPr bwMode="auto">
            <a:xfrm>
              <a:off x="3264" y="3072"/>
              <a:ext cx="3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D0</a:t>
              </a:r>
            </a:p>
          </p:txBody>
        </p:sp>
        <p:sp>
          <p:nvSpPr>
            <p:cNvPr id="46162" name="Text Box 11"/>
            <p:cNvSpPr txBox="1">
              <a:spLocks noChangeArrowheads="1"/>
            </p:cNvSpPr>
            <p:nvPr/>
          </p:nvSpPr>
          <p:spPr bwMode="auto">
            <a:xfrm>
              <a:off x="3264" y="3264"/>
              <a:ext cx="35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 S</a:t>
              </a:r>
            </a:p>
          </p:txBody>
        </p:sp>
        <p:sp>
          <p:nvSpPr>
            <p:cNvPr id="46163" name="Rectangle 12"/>
            <p:cNvSpPr>
              <a:spLocks noChangeArrowheads="1"/>
            </p:cNvSpPr>
            <p:nvPr/>
          </p:nvSpPr>
          <p:spPr bwMode="auto">
            <a:xfrm>
              <a:off x="3312" y="307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46090" name="Line 13"/>
          <p:cNvSpPr>
            <a:spLocks noChangeShapeType="1"/>
          </p:cNvSpPr>
          <p:nvPr/>
        </p:nvSpPr>
        <p:spPr bwMode="auto">
          <a:xfrm>
            <a:off x="5562600" y="3810000"/>
            <a:ext cx="1828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91" name="Line 14"/>
          <p:cNvSpPr>
            <a:spLocks noChangeShapeType="1"/>
          </p:cNvSpPr>
          <p:nvPr/>
        </p:nvSpPr>
        <p:spPr bwMode="auto">
          <a:xfrm>
            <a:off x="6324600" y="3962400"/>
            <a:ext cx="1066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92" name="Line 15"/>
          <p:cNvSpPr>
            <a:spLocks noChangeShapeType="1"/>
          </p:cNvSpPr>
          <p:nvPr/>
        </p:nvSpPr>
        <p:spPr bwMode="auto">
          <a:xfrm>
            <a:off x="56388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93" name="Line 16"/>
          <p:cNvSpPr>
            <a:spLocks noChangeShapeType="1"/>
          </p:cNvSpPr>
          <p:nvPr/>
        </p:nvSpPr>
        <p:spPr bwMode="auto">
          <a:xfrm>
            <a:off x="5638800" y="58674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94" name="Line 17"/>
          <p:cNvSpPr>
            <a:spLocks noChangeShapeType="1"/>
          </p:cNvSpPr>
          <p:nvPr/>
        </p:nvSpPr>
        <p:spPr bwMode="auto">
          <a:xfrm rot="5400000">
            <a:off x="7658100" y="49149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95" name="Line 18"/>
          <p:cNvSpPr>
            <a:spLocks noChangeShapeType="1"/>
          </p:cNvSpPr>
          <p:nvPr/>
        </p:nvSpPr>
        <p:spPr bwMode="auto">
          <a:xfrm>
            <a:off x="5638800" y="6019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96" name="Line 19"/>
          <p:cNvSpPr>
            <a:spLocks noChangeShapeType="1"/>
          </p:cNvSpPr>
          <p:nvPr/>
        </p:nvSpPr>
        <p:spPr bwMode="auto">
          <a:xfrm>
            <a:off x="4343400" y="57912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97" name="Line 20"/>
          <p:cNvSpPr>
            <a:spLocks noChangeShapeType="1"/>
          </p:cNvSpPr>
          <p:nvPr/>
        </p:nvSpPr>
        <p:spPr bwMode="auto">
          <a:xfrm rot="16200000" flipH="1">
            <a:off x="1943100" y="3390900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098" name="Line 21"/>
          <p:cNvSpPr>
            <a:spLocks noChangeShapeType="1"/>
          </p:cNvSpPr>
          <p:nvPr/>
        </p:nvSpPr>
        <p:spPr bwMode="auto">
          <a:xfrm>
            <a:off x="4343400" y="9906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46099" name="Group 22"/>
          <p:cNvGrpSpPr>
            <a:grpSpLocks/>
          </p:cNvGrpSpPr>
          <p:nvPr/>
        </p:nvGrpSpPr>
        <p:grpSpPr bwMode="auto">
          <a:xfrm>
            <a:off x="4572000" y="4114800"/>
            <a:ext cx="2209800" cy="1265238"/>
            <a:chOff x="2880" y="2496"/>
            <a:chExt cx="1392" cy="797"/>
          </a:xfrm>
        </p:grpSpPr>
        <p:sp>
          <p:nvSpPr>
            <p:cNvPr id="46144" name="Text Box 23"/>
            <p:cNvSpPr txBox="1">
              <a:spLocks noChangeArrowheads="1"/>
            </p:cNvSpPr>
            <p:nvPr/>
          </p:nvSpPr>
          <p:spPr bwMode="auto">
            <a:xfrm>
              <a:off x="3408" y="2496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6145" name="Text Box 24"/>
            <p:cNvSpPr txBox="1">
              <a:spLocks noChangeArrowheads="1"/>
            </p:cNvSpPr>
            <p:nvPr/>
          </p:nvSpPr>
          <p:spPr bwMode="auto">
            <a:xfrm>
              <a:off x="3888" y="2496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6146" name="Text Box 25"/>
            <p:cNvSpPr txBox="1">
              <a:spLocks noChangeArrowheads="1"/>
            </p:cNvSpPr>
            <p:nvPr/>
          </p:nvSpPr>
          <p:spPr bwMode="auto">
            <a:xfrm>
              <a:off x="3600" y="2784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46147" name="Text Box 26"/>
            <p:cNvSpPr txBox="1">
              <a:spLocks noChangeArrowheads="1"/>
            </p:cNvSpPr>
            <p:nvPr/>
          </p:nvSpPr>
          <p:spPr bwMode="auto">
            <a:xfrm>
              <a:off x="3648" y="3120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46148" name="Text Box 27"/>
            <p:cNvSpPr txBox="1">
              <a:spLocks noChangeArrowheads="1"/>
            </p:cNvSpPr>
            <p:nvPr/>
          </p:nvSpPr>
          <p:spPr bwMode="auto">
            <a:xfrm>
              <a:off x="3216" y="3024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46149" name="Text Box 28"/>
            <p:cNvSpPr txBox="1">
              <a:spLocks noChangeArrowheads="1"/>
            </p:cNvSpPr>
            <p:nvPr/>
          </p:nvSpPr>
          <p:spPr bwMode="auto">
            <a:xfrm>
              <a:off x="3216" y="2928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6150" name="Text Box 29"/>
            <p:cNvSpPr txBox="1">
              <a:spLocks noChangeArrowheads="1"/>
            </p:cNvSpPr>
            <p:nvPr/>
          </p:nvSpPr>
          <p:spPr bwMode="auto">
            <a:xfrm>
              <a:off x="3216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6151" name="Text Box 3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46152" name="Text Box 31"/>
            <p:cNvSpPr txBox="1">
              <a:spLocks noChangeArrowheads="1"/>
            </p:cNvSpPr>
            <p:nvPr/>
          </p:nvSpPr>
          <p:spPr bwMode="auto">
            <a:xfrm>
              <a:off x="3216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46153" name="Rectangle 32"/>
            <p:cNvSpPr>
              <a:spLocks noChangeArrowheads="1"/>
            </p:cNvSpPr>
            <p:nvPr/>
          </p:nvSpPr>
          <p:spPr bwMode="auto">
            <a:xfrm>
              <a:off x="3216" y="2496"/>
              <a:ext cx="105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6154" name="Line 33"/>
            <p:cNvSpPr>
              <a:spLocks noChangeShapeType="1"/>
            </p:cNvSpPr>
            <p:nvPr/>
          </p:nvSpPr>
          <p:spPr bwMode="auto">
            <a:xfrm>
              <a:off x="312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55" name="Line 34"/>
            <p:cNvSpPr>
              <a:spLocks noChangeShapeType="1"/>
            </p:cNvSpPr>
            <p:nvPr/>
          </p:nvSpPr>
          <p:spPr bwMode="auto">
            <a:xfrm>
              <a:off x="3120" y="29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56" name="Line 35"/>
            <p:cNvSpPr>
              <a:spLocks noChangeShapeType="1"/>
            </p:cNvSpPr>
            <p:nvPr/>
          </p:nvSpPr>
          <p:spPr bwMode="auto">
            <a:xfrm>
              <a:off x="3120" y="302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57" name="Line 36"/>
            <p:cNvSpPr>
              <a:spLocks noChangeShapeType="1"/>
            </p:cNvSpPr>
            <p:nvPr/>
          </p:nvSpPr>
          <p:spPr bwMode="auto">
            <a:xfrm>
              <a:off x="3120" y="31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58" name="Line 37"/>
            <p:cNvSpPr>
              <a:spLocks noChangeShapeType="1"/>
            </p:cNvSpPr>
            <p:nvPr/>
          </p:nvSpPr>
          <p:spPr bwMode="auto">
            <a:xfrm>
              <a:off x="3120" y="26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59" name="Text Box 38"/>
            <p:cNvSpPr txBox="1">
              <a:spLocks noChangeArrowheads="1"/>
            </p:cNvSpPr>
            <p:nvPr/>
          </p:nvSpPr>
          <p:spPr bwMode="auto">
            <a:xfrm>
              <a:off x="2880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</p:grpSp>
      <p:sp>
        <p:nvSpPr>
          <p:cNvPr id="46100" name="Text Box 39"/>
          <p:cNvSpPr txBox="1">
            <a:spLocks noChangeArrowheads="1"/>
          </p:cNvSpPr>
          <p:nvPr/>
        </p:nvSpPr>
        <p:spPr bwMode="auto">
          <a:xfrm>
            <a:off x="5715000" y="5867400"/>
            <a:ext cx="474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MD</a:t>
            </a:r>
          </a:p>
        </p:txBody>
      </p:sp>
      <p:sp>
        <p:nvSpPr>
          <p:cNvPr id="46101" name="Text Box 40"/>
          <p:cNvSpPr txBox="1">
            <a:spLocks noChangeArrowheads="1"/>
          </p:cNvSpPr>
          <p:nvPr/>
        </p:nvSpPr>
        <p:spPr bwMode="auto">
          <a:xfrm>
            <a:off x="5715000" y="3276600"/>
            <a:ext cx="763588" cy="422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latin typeface="Comic Sans MS" pitchFamily="66" charset="0"/>
              </a:rPr>
              <a:t>S D1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D0</a:t>
            </a:r>
            <a:endParaRPr lang="en-US" sz="1200">
              <a:latin typeface="Comic Sans MS" pitchFamily="66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200">
                <a:latin typeface="Comic Sans MS" pitchFamily="66" charset="0"/>
              </a:rPr>
              <a:t>        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Q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46102" name="Text Box 41"/>
          <p:cNvSpPr txBox="1">
            <a:spLocks noChangeArrowheads="1"/>
          </p:cNvSpPr>
          <p:nvPr/>
        </p:nvSpPr>
        <p:spPr bwMode="auto">
          <a:xfrm>
            <a:off x="4343400" y="2743200"/>
            <a:ext cx="855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Constant</a:t>
            </a:r>
          </a:p>
        </p:txBody>
      </p:sp>
      <p:sp>
        <p:nvSpPr>
          <p:cNvPr id="46103" name="Text Box 42"/>
          <p:cNvSpPr txBox="1">
            <a:spLocks noChangeArrowheads="1"/>
          </p:cNvSpPr>
          <p:nvPr/>
        </p:nvSpPr>
        <p:spPr bwMode="auto">
          <a:xfrm>
            <a:off x="5562600" y="2895600"/>
            <a:ext cx="5080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 MB</a:t>
            </a:r>
          </a:p>
        </p:txBody>
      </p:sp>
      <p:sp>
        <p:nvSpPr>
          <p:cNvPr id="46104" name="Line 43"/>
          <p:cNvSpPr>
            <a:spLocks noChangeShapeType="1"/>
          </p:cNvSpPr>
          <p:nvPr/>
        </p:nvSpPr>
        <p:spPr bwMode="auto">
          <a:xfrm rot="5400000">
            <a:off x="57912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105" name="Line 44"/>
          <p:cNvSpPr>
            <a:spLocks noChangeShapeType="1"/>
          </p:cNvSpPr>
          <p:nvPr/>
        </p:nvSpPr>
        <p:spPr bwMode="auto">
          <a:xfrm>
            <a:off x="5181600" y="2895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106" name="Line 45"/>
          <p:cNvSpPr>
            <a:spLocks noChangeShapeType="1"/>
          </p:cNvSpPr>
          <p:nvPr/>
        </p:nvSpPr>
        <p:spPr bwMode="auto">
          <a:xfrm rot="5400000">
            <a:off x="5905500" y="30861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107" name="Line 46"/>
          <p:cNvSpPr>
            <a:spLocks noChangeShapeType="1"/>
          </p:cNvSpPr>
          <p:nvPr/>
        </p:nvSpPr>
        <p:spPr bwMode="auto">
          <a:xfrm rot="5400000">
            <a:off x="6172200" y="3810000"/>
            <a:ext cx="304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6108" name="Oval 47"/>
          <p:cNvSpPr>
            <a:spLocks noChangeArrowheads="1"/>
          </p:cNvSpPr>
          <p:nvPr/>
        </p:nvSpPr>
        <p:spPr bwMode="auto">
          <a:xfrm>
            <a:off x="5522913" y="3775075"/>
            <a:ext cx="76200" cy="76200"/>
          </a:xfrm>
          <a:prstGeom prst="ellipse">
            <a:avLst/>
          </a:prstGeom>
          <a:solidFill>
            <a:srgbClr val="3333FF"/>
          </a:solidFill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6109" name="Oval 48"/>
          <p:cNvSpPr>
            <a:spLocks noChangeArrowheads="1"/>
          </p:cNvSpPr>
          <p:nvPr/>
        </p:nvSpPr>
        <p:spPr bwMode="auto">
          <a:xfrm>
            <a:off x="6284913" y="3917950"/>
            <a:ext cx="76200" cy="76200"/>
          </a:xfrm>
          <a:prstGeom prst="ellipse">
            <a:avLst/>
          </a:prstGeom>
          <a:solidFill>
            <a:srgbClr val="3333FF"/>
          </a:solidFill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6110" name="Line 49"/>
          <p:cNvSpPr>
            <a:spLocks noChangeShapeType="1"/>
          </p:cNvSpPr>
          <p:nvPr/>
        </p:nvSpPr>
        <p:spPr bwMode="auto">
          <a:xfrm rot="5400000">
            <a:off x="4991100" y="3238500"/>
            <a:ext cx="11430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46111" name="Group 50"/>
          <p:cNvGrpSpPr>
            <a:grpSpLocks/>
          </p:cNvGrpSpPr>
          <p:nvPr/>
        </p:nvGrpSpPr>
        <p:grpSpPr bwMode="auto">
          <a:xfrm>
            <a:off x="6858000" y="3429000"/>
            <a:ext cx="1752600" cy="990600"/>
            <a:chOff x="4320" y="1776"/>
            <a:chExt cx="1104" cy="624"/>
          </a:xfrm>
        </p:grpSpPr>
        <p:sp>
          <p:nvSpPr>
            <p:cNvPr id="46132" name="Text Box 51"/>
            <p:cNvSpPr txBox="1">
              <a:spLocks noChangeArrowheads="1"/>
            </p:cNvSpPr>
            <p:nvPr/>
          </p:nvSpPr>
          <p:spPr bwMode="auto">
            <a:xfrm>
              <a:off x="4800" y="1776"/>
              <a:ext cx="3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RAM</a:t>
              </a:r>
            </a:p>
          </p:txBody>
        </p:sp>
        <p:sp>
          <p:nvSpPr>
            <p:cNvPr id="46133" name="Text Box 52"/>
            <p:cNvSpPr txBox="1">
              <a:spLocks noChangeArrowheads="1"/>
            </p:cNvSpPr>
            <p:nvPr/>
          </p:nvSpPr>
          <p:spPr bwMode="auto">
            <a:xfrm>
              <a:off x="4608" y="1920"/>
              <a:ext cx="41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ADRS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46134" name="Text Box 53"/>
            <p:cNvSpPr txBox="1">
              <a:spLocks noChangeArrowheads="1"/>
            </p:cNvSpPr>
            <p:nvPr/>
          </p:nvSpPr>
          <p:spPr bwMode="auto">
            <a:xfrm>
              <a:off x="4608" y="2016"/>
              <a:ext cx="41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DATA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46135" name="Text Box 54"/>
            <p:cNvSpPr txBox="1">
              <a:spLocks noChangeArrowheads="1"/>
            </p:cNvSpPr>
            <p:nvPr/>
          </p:nvSpPr>
          <p:spPr bwMode="auto">
            <a:xfrm>
              <a:off x="4608" y="2112"/>
              <a:ext cx="2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CS</a:t>
              </a:r>
            </a:p>
          </p:txBody>
        </p:sp>
        <p:sp>
          <p:nvSpPr>
            <p:cNvPr id="46136" name="Text Box 55"/>
            <p:cNvSpPr txBox="1">
              <a:spLocks noChangeArrowheads="1"/>
            </p:cNvSpPr>
            <p:nvPr/>
          </p:nvSpPr>
          <p:spPr bwMode="auto">
            <a:xfrm>
              <a:off x="4608" y="2208"/>
              <a:ext cx="3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WR</a:t>
              </a:r>
            </a:p>
          </p:txBody>
        </p:sp>
        <p:sp>
          <p:nvSpPr>
            <p:cNvPr id="46137" name="Text Box 56"/>
            <p:cNvSpPr txBox="1">
              <a:spLocks noChangeArrowheads="1"/>
            </p:cNvSpPr>
            <p:nvPr/>
          </p:nvSpPr>
          <p:spPr bwMode="auto">
            <a:xfrm>
              <a:off x="5040" y="2016"/>
              <a:ext cx="32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OUT</a:t>
              </a:r>
            </a:p>
          </p:txBody>
        </p:sp>
        <p:sp>
          <p:nvSpPr>
            <p:cNvPr id="46138" name="Text Box 57"/>
            <p:cNvSpPr txBox="1">
              <a:spLocks noChangeArrowheads="1"/>
            </p:cNvSpPr>
            <p:nvPr/>
          </p:nvSpPr>
          <p:spPr bwMode="auto">
            <a:xfrm>
              <a:off x="4320" y="2208"/>
              <a:ext cx="30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MW</a:t>
              </a:r>
            </a:p>
          </p:txBody>
        </p:sp>
        <p:sp>
          <p:nvSpPr>
            <p:cNvPr id="46139" name="Text Box 58"/>
            <p:cNvSpPr txBox="1">
              <a:spLocks noChangeArrowheads="1"/>
            </p:cNvSpPr>
            <p:nvPr/>
          </p:nvSpPr>
          <p:spPr bwMode="auto">
            <a:xfrm>
              <a:off x="4320" y="2112"/>
              <a:ext cx="2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+5V</a:t>
              </a:r>
            </a:p>
          </p:txBody>
        </p:sp>
        <p:sp>
          <p:nvSpPr>
            <p:cNvPr id="46140" name="Rectangle 59"/>
            <p:cNvSpPr>
              <a:spLocks noChangeArrowheads="1"/>
            </p:cNvSpPr>
            <p:nvPr/>
          </p:nvSpPr>
          <p:spPr bwMode="auto">
            <a:xfrm>
              <a:off x="4656" y="1776"/>
              <a:ext cx="672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6141" name="Line 60"/>
            <p:cNvSpPr>
              <a:spLocks noChangeShapeType="1"/>
            </p:cNvSpPr>
            <p:nvPr/>
          </p:nvSpPr>
          <p:spPr bwMode="auto">
            <a:xfrm>
              <a:off x="4560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42" name="Line 61"/>
            <p:cNvSpPr>
              <a:spLocks noChangeShapeType="1"/>
            </p:cNvSpPr>
            <p:nvPr/>
          </p:nvSpPr>
          <p:spPr bwMode="auto">
            <a:xfrm>
              <a:off x="4560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43" name="Line 62"/>
            <p:cNvSpPr>
              <a:spLocks noChangeShapeType="1"/>
            </p:cNvSpPr>
            <p:nvPr/>
          </p:nvSpPr>
          <p:spPr bwMode="auto">
            <a:xfrm>
              <a:off x="5328" y="211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46112" name="Rectangle 63"/>
          <p:cNvSpPr>
            <a:spLocks noChangeArrowheads="1"/>
          </p:cNvSpPr>
          <p:nvPr/>
        </p:nvSpPr>
        <p:spPr bwMode="auto">
          <a:xfrm>
            <a:off x="5715000" y="3276600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grpSp>
        <p:nvGrpSpPr>
          <p:cNvPr id="46113" name="Group 64"/>
          <p:cNvGrpSpPr>
            <a:grpSpLocks/>
          </p:cNvGrpSpPr>
          <p:nvPr/>
        </p:nvGrpSpPr>
        <p:grpSpPr bwMode="auto">
          <a:xfrm>
            <a:off x="4572000" y="990600"/>
            <a:ext cx="2678113" cy="1722438"/>
            <a:chOff x="2880" y="576"/>
            <a:chExt cx="1687" cy="1085"/>
          </a:xfrm>
        </p:grpSpPr>
        <p:sp>
          <p:nvSpPr>
            <p:cNvPr id="46114" name="Text Box 65"/>
            <p:cNvSpPr txBox="1">
              <a:spLocks noChangeArrowheads="1"/>
            </p:cNvSpPr>
            <p:nvPr/>
          </p:nvSpPr>
          <p:spPr bwMode="auto">
            <a:xfrm>
              <a:off x="3552" y="672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46115" name="Text Box 66"/>
            <p:cNvSpPr txBox="1">
              <a:spLocks noChangeArrowheads="1"/>
            </p:cNvSpPr>
            <p:nvPr/>
          </p:nvSpPr>
          <p:spPr bwMode="auto">
            <a:xfrm>
              <a:off x="3168" y="768"/>
              <a:ext cx="41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Write</a:t>
              </a:r>
            </a:p>
          </p:txBody>
        </p:sp>
        <p:sp>
          <p:nvSpPr>
            <p:cNvPr id="46116" name="Text Box 67"/>
            <p:cNvSpPr txBox="1">
              <a:spLocks noChangeArrowheads="1"/>
            </p:cNvSpPr>
            <p:nvPr/>
          </p:nvSpPr>
          <p:spPr bwMode="auto">
            <a:xfrm>
              <a:off x="3168" y="912"/>
              <a:ext cx="59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D address</a:t>
              </a:r>
            </a:p>
          </p:txBody>
        </p:sp>
        <p:sp>
          <p:nvSpPr>
            <p:cNvPr id="46117" name="Text Box 68"/>
            <p:cNvSpPr txBox="1">
              <a:spLocks noChangeArrowheads="1"/>
            </p:cNvSpPr>
            <p:nvPr/>
          </p:nvSpPr>
          <p:spPr bwMode="auto">
            <a:xfrm>
              <a:off x="3168" y="1296"/>
              <a:ext cx="59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A address</a:t>
              </a:r>
            </a:p>
          </p:txBody>
        </p:sp>
        <p:sp>
          <p:nvSpPr>
            <p:cNvPr id="46118" name="Text Box 69"/>
            <p:cNvSpPr txBox="1">
              <a:spLocks noChangeArrowheads="1"/>
            </p:cNvSpPr>
            <p:nvPr/>
          </p:nvSpPr>
          <p:spPr bwMode="auto">
            <a:xfrm>
              <a:off x="3696" y="1296"/>
              <a:ext cx="5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 address</a:t>
              </a:r>
            </a:p>
          </p:txBody>
        </p:sp>
        <p:sp>
          <p:nvSpPr>
            <p:cNvPr id="46119" name="Text Box 70"/>
            <p:cNvSpPr txBox="1">
              <a:spLocks noChangeArrowheads="1"/>
            </p:cNvSpPr>
            <p:nvPr/>
          </p:nvSpPr>
          <p:spPr bwMode="auto">
            <a:xfrm>
              <a:off x="3312" y="1488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46120" name="Text Box 71"/>
            <p:cNvSpPr txBox="1">
              <a:spLocks noChangeArrowheads="1"/>
            </p:cNvSpPr>
            <p:nvPr/>
          </p:nvSpPr>
          <p:spPr bwMode="auto">
            <a:xfrm>
              <a:off x="3792" y="1488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46121" name="Text Box 72"/>
            <p:cNvSpPr txBox="1">
              <a:spLocks noChangeArrowheads="1"/>
            </p:cNvSpPr>
            <p:nvPr/>
          </p:nvSpPr>
          <p:spPr bwMode="auto">
            <a:xfrm>
              <a:off x="3408" y="1056"/>
              <a:ext cx="69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Register File</a:t>
              </a:r>
            </a:p>
          </p:txBody>
        </p:sp>
        <p:sp>
          <p:nvSpPr>
            <p:cNvPr id="46122" name="Text Box 73"/>
            <p:cNvSpPr txBox="1">
              <a:spLocks noChangeArrowheads="1"/>
            </p:cNvSpPr>
            <p:nvPr/>
          </p:nvSpPr>
          <p:spPr bwMode="auto">
            <a:xfrm>
              <a:off x="2880" y="768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</a:t>
              </a:r>
            </a:p>
          </p:txBody>
        </p:sp>
        <p:sp>
          <p:nvSpPr>
            <p:cNvPr id="46123" name="Text Box 74"/>
            <p:cNvSpPr txBox="1">
              <a:spLocks noChangeArrowheads="1"/>
            </p:cNvSpPr>
            <p:nvPr/>
          </p:nvSpPr>
          <p:spPr bwMode="auto">
            <a:xfrm>
              <a:off x="2880" y="912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46124" name="Text Box 75"/>
            <p:cNvSpPr txBox="1">
              <a:spLocks noChangeArrowheads="1"/>
            </p:cNvSpPr>
            <p:nvPr/>
          </p:nvSpPr>
          <p:spPr bwMode="auto">
            <a:xfrm>
              <a:off x="2880" y="1296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46125" name="Text Box 76"/>
            <p:cNvSpPr txBox="1">
              <a:spLocks noChangeArrowheads="1"/>
            </p:cNvSpPr>
            <p:nvPr/>
          </p:nvSpPr>
          <p:spPr bwMode="auto">
            <a:xfrm>
              <a:off x="4320" y="1296"/>
              <a:ext cx="24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BA</a:t>
              </a:r>
            </a:p>
          </p:txBody>
        </p:sp>
        <p:sp>
          <p:nvSpPr>
            <p:cNvPr id="46126" name="Rectangle 77"/>
            <p:cNvSpPr>
              <a:spLocks noChangeArrowheads="1"/>
            </p:cNvSpPr>
            <p:nvPr/>
          </p:nvSpPr>
          <p:spPr bwMode="auto">
            <a:xfrm>
              <a:off x="3216" y="672"/>
              <a:ext cx="1056" cy="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6127" name="Line 78"/>
            <p:cNvSpPr>
              <a:spLocks noChangeShapeType="1"/>
            </p:cNvSpPr>
            <p:nvPr/>
          </p:nvSpPr>
          <p:spPr bwMode="auto">
            <a:xfrm flipH="1">
              <a:off x="4272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28" name="Line 79"/>
            <p:cNvSpPr>
              <a:spLocks noChangeShapeType="1"/>
            </p:cNvSpPr>
            <p:nvPr/>
          </p:nvSpPr>
          <p:spPr bwMode="auto">
            <a:xfrm>
              <a:off x="312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29" name="Line 80"/>
            <p:cNvSpPr>
              <a:spLocks noChangeShapeType="1"/>
            </p:cNvSpPr>
            <p:nvPr/>
          </p:nvSpPr>
          <p:spPr bwMode="auto">
            <a:xfrm>
              <a:off x="3120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30" name="Line 81"/>
            <p:cNvSpPr>
              <a:spLocks noChangeShapeType="1"/>
            </p:cNvSpPr>
            <p:nvPr/>
          </p:nvSpPr>
          <p:spPr bwMode="auto">
            <a:xfrm>
              <a:off x="3120" y="8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6131" name="Line 82"/>
            <p:cNvSpPr>
              <a:spLocks noChangeShapeType="1"/>
            </p:cNvSpPr>
            <p:nvPr/>
          </p:nvSpPr>
          <p:spPr bwMode="auto">
            <a:xfrm rot="5400000">
              <a:off x="3696" y="62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EFEC7-1D5B-495B-9340-D20626F6ABE4}" type="slidenum">
              <a:rPr lang="ar-SA"/>
              <a:pPr>
                <a:defRPr/>
              </a:pPr>
              <a:t>19</a:t>
            </a:fld>
            <a:endParaRPr lang="en-US"/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 rot="5400000">
            <a:off x="4991100" y="32385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 rot="5400000">
            <a:off x="5410200" y="3962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Loading a register with a constant</a:t>
            </a:r>
          </a:p>
        </p:txBody>
      </p:sp>
      <p:sp>
        <p:nvSpPr>
          <p:cNvPr id="471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733800" cy="5181600"/>
          </a:xfrm>
        </p:spPr>
        <p:txBody>
          <a:bodyPr/>
          <a:lstStyle/>
          <a:p>
            <a:pPr>
              <a:tabLst>
                <a:tab pos="2289175" algn="l"/>
              </a:tabLst>
            </a:pPr>
            <a:r>
              <a:rPr lang="en-US" sz="1800" smtClean="0"/>
              <a:t>With our datapath, it’s also possible to load a constant into the register file:</a:t>
            </a:r>
          </a:p>
          <a:p>
            <a:pPr>
              <a:spcBef>
                <a:spcPct val="100000"/>
              </a:spcBef>
              <a:spcAft>
                <a:spcPct val="80000"/>
              </a:spcAft>
              <a:buFontTx/>
              <a:buNone/>
              <a:tabLst>
                <a:tab pos="2289175" algn="l"/>
              </a:tabLst>
            </a:pPr>
            <a:r>
              <a:rPr lang="en-US" sz="1600" b="1" smtClean="0">
                <a:latin typeface="Courier New" pitchFamily="49" charset="0"/>
              </a:rPr>
              <a:t>	LD R1, #0	R1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600" b="1" smtClean="0">
                <a:latin typeface="Courier New" pitchFamily="49" charset="0"/>
              </a:rPr>
              <a:t> 0 </a:t>
            </a:r>
          </a:p>
          <a:p>
            <a:pPr>
              <a:tabLst>
                <a:tab pos="2289175" algn="l"/>
              </a:tabLst>
            </a:pPr>
            <a:r>
              <a:rPr lang="en-US" sz="1800" smtClean="0"/>
              <a:t>Our example ALU has a “transfer B” operation (FS=10000) which lets us pass a constant up to the register file.</a:t>
            </a:r>
          </a:p>
          <a:p>
            <a:pPr>
              <a:tabLst>
                <a:tab pos="2289175" algn="l"/>
              </a:tabLst>
            </a:pPr>
            <a:r>
              <a:rPr lang="en-US" sz="1800" smtClean="0"/>
              <a:t>This gives us an easy way to initialize registers.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rot="5400000">
            <a:off x="6019800" y="2971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5638800" y="1143000"/>
            <a:ext cx="6556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D data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5029200" y="1295400"/>
            <a:ext cx="660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Write</a:t>
            </a:r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029200" y="1524000"/>
            <a:ext cx="9477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D address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5029200" y="2133600"/>
            <a:ext cx="9493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A address</a:t>
            </a: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5867400" y="2133600"/>
            <a:ext cx="9350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B address</a:t>
            </a:r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5257800" y="2438400"/>
            <a:ext cx="657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 data</a:t>
            </a:r>
            <a:endParaRPr lang="en-US" sz="120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47118" name="Text Box 13"/>
          <p:cNvSpPr txBox="1">
            <a:spLocks noChangeArrowheads="1"/>
          </p:cNvSpPr>
          <p:nvPr/>
        </p:nvSpPr>
        <p:spPr bwMode="auto">
          <a:xfrm>
            <a:off x="6019800" y="2438400"/>
            <a:ext cx="6429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 data</a:t>
            </a:r>
          </a:p>
        </p:txBody>
      </p:sp>
      <p:sp>
        <p:nvSpPr>
          <p:cNvPr id="47119" name="Text Box 14"/>
          <p:cNvSpPr txBox="1">
            <a:spLocks noChangeArrowheads="1"/>
          </p:cNvSpPr>
          <p:nvPr/>
        </p:nvSpPr>
        <p:spPr bwMode="auto">
          <a:xfrm>
            <a:off x="5410200" y="1752600"/>
            <a:ext cx="10969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Register File</a:t>
            </a: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4572000" y="1295400"/>
            <a:ext cx="43815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WR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4572000" y="1524000"/>
            <a:ext cx="4048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DA</a:t>
            </a:r>
          </a:p>
        </p:txBody>
      </p:sp>
      <p:sp>
        <p:nvSpPr>
          <p:cNvPr id="47122" name="Text Box 17"/>
          <p:cNvSpPr txBox="1">
            <a:spLocks noChangeArrowheads="1"/>
          </p:cNvSpPr>
          <p:nvPr/>
        </p:nvSpPr>
        <p:spPr bwMode="auto">
          <a:xfrm>
            <a:off x="4572000" y="2133600"/>
            <a:ext cx="406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AA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/>
        </p:nvSpPr>
        <p:spPr bwMode="auto">
          <a:xfrm>
            <a:off x="6858000" y="2133600"/>
            <a:ext cx="3921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BA</a:t>
            </a:r>
          </a:p>
        </p:txBody>
      </p:sp>
      <p:sp>
        <p:nvSpPr>
          <p:cNvPr id="47124" name="Line 19"/>
          <p:cNvSpPr>
            <a:spLocks noChangeShapeType="1"/>
          </p:cNvSpPr>
          <p:nvPr/>
        </p:nvSpPr>
        <p:spPr bwMode="auto">
          <a:xfrm flipH="1">
            <a:off x="6781800" y="2286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25" name="Line 20"/>
          <p:cNvSpPr>
            <a:spLocks noChangeShapeType="1"/>
          </p:cNvSpPr>
          <p:nvPr/>
        </p:nvSpPr>
        <p:spPr bwMode="auto">
          <a:xfrm>
            <a:off x="4953000" y="2286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26" name="Line 21"/>
          <p:cNvSpPr>
            <a:spLocks noChangeShapeType="1"/>
          </p:cNvSpPr>
          <p:nvPr/>
        </p:nvSpPr>
        <p:spPr bwMode="auto">
          <a:xfrm>
            <a:off x="4953000" y="16764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27" name="Line 22"/>
          <p:cNvSpPr>
            <a:spLocks noChangeShapeType="1"/>
          </p:cNvSpPr>
          <p:nvPr/>
        </p:nvSpPr>
        <p:spPr bwMode="auto">
          <a:xfrm>
            <a:off x="4953000" y="1447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28" name="Line 23"/>
          <p:cNvSpPr>
            <a:spLocks noChangeShapeType="1"/>
          </p:cNvSpPr>
          <p:nvPr/>
        </p:nvSpPr>
        <p:spPr bwMode="auto">
          <a:xfrm rot="5400000">
            <a:off x="5867400" y="1066800"/>
            <a:ext cx="152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29" name="Line 24"/>
          <p:cNvSpPr>
            <a:spLocks noChangeShapeType="1"/>
          </p:cNvSpPr>
          <p:nvPr/>
        </p:nvSpPr>
        <p:spPr bwMode="auto">
          <a:xfrm rot="5400000">
            <a:off x="5753100" y="5524500"/>
            <a:ext cx="3810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47130" name="Group 25"/>
          <p:cNvGrpSpPr>
            <a:grpSpLocks/>
          </p:cNvGrpSpPr>
          <p:nvPr/>
        </p:nvGrpSpPr>
        <p:grpSpPr bwMode="auto">
          <a:xfrm>
            <a:off x="5105400" y="5562600"/>
            <a:ext cx="617538" cy="609600"/>
            <a:chOff x="3264" y="3072"/>
            <a:chExt cx="389" cy="384"/>
          </a:xfrm>
        </p:grpSpPr>
        <p:sp>
          <p:nvSpPr>
            <p:cNvPr id="47181" name="Text Box 26"/>
            <p:cNvSpPr txBox="1">
              <a:spLocks noChangeArrowheads="1"/>
            </p:cNvSpPr>
            <p:nvPr/>
          </p:nvSpPr>
          <p:spPr bwMode="auto">
            <a:xfrm>
              <a:off x="3264" y="3168"/>
              <a:ext cx="3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Q  </a:t>
              </a:r>
              <a:r>
                <a:rPr lang="en-US" sz="1200">
                  <a:latin typeface="Comic Sans MS" pitchFamily="66" charset="0"/>
                </a:rPr>
                <a:t>D1</a:t>
              </a:r>
              <a:endParaRPr lang="en-US" sz="12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47182" name="Text Box 27"/>
            <p:cNvSpPr txBox="1">
              <a:spLocks noChangeArrowheads="1"/>
            </p:cNvSpPr>
            <p:nvPr/>
          </p:nvSpPr>
          <p:spPr bwMode="auto">
            <a:xfrm>
              <a:off x="3264" y="3072"/>
              <a:ext cx="3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D0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47183" name="Text Box 28"/>
            <p:cNvSpPr txBox="1">
              <a:spLocks noChangeArrowheads="1"/>
            </p:cNvSpPr>
            <p:nvPr/>
          </p:nvSpPr>
          <p:spPr bwMode="auto">
            <a:xfrm>
              <a:off x="3264" y="3264"/>
              <a:ext cx="35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 S</a:t>
              </a:r>
            </a:p>
          </p:txBody>
        </p:sp>
        <p:sp>
          <p:nvSpPr>
            <p:cNvPr id="47184" name="Rectangle 29"/>
            <p:cNvSpPr>
              <a:spLocks noChangeArrowheads="1"/>
            </p:cNvSpPr>
            <p:nvPr/>
          </p:nvSpPr>
          <p:spPr bwMode="auto">
            <a:xfrm>
              <a:off x="3312" y="307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47131" name="Text Box 30"/>
          <p:cNvSpPr txBox="1">
            <a:spLocks noChangeArrowheads="1"/>
          </p:cNvSpPr>
          <p:nvPr/>
        </p:nvSpPr>
        <p:spPr bwMode="auto">
          <a:xfrm>
            <a:off x="7620000" y="3429000"/>
            <a:ext cx="5715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RAM</a:t>
            </a:r>
          </a:p>
        </p:txBody>
      </p:sp>
      <p:sp>
        <p:nvSpPr>
          <p:cNvPr id="47132" name="Text Box 31"/>
          <p:cNvSpPr txBox="1">
            <a:spLocks noChangeArrowheads="1"/>
          </p:cNvSpPr>
          <p:nvPr/>
        </p:nvSpPr>
        <p:spPr bwMode="auto">
          <a:xfrm>
            <a:off x="7315200" y="3657600"/>
            <a:ext cx="6524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ADRS</a:t>
            </a:r>
          </a:p>
        </p:txBody>
      </p:sp>
      <p:sp>
        <p:nvSpPr>
          <p:cNvPr id="47133" name="Text Box 32"/>
          <p:cNvSpPr txBox="1">
            <a:spLocks noChangeArrowheads="1"/>
          </p:cNvSpPr>
          <p:nvPr/>
        </p:nvSpPr>
        <p:spPr bwMode="auto">
          <a:xfrm>
            <a:off x="7315200" y="3810000"/>
            <a:ext cx="6651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DATA</a:t>
            </a:r>
          </a:p>
        </p:txBody>
      </p:sp>
      <p:sp>
        <p:nvSpPr>
          <p:cNvPr id="47134" name="Text Box 33"/>
          <p:cNvSpPr txBox="1">
            <a:spLocks noChangeArrowheads="1"/>
          </p:cNvSpPr>
          <p:nvPr/>
        </p:nvSpPr>
        <p:spPr bwMode="auto">
          <a:xfrm>
            <a:off x="7315200" y="3962400"/>
            <a:ext cx="4286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CS</a:t>
            </a:r>
          </a:p>
        </p:txBody>
      </p:sp>
      <p:sp>
        <p:nvSpPr>
          <p:cNvPr id="47135" name="Text Box 34"/>
          <p:cNvSpPr txBox="1">
            <a:spLocks noChangeArrowheads="1"/>
          </p:cNvSpPr>
          <p:nvPr/>
        </p:nvSpPr>
        <p:spPr bwMode="auto">
          <a:xfrm>
            <a:off x="7315200" y="4114800"/>
            <a:ext cx="4841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WR</a:t>
            </a:r>
          </a:p>
        </p:txBody>
      </p:sp>
      <p:sp>
        <p:nvSpPr>
          <p:cNvPr id="47136" name="Text Box 35"/>
          <p:cNvSpPr txBox="1">
            <a:spLocks noChangeArrowheads="1"/>
          </p:cNvSpPr>
          <p:nvPr/>
        </p:nvSpPr>
        <p:spPr bwMode="auto">
          <a:xfrm>
            <a:off x="8001000" y="3810000"/>
            <a:ext cx="5222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OUT</a:t>
            </a:r>
          </a:p>
        </p:txBody>
      </p:sp>
      <p:sp>
        <p:nvSpPr>
          <p:cNvPr id="47137" name="Text Box 36"/>
          <p:cNvSpPr txBox="1">
            <a:spLocks noChangeArrowheads="1"/>
          </p:cNvSpPr>
          <p:nvPr/>
        </p:nvSpPr>
        <p:spPr bwMode="auto">
          <a:xfrm>
            <a:off x="6858000" y="4114800"/>
            <a:ext cx="4778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MW</a:t>
            </a:r>
          </a:p>
        </p:txBody>
      </p:sp>
      <p:sp>
        <p:nvSpPr>
          <p:cNvPr id="47138" name="Text Box 37"/>
          <p:cNvSpPr txBox="1">
            <a:spLocks noChangeArrowheads="1"/>
          </p:cNvSpPr>
          <p:nvPr/>
        </p:nvSpPr>
        <p:spPr bwMode="auto">
          <a:xfrm>
            <a:off x="6858000" y="3962400"/>
            <a:ext cx="4492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+5V</a:t>
            </a:r>
          </a:p>
        </p:txBody>
      </p:sp>
      <p:sp>
        <p:nvSpPr>
          <p:cNvPr id="47139" name="Rectangle 38"/>
          <p:cNvSpPr>
            <a:spLocks noChangeArrowheads="1"/>
          </p:cNvSpPr>
          <p:nvPr/>
        </p:nvSpPr>
        <p:spPr bwMode="auto">
          <a:xfrm>
            <a:off x="7391400" y="3429000"/>
            <a:ext cx="10668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7140" name="Line 39"/>
          <p:cNvSpPr>
            <a:spLocks noChangeShapeType="1"/>
          </p:cNvSpPr>
          <p:nvPr/>
        </p:nvSpPr>
        <p:spPr bwMode="auto">
          <a:xfrm>
            <a:off x="7239000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1" name="Line 40"/>
          <p:cNvSpPr>
            <a:spLocks noChangeShapeType="1"/>
          </p:cNvSpPr>
          <p:nvPr/>
        </p:nvSpPr>
        <p:spPr bwMode="auto">
          <a:xfrm>
            <a:off x="7239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2" name="Line 41"/>
          <p:cNvSpPr>
            <a:spLocks noChangeShapeType="1"/>
          </p:cNvSpPr>
          <p:nvPr/>
        </p:nvSpPr>
        <p:spPr bwMode="auto">
          <a:xfrm>
            <a:off x="8458200" y="39624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3" name="Line 42"/>
          <p:cNvSpPr>
            <a:spLocks noChangeShapeType="1"/>
          </p:cNvSpPr>
          <p:nvPr/>
        </p:nvSpPr>
        <p:spPr bwMode="auto">
          <a:xfrm>
            <a:off x="5562600" y="38100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4" name="Line 43"/>
          <p:cNvSpPr>
            <a:spLocks noChangeShapeType="1"/>
          </p:cNvSpPr>
          <p:nvPr/>
        </p:nvSpPr>
        <p:spPr bwMode="auto">
          <a:xfrm>
            <a:off x="6324600" y="3962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5" name="Line 44"/>
          <p:cNvSpPr>
            <a:spLocks noChangeShapeType="1"/>
          </p:cNvSpPr>
          <p:nvPr/>
        </p:nvSpPr>
        <p:spPr bwMode="auto">
          <a:xfrm>
            <a:off x="5638800" y="5715000"/>
            <a:ext cx="304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6" name="Line 45"/>
          <p:cNvSpPr>
            <a:spLocks noChangeShapeType="1"/>
          </p:cNvSpPr>
          <p:nvPr/>
        </p:nvSpPr>
        <p:spPr bwMode="auto">
          <a:xfrm>
            <a:off x="5638800" y="58674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7" name="Line 46"/>
          <p:cNvSpPr>
            <a:spLocks noChangeShapeType="1"/>
          </p:cNvSpPr>
          <p:nvPr/>
        </p:nvSpPr>
        <p:spPr bwMode="auto">
          <a:xfrm rot="5400000">
            <a:off x="7658100" y="49149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8" name="Line 47"/>
          <p:cNvSpPr>
            <a:spLocks noChangeShapeType="1"/>
          </p:cNvSpPr>
          <p:nvPr/>
        </p:nvSpPr>
        <p:spPr bwMode="auto">
          <a:xfrm>
            <a:off x="5638800" y="6019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49" name="Line 48"/>
          <p:cNvSpPr>
            <a:spLocks noChangeShapeType="1"/>
          </p:cNvSpPr>
          <p:nvPr/>
        </p:nvSpPr>
        <p:spPr bwMode="auto">
          <a:xfrm>
            <a:off x="4343400" y="5791200"/>
            <a:ext cx="8382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50" name="Line 49"/>
          <p:cNvSpPr>
            <a:spLocks noChangeShapeType="1"/>
          </p:cNvSpPr>
          <p:nvPr/>
        </p:nvSpPr>
        <p:spPr bwMode="auto">
          <a:xfrm rot="16200000" flipH="1">
            <a:off x="1943100" y="3390900"/>
            <a:ext cx="48006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51" name="Line 50"/>
          <p:cNvSpPr>
            <a:spLocks noChangeShapeType="1"/>
          </p:cNvSpPr>
          <p:nvPr/>
        </p:nvSpPr>
        <p:spPr bwMode="auto">
          <a:xfrm>
            <a:off x="4343400" y="990600"/>
            <a:ext cx="16002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52" name="Text Box 51"/>
          <p:cNvSpPr txBox="1">
            <a:spLocks noChangeArrowheads="1"/>
          </p:cNvSpPr>
          <p:nvPr/>
        </p:nvSpPr>
        <p:spPr bwMode="auto">
          <a:xfrm>
            <a:off x="5715000" y="5867400"/>
            <a:ext cx="474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MD</a:t>
            </a:r>
          </a:p>
        </p:txBody>
      </p:sp>
      <p:sp>
        <p:nvSpPr>
          <p:cNvPr id="47153" name="Text Box 52"/>
          <p:cNvSpPr txBox="1">
            <a:spLocks noChangeArrowheads="1"/>
          </p:cNvSpPr>
          <p:nvPr/>
        </p:nvSpPr>
        <p:spPr bwMode="auto">
          <a:xfrm>
            <a:off x="5715000" y="3276600"/>
            <a:ext cx="763588" cy="422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latin typeface="Comic Sans MS" pitchFamily="66" charset="0"/>
              </a:rPr>
              <a:t>S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D1</a:t>
            </a:r>
            <a:r>
              <a:rPr lang="en-US" sz="1200">
                <a:latin typeface="Comic Sans MS" pitchFamily="66" charset="0"/>
              </a:rPr>
              <a:t> D0</a:t>
            </a:r>
          </a:p>
          <a:p>
            <a:pPr eaLnBrk="0" hangingPunct="0">
              <a:lnSpc>
                <a:spcPct val="90000"/>
              </a:lnSpc>
            </a:pPr>
            <a:r>
              <a:rPr lang="en-US" sz="1200">
                <a:latin typeface="Comic Sans MS" pitchFamily="66" charset="0"/>
              </a:rPr>
              <a:t>        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Q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47154" name="Text Box 53"/>
          <p:cNvSpPr txBox="1">
            <a:spLocks noChangeArrowheads="1"/>
          </p:cNvSpPr>
          <p:nvPr/>
        </p:nvSpPr>
        <p:spPr bwMode="auto">
          <a:xfrm>
            <a:off x="4343400" y="2743200"/>
            <a:ext cx="855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Constant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47155" name="Text Box 54"/>
          <p:cNvSpPr txBox="1">
            <a:spLocks noChangeArrowheads="1"/>
          </p:cNvSpPr>
          <p:nvPr/>
        </p:nvSpPr>
        <p:spPr bwMode="auto">
          <a:xfrm>
            <a:off x="5562600" y="2895600"/>
            <a:ext cx="5080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 MB</a:t>
            </a:r>
          </a:p>
        </p:txBody>
      </p:sp>
      <p:sp>
        <p:nvSpPr>
          <p:cNvPr id="47156" name="Line 55"/>
          <p:cNvSpPr>
            <a:spLocks noChangeShapeType="1"/>
          </p:cNvSpPr>
          <p:nvPr/>
        </p:nvSpPr>
        <p:spPr bwMode="auto">
          <a:xfrm rot="5400000">
            <a:off x="57912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57" name="Line 56"/>
          <p:cNvSpPr>
            <a:spLocks noChangeShapeType="1"/>
          </p:cNvSpPr>
          <p:nvPr/>
        </p:nvSpPr>
        <p:spPr bwMode="auto">
          <a:xfrm>
            <a:off x="5181600" y="2895600"/>
            <a:ext cx="914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58" name="Line 57"/>
          <p:cNvSpPr>
            <a:spLocks noChangeShapeType="1"/>
          </p:cNvSpPr>
          <p:nvPr/>
        </p:nvSpPr>
        <p:spPr bwMode="auto">
          <a:xfrm rot="5400000">
            <a:off x="5905500" y="3086100"/>
            <a:ext cx="3810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59" name="Line 58"/>
          <p:cNvSpPr>
            <a:spLocks noChangeShapeType="1"/>
          </p:cNvSpPr>
          <p:nvPr/>
        </p:nvSpPr>
        <p:spPr bwMode="auto">
          <a:xfrm rot="5400000">
            <a:off x="6096000" y="3886200"/>
            <a:ext cx="4572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7160" name="Oval 59"/>
          <p:cNvSpPr>
            <a:spLocks noChangeArrowheads="1"/>
          </p:cNvSpPr>
          <p:nvPr/>
        </p:nvSpPr>
        <p:spPr bwMode="auto">
          <a:xfrm>
            <a:off x="5522913" y="3775075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7161" name="Oval 60"/>
          <p:cNvSpPr>
            <a:spLocks noChangeArrowheads="1"/>
          </p:cNvSpPr>
          <p:nvPr/>
        </p:nvSpPr>
        <p:spPr bwMode="auto">
          <a:xfrm>
            <a:off x="6284913" y="3917950"/>
            <a:ext cx="76200" cy="76200"/>
          </a:xfrm>
          <a:prstGeom prst="ellipse">
            <a:avLst/>
          </a:prstGeom>
          <a:solidFill>
            <a:srgbClr val="3333FF"/>
          </a:solidFill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7162" name="Rectangle 61"/>
          <p:cNvSpPr>
            <a:spLocks noChangeArrowheads="1"/>
          </p:cNvSpPr>
          <p:nvPr/>
        </p:nvSpPr>
        <p:spPr bwMode="auto">
          <a:xfrm>
            <a:off x="5105400" y="1143000"/>
            <a:ext cx="1676400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7163" name="Rectangle 62"/>
          <p:cNvSpPr>
            <a:spLocks noChangeArrowheads="1"/>
          </p:cNvSpPr>
          <p:nvPr/>
        </p:nvSpPr>
        <p:spPr bwMode="auto">
          <a:xfrm>
            <a:off x="5715000" y="3276600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grpSp>
        <p:nvGrpSpPr>
          <p:cNvPr id="47164" name="Group 63"/>
          <p:cNvGrpSpPr>
            <a:grpSpLocks/>
          </p:cNvGrpSpPr>
          <p:nvPr/>
        </p:nvGrpSpPr>
        <p:grpSpPr bwMode="auto">
          <a:xfrm>
            <a:off x="4572000" y="4114800"/>
            <a:ext cx="2209800" cy="1265238"/>
            <a:chOff x="2880" y="2496"/>
            <a:chExt cx="1392" cy="797"/>
          </a:xfrm>
        </p:grpSpPr>
        <p:sp>
          <p:nvSpPr>
            <p:cNvPr id="47165" name="Text Box 64"/>
            <p:cNvSpPr txBox="1">
              <a:spLocks noChangeArrowheads="1"/>
            </p:cNvSpPr>
            <p:nvPr/>
          </p:nvSpPr>
          <p:spPr bwMode="auto">
            <a:xfrm>
              <a:off x="3408" y="2496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7166" name="Text Box 65"/>
            <p:cNvSpPr txBox="1">
              <a:spLocks noChangeArrowheads="1"/>
            </p:cNvSpPr>
            <p:nvPr/>
          </p:nvSpPr>
          <p:spPr bwMode="auto">
            <a:xfrm>
              <a:off x="3888" y="2496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B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47167" name="Text Box 66"/>
            <p:cNvSpPr txBox="1">
              <a:spLocks noChangeArrowheads="1"/>
            </p:cNvSpPr>
            <p:nvPr/>
          </p:nvSpPr>
          <p:spPr bwMode="auto">
            <a:xfrm>
              <a:off x="3600" y="2784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47168" name="Text Box 67"/>
            <p:cNvSpPr txBox="1">
              <a:spLocks noChangeArrowheads="1"/>
            </p:cNvSpPr>
            <p:nvPr/>
          </p:nvSpPr>
          <p:spPr bwMode="auto">
            <a:xfrm>
              <a:off x="3648" y="3120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F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47169" name="Text Box 68"/>
            <p:cNvSpPr txBox="1">
              <a:spLocks noChangeArrowheads="1"/>
            </p:cNvSpPr>
            <p:nvPr/>
          </p:nvSpPr>
          <p:spPr bwMode="auto">
            <a:xfrm>
              <a:off x="3216" y="3024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47170" name="Text Box 69"/>
            <p:cNvSpPr txBox="1">
              <a:spLocks noChangeArrowheads="1"/>
            </p:cNvSpPr>
            <p:nvPr/>
          </p:nvSpPr>
          <p:spPr bwMode="auto">
            <a:xfrm>
              <a:off x="3216" y="2928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7171" name="Text Box 70"/>
            <p:cNvSpPr txBox="1">
              <a:spLocks noChangeArrowheads="1"/>
            </p:cNvSpPr>
            <p:nvPr/>
          </p:nvSpPr>
          <p:spPr bwMode="auto">
            <a:xfrm>
              <a:off x="3216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3216" y="2736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3216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47174" name="Rectangle 73"/>
            <p:cNvSpPr>
              <a:spLocks noChangeArrowheads="1"/>
            </p:cNvSpPr>
            <p:nvPr/>
          </p:nvSpPr>
          <p:spPr bwMode="auto">
            <a:xfrm>
              <a:off x="3216" y="2496"/>
              <a:ext cx="105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>
              <a:off x="312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7176" name="Line 75"/>
            <p:cNvSpPr>
              <a:spLocks noChangeShapeType="1"/>
            </p:cNvSpPr>
            <p:nvPr/>
          </p:nvSpPr>
          <p:spPr bwMode="auto">
            <a:xfrm>
              <a:off x="3120" y="29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7177" name="Line 76"/>
            <p:cNvSpPr>
              <a:spLocks noChangeShapeType="1"/>
            </p:cNvSpPr>
            <p:nvPr/>
          </p:nvSpPr>
          <p:spPr bwMode="auto">
            <a:xfrm>
              <a:off x="3120" y="302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7178" name="Line 77"/>
            <p:cNvSpPr>
              <a:spLocks noChangeShapeType="1"/>
            </p:cNvSpPr>
            <p:nvPr/>
          </p:nvSpPr>
          <p:spPr bwMode="auto">
            <a:xfrm>
              <a:off x="3120" y="31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7179" name="Line 78"/>
            <p:cNvSpPr>
              <a:spLocks noChangeShapeType="1"/>
            </p:cNvSpPr>
            <p:nvPr/>
          </p:nvSpPr>
          <p:spPr bwMode="auto">
            <a:xfrm>
              <a:off x="3120" y="26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7180" name="Text Box 79"/>
            <p:cNvSpPr txBox="1">
              <a:spLocks noChangeArrowheads="1"/>
            </p:cNvSpPr>
            <p:nvPr/>
          </p:nvSpPr>
          <p:spPr bwMode="auto">
            <a:xfrm>
              <a:off x="2880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7E8F-DA2E-4FF1-8F29-3A0538261039}" type="slidenum">
              <a:rPr lang="ar-SA"/>
              <a:pPr>
                <a:defRPr/>
              </a:pPr>
              <a:t>2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Last time we built a simple, but complete, datapath.</a:t>
            </a:r>
          </a:p>
          <a:p>
            <a:r>
              <a:rPr lang="en-US" sz="1800" smtClean="0"/>
              <a:t>The datapath is ultimately controlled by a programmer, so today we’ll look at several aspects of this programming in more detail.</a:t>
            </a:r>
          </a:p>
          <a:p>
            <a:pPr lvl="1"/>
            <a:r>
              <a:rPr lang="en-US" sz="1800" smtClean="0"/>
              <a:t>How programs are executed on processors</a:t>
            </a:r>
          </a:p>
          <a:p>
            <a:pPr lvl="1"/>
            <a:r>
              <a:rPr lang="en-US" sz="1800" smtClean="0"/>
              <a:t>An introduction to </a:t>
            </a:r>
            <a:r>
              <a:rPr lang="en-US" sz="1800" smtClean="0">
                <a:solidFill>
                  <a:srgbClr val="FF0033"/>
                </a:solidFill>
              </a:rPr>
              <a:t>instruction set architectures</a:t>
            </a:r>
            <a:endParaRPr lang="en-US" sz="1800" smtClean="0"/>
          </a:p>
          <a:p>
            <a:pPr lvl="1"/>
            <a:r>
              <a:rPr lang="en-US" sz="1800" smtClean="0"/>
              <a:t>Example instructions and programs</a:t>
            </a:r>
          </a:p>
          <a:p>
            <a:r>
              <a:rPr lang="en-US" sz="1800" smtClean="0"/>
              <a:t>Next, we’ll see how programs are encoded in a processor. Following that,  we’ll finish our processor by designing a </a:t>
            </a:r>
            <a:r>
              <a:rPr lang="en-US" sz="1800" smtClean="0">
                <a:solidFill>
                  <a:srgbClr val="FF0000"/>
                </a:solidFill>
              </a:rPr>
              <a:t>control unit</a:t>
            </a:r>
            <a:r>
              <a:rPr lang="en-US" sz="1800" smtClean="0"/>
              <a:t>, which converts our programs into signals for the datapath.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124200" y="3733800"/>
          <a:ext cx="2895600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lip" r:id="rId5" imgW="1813680" imgH="1410480" progId="">
                  <p:embed/>
                </p:oleObj>
              </mc:Choice>
              <mc:Fallback>
                <p:oleObj name="Clip" r:id="rId5" imgW="1813680" imgH="1410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895600" cy="219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E9F5C-64F2-4925-9BE0-317F0E16DC48}" type="slidenum">
              <a:rPr lang="ar-SA"/>
              <a:pPr>
                <a:defRPr/>
              </a:pPr>
              <a:t>20</a:t>
            </a:fld>
            <a:endParaRPr lang="en-US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 rot="5400000">
            <a:off x="5410200" y="3962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 rot="5400000">
            <a:off x="6248400" y="4038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Storing a constant to RAM</a:t>
            </a:r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657600" cy="5181600"/>
          </a:xfrm>
        </p:spPr>
        <p:txBody>
          <a:bodyPr/>
          <a:lstStyle/>
          <a:p>
            <a:pPr>
              <a:tabLst>
                <a:tab pos="2289175" algn="l"/>
              </a:tabLst>
            </a:pPr>
            <a:r>
              <a:rPr lang="en-US" sz="1800" smtClean="0"/>
              <a:t>And you can store a constant value directly to RAM too:</a:t>
            </a:r>
          </a:p>
          <a:p>
            <a:pPr>
              <a:spcBef>
                <a:spcPct val="100000"/>
              </a:spcBef>
              <a:spcAft>
                <a:spcPct val="80000"/>
              </a:spcAft>
              <a:buFontTx/>
              <a:buNone/>
              <a:tabLst>
                <a:tab pos="2289175" algn="l"/>
              </a:tabLst>
            </a:pPr>
            <a:r>
              <a:rPr lang="en-US" sz="1600" b="1" smtClean="0">
                <a:latin typeface="Courier New" pitchFamily="49" charset="0"/>
              </a:rPr>
              <a:t>	ST (R3), #0	M[R3]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600" b="1" smtClean="0">
                <a:latin typeface="Courier New" pitchFamily="49" charset="0"/>
              </a:rPr>
              <a:t> 0</a:t>
            </a:r>
            <a:endParaRPr lang="en-US" sz="1800" smtClean="0"/>
          </a:p>
          <a:p>
            <a:pPr>
              <a:tabLst>
                <a:tab pos="2289175" algn="l"/>
              </a:tabLst>
            </a:pPr>
            <a:r>
              <a:rPr lang="en-US" sz="1800" smtClean="0"/>
              <a:t>This provides an easy way to initialize memory contents.</a:t>
            </a: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rot="5400000">
            <a:off x="4991100" y="3238500"/>
            <a:ext cx="11430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rot="5400000">
            <a:off x="6019800" y="2971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48137" name="Group 8"/>
          <p:cNvGrpSpPr>
            <a:grpSpLocks/>
          </p:cNvGrpSpPr>
          <p:nvPr/>
        </p:nvGrpSpPr>
        <p:grpSpPr bwMode="auto">
          <a:xfrm>
            <a:off x="4572000" y="990600"/>
            <a:ext cx="2678113" cy="1722438"/>
            <a:chOff x="2880" y="576"/>
            <a:chExt cx="1687" cy="1085"/>
          </a:xfrm>
        </p:grpSpPr>
        <p:sp>
          <p:nvSpPr>
            <p:cNvPr id="48194" name="Text Box 9"/>
            <p:cNvSpPr txBox="1">
              <a:spLocks noChangeArrowheads="1"/>
            </p:cNvSpPr>
            <p:nvPr/>
          </p:nvSpPr>
          <p:spPr bwMode="auto">
            <a:xfrm>
              <a:off x="3552" y="672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48195" name="Text Box 10"/>
            <p:cNvSpPr txBox="1">
              <a:spLocks noChangeArrowheads="1"/>
            </p:cNvSpPr>
            <p:nvPr/>
          </p:nvSpPr>
          <p:spPr bwMode="auto">
            <a:xfrm>
              <a:off x="3168" y="768"/>
              <a:ext cx="41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Write</a:t>
              </a:r>
            </a:p>
          </p:txBody>
        </p:sp>
        <p:sp>
          <p:nvSpPr>
            <p:cNvPr id="48196" name="Text Box 11"/>
            <p:cNvSpPr txBox="1">
              <a:spLocks noChangeArrowheads="1"/>
            </p:cNvSpPr>
            <p:nvPr/>
          </p:nvSpPr>
          <p:spPr bwMode="auto">
            <a:xfrm>
              <a:off x="3168" y="912"/>
              <a:ext cx="59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D address</a:t>
              </a:r>
            </a:p>
          </p:txBody>
        </p:sp>
        <p:sp>
          <p:nvSpPr>
            <p:cNvPr id="48197" name="Text Box 12"/>
            <p:cNvSpPr txBox="1">
              <a:spLocks noChangeArrowheads="1"/>
            </p:cNvSpPr>
            <p:nvPr/>
          </p:nvSpPr>
          <p:spPr bwMode="auto">
            <a:xfrm>
              <a:off x="3168" y="1296"/>
              <a:ext cx="59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A address</a:t>
              </a:r>
            </a:p>
          </p:txBody>
        </p:sp>
        <p:sp>
          <p:nvSpPr>
            <p:cNvPr id="48198" name="Text Box 13"/>
            <p:cNvSpPr txBox="1">
              <a:spLocks noChangeArrowheads="1"/>
            </p:cNvSpPr>
            <p:nvPr/>
          </p:nvSpPr>
          <p:spPr bwMode="auto">
            <a:xfrm>
              <a:off x="3696" y="1296"/>
              <a:ext cx="5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 address</a:t>
              </a:r>
            </a:p>
          </p:txBody>
        </p:sp>
        <p:sp>
          <p:nvSpPr>
            <p:cNvPr id="48199" name="Text Box 14"/>
            <p:cNvSpPr txBox="1">
              <a:spLocks noChangeArrowheads="1"/>
            </p:cNvSpPr>
            <p:nvPr/>
          </p:nvSpPr>
          <p:spPr bwMode="auto">
            <a:xfrm>
              <a:off x="3312" y="1488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48200" name="Text Box 15"/>
            <p:cNvSpPr txBox="1">
              <a:spLocks noChangeArrowheads="1"/>
            </p:cNvSpPr>
            <p:nvPr/>
          </p:nvSpPr>
          <p:spPr bwMode="auto">
            <a:xfrm>
              <a:off x="3792" y="1488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48201" name="Text Box 16"/>
            <p:cNvSpPr txBox="1">
              <a:spLocks noChangeArrowheads="1"/>
            </p:cNvSpPr>
            <p:nvPr/>
          </p:nvSpPr>
          <p:spPr bwMode="auto">
            <a:xfrm>
              <a:off x="3408" y="1056"/>
              <a:ext cx="69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Register File</a:t>
              </a:r>
            </a:p>
          </p:txBody>
        </p:sp>
        <p:sp>
          <p:nvSpPr>
            <p:cNvPr id="48202" name="Text Box 17"/>
            <p:cNvSpPr txBox="1">
              <a:spLocks noChangeArrowheads="1"/>
            </p:cNvSpPr>
            <p:nvPr/>
          </p:nvSpPr>
          <p:spPr bwMode="auto">
            <a:xfrm>
              <a:off x="2880" y="768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</a:t>
              </a:r>
            </a:p>
          </p:txBody>
        </p:sp>
        <p:sp>
          <p:nvSpPr>
            <p:cNvPr id="48203" name="Text Box 18"/>
            <p:cNvSpPr txBox="1">
              <a:spLocks noChangeArrowheads="1"/>
            </p:cNvSpPr>
            <p:nvPr/>
          </p:nvSpPr>
          <p:spPr bwMode="auto">
            <a:xfrm>
              <a:off x="2880" y="912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48204" name="Text Box 19"/>
            <p:cNvSpPr txBox="1">
              <a:spLocks noChangeArrowheads="1"/>
            </p:cNvSpPr>
            <p:nvPr/>
          </p:nvSpPr>
          <p:spPr bwMode="auto">
            <a:xfrm>
              <a:off x="2880" y="1296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48205" name="Text Box 20"/>
            <p:cNvSpPr txBox="1">
              <a:spLocks noChangeArrowheads="1"/>
            </p:cNvSpPr>
            <p:nvPr/>
          </p:nvSpPr>
          <p:spPr bwMode="auto">
            <a:xfrm>
              <a:off x="4320" y="1296"/>
              <a:ext cx="24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BA</a:t>
              </a:r>
            </a:p>
          </p:txBody>
        </p:sp>
        <p:sp>
          <p:nvSpPr>
            <p:cNvPr id="48206" name="Rectangle 21"/>
            <p:cNvSpPr>
              <a:spLocks noChangeArrowheads="1"/>
            </p:cNvSpPr>
            <p:nvPr/>
          </p:nvSpPr>
          <p:spPr bwMode="auto">
            <a:xfrm>
              <a:off x="3216" y="672"/>
              <a:ext cx="1056" cy="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8207" name="Line 22"/>
            <p:cNvSpPr>
              <a:spLocks noChangeShapeType="1"/>
            </p:cNvSpPr>
            <p:nvPr/>
          </p:nvSpPr>
          <p:spPr bwMode="auto">
            <a:xfrm flipH="1">
              <a:off x="4272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208" name="Line 23"/>
            <p:cNvSpPr>
              <a:spLocks noChangeShapeType="1"/>
            </p:cNvSpPr>
            <p:nvPr/>
          </p:nvSpPr>
          <p:spPr bwMode="auto">
            <a:xfrm>
              <a:off x="312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209" name="Line 24"/>
            <p:cNvSpPr>
              <a:spLocks noChangeShapeType="1"/>
            </p:cNvSpPr>
            <p:nvPr/>
          </p:nvSpPr>
          <p:spPr bwMode="auto">
            <a:xfrm>
              <a:off x="3120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210" name="Line 25"/>
            <p:cNvSpPr>
              <a:spLocks noChangeShapeType="1"/>
            </p:cNvSpPr>
            <p:nvPr/>
          </p:nvSpPr>
          <p:spPr bwMode="auto">
            <a:xfrm>
              <a:off x="3120" y="8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211" name="Line 26"/>
            <p:cNvSpPr>
              <a:spLocks noChangeShapeType="1"/>
            </p:cNvSpPr>
            <p:nvPr/>
          </p:nvSpPr>
          <p:spPr bwMode="auto">
            <a:xfrm rot="5400000">
              <a:off x="3696" y="62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48138" name="Line 27"/>
          <p:cNvSpPr>
            <a:spLocks noChangeShapeType="1"/>
          </p:cNvSpPr>
          <p:nvPr/>
        </p:nvSpPr>
        <p:spPr bwMode="auto">
          <a:xfrm rot="5400000">
            <a:off x="5753100" y="55245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48139" name="Group 28"/>
          <p:cNvGrpSpPr>
            <a:grpSpLocks/>
          </p:cNvGrpSpPr>
          <p:nvPr/>
        </p:nvGrpSpPr>
        <p:grpSpPr bwMode="auto">
          <a:xfrm>
            <a:off x="5105400" y="5562600"/>
            <a:ext cx="617538" cy="609600"/>
            <a:chOff x="3264" y="3072"/>
            <a:chExt cx="389" cy="384"/>
          </a:xfrm>
        </p:grpSpPr>
        <p:sp>
          <p:nvSpPr>
            <p:cNvPr id="48190" name="Text Box 29"/>
            <p:cNvSpPr txBox="1">
              <a:spLocks noChangeArrowheads="1"/>
            </p:cNvSpPr>
            <p:nvPr/>
          </p:nvSpPr>
          <p:spPr bwMode="auto">
            <a:xfrm>
              <a:off x="3264" y="3168"/>
              <a:ext cx="3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Q  D1</a:t>
              </a:r>
            </a:p>
          </p:txBody>
        </p:sp>
        <p:sp>
          <p:nvSpPr>
            <p:cNvPr id="48191" name="Text Box 30"/>
            <p:cNvSpPr txBox="1">
              <a:spLocks noChangeArrowheads="1"/>
            </p:cNvSpPr>
            <p:nvPr/>
          </p:nvSpPr>
          <p:spPr bwMode="auto">
            <a:xfrm>
              <a:off x="3264" y="3072"/>
              <a:ext cx="3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D0</a:t>
              </a:r>
            </a:p>
          </p:txBody>
        </p:sp>
        <p:sp>
          <p:nvSpPr>
            <p:cNvPr id="48192" name="Text Box 31"/>
            <p:cNvSpPr txBox="1">
              <a:spLocks noChangeArrowheads="1"/>
            </p:cNvSpPr>
            <p:nvPr/>
          </p:nvSpPr>
          <p:spPr bwMode="auto">
            <a:xfrm>
              <a:off x="3264" y="3264"/>
              <a:ext cx="35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 S</a:t>
              </a:r>
            </a:p>
          </p:txBody>
        </p:sp>
        <p:sp>
          <p:nvSpPr>
            <p:cNvPr id="48193" name="Rectangle 32"/>
            <p:cNvSpPr>
              <a:spLocks noChangeArrowheads="1"/>
            </p:cNvSpPr>
            <p:nvPr/>
          </p:nvSpPr>
          <p:spPr bwMode="auto">
            <a:xfrm>
              <a:off x="3312" y="307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48140" name="Line 33"/>
          <p:cNvSpPr>
            <a:spLocks noChangeShapeType="1"/>
          </p:cNvSpPr>
          <p:nvPr/>
        </p:nvSpPr>
        <p:spPr bwMode="auto">
          <a:xfrm>
            <a:off x="5562600" y="3810000"/>
            <a:ext cx="1828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41" name="Line 34"/>
          <p:cNvSpPr>
            <a:spLocks noChangeShapeType="1"/>
          </p:cNvSpPr>
          <p:nvPr/>
        </p:nvSpPr>
        <p:spPr bwMode="auto">
          <a:xfrm>
            <a:off x="6324600" y="3962400"/>
            <a:ext cx="1066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42" name="Line 35"/>
          <p:cNvSpPr>
            <a:spLocks noChangeShapeType="1"/>
          </p:cNvSpPr>
          <p:nvPr/>
        </p:nvSpPr>
        <p:spPr bwMode="auto">
          <a:xfrm>
            <a:off x="56388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43" name="Line 36"/>
          <p:cNvSpPr>
            <a:spLocks noChangeShapeType="1"/>
          </p:cNvSpPr>
          <p:nvPr/>
        </p:nvSpPr>
        <p:spPr bwMode="auto">
          <a:xfrm>
            <a:off x="5638800" y="58674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44" name="Line 37"/>
          <p:cNvSpPr>
            <a:spLocks noChangeShapeType="1"/>
          </p:cNvSpPr>
          <p:nvPr/>
        </p:nvSpPr>
        <p:spPr bwMode="auto">
          <a:xfrm rot="5400000">
            <a:off x="7658100" y="49149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45" name="Line 38"/>
          <p:cNvSpPr>
            <a:spLocks noChangeShapeType="1"/>
          </p:cNvSpPr>
          <p:nvPr/>
        </p:nvSpPr>
        <p:spPr bwMode="auto">
          <a:xfrm>
            <a:off x="5638800" y="6019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46" name="Line 39"/>
          <p:cNvSpPr>
            <a:spLocks noChangeShapeType="1"/>
          </p:cNvSpPr>
          <p:nvPr/>
        </p:nvSpPr>
        <p:spPr bwMode="auto">
          <a:xfrm>
            <a:off x="4343400" y="57912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47" name="Line 40"/>
          <p:cNvSpPr>
            <a:spLocks noChangeShapeType="1"/>
          </p:cNvSpPr>
          <p:nvPr/>
        </p:nvSpPr>
        <p:spPr bwMode="auto">
          <a:xfrm rot="16200000" flipH="1">
            <a:off x="1943100" y="3390900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48" name="Line 41"/>
          <p:cNvSpPr>
            <a:spLocks noChangeShapeType="1"/>
          </p:cNvSpPr>
          <p:nvPr/>
        </p:nvSpPr>
        <p:spPr bwMode="auto">
          <a:xfrm>
            <a:off x="4343400" y="9906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48149" name="Group 42"/>
          <p:cNvGrpSpPr>
            <a:grpSpLocks/>
          </p:cNvGrpSpPr>
          <p:nvPr/>
        </p:nvGrpSpPr>
        <p:grpSpPr bwMode="auto">
          <a:xfrm>
            <a:off x="4572000" y="4114800"/>
            <a:ext cx="2209800" cy="1265238"/>
            <a:chOff x="2880" y="2496"/>
            <a:chExt cx="1392" cy="797"/>
          </a:xfrm>
        </p:grpSpPr>
        <p:sp>
          <p:nvSpPr>
            <p:cNvPr id="48174" name="Text Box 43"/>
            <p:cNvSpPr txBox="1">
              <a:spLocks noChangeArrowheads="1"/>
            </p:cNvSpPr>
            <p:nvPr/>
          </p:nvSpPr>
          <p:spPr bwMode="auto">
            <a:xfrm>
              <a:off x="3408" y="2496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8175" name="Text Box 44"/>
            <p:cNvSpPr txBox="1">
              <a:spLocks noChangeArrowheads="1"/>
            </p:cNvSpPr>
            <p:nvPr/>
          </p:nvSpPr>
          <p:spPr bwMode="auto">
            <a:xfrm>
              <a:off x="3888" y="2496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8176" name="Text Box 45"/>
            <p:cNvSpPr txBox="1">
              <a:spLocks noChangeArrowheads="1"/>
            </p:cNvSpPr>
            <p:nvPr/>
          </p:nvSpPr>
          <p:spPr bwMode="auto">
            <a:xfrm>
              <a:off x="3600" y="2784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48177" name="Text Box 46"/>
            <p:cNvSpPr txBox="1">
              <a:spLocks noChangeArrowheads="1"/>
            </p:cNvSpPr>
            <p:nvPr/>
          </p:nvSpPr>
          <p:spPr bwMode="auto">
            <a:xfrm>
              <a:off x="3648" y="3120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48178" name="Text Box 47"/>
            <p:cNvSpPr txBox="1">
              <a:spLocks noChangeArrowheads="1"/>
            </p:cNvSpPr>
            <p:nvPr/>
          </p:nvSpPr>
          <p:spPr bwMode="auto">
            <a:xfrm>
              <a:off x="3216" y="3024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48179" name="Text Box 48"/>
            <p:cNvSpPr txBox="1">
              <a:spLocks noChangeArrowheads="1"/>
            </p:cNvSpPr>
            <p:nvPr/>
          </p:nvSpPr>
          <p:spPr bwMode="auto">
            <a:xfrm>
              <a:off x="3216" y="2928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8180" name="Text Box 49"/>
            <p:cNvSpPr txBox="1">
              <a:spLocks noChangeArrowheads="1"/>
            </p:cNvSpPr>
            <p:nvPr/>
          </p:nvSpPr>
          <p:spPr bwMode="auto">
            <a:xfrm>
              <a:off x="3216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8181" name="Text Box 5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48182" name="Text Box 51"/>
            <p:cNvSpPr txBox="1">
              <a:spLocks noChangeArrowheads="1"/>
            </p:cNvSpPr>
            <p:nvPr/>
          </p:nvSpPr>
          <p:spPr bwMode="auto">
            <a:xfrm>
              <a:off x="3216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48183" name="Rectangle 52"/>
            <p:cNvSpPr>
              <a:spLocks noChangeArrowheads="1"/>
            </p:cNvSpPr>
            <p:nvPr/>
          </p:nvSpPr>
          <p:spPr bwMode="auto">
            <a:xfrm>
              <a:off x="3216" y="2496"/>
              <a:ext cx="105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8184" name="Line 53"/>
            <p:cNvSpPr>
              <a:spLocks noChangeShapeType="1"/>
            </p:cNvSpPr>
            <p:nvPr/>
          </p:nvSpPr>
          <p:spPr bwMode="auto">
            <a:xfrm>
              <a:off x="312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185" name="Line 54"/>
            <p:cNvSpPr>
              <a:spLocks noChangeShapeType="1"/>
            </p:cNvSpPr>
            <p:nvPr/>
          </p:nvSpPr>
          <p:spPr bwMode="auto">
            <a:xfrm>
              <a:off x="3120" y="29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186" name="Line 55"/>
            <p:cNvSpPr>
              <a:spLocks noChangeShapeType="1"/>
            </p:cNvSpPr>
            <p:nvPr/>
          </p:nvSpPr>
          <p:spPr bwMode="auto">
            <a:xfrm>
              <a:off x="3120" y="302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187" name="Line 56"/>
            <p:cNvSpPr>
              <a:spLocks noChangeShapeType="1"/>
            </p:cNvSpPr>
            <p:nvPr/>
          </p:nvSpPr>
          <p:spPr bwMode="auto">
            <a:xfrm>
              <a:off x="3120" y="31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188" name="Line 57"/>
            <p:cNvSpPr>
              <a:spLocks noChangeShapeType="1"/>
            </p:cNvSpPr>
            <p:nvPr/>
          </p:nvSpPr>
          <p:spPr bwMode="auto">
            <a:xfrm>
              <a:off x="3120" y="26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189" name="Text Box 58"/>
            <p:cNvSpPr txBox="1">
              <a:spLocks noChangeArrowheads="1"/>
            </p:cNvSpPr>
            <p:nvPr/>
          </p:nvSpPr>
          <p:spPr bwMode="auto">
            <a:xfrm>
              <a:off x="2880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</p:grpSp>
      <p:sp>
        <p:nvSpPr>
          <p:cNvPr id="48150" name="Text Box 59"/>
          <p:cNvSpPr txBox="1">
            <a:spLocks noChangeArrowheads="1"/>
          </p:cNvSpPr>
          <p:nvPr/>
        </p:nvSpPr>
        <p:spPr bwMode="auto">
          <a:xfrm>
            <a:off x="5715000" y="5867400"/>
            <a:ext cx="474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MD</a:t>
            </a:r>
          </a:p>
        </p:txBody>
      </p:sp>
      <p:sp>
        <p:nvSpPr>
          <p:cNvPr id="48151" name="Text Box 60"/>
          <p:cNvSpPr txBox="1">
            <a:spLocks noChangeArrowheads="1"/>
          </p:cNvSpPr>
          <p:nvPr/>
        </p:nvSpPr>
        <p:spPr bwMode="auto">
          <a:xfrm>
            <a:off x="5715000" y="3276600"/>
            <a:ext cx="763588" cy="422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latin typeface="Comic Sans MS" pitchFamily="66" charset="0"/>
              </a:rPr>
              <a:t>S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D1</a:t>
            </a:r>
            <a:r>
              <a:rPr lang="en-US" sz="1200">
                <a:latin typeface="Comic Sans MS" pitchFamily="66" charset="0"/>
              </a:rPr>
              <a:t> D0</a:t>
            </a:r>
          </a:p>
          <a:p>
            <a:pPr eaLnBrk="0" hangingPunct="0">
              <a:lnSpc>
                <a:spcPct val="90000"/>
              </a:lnSpc>
            </a:pPr>
            <a:r>
              <a:rPr lang="en-US" sz="1200">
                <a:latin typeface="Comic Sans MS" pitchFamily="66" charset="0"/>
              </a:rPr>
              <a:t>        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Q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48152" name="Rectangle 61"/>
          <p:cNvSpPr>
            <a:spLocks noChangeArrowheads="1"/>
          </p:cNvSpPr>
          <p:nvPr/>
        </p:nvSpPr>
        <p:spPr bwMode="auto">
          <a:xfrm>
            <a:off x="5715000" y="3276600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8153" name="Text Box 62"/>
          <p:cNvSpPr txBox="1">
            <a:spLocks noChangeArrowheads="1"/>
          </p:cNvSpPr>
          <p:nvPr/>
        </p:nvSpPr>
        <p:spPr bwMode="auto">
          <a:xfrm>
            <a:off x="4343400" y="2743200"/>
            <a:ext cx="855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Constant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48154" name="Text Box 63"/>
          <p:cNvSpPr txBox="1">
            <a:spLocks noChangeArrowheads="1"/>
          </p:cNvSpPr>
          <p:nvPr/>
        </p:nvSpPr>
        <p:spPr bwMode="auto">
          <a:xfrm>
            <a:off x="5562600" y="2895600"/>
            <a:ext cx="5080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 MB</a:t>
            </a:r>
          </a:p>
        </p:txBody>
      </p:sp>
      <p:sp>
        <p:nvSpPr>
          <p:cNvPr id="48155" name="Line 64"/>
          <p:cNvSpPr>
            <a:spLocks noChangeShapeType="1"/>
          </p:cNvSpPr>
          <p:nvPr/>
        </p:nvSpPr>
        <p:spPr bwMode="auto">
          <a:xfrm rot="5400000">
            <a:off x="5791200" y="3200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56" name="Line 65"/>
          <p:cNvSpPr>
            <a:spLocks noChangeShapeType="1"/>
          </p:cNvSpPr>
          <p:nvPr/>
        </p:nvSpPr>
        <p:spPr bwMode="auto">
          <a:xfrm>
            <a:off x="5181600" y="2895600"/>
            <a:ext cx="914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57" name="Line 66"/>
          <p:cNvSpPr>
            <a:spLocks noChangeShapeType="1"/>
          </p:cNvSpPr>
          <p:nvPr/>
        </p:nvSpPr>
        <p:spPr bwMode="auto">
          <a:xfrm rot="5400000">
            <a:off x="5905500" y="3086100"/>
            <a:ext cx="3810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58" name="Line 67"/>
          <p:cNvSpPr>
            <a:spLocks noChangeShapeType="1"/>
          </p:cNvSpPr>
          <p:nvPr/>
        </p:nvSpPr>
        <p:spPr bwMode="auto">
          <a:xfrm rot="5400000">
            <a:off x="6172200" y="3810000"/>
            <a:ext cx="304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48159" name="Oval 68"/>
          <p:cNvSpPr>
            <a:spLocks noChangeArrowheads="1"/>
          </p:cNvSpPr>
          <p:nvPr/>
        </p:nvSpPr>
        <p:spPr bwMode="auto">
          <a:xfrm>
            <a:off x="5522913" y="3775075"/>
            <a:ext cx="76200" cy="76200"/>
          </a:xfrm>
          <a:prstGeom prst="ellipse">
            <a:avLst/>
          </a:prstGeom>
          <a:solidFill>
            <a:srgbClr val="3333FF"/>
          </a:solidFill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48160" name="Oval 69"/>
          <p:cNvSpPr>
            <a:spLocks noChangeArrowheads="1"/>
          </p:cNvSpPr>
          <p:nvPr/>
        </p:nvSpPr>
        <p:spPr bwMode="auto">
          <a:xfrm>
            <a:off x="6284913" y="3917950"/>
            <a:ext cx="76200" cy="76200"/>
          </a:xfrm>
          <a:prstGeom prst="ellipse">
            <a:avLst/>
          </a:prstGeom>
          <a:solidFill>
            <a:srgbClr val="3333FF"/>
          </a:solidFill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grpSp>
        <p:nvGrpSpPr>
          <p:cNvPr id="48161" name="Group 70"/>
          <p:cNvGrpSpPr>
            <a:grpSpLocks/>
          </p:cNvGrpSpPr>
          <p:nvPr/>
        </p:nvGrpSpPr>
        <p:grpSpPr bwMode="auto">
          <a:xfrm>
            <a:off x="6858000" y="3429000"/>
            <a:ext cx="1752600" cy="990600"/>
            <a:chOff x="4320" y="1776"/>
            <a:chExt cx="1104" cy="624"/>
          </a:xfrm>
        </p:grpSpPr>
        <p:sp>
          <p:nvSpPr>
            <p:cNvPr id="48162" name="Text Box 71"/>
            <p:cNvSpPr txBox="1">
              <a:spLocks noChangeArrowheads="1"/>
            </p:cNvSpPr>
            <p:nvPr/>
          </p:nvSpPr>
          <p:spPr bwMode="auto">
            <a:xfrm>
              <a:off x="4800" y="1776"/>
              <a:ext cx="3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RAM</a:t>
              </a:r>
            </a:p>
          </p:txBody>
        </p:sp>
        <p:sp>
          <p:nvSpPr>
            <p:cNvPr id="48163" name="Text Box 72"/>
            <p:cNvSpPr txBox="1">
              <a:spLocks noChangeArrowheads="1"/>
            </p:cNvSpPr>
            <p:nvPr/>
          </p:nvSpPr>
          <p:spPr bwMode="auto">
            <a:xfrm>
              <a:off x="4608" y="1920"/>
              <a:ext cx="41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ADRS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48164" name="Text Box 73"/>
            <p:cNvSpPr txBox="1">
              <a:spLocks noChangeArrowheads="1"/>
            </p:cNvSpPr>
            <p:nvPr/>
          </p:nvSpPr>
          <p:spPr bwMode="auto">
            <a:xfrm>
              <a:off x="4608" y="2016"/>
              <a:ext cx="41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DATA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48165" name="Text Box 74"/>
            <p:cNvSpPr txBox="1">
              <a:spLocks noChangeArrowheads="1"/>
            </p:cNvSpPr>
            <p:nvPr/>
          </p:nvSpPr>
          <p:spPr bwMode="auto">
            <a:xfrm>
              <a:off x="4608" y="2112"/>
              <a:ext cx="2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CS</a:t>
              </a:r>
            </a:p>
          </p:txBody>
        </p:sp>
        <p:sp>
          <p:nvSpPr>
            <p:cNvPr id="48166" name="Text Box 75"/>
            <p:cNvSpPr txBox="1">
              <a:spLocks noChangeArrowheads="1"/>
            </p:cNvSpPr>
            <p:nvPr/>
          </p:nvSpPr>
          <p:spPr bwMode="auto">
            <a:xfrm>
              <a:off x="4608" y="2208"/>
              <a:ext cx="3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WR</a:t>
              </a:r>
            </a:p>
          </p:txBody>
        </p:sp>
        <p:sp>
          <p:nvSpPr>
            <p:cNvPr id="48167" name="Text Box 76"/>
            <p:cNvSpPr txBox="1">
              <a:spLocks noChangeArrowheads="1"/>
            </p:cNvSpPr>
            <p:nvPr/>
          </p:nvSpPr>
          <p:spPr bwMode="auto">
            <a:xfrm>
              <a:off x="5040" y="2016"/>
              <a:ext cx="32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OUT</a:t>
              </a:r>
            </a:p>
          </p:txBody>
        </p:sp>
        <p:sp>
          <p:nvSpPr>
            <p:cNvPr id="48168" name="Text Box 77"/>
            <p:cNvSpPr txBox="1">
              <a:spLocks noChangeArrowheads="1"/>
            </p:cNvSpPr>
            <p:nvPr/>
          </p:nvSpPr>
          <p:spPr bwMode="auto">
            <a:xfrm>
              <a:off x="4320" y="2208"/>
              <a:ext cx="30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MW</a:t>
              </a:r>
            </a:p>
          </p:txBody>
        </p:sp>
        <p:sp>
          <p:nvSpPr>
            <p:cNvPr id="48169" name="Text Box 78"/>
            <p:cNvSpPr txBox="1">
              <a:spLocks noChangeArrowheads="1"/>
            </p:cNvSpPr>
            <p:nvPr/>
          </p:nvSpPr>
          <p:spPr bwMode="auto">
            <a:xfrm>
              <a:off x="4320" y="2112"/>
              <a:ext cx="2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+5V</a:t>
              </a:r>
            </a:p>
          </p:txBody>
        </p:sp>
        <p:sp>
          <p:nvSpPr>
            <p:cNvPr id="48170" name="Rectangle 79"/>
            <p:cNvSpPr>
              <a:spLocks noChangeArrowheads="1"/>
            </p:cNvSpPr>
            <p:nvPr/>
          </p:nvSpPr>
          <p:spPr bwMode="auto">
            <a:xfrm>
              <a:off x="4656" y="1776"/>
              <a:ext cx="672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48171" name="Line 80"/>
            <p:cNvSpPr>
              <a:spLocks noChangeShapeType="1"/>
            </p:cNvSpPr>
            <p:nvPr/>
          </p:nvSpPr>
          <p:spPr bwMode="auto">
            <a:xfrm>
              <a:off x="4560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172" name="Line 81"/>
            <p:cNvSpPr>
              <a:spLocks noChangeShapeType="1"/>
            </p:cNvSpPr>
            <p:nvPr/>
          </p:nvSpPr>
          <p:spPr bwMode="auto">
            <a:xfrm>
              <a:off x="4560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8173" name="Line 82"/>
            <p:cNvSpPr>
              <a:spLocks noChangeShapeType="1"/>
            </p:cNvSpPr>
            <p:nvPr/>
          </p:nvSpPr>
          <p:spPr bwMode="auto">
            <a:xfrm>
              <a:off x="5328" y="211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D65CA-D82C-481C-9D5F-50BBF0F19524}" type="slidenum">
              <a:rPr lang="ar-SA"/>
              <a:pPr>
                <a:defRPr/>
              </a:pPr>
              <a:t>21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# and ( ) are important!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58175" cy="6019800"/>
          </a:xfrm>
        </p:spPr>
        <p:txBody>
          <a:bodyPr/>
          <a:lstStyle/>
          <a:p>
            <a:r>
              <a:rPr lang="en-US" sz="2000" smtClean="0"/>
              <a:t>We’ve seen several statements containing the # or ( ) symbols. These are ways of specifying different </a:t>
            </a:r>
            <a:r>
              <a:rPr lang="en-US" sz="2000" smtClean="0">
                <a:solidFill>
                  <a:srgbClr val="FF0033"/>
                </a:solidFill>
              </a:rPr>
              <a:t>addressing modes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 addressing mode we use determines which data are actually used as operands: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The design of our datapath determines which addressing modes we can use.</a:t>
            </a:r>
          </a:p>
          <a:p>
            <a:pPr lvl="1"/>
            <a:r>
              <a:rPr lang="en-US" sz="2000" smtClean="0"/>
              <a:t>The second example above wouldn’t work in our datapath.  Why not?</a:t>
            </a:r>
          </a:p>
          <a:p>
            <a:r>
              <a:rPr lang="en-US" sz="2000" smtClean="0"/>
              <a:t>We’ll talk about addressing modes in more detail next lecture.</a:t>
            </a: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1000125" y="2500313"/>
            <a:ext cx="6934200" cy="1828800"/>
            <a:chOff x="672" y="1008"/>
            <a:chExt cx="4368" cy="1152"/>
          </a:xfrm>
        </p:grpSpPr>
        <p:grpSp>
          <p:nvGrpSpPr>
            <p:cNvPr id="49158" name="Group 5"/>
            <p:cNvGrpSpPr>
              <a:grpSpLocks/>
            </p:cNvGrpSpPr>
            <p:nvPr/>
          </p:nvGrpSpPr>
          <p:grpSpPr bwMode="auto">
            <a:xfrm>
              <a:off x="672" y="1008"/>
              <a:ext cx="4368" cy="480"/>
              <a:chOff x="624" y="1488"/>
              <a:chExt cx="4368" cy="480"/>
            </a:xfrm>
          </p:grpSpPr>
          <p:sp>
            <p:nvSpPr>
              <p:cNvPr id="142342" name="Rectangle 6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4368" cy="480"/>
              </a:xfrm>
              <a:prstGeom prst="rect">
                <a:avLst/>
              </a:prstGeom>
              <a:solidFill>
                <a:srgbClr val="DDDDDD"/>
              </a:solidFill>
              <a:ln w="25400">
                <a:noFill/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ar-EG"/>
              </a:p>
            </p:txBody>
          </p:sp>
          <p:sp>
            <p:nvSpPr>
              <p:cNvPr id="49163" name="Text Box 7"/>
              <p:cNvSpPr txBox="1">
                <a:spLocks noChangeArrowheads="1"/>
              </p:cNvSpPr>
              <p:nvPr/>
            </p:nvSpPr>
            <p:spPr bwMode="auto">
              <a:xfrm>
                <a:off x="1200" y="1536"/>
                <a:ext cx="3263" cy="366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tabLst>
                    <a:tab pos="917575" algn="l"/>
                    <a:tab pos="3084513" algn="l"/>
                  </a:tabLst>
                </a:pPr>
                <a:r>
                  <a:rPr lang="en-US" sz="1600" b="1">
                    <a:latin typeface="Courier New" pitchFamily="49" charset="0"/>
                  </a:rPr>
                  <a:t>LD  R0, #1000	// R0 </a:t>
                </a:r>
                <a:r>
                  <a:rPr lang="en-US" sz="1600" b="1"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1600" b="1">
                    <a:latin typeface="Courier New" pitchFamily="49" charset="0"/>
                  </a:rPr>
                  <a:t> 1000</a:t>
                </a:r>
              </a:p>
              <a:p>
                <a:pPr eaLnBrk="0" hangingPunct="0">
                  <a:tabLst>
                    <a:tab pos="917575" algn="l"/>
                    <a:tab pos="3084513" algn="l"/>
                  </a:tabLst>
                </a:pPr>
                <a:r>
                  <a:rPr lang="en-US" sz="1600" b="1">
                    <a:latin typeface="Courier New" pitchFamily="49" charset="0"/>
                  </a:rPr>
                  <a:t>LD  R0,  1000	// R0 </a:t>
                </a:r>
                <a:r>
                  <a:rPr lang="en-US" sz="1600" b="1"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1600" b="1">
                    <a:latin typeface="Courier New" pitchFamily="49" charset="0"/>
                  </a:rPr>
                  <a:t> M[1000]</a:t>
                </a:r>
              </a:p>
            </p:txBody>
          </p:sp>
        </p:grpSp>
        <p:grpSp>
          <p:nvGrpSpPr>
            <p:cNvPr id="49159" name="Group 8"/>
            <p:cNvGrpSpPr>
              <a:grpSpLocks/>
            </p:cNvGrpSpPr>
            <p:nvPr/>
          </p:nvGrpSpPr>
          <p:grpSpPr bwMode="auto">
            <a:xfrm>
              <a:off x="672" y="1680"/>
              <a:ext cx="4368" cy="480"/>
              <a:chOff x="624" y="2352"/>
              <a:chExt cx="4368" cy="480"/>
            </a:xfrm>
          </p:grpSpPr>
          <p:sp>
            <p:nvSpPr>
              <p:cNvPr id="142345" name="Rectangle 9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4368" cy="480"/>
              </a:xfrm>
              <a:prstGeom prst="rect">
                <a:avLst/>
              </a:prstGeom>
              <a:solidFill>
                <a:srgbClr val="DDDDDD"/>
              </a:solidFill>
              <a:ln w="25400">
                <a:noFill/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ar-EG"/>
              </a:p>
            </p:txBody>
          </p:sp>
          <p:sp>
            <p:nvSpPr>
              <p:cNvPr id="49161" name="Text Box 10"/>
              <p:cNvSpPr txBox="1">
                <a:spLocks noChangeArrowheads="1"/>
              </p:cNvSpPr>
              <p:nvPr/>
            </p:nvSpPr>
            <p:spPr bwMode="auto">
              <a:xfrm>
                <a:off x="1200" y="2400"/>
                <a:ext cx="3109" cy="366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tabLst>
                    <a:tab pos="917575" algn="l"/>
                    <a:tab pos="3084513" algn="l"/>
                  </a:tabLst>
                </a:pPr>
                <a:r>
                  <a:rPr lang="en-US" sz="1600" b="1">
                    <a:latin typeface="Courier New" pitchFamily="49" charset="0"/>
                  </a:rPr>
                  <a:t>LD  R3, R0	// R3 </a:t>
                </a:r>
                <a:r>
                  <a:rPr lang="en-US" sz="1600" b="1"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1600" b="1">
                    <a:latin typeface="Courier New" pitchFamily="49" charset="0"/>
                  </a:rPr>
                  <a:t> R0</a:t>
                </a:r>
              </a:p>
              <a:p>
                <a:pPr eaLnBrk="0" hangingPunct="0">
                  <a:tabLst>
                    <a:tab pos="917575" algn="l"/>
                    <a:tab pos="3084513" algn="l"/>
                  </a:tabLst>
                </a:pPr>
                <a:r>
                  <a:rPr lang="en-US" sz="1600" b="1">
                    <a:latin typeface="Courier New" pitchFamily="49" charset="0"/>
                  </a:rPr>
                  <a:t>LD  R3, (R0)	// R3 </a:t>
                </a:r>
                <a:r>
                  <a:rPr lang="en-US" sz="1600" b="1"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1600" b="1">
                    <a:latin typeface="Courier New" pitchFamily="49" charset="0"/>
                  </a:rPr>
                  <a:t> M[R0]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7F876-436B-4276-B99B-184F0D5EBE51}" type="slidenum">
              <a:rPr lang="ar-SA"/>
              <a:pPr>
                <a:defRPr/>
              </a:pPr>
              <a:t>22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small example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Here’s an example register-transfer operation.</a:t>
            </a:r>
          </a:p>
          <a:p>
            <a:pPr algn="ctr">
              <a:spcBef>
                <a:spcPct val="100000"/>
              </a:spcBef>
              <a:spcAft>
                <a:spcPct val="80000"/>
              </a:spcAft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M[1000]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 M[1000] + 1</a:t>
            </a:r>
            <a:endParaRPr lang="en-US" sz="1800" smtClean="0"/>
          </a:p>
          <a:p>
            <a:r>
              <a:rPr lang="en-US" sz="1800" smtClean="0"/>
              <a:t>This is the assembly-language equivalent: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An awful lot of assembly instructions are needed!</a:t>
            </a:r>
          </a:p>
          <a:p>
            <a:pPr lvl="1"/>
            <a:r>
              <a:rPr lang="en-US" sz="1800" smtClean="0"/>
              <a:t>For instance, we have to load the memory address 1000 into a register first, and then use that register to access the RAM.</a:t>
            </a:r>
          </a:p>
          <a:p>
            <a:pPr lvl="1"/>
            <a:r>
              <a:rPr lang="en-US" sz="1800" smtClean="0"/>
              <a:t>This is due to our relatively simple datapath design, which only allows register and constant operands to the ALU.</a:t>
            </a:r>
          </a:p>
          <a:p>
            <a:pPr lvl="1"/>
            <a:r>
              <a:rPr lang="en-US" sz="1800" smtClean="0"/>
              <a:t>Later on, mostly in CS232, you’ll see why this can be a good thing.</a:t>
            </a:r>
          </a:p>
          <a:p>
            <a:endParaRPr lang="en-US" sz="1800" smtClean="0"/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1000125" y="2571750"/>
            <a:ext cx="6934200" cy="1219200"/>
            <a:chOff x="816" y="1728"/>
            <a:chExt cx="4368" cy="768"/>
          </a:xfrm>
        </p:grpSpPr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816" y="1728"/>
              <a:ext cx="4368" cy="768"/>
            </a:xfrm>
            <a:prstGeom prst="rect">
              <a:avLst/>
            </a:prstGeom>
            <a:solidFill>
              <a:srgbClr val="DDDDDD"/>
            </a:soli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ar-EG"/>
            </a:p>
          </p:txBody>
        </p:sp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1584" y="1776"/>
              <a:ext cx="2834" cy="67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2403475" algn="l"/>
                  <a:tab pos="3889375" algn="l"/>
                </a:tabLst>
              </a:pPr>
              <a:r>
                <a:rPr lang="en-US" sz="1600" b="1">
                  <a:latin typeface="Courier New" pitchFamily="49" charset="0"/>
                </a:rPr>
                <a:t>LD  R0, #1000	// R0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1600" b="1">
                  <a:latin typeface="Courier New" pitchFamily="49" charset="0"/>
                </a:rPr>
                <a:t> 1000</a:t>
              </a:r>
            </a:p>
            <a:p>
              <a:pPr eaLnBrk="0" hangingPunct="0">
                <a:tabLst>
                  <a:tab pos="2403475" algn="l"/>
                  <a:tab pos="3889375" algn="l"/>
                </a:tabLst>
              </a:pPr>
              <a:r>
                <a:rPr lang="en-US" sz="1600" b="1">
                  <a:latin typeface="Courier New" pitchFamily="49" charset="0"/>
                </a:rPr>
                <a:t>LD  R3, (R0)	// R3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1600" b="1">
                  <a:latin typeface="Courier New" pitchFamily="49" charset="0"/>
                </a:rPr>
                <a:t> M[1000]</a:t>
              </a:r>
            </a:p>
            <a:p>
              <a:pPr eaLnBrk="0" hangingPunct="0">
                <a:tabLst>
                  <a:tab pos="2403475" algn="l"/>
                  <a:tab pos="3889375" algn="l"/>
                </a:tabLst>
              </a:pPr>
              <a:r>
                <a:rPr lang="en-US" sz="1600" b="1">
                  <a:latin typeface="Courier New" pitchFamily="49" charset="0"/>
                </a:rPr>
                <a:t>ADD R3, R3, #1	// R3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1600" b="1">
                  <a:latin typeface="Courier New" pitchFamily="49" charset="0"/>
                </a:rPr>
                <a:t> R3 + 1</a:t>
              </a:r>
            </a:p>
            <a:p>
              <a:pPr eaLnBrk="0" hangingPunct="0">
                <a:tabLst>
                  <a:tab pos="2403475" algn="l"/>
                  <a:tab pos="3889375" algn="l"/>
                </a:tabLst>
              </a:pPr>
              <a:r>
                <a:rPr lang="en-US" sz="1600" b="1">
                  <a:latin typeface="Courier New" pitchFamily="49" charset="0"/>
                </a:rPr>
                <a:t>ST  (R0), R3	// M[1000]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1600" b="1">
                  <a:latin typeface="Courier New" pitchFamily="49" charset="0"/>
                </a:rPr>
                <a:t> R3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20490-83C1-425D-8ED6-F7AAB5127771}" type="slidenum">
              <a:rPr lang="ar-SA"/>
              <a:pPr>
                <a:defRPr/>
              </a:pPr>
              <a:t>23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Programs consist of a lot of sequential instructions, which are meant to be executed one after another.</a:t>
            </a:r>
          </a:p>
          <a:p>
            <a:r>
              <a:rPr lang="en-US" sz="2000" smtClean="0"/>
              <a:t>Thus, programs are stored in memory so that:</a:t>
            </a:r>
          </a:p>
          <a:p>
            <a:pPr lvl="1"/>
            <a:r>
              <a:rPr lang="en-US" sz="2000" smtClean="0"/>
              <a:t>Each program instruction occupies one address.</a:t>
            </a:r>
          </a:p>
          <a:p>
            <a:pPr lvl="1"/>
            <a:r>
              <a:rPr lang="en-US" sz="2000" smtClean="0"/>
              <a:t>Instructions are stored one after another.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r>
              <a:rPr lang="en-US" sz="2000" smtClean="0"/>
              <a:t>A </a:t>
            </a:r>
            <a:r>
              <a:rPr lang="en-US" sz="2000" smtClean="0">
                <a:solidFill>
                  <a:srgbClr val="FF0033"/>
                </a:solidFill>
              </a:rPr>
              <a:t>program counter</a:t>
            </a:r>
            <a:r>
              <a:rPr lang="en-US" sz="2000" smtClean="0"/>
              <a:t> (PC) keeps track of the current instruction address. </a:t>
            </a:r>
          </a:p>
          <a:p>
            <a:pPr lvl="1"/>
            <a:r>
              <a:rPr lang="en-US" sz="2000" smtClean="0"/>
              <a:t>Ordinarily, the PC just increments after executing each instruction.</a:t>
            </a:r>
          </a:p>
          <a:p>
            <a:pPr lvl="1"/>
            <a:r>
              <a:rPr lang="en-US" sz="2000" smtClean="0"/>
              <a:t>But sometimes we need to change this normal sequential behavior, with special </a:t>
            </a:r>
            <a:r>
              <a:rPr lang="en-US" sz="2000" smtClean="0">
                <a:solidFill>
                  <a:srgbClr val="FF0033"/>
                </a:solidFill>
              </a:rPr>
              <a:t>control flow </a:t>
            </a:r>
            <a:r>
              <a:rPr lang="en-US" sz="2000" smtClean="0"/>
              <a:t>instructions.</a:t>
            </a:r>
          </a:p>
          <a:p>
            <a:endParaRPr lang="en-US" sz="200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 instructions</a:t>
            </a: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071563" y="2928938"/>
            <a:ext cx="6934200" cy="1219200"/>
            <a:chOff x="672" y="1584"/>
            <a:chExt cx="4368" cy="768"/>
          </a:xfrm>
        </p:grpSpPr>
        <p:sp>
          <p:nvSpPr>
            <p:cNvPr id="144389" name="Rectangle 5"/>
            <p:cNvSpPr>
              <a:spLocks noChangeArrowheads="1"/>
            </p:cNvSpPr>
            <p:nvPr/>
          </p:nvSpPr>
          <p:spPr bwMode="auto">
            <a:xfrm>
              <a:off x="672" y="1584"/>
              <a:ext cx="4368" cy="768"/>
            </a:xfrm>
            <a:prstGeom prst="rect">
              <a:avLst/>
            </a:prstGeom>
            <a:solidFill>
              <a:srgbClr val="DDDDDD"/>
            </a:soli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ar-EG"/>
            </a:p>
          </p:txBody>
        </p:sp>
        <p:sp>
          <p:nvSpPr>
            <p:cNvPr id="51207" name="Text Box 6"/>
            <p:cNvSpPr txBox="1">
              <a:spLocks noChangeArrowheads="1"/>
            </p:cNvSpPr>
            <p:nvPr/>
          </p:nvSpPr>
          <p:spPr bwMode="auto">
            <a:xfrm>
              <a:off x="1248" y="1632"/>
              <a:ext cx="3263" cy="67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917575" algn="l"/>
                  <a:tab pos="3084513" algn="l"/>
                </a:tabLst>
              </a:pPr>
              <a:r>
                <a:rPr lang="en-US" sz="1600" b="1">
                  <a:latin typeface="Courier New" pitchFamily="49" charset="0"/>
                </a:rPr>
                <a:t>768:	LD  R0, #1000	// R0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1600" b="1">
                  <a:latin typeface="Courier New" pitchFamily="49" charset="0"/>
                </a:rPr>
                <a:t> 1000</a:t>
              </a:r>
            </a:p>
            <a:p>
              <a:pPr eaLnBrk="0" hangingPunct="0">
                <a:tabLst>
                  <a:tab pos="917575" algn="l"/>
                  <a:tab pos="3084513" algn="l"/>
                </a:tabLst>
              </a:pPr>
              <a:r>
                <a:rPr lang="en-US" sz="1600" b="1">
                  <a:latin typeface="Courier New" pitchFamily="49" charset="0"/>
                </a:rPr>
                <a:t>769:	LD  R3, (R0)	// R3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1600" b="1">
                  <a:latin typeface="Courier New" pitchFamily="49" charset="0"/>
                </a:rPr>
                <a:t> M[1000]</a:t>
              </a:r>
            </a:p>
            <a:p>
              <a:pPr eaLnBrk="0" hangingPunct="0">
                <a:tabLst>
                  <a:tab pos="917575" algn="l"/>
                  <a:tab pos="3084513" algn="l"/>
                </a:tabLst>
              </a:pPr>
              <a:r>
                <a:rPr lang="en-US" sz="1600" b="1">
                  <a:latin typeface="Courier New" pitchFamily="49" charset="0"/>
                </a:rPr>
                <a:t>770:	ADD R3, R3, #1	// R3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1600" b="1">
                  <a:latin typeface="Courier New" pitchFamily="49" charset="0"/>
                </a:rPr>
                <a:t> R3 + 1</a:t>
              </a:r>
            </a:p>
            <a:p>
              <a:pPr eaLnBrk="0" hangingPunct="0">
                <a:tabLst>
                  <a:tab pos="917575" algn="l"/>
                  <a:tab pos="3084513" algn="l"/>
                </a:tabLst>
              </a:pPr>
              <a:r>
                <a:rPr lang="en-US" sz="1600" b="1">
                  <a:latin typeface="Courier New" pitchFamily="49" charset="0"/>
                </a:rPr>
                <a:t>771:	ST  (R0), R3	// M[1000]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1600" b="1">
                  <a:latin typeface="Courier New" pitchFamily="49" charset="0"/>
                </a:rPr>
                <a:t> R3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D4BEE-44ED-4227-805C-9956A92A853E}" type="slidenum">
              <a:rPr lang="ar-SA"/>
              <a:pPr>
                <a:defRPr/>
              </a:pPr>
              <a:t>24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encoding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We’ve already seen some important aspects of processor design.</a:t>
            </a:r>
          </a:p>
          <a:p>
            <a:pPr lvl="1"/>
            <a:r>
              <a:rPr lang="en-US" sz="2000" smtClean="0"/>
              <a:t>A datapath contains an ALU, registers and memory.</a:t>
            </a:r>
          </a:p>
          <a:p>
            <a:pPr lvl="1"/>
            <a:r>
              <a:rPr lang="en-US" sz="2000" smtClean="0"/>
              <a:t>Programmers and compilers use instruction sets to issue commands.</a:t>
            </a:r>
          </a:p>
          <a:p>
            <a:r>
              <a:rPr lang="en-US" sz="2000" smtClean="0"/>
              <a:t>Now let’s complete our processor with a </a:t>
            </a:r>
            <a:r>
              <a:rPr lang="en-US" sz="2000" smtClean="0">
                <a:solidFill>
                  <a:srgbClr val="FF0033"/>
                </a:solidFill>
              </a:rPr>
              <a:t>control unit</a:t>
            </a:r>
            <a:r>
              <a:rPr lang="en-US" sz="2000" smtClean="0"/>
              <a:t> that converts assembly language instructions into datapath signals.</a:t>
            </a:r>
          </a:p>
          <a:p>
            <a:pPr lvl="1"/>
            <a:r>
              <a:rPr lang="en-US" sz="2000" smtClean="0"/>
              <a:t>Today we’ll see how control units fit into the big picture, and how assembly instructions can be represented in a binary format.</a:t>
            </a:r>
          </a:p>
          <a:p>
            <a:pPr lvl="1"/>
            <a:r>
              <a:rPr lang="en-US" sz="2000" smtClean="0"/>
              <a:t>On Wednesday we’ll show all of the implementation details for our sample datapath and assembly language.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643313" y="4714875"/>
          <a:ext cx="28956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lip" r:id="rId5" imgW="1818720" imgH="1216080" progId="">
                  <p:embed/>
                </p:oleObj>
              </mc:Choice>
              <mc:Fallback>
                <p:oleObj name="Clip" r:id="rId5" imgW="1818720" imgH="1216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714875"/>
                        <a:ext cx="2895600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A8476-029F-434D-BA36-BB92FA1C4493}" type="slidenum">
              <a:rPr lang="ar-SA"/>
              <a:pPr>
                <a:defRPr/>
              </a:pPr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Machine language is the interface between software and processors.</a:t>
            </a:r>
          </a:p>
          <a:p>
            <a:r>
              <a:rPr lang="en-US" sz="1800" smtClean="0"/>
              <a:t>High-level programs must be translated into machine language before they can be run.</a:t>
            </a:r>
          </a:p>
          <a:p>
            <a:r>
              <a:rPr lang="en-US" sz="1800" smtClean="0"/>
              <a:t>There are three main categories of instructions.</a:t>
            </a:r>
          </a:p>
          <a:p>
            <a:pPr lvl="1"/>
            <a:r>
              <a:rPr lang="en-US" sz="1800" smtClean="0"/>
              <a:t>Data manipulation operations, such as adding or shifting</a:t>
            </a:r>
          </a:p>
          <a:p>
            <a:pPr lvl="1"/>
            <a:r>
              <a:rPr lang="en-US" sz="1800" smtClean="0"/>
              <a:t>Data transfer operations to copy data between registers and RAM</a:t>
            </a:r>
          </a:p>
          <a:p>
            <a:pPr lvl="1"/>
            <a:r>
              <a:rPr lang="en-US" sz="1800" smtClean="0"/>
              <a:t>Control flow instructions to change the execution order</a:t>
            </a:r>
          </a:p>
          <a:p>
            <a:r>
              <a:rPr lang="en-US" sz="1800" smtClean="0"/>
              <a:t>Instruction set architectures depend highly on the host CPU’s design.</a:t>
            </a:r>
          </a:p>
          <a:p>
            <a:pPr lvl="1"/>
            <a:r>
              <a:rPr lang="en-US" sz="1800" smtClean="0"/>
              <a:t>Today we saw instructions that would be appropriate for our datapath from last week.</a:t>
            </a:r>
          </a:p>
          <a:p>
            <a:pPr lvl="1"/>
            <a:r>
              <a:rPr lang="en-US" sz="1800" smtClean="0"/>
              <a:t>On Monday we’ll look at some other possibilities.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8277A-3512-4B0A-A3AB-04094714870B}" type="slidenum">
              <a:rPr lang="ar-SA"/>
              <a:pPr>
                <a:defRPr/>
              </a:pPr>
              <a:t>26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encoding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We’ve already seen some important aspects of processor design.</a:t>
            </a:r>
          </a:p>
          <a:p>
            <a:pPr lvl="1"/>
            <a:r>
              <a:rPr lang="en-US" sz="1800" smtClean="0"/>
              <a:t>A datapath contains an ALU, registers and memory.</a:t>
            </a:r>
          </a:p>
          <a:p>
            <a:pPr lvl="1"/>
            <a:r>
              <a:rPr lang="en-US" sz="1800" smtClean="0"/>
              <a:t>Programmers and compilers use instruction sets to issue commands.</a:t>
            </a:r>
          </a:p>
          <a:p>
            <a:r>
              <a:rPr lang="en-US" sz="1800" smtClean="0"/>
              <a:t>Now let’s complete our processor with a </a:t>
            </a:r>
            <a:r>
              <a:rPr lang="en-US" sz="1800" smtClean="0">
                <a:solidFill>
                  <a:srgbClr val="FF0033"/>
                </a:solidFill>
              </a:rPr>
              <a:t>control unit</a:t>
            </a:r>
            <a:r>
              <a:rPr lang="en-US" sz="1800" smtClean="0"/>
              <a:t> that converts assembly language instructions into datapath signals.</a:t>
            </a:r>
          </a:p>
          <a:p>
            <a:pPr lvl="1"/>
            <a:r>
              <a:rPr lang="en-US" sz="1800" smtClean="0"/>
              <a:t>Today we’ll see how control units fit into the big picture, and how assembly instructions can be represented in a binary format.</a:t>
            </a:r>
          </a:p>
          <a:p>
            <a:pPr lvl="1"/>
            <a:r>
              <a:rPr lang="en-US" sz="1800" smtClean="0"/>
              <a:t>On Wednesday we’ll show all of the implementation details for our sample datapath and assembly language.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124200" y="4038600"/>
          <a:ext cx="28956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Clip" r:id="rId5" imgW="1818720" imgH="1216080" progId="">
                  <p:embed/>
                </p:oleObj>
              </mc:Choice>
              <mc:Fallback>
                <p:oleObj name="Clip" r:id="rId5" imgW="1818720" imgH="1216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2895600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5A511-9CD2-4E53-981D-36511EFA3241}" type="slidenum">
              <a:rPr lang="ar-SA"/>
              <a:pPr>
                <a:defRPr/>
              </a:pPr>
              <a:t>27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Datapath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657600" cy="5181600"/>
          </a:xfrm>
        </p:spPr>
        <p:txBody>
          <a:bodyPr/>
          <a:lstStyle/>
          <a:p>
            <a:r>
              <a:rPr lang="en-US" sz="1800" smtClean="0"/>
              <a:t>Recall that our ALU has direct access only to the register file.</a:t>
            </a:r>
          </a:p>
          <a:p>
            <a:r>
              <a:rPr lang="en-US" sz="1800" smtClean="0"/>
              <a:t>RAM contents must be copied to the registers before they can be used as ALU operands.</a:t>
            </a:r>
          </a:p>
          <a:p>
            <a:r>
              <a:rPr lang="en-US" sz="1800" smtClean="0"/>
              <a:t>Similarly, ALU results must go through the registers before they can be stored into memory.</a:t>
            </a:r>
          </a:p>
          <a:p>
            <a:pPr>
              <a:buClr>
                <a:schemeClr val="tx1"/>
              </a:buClr>
            </a:pPr>
            <a:r>
              <a:rPr lang="en-US" sz="1800" smtClean="0"/>
              <a:t>We rely on </a:t>
            </a:r>
            <a:r>
              <a:rPr lang="en-US" sz="1800" smtClean="0">
                <a:solidFill>
                  <a:srgbClr val="FF0033"/>
                </a:solidFill>
              </a:rPr>
              <a:t>data movement</a:t>
            </a:r>
            <a:r>
              <a:rPr lang="en-US" sz="1800" smtClean="0"/>
              <a:t> instructions to transfer data between the RAM and the register file.</a:t>
            </a:r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4343400" y="990600"/>
            <a:ext cx="4267200" cy="5181600"/>
            <a:chOff x="2736" y="624"/>
            <a:chExt cx="2688" cy="3264"/>
          </a:xfrm>
        </p:grpSpPr>
        <p:sp>
          <p:nvSpPr>
            <p:cNvPr id="58374" name="Line 5"/>
            <p:cNvSpPr>
              <a:spLocks noChangeShapeType="1"/>
            </p:cNvSpPr>
            <p:nvPr/>
          </p:nvSpPr>
          <p:spPr bwMode="auto">
            <a:xfrm rot="5400000">
              <a:off x="3048" y="213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75" name="Line 6"/>
            <p:cNvSpPr>
              <a:spLocks noChangeShapeType="1"/>
            </p:cNvSpPr>
            <p:nvPr/>
          </p:nvSpPr>
          <p:spPr bwMode="auto">
            <a:xfrm rot="5400000">
              <a:off x="3792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58376" name="Group 7"/>
            <p:cNvGrpSpPr>
              <a:grpSpLocks/>
            </p:cNvGrpSpPr>
            <p:nvPr/>
          </p:nvGrpSpPr>
          <p:grpSpPr bwMode="auto">
            <a:xfrm>
              <a:off x="2880" y="624"/>
              <a:ext cx="1687" cy="1085"/>
              <a:chOff x="2880" y="576"/>
              <a:chExt cx="1687" cy="1085"/>
            </a:xfrm>
          </p:grpSpPr>
          <p:sp>
            <p:nvSpPr>
              <p:cNvPr id="58433" name="Text Box 8"/>
              <p:cNvSpPr txBox="1">
                <a:spLocks noChangeArrowheads="1"/>
              </p:cNvSpPr>
              <p:nvPr/>
            </p:nvSpPr>
            <p:spPr bwMode="auto">
              <a:xfrm>
                <a:off x="3552" y="672"/>
                <a:ext cx="41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 data</a:t>
                </a:r>
              </a:p>
            </p:txBody>
          </p:sp>
          <p:sp>
            <p:nvSpPr>
              <p:cNvPr id="58434" name="Text Box 9"/>
              <p:cNvSpPr txBox="1">
                <a:spLocks noChangeArrowheads="1"/>
              </p:cNvSpPr>
              <p:nvPr/>
            </p:nvSpPr>
            <p:spPr bwMode="auto">
              <a:xfrm>
                <a:off x="3168" y="768"/>
                <a:ext cx="41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Write</a:t>
                </a:r>
              </a:p>
            </p:txBody>
          </p:sp>
          <p:sp>
            <p:nvSpPr>
              <p:cNvPr id="58435" name="Text Box 10"/>
              <p:cNvSpPr txBox="1">
                <a:spLocks noChangeArrowheads="1"/>
              </p:cNvSpPr>
              <p:nvPr/>
            </p:nvSpPr>
            <p:spPr bwMode="auto">
              <a:xfrm>
                <a:off x="3168" y="912"/>
                <a:ext cx="59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D address</a:t>
                </a:r>
              </a:p>
            </p:txBody>
          </p:sp>
          <p:sp>
            <p:nvSpPr>
              <p:cNvPr id="58436" name="Text Box 11"/>
              <p:cNvSpPr txBox="1">
                <a:spLocks noChangeArrowheads="1"/>
              </p:cNvSpPr>
              <p:nvPr/>
            </p:nvSpPr>
            <p:spPr bwMode="auto">
              <a:xfrm>
                <a:off x="3168" y="1296"/>
                <a:ext cx="59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A address</a:t>
                </a:r>
              </a:p>
            </p:txBody>
          </p:sp>
          <p:sp>
            <p:nvSpPr>
              <p:cNvPr id="58437" name="Text Box 12"/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5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B address</a:t>
                </a:r>
              </a:p>
            </p:txBody>
          </p:sp>
          <p:sp>
            <p:nvSpPr>
              <p:cNvPr id="58438" name="Text Box 13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41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 data</a:t>
                </a:r>
              </a:p>
            </p:txBody>
          </p:sp>
          <p:sp>
            <p:nvSpPr>
              <p:cNvPr id="58439" name="Text Box 14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40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 data</a:t>
                </a:r>
              </a:p>
            </p:txBody>
          </p:sp>
          <p:sp>
            <p:nvSpPr>
              <p:cNvPr id="58440" name="Text Box 15"/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69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Register File</a:t>
                </a:r>
              </a:p>
            </p:txBody>
          </p:sp>
          <p:sp>
            <p:nvSpPr>
              <p:cNvPr id="58441" name="Text Box 16"/>
              <p:cNvSpPr txBox="1">
                <a:spLocks noChangeArrowheads="1"/>
              </p:cNvSpPr>
              <p:nvPr/>
            </p:nvSpPr>
            <p:spPr bwMode="auto">
              <a:xfrm>
                <a:off x="2880" y="768"/>
                <a:ext cx="27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WR</a:t>
                </a:r>
              </a:p>
            </p:txBody>
          </p:sp>
          <p:sp>
            <p:nvSpPr>
              <p:cNvPr id="58442" name="Text Box 17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25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DA</a:t>
                </a:r>
              </a:p>
            </p:txBody>
          </p:sp>
          <p:sp>
            <p:nvSpPr>
              <p:cNvPr id="58443" name="Text Box 18"/>
              <p:cNvSpPr txBox="1">
                <a:spLocks noChangeArrowheads="1"/>
              </p:cNvSpPr>
              <p:nvPr/>
            </p:nvSpPr>
            <p:spPr bwMode="auto">
              <a:xfrm>
                <a:off x="2880" y="1296"/>
                <a:ext cx="25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AA</a:t>
                </a:r>
              </a:p>
            </p:txBody>
          </p:sp>
          <p:sp>
            <p:nvSpPr>
              <p:cNvPr id="58444" name="Text Box 19"/>
              <p:cNvSpPr txBox="1">
                <a:spLocks noChangeArrowheads="1"/>
              </p:cNvSpPr>
              <p:nvPr/>
            </p:nvSpPr>
            <p:spPr bwMode="auto">
              <a:xfrm>
                <a:off x="4320" y="1296"/>
                <a:ext cx="24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BA</a:t>
                </a:r>
              </a:p>
            </p:txBody>
          </p:sp>
          <p:sp>
            <p:nvSpPr>
              <p:cNvPr id="58445" name="Rectangle 20"/>
              <p:cNvSpPr>
                <a:spLocks noChangeArrowheads="1"/>
              </p:cNvSpPr>
              <p:nvPr/>
            </p:nvSpPr>
            <p:spPr bwMode="auto">
              <a:xfrm>
                <a:off x="3216" y="672"/>
                <a:ext cx="1056" cy="9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58446" name="Line 21"/>
              <p:cNvSpPr>
                <a:spLocks noChangeShapeType="1"/>
              </p:cNvSpPr>
              <p:nvPr/>
            </p:nvSpPr>
            <p:spPr bwMode="auto">
              <a:xfrm flipH="1">
                <a:off x="4272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47" name="Line 22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48" name="Line 23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49" name="Line 24"/>
              <p:cNvSpPr>
                <a:spLocks noChangeShapeType="1"/>
              </p:cNvSpPr>
              <p:nvPr/>
            </p:nvSpPr>
            <p:spPr bwMode="auto">
              <a:xfrm>
                <a:off x="3120" y="86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50" name="Line 25"/>
              <p:cNvSpPr>
                <a:spLocks noChangeShapeType="1"/>
              </p:cNvSpPr>
              <p:nvPr/>
            </p:nvSpPr>
            <p:spPr bwMode="auto">
              <a:xfrm rot="5400000">
                <a:off x="3696" y="6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58377" name="Line 26"/>
            <p:cNvSpPr>
              <a:spLocks noChangeShapeType="1"/>
            </p:cNvSpPr>
            <p:nvPr/>
          </p:nvSpPr>
          <p:spPr bwMode="auto">
            <a:xfrm rot="5400000">
              <a:off x="3624" y="34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58378" name="Group 27"/>
            <p:cNvGrpSpPr>
              <a:grpSpLocks/>
            </p:cNvGrpSpPr>
            <p:nvPr/>
          </p:nvGrpSpPr>
          <p:grpSpPr bwMode="auto">
            <a:xfrm>
              <a:off x="3216" y="3504"/>
              <a:ext cx="389" cy="384"/>
              <a:chOff x="3264" y="3072"/>
              <a:chExt cx="389" cy="384"/>
            </a:xfrm>
          </p:grpSpPr>
          <p:sp>
            <p:nvSpPr>
              <p:cNvPr id="58429" name="Text Box 28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Q  D1</a:t>
                </a:r>
              </a:p>
            </p:txBody>
          </p:sp>
          <p:sp>
            <p:nvSpPr>
              <p:cNvPr id="58430" name="Text Box 29"/>
              <p:cNvSpPr txBox="1">
                <a:spLocks noChangeArrowheads="1"/>
              </p:cNvSpPr>
              <p:nvPr/>
            </p:nvSpPr>
            <p:spPr bwMode="auto">
              <a:xfrm>
                <a:off x="3264" y="3072"/>
                <a:ext cx="3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D0</a:t>
                </a:r>
              </a:p>
            </p:txBody>
          </p:sp>
          <p:sp>
            <p:nvSpPr>
              <p:cNvPr id="58431" name="Text Box 30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35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 S</a:t>
                </a:r>
              </a:p>
            </p:txBody>
          </p:sp>
          <p:sp>
            <p:nvSpPr>
              <p:cNvPr id="58432" name="Rectangle 31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58379" name="Group 32"/>
            <p:cNvGrpSpPr>
              <a:grpSpLocks/>
            </p:cNvGrpSpPr>
            <p:nvPr/>
          </p:nvGrpSpPr>
          <p:grpSpPr bwMode="auto">
            <a:xfrm>
              <a:off x="4320" y="2160"/>
              <a:ext cx="1104" cy="624"/>
              <a:chOff x="4320" y="1776"/>
              <a:chExt cx="1104" cy="624"/>
            </a:xfrm>
          </p:grpSpPr>
          <p:sp>
            <p:nvSpPr>
              <p:cNvPr id="58417" name="Text Box 33"/>
              <p:cNvSpPr txBox="1">
                <a:spLocks noChangeArrowheads="1"/>
              </p:cNvSpPr>
              <p:nvPr/>
            </p:nvSpPr>
            <p:spPr bwMode="auto">
              <a:xfrm>
                <a:off x="4800" y="1776"/>
                <a:ext cx="36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RAM</a:t>
                </a:r>
              </a:p>
            </p:txBody>
          </p:sp>
          <p:sp>
            <p:nvSpPr>
              <p:cNvPr id="58418" name="Text Box 34"/>
              <p:cNvSpPr txBox="1">
                <a:spLocks noChangeArrowheads="1"/>
              </p:cNvSpPr>
              <p:nvPr/>
            </p:nvSpPr>
            <p:spPr bwMode="auto">
              <a:xfrm>
                <a:off x="4608" y="1920"/>
                <a:ext cx="41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ADRS</a:t>
                </a:r>
              </a:p>
            </p:txBody>
          </p:sp>
          <p:sp>
            <p:nvSpPr>
              <p:cNvPr id="58419" name="Text Box 35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41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DATA</a:t>
                </a:r>
              </a:p>
            </p:txBody>
          </p:sp>
          <p:sp>
            <p:nvSpPr>
              <p:cNvPr id="58420" name="Text Box 36"/>
              <p:cNvSpPr txBox="1">
                <a:spLocks noChangeArrowheads="1"/>
              </p:cNvSpPr>
              <p:nvPr/>
            </p:nvSpPr>
            <p:spPr bwMode="auto">
              <a:xfrm>
                <a:off x="4608" y="2112"/>
                <a:ext cx="2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CS</a:t>
                </a:r>
              </a:p>
            </p:txBody>
          </p:sp>
          <p:sp>
            <p:nvSpPr>
              <p:cNvPr id="58421" name="Text Box 37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30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WR</a:t>
                </a:r>
              </a:p>
            </p:txBody>
          </p:sp>
          <p:sp>
            <p:nvSpPr>
              <p:cNvPr id="58422" name="Text Box 38"/>
              <p:cNvSpPr txBox="1">
                <a:spLocks noChangeArrowheads="1"/>
              </p:cNvSpPr>
              <p:nvPr/>
            </p:nvSpPr>
            <p:spPr bwMode="auto">
              <a:xfrm>
                <a:off x="5040" y="2016"/>
                <a:ext cx="32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OUT</a:t>
                </a:r>
              </a:p>
            </p:txBody>
          </p:sp>
          <p:sp>
            <p:nvSpPr>
              <p:cNvPr id="58423" name="Text Box 39"/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30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MW</a:t>
                </a:r>
              </a:p>
            </p:txBody>
          </p:sp>
          <p:sp>
            <p:nvSpPr>
              <p:cNvPr id="58424" name="Text Box 40"/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28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+5V</a:t>
                </a:r>
              </a:p>
            </p:txBody>
          </p:sp>
          <p:sp>
            <p:nvSpPr>
              <p:cNvPr id="58425" name="Rectangle 41"/>
              <p:cNvSpPr>
                <a:spLocks noChangeArrowheads="1"/>
              </p:cNvSpPr>
              <p:nvPr/>
            </p:nvSpPr>
            <p:spPr bwMode="auto">
              <a:xfrm>
                <a:off x="4656" y="1776"/>
                <a:ext cx="672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58426" name="Line 42"/>
              <p:cNvSpPr>
                <a:spLocks noChangeShapeType="1"/>
              </p:cNvSpPr>
              <p:nvPr/>
            </p:nvSpPr>
            <p:spPr bwMode="auto">
              <a:xfrm>
                <a:off x="4560" y="220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27" name="Line 43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28" name="Line 44"/>
              <p:cNvSpPr>
                <a:spLocks noChangeShapeType="1"/>
              </p:cNvSpPr>
              <p:nvPr/>
            </p:nvSpPr>
            <p:spPr bwMode="auto">
              <a:xfrm>
                <a:off x="5328" y="211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58380" name="Line 45"/>
            <p:cNvSpPr>
              <a:spLocks noChangeShapeType="1"/>
            </p:cNvSpPr>
            <p:nvPr/>
          </p:nvSpPr>
          <p:spPr bwMode="auto">
            <a:xfrm>
              <a:off x="3504" y="2400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81" name="Line 46"/>
            <p:cNvSpPr>
              <a:spLocks noChangeShapeType="1"/>
            </p:cNvSpPr>
            <p:nvPr/>
          </p:nvSpPr>
          <p:spPr bwMode="auto">
            <a:xfrm>
              <a:off x="3984" y="24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82" name="Line 47"/>
            <p:cNvSpPr>
              <a:spLocks noChangeShapeType="1"/>
            </p:cNvSpPr>
            <p:nvPr/>
          </p:nvSpPr>
          <p:spPr bwMode="auto">
            <a:xfrm>
              <a:off x="3552" y="36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83" name="Line 48"/>
            <p:cNvSpPr>
              <a:spLocks noChangeShapeType="1"/>
            </p:cNvSpPr>
            <p:nvPr/>
          </p:nvSpPr>
          <p:spPr bwMode="auto">
            <a:xfrm>
              <a:off x="3552" y="3696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84" name="Line 49"/>
            <p:cNvSpPr>
              <a:spLocks noChangeShapeType="1"/>
            </p:cNvSpPr>
            <p:nvPr/>
          </p:nvSpPr>
          <p:spPr bwMode="auto">
            <a:xfrm rot="5400000">
              <a:off x="4824" y="3096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85" name="Line 50"/>
            <p:cNvSpPr>
              <a:spLocks noChangeShapeType="1"/>
            </p:cNvSpPr>
            <p:nvPr/>
          </p:nvSpPr>
          <p:spPr bwMode="auto">
            <a:xfrm>
              <a:off x="3552" y="379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86" name="Line 51"/>
            <p:cNvSpPr>
              <a:spLocks noChangeShapeType="1"/>
            </p:cNvSpPr>
            <p:nvPr/>
          </p:nvSpPr>
          <p:spPr bwMode="auto">
            <a:xfrm>
              <a:off x="2736" y="364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87" name="Line 52"/>
            <p:cNvSpPr>
              <a:spLocks noChangeShapeType="1"/>
            </p:cNvSpPr>
            <p:nvPr/>
          </p:nvSpPr>
          <p:spPr bwMode="auto">
            <a:xfrm rot="16200000" flipH="1">
              <a:off x="1224" y="213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88" name="Line 53"/>
            <p:cNvSpPr>
              <a:spLocks noChangeShapeType="1"/>
            </p:cNvSpPr>
            <p:nvPr/>
          </p:nvSpPr>
          <p:spPr bwMode="auto">
            <a:xfrm>
              <a:off x="2736" y="624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58389" name="Group 54"/>
            <p:cNvGrpSpPr>
              <a:grpSpLocks/>
            </p:cNvGrpSpPr>
            <p:nvPr/>
          </p:nvGrpSpPr>
          <p:grpSpPr bwMode="auto">
            <a:xfrm>
              <a:off x="2880" y="2592"/>
              <a:ext cx="1392" cy="797"/>
              <a:chOff x="2880" y="2496"/>
              <a:chExt cx="1392" cy="797"/>
            </a:xfrm>
          </p:grpSpPr>
          <p:sp>
            <p:nvSpPr>
              <p:cNvPr id="58401" name="Text Box 55"/>
              <p:cNvSpPr txBox="1">
                <a:spLocks noChangeArrowheads="1"/>
              </p:cNvSpPr>
              <p:nvPr/>
            </p:nvSpPr>
            <p:spPr bwMode="auto">
              <a:xfrm>
                <a:off x="3408" y="2496"/>
                <a:ext cx="1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58402" name="Text Box 56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17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8403" name="Text Box 57"/>
              <p:cNvSpPr txBox="1">
                <a:spLocks noChangeArrowheads="1"/>
              </p:cNvSpPr>
              <p:nvPr/>
            </p:nvSpPr>
            <p:spPr bwMode="auto">
              <a:xfrm>
                <a:off x="3600" y="2784"/>
                <a:ext cx="31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58404" name="Text Box 58"/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17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58405" name="Text Box 59"/>
              <p:cNvSpPr txBox="1">
                <a:spLocks noChangeArrowheads="1"/>
              </p:cNvSpPr>
              <p:nvPr/>
            </p:nvSpPr>
            <p:spPr bwMode="auto">
              <a:xfrm>
                <a:off x="3216" y="3024"/>
                <a:ext cx="18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Z</a:t>
                </a:r>
              </a:p>
            </p:txBody>
          </p:sp>
          <p:sp>
            <p:nvSpPr>
              <p:cNvPr id="58406" name="Text Box 60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9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58407" name="Text Box 61"/>
              <p:cNvSpPr txBox="1">
                <a:spLocks noChangeArrowheads="1"/>
              </p:cNvSpPr>
              <p:nvPr/>
            </p:nvSpPr>
            <p:spPr bwMode="auto">
              <a:xfrm>
                <a:off x="3216" y="2832"/>
                <a:ext cx="174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8408" name="Text Box 62"/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V</a:t>
                </a:r>
              </a:p>
            </p:txBody>
          </p:sp>
          <p:sp>
            <p:nvSpPr>
              <p:cNvPr id="58409" name="Text Box 63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24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FS</a:t>
                </a:r>
              </a:p>
            </p:txBody>
          </p:sp>
          <p:sp>
            <p:nvSpPr>
              <p:cNvPr id="58410" name="Rectangle 64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1056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58411" name="Line 65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12" name="Line 66"/>
              <p:cNvSpPr>
                <a:spLocks noChangeShapeType="1"/>
              </p:cNvSpPr>
              <p:nvPr/>
            </p:nvSpPr>
            <p:spPr bwMode="auto">
              <a:xfrm>
                <a:off x="3120" y="29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13" name="Line 67"/>
              <p:cNvSpPr>
                <a:spLocks noChangeShapeType="1"/>
              </p:cNvSpPr>
              <p:nvPr/>
            </p:nvSpPr>
            <p:spPr bwMode="auto">
              <a:xfrm>
                <a:off x="3120" y="302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14" name="Line 68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15" name="Line 6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416" name="Text Box 70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24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FS</a:t>
                </a:r>
              </a:p>
            </p:txBody>
          </p:sp>
        </p:grpSp>
        <p:sp>
          <p:nvSpPr>
            <p:cNvPr id="58390" name="Text Box 71"/>
            <p:cNvSpPr txBox="1">
              <a:spLocks noChangeArrowheads="1"/>
            </p:cNvSpPr>
            <p:nvPr/>
          </p:nvSpPr>
          <p:spPr bwMode="auto">
            <a:xfrm>
              <a:off x="3600" y="3696"/>
              <a:ext cx="29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MD</a:t>
              </a:r>
            </a:p>
          </p:txBody>
        </p:sp>
        <p:sp>
          <p:nvSpPr>
            <p:cNvPr id="58391" name="Text Box 72"/>
            <p:cNvSpPr txBox="1">
              <a:spLocks noChangeArrowheads="1"/>
            </p:cNvSpPr>
            <p:nvPr/>
          </p:nvSpPr>
          <p:spPr bwMode="auto">
            <a:xfrm>
              <a:off x="3600" y="2064"/>
              <a:ext cx="481" cy="26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200">
                  <a:latin typeface="Comic Sans MS" pitchFamily="66" charset="0"/>
                </a:rPr>
                <a:t>S D1 D0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200">
                  <a:latin typeface="Comic Sans MS" pitchFamily="66" charset="0"/>
                </a:rPr>
                <a:t>         Q</a:t>
              </a:r>
            </a:p>
          </p:txBody>
        </p:sp>
        <p:sp>
          <p:nvSpPr>
            <p:cNvPr id="58392" name="Rectangle 73"/>
            <p:cNvSpPr>
              <a:spLocks noChangeArrowheads="1"/>
            </p:cNvSpPr>
            <p:nvPr/>
          </p:nvSpPr>
          <p:spPr bwMode="auto">
            <a:xfrm>
              <a:off x="3600" y="2064"/>
              <a:ext cx="48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8393" name="Text Box 74"/>
            <p:cNvSpPr txBox="1">
              <a:spLocks noChangeArrowheads="1"/>
            </p:cNvSpPr>
            <p:nvPr/>
          </p:nvSpPr>
          <p:spPr bwMode="auto">
            <a:xfrm>
              <a:off x="2736" y="1728"/>
              <a:ext cx="53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Constant</a:t>
              </a:r>
            </a:p>
          </p:txBody>
        </p:sp>
        <p:sp>
          <p:nvSpPr>
            <p:cNvPr id="58394" name="Text Box 75"/>
            <p:cNvSpPr txBox="1">
              <a:spLocks noChangeArrowheads="1"/>
            </p:cNvSpPr>
            <p:nvPr/>
          </p:nvSpPr>
          <p:spPr bwMode="auto">
            <a:xfrm>
              <a:off x="3504" y="1824"/>
              <a:ext cx="32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MB</a:t>
              </a:r>
            </a:p>
          </p:txBody>
        </p:sp>
        <p:sp>
          <p:nvSpPr>
            <p:cNvPr id="58395" name="Line 76"/>
            <p:cNvSpPr>
              <a:spLocks noChangeShapeType="1"/>
            </p:cNvSpPr>
            <p:nvPr/>
          </p:nvSpPr>
          <p:spPr bwMode="auto">
            <a:xfrm rot="5400000">
              <a:off x="3648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96" name="Line 77"/>
            <p:cNvSpPr>
              <a:spLocks noChangeShapeType="1"/>
            </p:cNvSpPr>
            <p:nvPr/>
          </p:nvSpPr>
          <p:spPr bwMode="auto">
            <a:xfrm>
              <a:off x="3264" y="182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97" name="Line 78"/>
            <p:cNvSpPr>
              <a:spLocks noChangeShapeType="1"/>
            </p:cNvSpPr>
            <p:nvPr/>
          </p:nvSpPr>
          <p:spPr bwMode="auto">
            <a:xfrm rot="5400000">
              <a:off x="3720" y="194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98" name="Line 79"/>
            <p:cNvSpPr>
              <a:spLocks noChangeShapeType="1"/>
            </p:cNvSpPr>
            <p:nvPr/>
          </p:nvSpPr>
          <p:spPr bwMode="auto">
            <a:xfrm rot="5400000">
              <a:off x="3840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8399" name="Oval 80"/>
            <p:cNvSpPr>
              <a:spLocks noChangeArrowheads="1"/>
            </p:cNvSpPr>
            <p:nvPr/>
          </p:nvSpPr>
          <p:spPr bwMode="auto">
            <a:xfrm>
              <a:off x="3479" y="2378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8400" name="Oval 81"/>
            <p:cNvSpPr>
              <a:spLocks noChangeArrowheads="1"/>
            </p:cNvSpPr>
            <p:nvPr/>
          </p:nvSpPr>
          <p:spPr bwMode="auto">
            <a:xfrm>
              <a:off x="3959" y="2468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A52E7-99AA-4546-8D15-0762860E42CA}" type="slidenum">
              <a:rPr lang="ar-SA"/>
              <a:pPr>
                <a:defRPr/>
              </a:pPr>
              <a:t>28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diagram of a processor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The </a:t>
            </a:r>
            <a:r>
              <a:rPr lang="en-US" sz="1800" smtClean="0">
                <a:solidFill>
                  <a:srgbClr val="FF0033"/>
                </a:solidFill>
              </a:rPr>
              <a:t>control unit</a:t>
            </a:r>
            <a:r>
              <a:rPr lang="en-US" sz="1800" smtClean="0"/>
              <a:t> connects programs with the datapath.</a:t>
            </a:r>
          </a:p>
          <a:p>
            <a:pPr lvl="1"/>
            <a:r>
              <a:rPr lang="en-US" sz="1800" smtClean="0"/>
              <a:t>It converts program instructions into </a:t>
            </a:r>
            <a:r>
              <a:rPr lang="en-US" sz="1800" smtClean="0">
                <a:solidFill>
                  <a:srgbClr val="FF0033"/>
                </a:solidFill>
              </a:rPr>
              <a:t>control words</a:t>
            </a:r>
            <a:r>
              <a:rPr lang="en-US" sz="1800" smtClean="0"/>
              <a:t> for the datapath, including </a:t>
            </a:r>
            <a:r>
              <a:rPr lang="en-US" sz="1800" b="1" smtClean="0">
                <a:solidFill>
                  <a:schemeClr val="accent2"/>
                </a:solidFill>
              </a:rPr>
              <a:t>signals WR, DA, AA, BA, MB, FS, MW, MD</a:t>
            </a:r>
            <a:r>
              <a:rPr lang="en-US" sz="1800" smtClean="0"/>
              <a:t>.</a:t>
            </a:r>
          </a:p>
          <a:p>
            <a:pPr lvl="1"/>
            <a:r>
              <a:rPr lang="en-US" sz="1800" smtClean="0"/>
              <a:t>It executes program instructions in the correct sequence.</a:t>
            </a:r>
          </a:p>
          <a:p>
            <a:pPr lvl="1"/>
            <a:r>
              <a:rPr lang="en-US" sz="1800" smtClean="0"/>
              <a:t>It generates the “constant” input for the datapath.</a:t>
            </a:r>
          </a:p>
          <a:p>
            <a:r>
              <a:rPr lang="en-US" sz="1800" smtClean="0"/>
              <a:t>The datapath also sends information back to the control unit. For instance, the ALU status bits </a:t>
            </a:r>
            <a:r>
              <a:rPr lang="en-US" sz="1800" b="1" smtClean="0">
                <a:solidFill>
                  <a:schemeClr val="accent2"/>
                </a:solidFill>
              </a:rPr>
              <a:t>V, C, N, Z </a:t>
            </a:r>
            <a:r>
              <a:rPr lang="en-US" sz="1800" smtClean="0"/>
              <a:t>can be inspected by branch instructions to alter a program’s control flow.</a:t>
            </a:r>
          </a:p>
          <a:p>
            <a:endParaRPr lang="en-US" sz="1800" smtClean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346325" y="1793875"/>
            <a:ext cx="962025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3333FF"/>
                </a:solidFill>
                <a:latin typeface="Comic Sans MS" pitchFamily="66" charset="0"/>
              </a:rPr>
              <a:t>Control</a:t>
            </a:r>
          </a:p>
          <a:p>
            <a:pPr algn="ctr" eaLnBrk="0" hangingPunct="0"/>
            <a:r>
              <a:rPr lang="en-US">
                <a:solidFill>
                  <a:srgbClr val="3333FF"/>
                </a:solidFill>
                <a:latin typeface="Comic Sans MS" pitchFamily="66" charset="0"/>
              </a:rPr>
              <a:t>Unit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5562600" y="1905000"/>
            <a:ext cx="117157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Datapath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10200" y="1600200"/>
            <a:ext cx="14478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3657600" y="1524000"/>
            <a:ext cx="1563688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3333FF"/>
                </a:solidFill>
                <a:latin typeface="Comic Sans MS" pitchFamily="66" charset="0"/>
              </a:rPr>
              <a:t>Control signals</a:t>
            </a:r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3581400" y="1828800"/>
            <a:ext cx="18288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 flipH="1">
            <a:off x="3581400" y="2362200"/>
            <a:ext cx="18288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3733800" y="2057400"/>
            <a:ext cx="1514475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3333FF"/>
                </a:solidFill>
                <a:latin typeface="Comic Sans MS" pitchFamily="66" charset="0"/>
              </a:rPr>
              <a:t>Status signals</a:t>
            </a:r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2819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59405" name="Text Box 12"/>
          <p:cNvSpPr txBox="1">
            <a:spLocks noChangeArrowheads="1"/>
          </p:cNvSpPr>
          <p:nvPr/>
        </p:nvSpPr>
        <p:spPr bwMode="auto">
          <a:xfrm>
            <a:off x="2286000" y="838200"/>
            <a:ext cx="1058863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Program</a:t>
            </a:r>
          </a:p>
        </p:txBody>
      </p: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2133600" y="1600200"/>
            <a:ext cx="1447800" cy="9906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0D4CA-9361-4F8F-961C-754C2899FDD4}" type="slidenum">
              <a:rPr lang="ar-SA"/>
              <a:pPr>
                <a:defRPr/>
              </a:pPr>
              <a:t>29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format ALU operations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3733800" cy="5181600"/>
          </a:xfrm>
        </p:spPr>
        <p:txBody>
          <a:bodyPr/>
          <a:lstStyle/>
          <a:p>
            <a:pPr algn="ctr">
              <a:spcAft>
                <a:spcPct val="50000"/>
              </a:spcAft>
              <a:buFontTx/>
              <a:buNone/>
            </a:pPr>
            <a:r>
              <a:rPr lang="en-US" sz="1800" b="1" smtClean="0">
                <a:solidFill>
                  <a:srgbClr val="3333FF"/>
                </a:solidFill>
                <a:latin typeface="Courier New" pitchFamily="49" charset="0"/>
              </a:rPr>
              <a:t>ADD R1, R2, R3</a:t>
            </a:r>
            <a:endParaRPr lang="en-US" sz="1800" smtClean="0"/>
          </a:p>
          <a:p>
            <a:r>
              <a:rPr lang="en-US" sz="1800" smtClean="0"/>
              <a:t>All register format ALU operations need the same values for the following control signals:</a:t>
            </a:r>
          </a:p>
          <a:p>
            <a:pPr>
              <a:buClr>
                <a:schemeClr val="tx1"/>
              </a:buClr>
            </a:pPr>
            <a:r>
              <a:rPr lang="en-US" sz="1800" smtClean="0">
                <a:solidFill>
                  <a:srgbClr val="FF0033"/>
                </a:solidFill>
              </a:rPr>
              <a:t>MB = 0</a:t>
            </a:r>
            <a:r>
              <a:rPr lang="en-US" sz="1800" smtClean="0"/>
              <a:t>, because all operands come from the register file.</a:t>
            </a:r>
          </a:p>
          <a:p>
            <a:pPr>
              <a:buClr>
                <a:schemeClr val="tx1"/>
              </a:buClr>
            </a:pPr>
            <a:r>
              <a:rPr lang="en-US" sz="1800" smtClean="0">
                <a:solidFill>
                  <a:srgbClr val="FF0033"/>
                </a:solidFill>
              </a:rPr>
              <a:t>MD = 0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FF0000"/>
                </a:solidFill>
              </a:rPr>
              <a:t>WR = 1</a:t>
            </a:r>
            <a:r>
              <a:rPr lang="en-US" sz="1800" smtClean="0"/>
              <a:t>, to save the ALU result back into a register.</a:t>
            </a:r>
          </a:p>
          <a:p>
            <a:pPr>
              <a:buClr>
                <a:schemeClr val="tx1"/>
              </a:buClr>
            </a:pPr>
            <a:r>
              <a:rPr lang="en-US" sz="1800" smtClean="0">
                <a:solidFill>
                  <a:srgbClr val="FF0033"/>
                </a:solidFill>
              </a:rPr>
              <a:t>MW = 0</a:t>
            </a:r>
            <a:r>
              <a:rPr lang="en-US" sz="1800" smtClean="0"/>
              <a:t> since RAM is not modified.</a:t>
            </a:r>
          </a:p>
        </p:txBody>
      </p:sp>
      <p:grpSp>
        <p:nvGrpSpPr>
          <p:cNvPr id="61445" name="Group 4"/>
          <p:cNvGrpSpPr>
            <a:grpSpLocks/>
          </p:cNvGrpSpPr>
          <p:nvPr/>
        </p:nvGrpSpPr>
        <p:grpSpPr bwMode="auto">
          <a:xfrm>
            <a:off x="4191000" y="990600"/>
            <a:ext cx="4359275" cy="4446588"/>
            <a:chOff x="2592" y="559"/>
            <a:chExt cx="2746" cy="2801"/>
          </a:xfrm>
        </p:grpSpPr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3216" y="559"/>
              <a:ext cx="714" cy="50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latin typeface="Comic Sans MS" pitchFamily="66" charset="0"/>
                </a:rPr>
                <a:t>D</a:t>
              </a:r>
            </a:p>
            <a:p>
              <a:pPr algn="ctr" eaLnBrk="0" hangingPunct="0">
                <a:spcBef>
                  <a:spcPct val="40000"/>
                </a:spcBef>
                <a:spcAft>
                  <a:spcPct val="50000"/>
                </a:spcAft>
              </a:pP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Register file</a:t>
              </a:r>
              <a:endParaRPr lang="en-US" sz="1200">
                <a:latin typeface="Comic Sans MS" pitchFamily="66" charset="0"/>
              </a:endParaRPr>
            </a:p>
            <a:p>
              <a:pPr algn="ctr" eaLnBrk="0" hangingPunct="0"/>
              <a:r>
                <a:rPr lang="en-US" sz="1200">
                  <a:latin typeface="Comic Sans MS" pitchFamily="66" charset="0"/>
                </a:rPr>
                <a:t>A               B</a:t>
              </a:r>
            </a:p>
          </p:txBody>
        </p:sp>
        <p:sp>
          <p:nvSpPr>
            <p:cNvPr id="61448" name="Rectangle 6"/>
            <p:cNvSpPr>
              <a:spLocks noChangeArrowheads="1"/>
            </p:cNvSpPr>
            <p:nvPr/>
          </p:nvSpPr>
          <p:spPr bwMode="auto">
            <a:xfrm>
              <a:off x="3216" y="576"/>
              <a:ext cx="72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449" name="Line 7"/>
            <p:cNvSpPr>
              <a:spLocks noChangeShapeType="1"/>
            </p:cNvSpPr>
            <p:nvPr/>
          </p:nvSpPr>
          <p:spPr bwMode="auto">
            <a:xfrm>
              <a:off x="3072" y="9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50" name="Line 8"/>
            <p:cNvSpPr>
              <a:spLocks noChangeShapeType="1"/>
            </p:cNvSpPr>
            <p:nvPr/>
          </p:nvSpPr>
          <p:spPr bwMode="auto">
            <a:xfrm>
              <a:off x="3072" y="6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51" name="Line 9"/>
            <p:cNvSpPr>
              <a:spLocks noChangeShapeType="1"/>
            </p:cNvSpPr>
            <p:nvPr/>
          </p:nvSpPr>
          <p:spPr bwMode="auto">
            <a:xfrm>
              <a:off x="3072" y="8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52" name="Text Box 10"/>
            <p:cNvSpPr txBox="1">
              <a:spLocks noChangeArrowheads="1"/>
            </p:cNvSpPr>
            <p:nvPr/>
          </p:nvSpPr>
          <p:spPr bwMode="auto">
            <a:xfrm>
              <a:off x="2832" y="576"/>
              <a:ext cx="256" cy="48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 </a:t>
              </a:r>
              <a:endParaRPr lang="en-US" sz="1200">
                <a:latin typeface="Comic Sans MS" pitchFamily="66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200">
                  <a:latin typeface="Comic Sans MS" pitchFamily="66" charset="0"/>
                </a:rPr>
                <a:t>DA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61453" name="Line 11"/>
            <p:cNvSpPr>
              <a:spLocks noChangeShapeType="1"/>
            </p:cNvSpPr>
            <p:nvPr/>
          </p:nvSpPr>
          <p:spPr bwMode="auto">
            <a:xfrm flipH="1">
              <a:off x="3936" y="9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54" name="Text Box 12"/>
            <p:cNvSpPr txBox="1">
              <a:spLocks noChangeArrowheads="1"/>
            </p:cNvSpPr>
            <p:nvPr/>
          </p:nvSpPr>
          <p:spPr bwMode="auto">
            <a:xfrm>
              <a:off x="4032" y="864"/>
              <a:ext cx="24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BA</a:t>
              </a:r>
            </a:p>
          </p:txBody>
        </p:sp>
        <p:sp>
          <p:nvSpPr>
            <p:cNvPr id="61455" name="Text Box 13"/>
            <p:cNvSpPr txBox="1">
              <a:spLocks noChangeArrowheads="1"/>
            </p:cNvSpPr>
            <p:nvPr/>
          </p:nvSpPr>
          <p:spPr bwMode="auto">
            <a:xfrm>
              <a:off x="3205" y="2112"/>
              <a:ext cx="678" cy="55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tabLst>
                  <a:tab pos="795338" algn="l"/>
                </a:tabLst>
              </a:pPr>
              <a:r>
                <a:rPr lang="en-US" sz="1200">
                  <a:latin typeface="Comic Sans MS" pitchFamily="66" charset="0"/>
                </a:rPr>
                <a:t>A	B</a:t>
              </a:r>
            </a:p>
            <a:p>
              <a:pPr algn="ctr" eaLnBrk="0" hangingPunct="0">
                <a:spcBef>
                  <a:spcPct val="40000"/>
                </a:spcBef>
                <a:spcAft>
                  <a:spcPct val="50000"/>
                </a:spcAft>
                <a:tabLst>
                  <a:tab pos="795338" algn="l"/>
                </a:tabLst>
              </a:pP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ALU</a:t>
              </a:r>
              <a:endParaRPr lang="en-US" sz="1200">
                <a:latin typeface="Comic Sans MS" pitchFamily="66" charset="0"/>
              </a:endParaRPr>
            </a:p>
            <a:p>
              <a:pPr algn="ctr" eaLnBrk="0" hangingPunct="0">
                <a:spcBef>
                  <a:spcPct val="40000"/>
                </a:spcBef>
                <a:tabLst>
                  <a:tab pos="795338" algn="l"/>
                </a:tabLst>
              </a:pPr>
              <a:r>
                <a:rPr lang="en-US" sz="12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61456" name="Rectangle 14"/>
            <p:cNvSpPr>
              <a:spLocks noChangeArrowheads="1"/>
            </p:cNvSpPr>
            <p:nvPr/>
          </p:nvSpPr>
          <p:spPr bwMode="auto">
            <a:xfrm>
              <a:off x="3168" y="2112"/>
              <a:ext cx="768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457" name="Line 15"/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58" name="Text Box 16"/>
            <p:cNvSpPr txBox="1">
              <a:spLocks noChangeArrowheads="1"/>
            </p:cNvSpPr>
            <p:nvPr/>
          </p:nvSpPr>
          <p:spPr bwMode="auto">
            <a:xfrm>
              <a:off x="2832" y="211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61459" name="Line 17"/>
            <p:cNvSpPr>
              <a:spLocks noChangeShapeType="1"/>
            </p:cNvSpPr>
            <p:nvPr/>
          </p:nvSpPr>
          <p:spPr bwMode="auto">
            <a:xfrm flipH="1">
              <a:off x="3024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60" name="Line 18"/>
            <p:cNvSpPr>
              <a:spLocks noChangeShapeType="1"/>
            </p:cNvSpPr>
            <p:nvPr/>
          </p:nvSpPr>
          <p:spPr bwMode="auto">
            <a:xfrm flipH="1">
              <a:off x="3024" y="24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61" name="Line 19"/>
            <p:cNvSpPr>
              <a:spLocks noChangeShapeType="1"/>
            </p:cNvSpPr>
            <p:nvPr/>
          </p:nvSpPr>
          <p:spPr bwMode="auto">
            <a:xfrm flipH="1">
              <a:off x="3024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62" name="Line 20"/>
            <p:cNvSpPr>
              <a:spLocks noChangeShapeType="1"/>
            </p:cNvSpPr>
            <p:nvPr/>
          </p:nvSpPr>
          <p:spPr bwMode="auto">
            <a:xfrm flipH="1">
              <a:off x="3024" y="25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63" name="Text Box 21"/>
            <p:cNvSpPr txBox="1">
              <a:spLocks noChangeArrowheads="1"/>
            </p:cNvSpPr>
            <p:nvPr/>
          </p:nvSpPr>
          <p:spPr bwMode="auto">
            <a:xfrm>
              <a:off x="2880" y="2251"/>
              <a:ext cx="193" cy="4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200">
                  <a:latin typeface="Comic Sans MS" pitchFamily="66" charset="0"/>
                </a:rPr>
                <a:t>V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200">
                  <a:latin typeface="Comic Sans MS" pitchFamily="66" charset="0"/>
                </a:rPr>
                <a:t>C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200">
                  <a:latin typeface="Comic Sans MS" pitchFamily="66" charset="0"/>
                </a:rPr>
                <a:t>N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200">
                  <a:latin typeface="Comic Sans MS" pitchFamily="66" charset="0"/>
                </a:rPr>
                <a:t>Z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1464" name="Text Box 22"/>
            <p:cNvSpPr txBox="1">
              <a:spLocks noChangeArrowheads="1"/>
            </p:cNvSpPr>
            <p:nvPr/>
          </p:nvSpPr>
          <p:spPr bwMode="auto">
            <a:xfrm>
              <a:off x="3525" y="1344"/>
              <a:ext cx="421" cy="30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tabLst>
                  <a:tab pos="457200" algn="l"/>
                </a:tabLst>
              </a:pPr>
              <a:r>
                <a:rPr lang="en-US" sz="1200">
                  <a:latin typeface="Comic Sans MS" pitchFamily="66" charset="0"/>
                </a:rPr>
                <a:t>1       0</a:t>
              </a:r>
            </a:p>
            <a:p>
              <a:pPr algn="ctr" eaLnBrk="0" hangingPunct="0">
                <a:spcBef>
                  <a:spcPct val="10000"/>
                </a:spcBef>
                <a:tabLst>
                  <a:tab pos="457200" algn="l"/>
                </a:tabLst>
              </a:pP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Mux B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61465" name="Rectangle 23"/>
            <p:cNvSpPr>
              <a:spLocks noChangeArrowheads="1"/>
            </p:cNvSpPr>
            <p:nvPr/>
          </p:nvSpPr>
          <p:spPr bwMode="auto">
            <a:xfrm>
              <a:off x="3514" y="1344"/>
              <a:ext cx="42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466" name="Line 24"/>
            <p:cNvSpPr>
              <a:spLocks noChangeShapeType="1"/>
            </p:cNvSpPr>
            <p:nvPr/>
          </p:nvSpPr>
          <p:spPr bwMode="auto">
            <a:xfrm flipH="1">
              <a:off x="3936" y="14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67" name="Text Box 25"/>
            <p:cNvSpPr txBox="1">
              <a:spLocks noChangeArrowheads="1"/>
            </p:cNvSpPr>
            <p:nvPr/>
          </p:nvSpPr>
          <p:spPr bwMode="auto">
            <a:xfrm>
              <a:off x="4032" y="1392"/>
              <a:ext cx="26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MB</a:t>
              </a:r>
            </a:p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 0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61468" name="Text Box 26"/>
            <p:cNvSpPr txBox="1">
              <a:spLocks noChangeArrowheads="1"/>
            </p:cNvSpPr>
            <p:nvPr/>
          </p:nvSpPr>
          <p:spPr bwMode="auto">
            <a:xfrm>
              <a:off x="3476" y="3024"/>
              <a:ext cx="406" cy="31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tabLst>
                  <a:tab pos="457200" algn="l"/>
                </a:tabLst>
              </a:pPr>
              <a:r>
                <a:rPr lang="en-US" sz="1200">
                  <a:latin typeface="Comic Sans MS" pitchFamily="66" charset="0"/>
                </a:rPr>
                <a:t>0      1</a:t>
              </a:r>
            </a:p>
            <a:p>
              <a:pPr algn="ctr" eaLnBrk="0" hangingPunct="0">
                <a:spcBef>
                  <a:spcPct val="20000"/>
                </a:spcBef>
                <a:tabLst>
                  <a:tab pos="457200" algn="l"/>
                </a:tabLst>
              </a:pP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Mux D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61469" name="Rectangle 27"/>
            <p:cNvSpPr>
              <a:spLocks noChangeArrowheads="1"/>
            </p:cNvSpPr>
            <p:nvPr/>
          </p:nvSpPr>
          <p:spPr bwMode="auto">
            <a:xfrm>
              <a:off x="3456" y="3024"/>
              <a:ext cx="432" cy="30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470" name="Line 28"/>
            <p:cNvSpPr>
              <a:spLocks noChangeShapeType="1"/>
            </p:cNvSpPr>
            <p:nvPr/>
          </p:nvSpPr>
          <p:spPr bwMode="auto">
            <a:xfrm flipH="1">
              <a:off x="3888" y="316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71" name="Text Box 29"/>
            <p:cNvSpPr txBox="1">
              <a:spLocks noChangeArrowheads="1"/>
            </p:cNvSpPr>
            <p:nvPr/>
          </p:nvSpPr>
          <p:spPr bwMode="auto">
            <a:xfrm>
              <a:off x="3984" y="3072"/>
              <a:ext cx="270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MD</a:t>
              </a:r>
            </a:p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 0</a:t>
              </a:r>
              <a:endParaRPr lang="en-US" sz="1200">
                <a:latin typeface="Comic Sans MS" pitchFamily="66" charset="0"/>
              </a:endParaRPr>
            </a:p>
          </p:txBody>
        </p:sp>
        <p:grpSp>
          <p:nvGrpSpPr>
            <p:cNvPr id="61472" name="Group 30"/>
            <p:cNvGrpSpPr>
              <a:grpSpLocks/>
            </p:cNvGrpSpPr>
            <p:nvPr/>
          </p:nvGrpSpPr>
          <p:grpSpPr bwMode="auto">
            <a:xfrm>
              <a:off x="4512" y="2112"/>
              <a:ext cx="826" cy="542"/>
              <a:chOff x="4608" y="2208"/>
              <a:chExt cx="826" cy="542"/>
            </a:xfrm>
          </p:grpSpPr>
          <p:sp>
            <p:nvSpPr>
              <p:cNvPr id="61491" name="Text Box 31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826" cy="54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tabLst>
                    <a:tab pos="692150" algn="l"/>
                  </a:tabLst>
                </a:pPr>
                <a:r>
                  <a:rPr lang="en-US" sz="1200">
                    <a:latin typeface="Comic Sans MS" pitchFamily="66" charset="0"/>
                  </a:rPr>
                  <a:t>ADRS	DATA</a:t>
                </a:r>
              </a:p>
              <a:p>
                <a:pPr algn="ctr" eaLnBrk="0" hangingPunct="0">
                  <a:spcBef>
                    <a:spcPct val="50000"/>
                  </a:spcBef>
                  <a:spcAft>
                    <a:spcPct val="50000"/>
                  </a:spcAft>
                  <a:tabLst>
                    <a:tab pos="692150" algn="l"/>
                  </a:tabLst>
                </a:pPr>
                <a:r>
                  <a:rPr lang="en-US" sz="1200">
                    <a:solidFill>
                      <a:srgbClr val="3333FF"/>
                    </a:solidFill>
                    <a:latin typeface="Comic Sans MS" pitchFamily="66" charset="0"/>
                  </a:rPr>
                  <a:t>Data RAM</a:t>
                </a:r>
                <a:endParaRPr lang="en-US" sz="1200">
                  <a:latin typeface="Comic Sans MS" pitchFamily="66" charset="0"/>
                </a:endParaRPr>
              </a:p>
              <a:p>
                <a:pPr algn="ctr" eaLnBrk="0" hangingPunct="0">
                  <a:spcBef>
                    <a:spcPct val="20000"/>
                  </a:spcBef>
                  <a:tabLst>
                    <a:tab pos="692150" algn="l"/>
                  </a:tabLst>
                </a:pPr>
                <a:r>
                  <a:rPr lang="en-US" sz="1200">
                    <a:latin typeface="Comic Sans MS" pitchFamily="66" charset="0"/>
                  </a:rPr>
                  <a:t>OUT</a:t>
                </a:r>
              </a:p>
            </p:txBody>
          </p:sp>
          <p:sp>
            <p:nvSpPr>
              <p:cNvPr id="61492" name="Rectangle 32"/>
              <p:cNvSpPr>
                <a:spLocks noChangeArrowheads="1"/>
              </p:cNvSpPr>
              <p:nvPr/>
            </p:nvSpPr>
            <p:spPr bwMode="auto">
              <a:xfrm>
                <a:off x="4608" y="2208"/>
                <a:ext cx="816" cy="5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4368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74" name="Text Box 34"/>
            <p:cNvSpPr txBox="1">
              <a:spLocks noChangeArrowheads="1"/>
            </p:cNvSpPr>
            <p:nvPr/>
          </p:nvSpPr>
          <p:spPr bwMode="auto">
            <a:xfrm>
              <a:off x="4080" y="2256"/>
              <a:ext cx="301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MW</a:t>
              </a:r>
            </a:p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  0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>
              <a:off x="3552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4944" y="26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 flipH="1">
              <a:off x="3792" y="283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3792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3840" y="10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>
              <a:off x="3744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 flipH="1">
              <a:off x="3744" y="1920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2" name="Line 42"/>
            <p:cNvSpPr>
              <a:spLocks noChangeShapeType="1"/>
            </p:cNvSpPr>
            <p:nvPr/>
          </p:nvSpPr>
          <p:spPr bwMode="auto">
            <a:xfrm>
              <a:off x="5136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3" name="Line 43"/>
            <p:cNvSpPr>
              <a:spLocks noChangeShapeType="1"/>
            </p:cNvSpPr>
            <p:nvPr/>
          </p:nvSpPr>
          <p:spPr bwMode="auto">
            <a:xfrm>
              <a:off x="3312" y="105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4" name="Line 44"/>
            <p:cNvSpPr>
              <a:spLocks noChangeShapeType="1"/>
            </p:cNvSpPr>
            <p:nvPr/>
          </p:nvSpPr>
          <p:spPr bwMode="auto">
            <a:xfrm flipH="1">
              <a:off x="3312" y="182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4704" y="18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3600" y="124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 flipH="1">
              <a:off x="3072" y="12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2592" y="1152"/>
              <a:ext cx="50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constant</a:t>
              </a:r>
            </a:p>
          </p:txBody>
        </p:sp>
        <p:sp>
          <p:nvSpPr>
            <p:cNvPr id="61489" name="Oval 49"/>
            <p:cNvSpPr>
              <a:spLocks noChangeArrowheads="1"/>
            </p:cNvSpPr>
            <p:nvPr/>
          </p:nvSpPr>
          <p:spPr bwMode="auto">
            <a:xfrm>
              <a:off x="3288" y="1797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490" name="Oval 50"/>
            <p:cNvSpPr>
              <a:spLocks noChangeArrowheads="1"/>
            </p:cNvSpPr>
            <p:nvPr/>
          </p:nvSpPr>
          <p:spPr bwMode="auto">
            <a:xfrm>
              <a:off x="3720" y="1893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61446" name="Text Box 51"/>
          <p:cNvSpPr txBox="1">
            <a:spLocks noChangeArrowheads="1"/>
          </p:cNvSpPr>
          <p:nvPr/>
        </p:nvSpPr>
        <p:spPr bwMode="auto">
          <a:xfrm>
            <a:off x="4572000" y="914400"/>
            <a:ext cx="4381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33"/>
                </a:solidFill>
                <a:latin typeface="Comic Sans MS" pitchFamily="66" charset="0"/>
              </a:rPr>
              <a:t>WR</a:t>
            </a:r>
          </a:p>
          <a:p>
            <a:pPr eaLnBrk="0" hangingPunct="0"/>
            <a:r>
              <a:rPr lang="en-US" sz="1200">
                <a:solidFill>
                  <a:srgbClr val="FF0033"/>
                </a:solidFill>
                <a:latin typeface="Comic Sans MS" pitchFamily="66" charset="0"/>
              </a:rPr>
              <a:t>  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 sz="quarter"/>
          </p:nvPr>
        </p:nvSpPr>
        <p:spPr>
          <a:xfrm>
            <a:off x="500063" y="3357563"/>
            <a:ext cx="8229600" cy="381000"/>
          </a:xfrm>
        </p:spPr>
        <p:txBody>
          <a:bodyPr/>
          <a:lstStyle/>
          <a:p>
            <a:r>
              <a:rPr lang="en-US" sz="4000" smtClean="0"/>
              <a:t>Programming and CPUs</a:t>
            </a:r>
            <a:endParaRPr lang="ar-EG" sz="400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F21A51-9298-4CD6-A54E-763C12965736}" type="slidenum">
              <a:rPr lang="ar-SA" smtClean="0"/>
              <a:pPr/>
              <a:t>3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33093-C7C5-4938-AF6D-2F6A0200CE72}" type="slidenum">
              <a:rPr lang="ar-SA"/>
              <a:pPr>
                <a:defRPr/>
              </a:pPr>
              <a:t>30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write operations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3657600" cy="5181600"/>
          </a:xfrm>
        </p:spPr>
        <p:txBody>
          <a:bodyPr/>
          <a:lstStyle/>
          <a:p>
            <a:pPr algn="ctr">
              <a:spcAft>
                <a:spcPct val="50000"/>
              </a:spcAft>
              <a:buFontTx/>
              <a:buNone/>
            </a:pPr>
            <a:r>
              <a:rPr lang="en-US" sz="1800" b="1" smtClean="0">
                <a:solidFill>
                  <a:srgbClr val="3333FF"/>
                </a:solidFill>
                <a:latin typeface="Courier New" pitchFamily="49" charset="0"/>
              </a:rPr>
              <a:t>ST (R0), R1</a:t>
            </a:r>
            <a:endParaRPr lang="en-US" sz="1800" smtClean="0"/>
          </a:p>
          <a:p>
            <a:r>
              <a:rPr lang="en-US" sz="1800" smtClean="0"/>
              <a:t>All memory write operations need the same values for the following control signals:</a:t>
            </a:r>
          </a:p>
          <a:p>
            <a:pPr>
              <a:buClr>
                <a:schemeClr val="tx1"/>
              </a:buClr>
            </a:pPr>
            <a:r>
              <a:rPr lang="en-US" sz="1800" smtClean="0">
                <a:solidFill>
                  <a:srgbClr val="FF0000"/>
                </a:solidFill>
              </a:rPr>
              <a:t>MB = 0</a:t>
            </a:r>
            <a:r>
              <a:rPr lang="en-US" sz="1800" smtClean="0"/>
              <a:t>, because the data to write comes from the register file.</a:t>
            </a:r>
          </a:p>
          <a:p>
            <a:pPr>
              <a:buClr>
                <a:schemeClr val="tx1"/>
              </a:buClr>
            </a:pPr>
            <a:r>
              <a:rPr lang="en-US" sz="1800" smtClean="0">
                <a:solidFill>
                  <a:srgbClr val="FF0000"/>
                </a:solidFill>
              </a:rPr>
              <a:t>MD = X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FF0000"/>
                </a:solidFill>
              </a:rPr>
              <a:t>WR = 0</a:t>
            </a:r>
            <a:r>
              <a:rPr lang="en-US" sz="1800" smtClean="0"/>
              <a:t>, since none of the registers are changed.</a:t>
            </a:r>
          </a:p>
          <a:p>
            <a:pPr>
              <a:buClr>
                <a:schemeClr val="tx1"/>
              </a:buClr>
            </a:pPr>
            <a:r>
              <a:rPr lang="en-US" sz="1800" smtClean="0">
                <a:solidFill>
                  <a:srgbClr val="FF0000"/>
                </a:solidFill>
              </a:rPr>
              <a:t>MW = 1</a:t>
            </a:r>
            <a:r>
              <a:rPr lang="en-US" sz="1800" smtClean="0"/>
              <a:t>, to update RAM.</a:t>
            </a: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4191000" y="990600"/>
            <a:ext cx="4359275" cy="4446588"/>
            <a:chOff x="2592" y="559"/>
            <a:chExt cx="2746" cy="2801"/>
          </a:xfrm>
        </p:grpSpPr>
        <p:sp>
          <p:nvSpPr>
            <p:cNvPr id="62471" name="Text Box 5"/>
            <p:cNvSpPr txBox="1">
              <a:spLocks noChangeArrowheads="1"/>
            </p:cNvSpPr>
            <p:nvPr/>
          </p:nvSpPr>
          <p:spPr bwMode="auto">
            <a:xfrm>
              <a:off x="3216" y="559"/>
              <a:ext cx="714" cy="50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latin typeface="Comic Sans MS" pitchFamily="66" charset="0"/>
                </a:rPr>
                <a:t>D</a:t>
              </a:r>
            </a:p>
            <a:p>
              <a:pPr algn="ctr" eaLnBrk="0" hangingPunct="0">
                <a:spcBef>
                  <a:spcPct val="40000"/>
                </a:spcBef>
                <a:spcAft>
                  <a:spcPct val="50000"/>
                </a:spcAft>
              </a:pP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Register file</a:t>
              </a:r>
              <a:endParaRPr lang="en-US" sz="1200">
                <a:latin typeface="Comic Sans MS" pitchFamily="66" charset="0"/>
              </a:endParaRPr>
            </a:p>
            <a:p>
              <a:pPr algn="ctr" eaLnBrk="0" hangingPunct="0"/>
              <a:r>
                <a:rPr lang="en-US" sz="1200">
                  <a:latin typeface="Comic Sans MS" pitchFamily="66" charset="0"/>
                </a:rPr>
                <a:t>A               B</a:t>
              </a:r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3216" y="576"/>
              <a:ext cx="72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2473" name="Line 7"/>
            <p:cNvSpPr>
              <a:spLocks noChangeShapeType="1"/>
            </p:cNvSpPr>
            <p:nvPr/>
          </p:nvSpPr>
          <p:spPr bwMode="auto">
            <a:xfrm>
              <a:off x="3072" y="9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74" name="Line 8"/>
            <p:cNvSpPr>
              <a:spLocks noChangeShapeType="1"/>
            </p:cNvSpPr>
            <p:nvPr/>
          </p:nvSpPr>
          <p:spPr bwMode="auto">
            <a:xfrm>
              <a:off x="3072" y="6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75" name="Line 9"/>
            <p:cNvSpPr>
              <a:spLocks noChangeShapeType="1"/>
            </p:cNvSpPr>
            <p:nvPr/>
          </p:nvSpPr>
          <p:spPr bwMode="auto">
            <a:xfrm>
              <a:off x="3072" y="8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76" name="Text Box 10"/>
            <p:cNvSpPr txBox="1">
              <a:spLocks noChangeArrowheads="1"/>
            </p:cNvSpPr>
            <p:nvPr/>
          </p:nvSpPr>
          <p:spPr bwMode="auto">
            <a:xfrm>
              <a:off x="2832" y="576"/>
              <a:ext cx="256" cy="48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 </a:t>
              </a:r>
              <a:endParaRPr lang="en-US" sz="1200">
                <a:latin typeface="Comic Sans MS" pitchFamily="66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200">
                  <a:latin typeface="Comic Sans MS" pitchFamily="66" charset="0"/>
                </a:rPr>
                <a:t>DA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62477" name="Line 11"/>
            <p:cNvSpPr>
              <a:spLocks noChangeShapeType="1"/>
            </p:cNvSpPr>
            <p:nvPr/>
          </p:nvSpPr>
          <p:spPr bwMode="auto">
            <a:xfrm flipH="1">
              <a:off x="3936" y="9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78" name="Text Box 12"/>
            <p:cNvSpPr txBox="1">
              <a:spLocks noChangeArrowheads="1"/>
            </p:cNvSpPr>
            <p:nvPr/>
          </p:nvSpPr>
          <p:spPr bwMode="auto">
            <a:xfrm>
              <a:off x="4032" y="864"/>
              <a:ext cx="24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BA</a:t>
              </a:r>
            </a:p>
          </p:txBody>
        </p:sp>
        <p:sp>
          <p:nvSpPr>
            <p:cNvPr id="62479" name="Text Box 13"/>
            <p:cNvSpPr txBox="1">
              <a:spLocks noChangeArrowheads="1"/>
            </p:cNvSpPr>
            <p:nvPr/>
          </p:nvSpPr>
          <p:spPr bwMode="auto">
            <a:xfrm>
              <a:off x="3205" y="2112"/>
              <a:ext cx="678" cy="55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tabLst>
                  <a:tab pos="795338" algn="l"/>
                </a:tabLst>
              </a:pPr>
              <a:r>
                <a:rPr lang="en-US" sz="1200">
                  <a:latin typeface="Comic Sans MS" pitchFamily="66" charset="0"/>
                </a:rPr>
                <a:t>A	B</a:t>
              </a:r>
            </a:p>
            <a:p>
              <a:pPr algn="ctr" eaLnBrk="0" hangingPunct="0">
                <a:spcBef>
                  <a:spcPct val="40000"/>
                </a:spcBef>
                <a:spcAft>
                  <a:spcPct val="50000"/>
                </a:spcAft>
                <a:tabLst>
                  <a:tab pos="795338" algn="l"/>
                </a:tabLst>
              </a:pP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ALU</a:t>
              </a:r>
              <a:endParaRPr lang="en-US" sz="1200">
                <a:latin typeface="Comic Sans MS" pitchFamily="66" charset="0"/>
              </a:endParaRPr>
            </a:p>
            <a:p>
              <a:pPr algn="ctr" eaLnBrk="0" hangingPunct="0">
                <a:spcBef>
                  <a:spcPct val="40000"/>
                </a:spcBef>
                <a:tabLst>
                  <a:tab pos="795338" algn="l"/>
                </a:tabLst>
              </a:pPr>
              <a:r>
                <a:rPr lang="en-US" sz="12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62480" name="Rectangle 14"/>
            <p:cNvSpPr>
              <a:spLocks noChangeArrowheads="1"/>
            </p:cNvSpPr>
            <p:nvPr/>
          </p:nvSpPr>
          <p:spPr bwMode="auto">
            <a:xfrm>
              <a:off x="3168" y="2112"/>
              <a:ext cx="768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82" name="Text Box 16"/>
            <p:cNvSpPr txBox="1">
              <a:spLocks noChangeArrowheads="1"/>
            </p:cNvSpPr>
            <p:nvPr/>
          </p:nvSpPr>
          <p:spPr bwMode="auto">
            <a:xfrm>
              <a:off x="2832" y="211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 flipH="1">
              <a:off x="3024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 flipH="1">
              <a:off x="3024" y="24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 flipH="1">
              <a:off x="3024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 flipH="1">
              <a:off x="3024" y="25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87" name="Text Box 21"/>
            <p:cNvSpPr txBox="1">
              <a:spLocks noChangeArrowheads="1"/>
            </p:cNvSpPr>
            <p:nvPr/>
          </p:nvSpPr>
          <p:spPr bwMode="auto">
            <a:xfrm>
              <a:off x="2880" y="2251"/>
              <a:ext cx="193" cy="4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200">
                  <a:latin typeface="Comic Sans MS" pitchFamily="66" charset="0"/>
                </a:rPr>
                <a:t>V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200">
                  <a:latin typeface="Comic Sans MS" pitchFamily="66" charset="0"/>
                </a:rPr>
                <a:t>C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200">
                  <a:latin typeface="Comic Sans MS" pitchFamily="66" charset="0"/>
                </a:rPr>
                <a:t>N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200">
                  <a:latin typeface="Comic Sans MS" pitchFamily="66" charset="0"/>
                </a:rPr>
                <a:t>Z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2488" name="Text Box 22"/>
            <p:cNvSpPr txBox="1">
              <a:spLocks noChangeArrowheads="1"/>
            </p:cNvSpPr>
            <p:nvPr/>
          </p:nvSpPr>
          <p:spPr bwMode="auto">
            <a:xfrm>
              <a:off x="3525" y="1344"/>
              <a:ext cx="421" cy="30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tabLst>
                  <a:tab pos="457200" algn="l"/>
                </a:tabLst>
              </a:pPr>
              <a:r>
                <a:rPr lang="en-US" sz="1200">
                  <a:latin typeface="Comic Sans MS" pitchFamily="66" charset="0"/>
                </a:rPr>
                <a:t>1       0</a:t>
              </a:r>
            </a:p>
            <a:p>
              <a:pPr algn="ctr" eaLnBrk="0" hangingPunct="0">
                <a:spcBef>
                  <a:spcPct val="10000"/>
                </a:spcBef>
                <a:tabLst>
                  <a:tab pos="457200" algn="l"/>
                </a:tabLst>
              </a:pP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Mux B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62489" name="Rectangle 23"/>
            <p:cNvSpPr>
              <a:spLocks noChangeArrowheads="1"/>
            </p:cNvSpPr>
            <p:nvPr/>
          </p:nvSpPr>
          <p:spPr bwMode="auto">
            <a:xfrm>
              <a:off x="3514" y="1344"/>
              <a:ext cx="42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2490" name="Line 24"/>
            <p:cNvSpPr>
              <a:spLocks noChangeShapeType="1"/>
            </p:cNvSpPr>
            <p:nvPr/>
          </p:nvSpPr>
          <p:spPr bwMode="auto">
            <a:xfrm flipH="1">
              <a:off x="3936" y="14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91" name="Text Box 25"/>
            <p:cNvSpPr txBox="1">
              <a:spLocks noChangeArrowheads="1"/>
            </p:cNvSpPr>
            <p:nvPr/>
          </p:nvSpPr>
          <p:spPr bwMode="auto">
            <a:xfrm>
              <a:off x="4032" y="1392"/>
              <a:ext cx="26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MB</a:t>
              </a:r>
            </a:p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 0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62492" name="Text Box 26"/>
            <p:cNvSpPr txBox="1">
              <a:spLocks noChangeArrowheads="1"/>
            </p:cNvSpPr>
            <p:nvPr/>
          </p:nvSpPr>
          <p:spPr bwMode="auto">
            <a:xfrm>
              <a:off x="3476" y="3024"/>
              <a:ext cx="406" cy="31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tabLst>
                  <a:tab pos="457200" algn="l"/>
                </a:tabLst>
              </a:pPr>
              <a:r>
                <a:rPr lang="en-US" sz="1200">
                  <a:latin typeface="Comic Sans MS" pitchFamily="66" charset="0"/>
                </a:rPr>
                <a:t>0      1</a:t>
              </a:r>
            </a:p>
            <a:p>
              <a:pPr algn="ctr" eaLnBrk="0" hangingPunct="0">
                <a:spcBef>
                  <a:spcPct val="20000"/>
                </a:spcBef>
                <a:tabLst>
                  <a:tab pos="457200" algn="l"/>
                </a:tabLst>
              </a:pP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Mux D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62493" name="Rectangle 27"/>
            <p:cNvSpPr>
              <a:spLocks noChangeArrowheads="1"/>
            </p:cNvSpPr>
            <p:nvPr/>
          </p:nvSpPr>
          <p:spPr bwMode="auto">
            <a:xfrm>
              <a:off x="3456" y="3024"/>
              <a:ext cx="432" cy="30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2494" name="Line 28"/>
            <p:cNvSpPr>
              <a:spLocks noChangeShapeType="1"/>
            </p:cNvSpPr>
            <p:nvPr/>
          </p:nvSpPr>
          <p:spPr bwMode="auto">
            <a:xfrm flipH="1">
              <a:off x="3888" y="316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95" name="Text Box 29"/>
            <p:cNvSpPr txBox="1">
              <a:spLocks noChangeArrowheads="1"/>
            </p:cNvSpPr>
            <p:nvPr/>
          </p:nvSpPr>
          <p:spPr bwMode="auto">
            <a:xfrm>
              <a:off x="3984" y="3072"/>
              <a:ext cx="270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MD</a:t>
              </a:r>
            </a:p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 X </a:t>
              </a:r>
              <a:endParaRPr lang="en-US" sz="1200">
                <a:latin typeface="Comic Sans MS" pitchFamily="66" charset="0"/>
              </a:endParaRPr>
            </a:p>
          </p:txBody>
        </p:sp>
        <p:grpSp>
          <p:nvGrpSpPr>
            <p:cNvPr id="62496" name="Group 30"/>
            <p:cNvGrpSpPr>
              <a:grpSpLocks/>
            </p:cNvGrpSpPr>
            <p:nvPr/>
          </p:nvGrpSpPr>
          <p:grpSpPr bwMode="auto">
            <a:xfrm>
              <a:off x="4512" y="2112"/>
              <a:ext cx="826" cy="542"/>
              <a:chOff x="4608" y="2208"/>
              <a:chExt cx="826" cy="542"/>
            </a:xfrm>
          </p:grpSpPr>
          <p:sp>
            <p:nvSpPr>
              <p:cNvPr id="62515" name="Text Box 31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826" cy="54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tabLst>
                    <a:tab pos="692150" algn="l"/>
                  </a:tabLst>
                </a:pPr>
                <a:r>
                  <a:rPr lang="en-US" sz="1200">
                    <a:latin typeface="Comic Sans MS" pitchFamily="66" charset="0"/>
                  </a:rPr>
                  <a:t>ADRS	DATA</a:t>
                </a:r>
              </a:p>
              <a:p>
                <a:pPr algn="ctr" eaLnBrk="0" hangingPunct="0">
                  <a:spcBef>
                    <a:spcPct val="50000"/>
                  </a:spcBef>
                  <a:spcAft>
                    <a:spcPct val="50000"/>
                  </a:spcAft>
                  <a:tabLst>
                    <a:tab pos="692150" algn="l"/>
                  </a:tabLst>
                </a:pPr>
                <a:r>
                  <a:rPr lang="en-US" sz="1200">
                    <a:solidFill>
                      <a:srgbClr val="3333FF"/>
                    </a:solidFill>
                    <a:latin typeface="Comic Sans MS" pitchFamily="66" charset="0"/>
                  </a:rPr>
                  <a:t>Data RAM</a:t>
                </a:r>
                <a:endParaRPr lang="en-US" sz="1200">
                  <a:latin typeface="Comic Sans MS" pitchFamily="66" charset="0"/>
                </a:endParaRPr>
              </a:p>
              <a:p>
                <a:pPr algn="ctr" eaLnBrk="0" hangingPunct="0">
                  <a:spcBef>
                    <a:spcPct val="20000"/>
                  </a:spcBef>
                  <a:tabLst>
                    <a:tab pos="692150" algn="l"/>
                  </a:tabLst>
                </a:pPr>
                <a:r>
                  <a:rPr lang="en-US" sz="1200">
                    <a:latin typeface="Comic Sans MS" pitchFamily="66" charset="0"/>
                  </a:rPr>
                  <a:t>OUT</a:t>
                </a:r>
              </a:p>
            </p:txBody>
          </p:sp>
          <p:sp>
            <p:nvSpPr>
              <p:cNvPr id="62516" name="Rectangle 32"/>
              <p:cNvSpPr>
                <a:spLocks noChangeArrowheads="1"/>
              </p:cNvSpPr>
              <p:nvPr/>
            </p:nvSpPr>
            <p:spPr bwMode="auto">
              <a:xfrm>
                <a:off x="4608" y="2208"/>
                <a:ext cx="816" cy="5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62497" name="Line 33"/>
            <p:cNvSpPr>
              <a:spLocks noChangeShapeType="1"/>
            </p:cNvSpPr>
            <p:nvPr/>
          </p:nvSpPr>
          <p:spPr bwMode="auto">
            <a:xfrm>
              <a:off x="4368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498" name="Text Box 34"/>
            <p:cNvSpPr txBox="1">
              <a:spLocks noChangeArrowheads="1"/>
            </p:cNvSpPr>
            <p:nvPr/>
          </p:nvSpPr>
          <p:spPr bwMode="auto">
            <a:xfrm>
              <a:off x="4080" y="2256"/>
              <a:ext cx="301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MW</a:t>
              </a:r>
            </a:p>
            <a:p>
              <a:pPr eaLnBrk="0" hangingPunct="0"/>
              <a:r>
                <a:rPr lang="en-US" sz="1200">
                  <a:solidFill>
                    <a:srgbClr val="FF0033"/>
                  </a:solidFill>
                  <a:latin typeface="Comic Sans MS" pitchFamily="66" charset="0"/>
                </a:rPr>
                <a:t>  1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62499" name="Line 35"/>
            <p:cNvSpPr>
              <a:spLocks noChangeShapeType="1"/>
            </p:cNvSpPr>
            <p:nvPr/>
          </p:nvSpPr>
          <p:spPr bwMode="auto">
            <a:xfrm>
              <a:off x="3552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>
              <a:off x="4944" y="26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 flipH="1">
              <a:off x="3792" y="283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2" name="Line 38"/>
            <p:cNvSpPr>
              <a:spLocks noChangeShapeType="1"/>
            </p:cNvSpPr>
            <p:nvPr/>
          </p:nvSpPr>
          <p:spPr bwMode="auto">
            <a:xfrm>
              <a:off x="3792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>
              <a:off x="3840" y="10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4" name="Line 40"/>
            <p:cNvSpPr>
              <a:spLocks noChangeShapeType="1"/>
            </p:cNvSpPr>
            <p:nvPr/>
          </p:nvSpPr>
          <p:spPr bwMode="auto">
            <a:xfrm>
              <a:off x="3744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5" name="Line 41"/>
            <p:cNvSpPr>
              <a:spLocks noChangeShapeType="1"/>
            </p:cNvSpPr>
            <p:nvPr/>
          </p:nvSpPr>
          <p:spPr bwMode="auto">
            <a:xfrm flipH="1">
              <a:off x="3744" y="1920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6" name="Line 42"/>
            <p:cNvSpPr>
              <a:spLocks noChangeShapeType="1"/>
            </p:cNvSpPr>
            <p:nvPr/>
          </p:nvSpPr>
          <p:spPr bwMode="auto">
            <a:xfrm>
              <a:off x="5136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7" name="Line 43"/>
            <p:cNvSpPr>
              <a:spLocks noChangeShapeType="1"/>
            </p:cNvSpPr>
            <p:nvPr/>
          </p:nvSpPr>
          <p:spPr bwMode="auto">
            <a:xfrm>
              <a:off x="3312" y="105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8" name="Line 44"/>
            <p:cNvSpPr>
              <a:spLocks noChangeShapeType="1"/>
            </p:cNvSpPr>
            <p:nvPr/>
          </p:nvSpPr>
          <p:spPr bwMode="auto">
            <a:xfrm flipH="1">
              <a:off x="3312" y="182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>
              <a:off x="4704" y="18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10" name="Line 46"/>
            <p:cNvSpPr>
              <a:spLocks noChangeShapeType="1"/>
            </p:cNvSpPr>
            <p:nvPr/>
          </p:nvSpPr>
          <p:spPr bwMode="auto">
            <a:xfrm>
              <a:off x="3600" y="124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11" name="Line 47"/>
            <p:cNvSpPr>
              <a:spLocks noChangeShapeType="1"/>
            </p:cNvSpPr>
            <p:nvPr/>
          </p:nvSpPr>
          <p:spPr bwMode="auto">
            <a:xfrm flipH="1">
              <a:off x="3072" y="12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2512" name="Text Box 48"/>
            <p:cNvSpPr txBox="1">
              <a:spLocks noChangeArrowheads="1"/>
            </p:cNvSpPr>
            <p:nvPr/>
          </p:nvSpPr>
          <p:spPr bwMode="auto">
            <a:xfrm>
              <a:off x="2592" y="1152"/>
              <a:ext cx="50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constant</a:t>
              </a:r>
            </a:p>
          </p:txBody>
        </p:sp>
        <p:sp>
          <p:nvSpPr>
            <p:cNvPr id="62513" name="Oval 49"/>
            <p:cNvSpPr>
              <a:spLocks noChangeArrowheads="1"/>
            </p:cNvSpPr>
            <p:nvPr/>
          </p:nvSpPr>
          <p:spPr bwMode="auto">
            <a:xfrm>
              <a:off x="3288" y="1797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2514" name="Oval 50"/>
            <p:cNvSpPr>
              <a:spLocks noChangeArrowheads="1"/>
            </p:cNvSpPr>
            <p:nvPr/>
          </p:nvSpPr>
          <p:spPr bwMode="auto">
            <a:xfrm>
              <a:off x="3720" y="1893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62470" name="Text Box 51"/>
          <p:cNvSpPr txBox="1">
            <a:spLocks noChangeArrowheads="1"/>
          </p:cNvSpPr>
          <p:nvPr/>
        </p:nvSpPr>
        <p:spPr bwMode="auto">
          <a:xfrm>
            <a:off x="4572000" y="914400"/>
            <a:ext cx="4381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33"/>
                </a:solidFill>
                <a:latin typeface="Comic Sans MS" pitchFamily="66" charset="0"/>
              </a:rPr>
              <a:t>WR</a:t>
            </a:r>
          </a:p>
          <a:p>
            <a:pPr eaLnBrk="0" hangingPunct="0"/>
            <a:r>
              <a:rPr lang="en-US" sz="1200">
                <a:solidFill>
                  <a:srgbClr val="FF0033"/>
                </a:solidFill>
                <a:latin typeface="Comic Sans MS" pitchFamily="66" charset="0"/>
              </a:rPr>
              <a:t>  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C2F836-829A-417E-967A-521DB097CD18}" type="slidenum">
              <a:rPr lang="ar-SA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561975"/>
          </a:xfrm>
        </p:spPr>
        <p:txBody>
          <a:bodyPr/>
          <a:lstStyle/>
          <a:p>
            <a:pPr eaLnBrk="1" hangingPunct="1"/>
            <a:r>
              <a:rPr lang="en-US" sz="3200" smtClean="0"/>
              <a:t>Control units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7"/>
            <a:ext cx="8928992" cy="4176464"/>
          </a:xfrm>
        </p:spPr>
        <p:txBody>
          <a:bodyPr/>
          <a:lstStyle/>
          <a:p>
            <a:pPr eaLnBrk="1" hangingPunct="1"/>
            <a:r>
              <a:rPr lang="en-US" sz="2200" dirty="0" smtClean="0"/>
              <a:t>From these examples, you can see that different actions are performed when we provide different inputs for the </a:t>
            </a:r>
            <a:r>
              <a:rPr lang="en-US" sz="2200" dirty="0" err="1" smtClean="0"/>
              <a:t>datapath</a:t>
            </a:r>
            <a:r>
              <a:rPr lang="en-US" sz="2200" dirty="0" smtClean="0"/>
              <a:t> control signals.</a:t>
            </a:r>
          </a:p>
          <a:p>
            <a:pPr eaLnBrk="1" hangingPunct="1"/>
            <a:r>
              <a:rPr lang="en-US" sz="2200" dirty="0" smtClean="0"/>
              <a:t>The second question we had was “Who exactly decides which registers are read and written and which ALU function is executed?”</a:t>
            </a:r>
          </a:p>
          <a:p>
            <a:pPr lvl="1" eaLnBrk="1" hangingPunct="1"/>
            <a:r>
              <a:rPr lang="en-US" sz="2200" dirty="0" smtClean="0"/>
              <a:t>In real computers, the </a:t>
            </a:r>
            <a:r>
              <a:rPr lang="en-US" sz="2200" dirty="0" err="1" smtClean="0"/>
              <a:t>datapath</a:t>
            </a:r>
            <a:r>
              <a:rPr lang="en-US" sz="2200" dirty="0" smtClean="0"/>
              <a:t> actions are determined by the </a:t>
            </a:r>
            <a:r>
              <a:rPr lang="en-US" sz="2200" dirty="0" smtClean="0">
                <a:solidFill>
                  <a:srgbClr val="FF0033"/>
                </a:solidFill>
              </a:rPr>
              <a:t>program</a:t>
            </a:r>
            <a:r>
              <a:rPr lang="en-US" sz="2200" dirty="0" smtClean="0"/>
              <a:t> that’s loaded and running.</a:t>
            </a:r>
          </a:p>
          <a:p>
            <a:pPr lvl="1" eaLnBrk="1" hangingPunct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FF0033"/>
                </a:solidFill>
              </a:rPr>
              <a:t>control unit</a:t>
            </a:r>
            <a:r>
              <a:rPr lang="en-US" sz="2200" dirty="0" smtClean="0"/>
              <a:t> is responsible for generating the correct control signals for a </a:t>
            </a:r>
            <a:r>
              <a:rPr lang="en-US" sz="2200" dirty="0" err="1" smtClean="0"/>
              <a:t>datapath</a:t>
            </a:r>
            <a:r>
              <a:rPr lang="en-US" sz="2200" dirty="0" smtClean="0"/>
              <a:t>, based on the program code.</a:t>
            </a:r>
          </a:p>
          <a:p>
            <a:pPr eaLnBrk="1" hangingPunct="1"/>
            <a:r>
              <a:rPr lang="en-US" sz="2200" dirty="0" smtClean="0"/>
              <a:t>We’ll talk about programs and control units next week.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485145"/>
            <a:ext cx="3066703" cy="237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138C4-8368-435F-B025-203EAB9453C2}" type="slidenum">
              <a:rPr lang="ar-SA"/>
              <a:pPr>
                <a:defRPr/>
              </a:pPr>
              <a:t>5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and CPUs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4495800" cy="5181600"/>
          </a:xfrm>
        </p:spPr>
        <p:txBody>
          <a:bodyPr/>
          <a:lstStyle/>
          <a:p>
            <a:r>
              <a:rPr lang="en-US" sz="1800" smtClean="0"/>
              <a:t>Programs written in a high-level language like C++ must be </a:t>
            </a:r>
            <a:r>
              <a:rPr lang="en-US" sz="1800" smtClean="0">
                <a:solidFill>
                  <a:srgbClr val="FF0033"/>
                </a:solidFill>
              </a:rPr>
              <a:t>compiled</a:t>
            </a:r>
            <a:r>
              <a:rPr lang="en-US" sz="1800" smtClean="0"/>
              <a:t> to produce an executable program.</a:t>
            </a:r>
          </a:p>
          <a:p>
            <a:r>
              <a:rPr lang="en-US" sz="1800" smtClean="0"/>
              <a:t>The result is a CPU-specific </a:t>
            </a:r>
            <a:r>
              <a:rPr lang="en-US" sz="1800" smtClean="0">
                <a:solidFill>
                  <a:srgbClr val="FF0033"/>
                </a:solidFill>
              </a:rPr>
              <a:t>machine language</a:t>
            </a:r>
            <a:r>
              <a:rPr lang="en-US" sz="1800" smtClean="0"/>
              <a:t> program. This can be loaded into memory and executed by the processor.</a:t>
            </a:r>
          </a:p>
          <a:p>
            <a:r>
              <a:rPr lang="en-US" sz="1800" smtClean="0"/>
              <a:t>CS231 focuses on stuff below the dotted blue line, but machine language serves as the </a:t>
            </a:r>
            <a:r>
              <a:rPr lang="en-US" sz="1800" smtClean="0">
                <a:solidFill>
                  <a:srgbClr val="FF0033"/>
                </a:solidFill>
              </a:rPr>
              <a:t>interface</a:t>
            </a:r>
            <a:r>
              <a:rPr lang="en-US" sz="1800" smtClean="0"/>
              <a:t> between hardware and software.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5181600" y="914400"/>
            <a:ext cx="3429000" cy="4419600"/>
            <a:chOff x="3264" y="576"/>
            <a:chExt cx="2160" cy="2784"/>
          </a:xfrm>
        </p:grpSpPr>
        <p:grpSp>
          <p:nvGrpSpPr>
            <p:cNvPr id="39942" name="Group 5"/>
            <p:cNvGrpSpPr>
              <a:grpSpLocks/>
            </p:cNvGrpSpPr>
            <p:nvPr/>
          </p:nvGrpSpPr>
          <p:grpSpPr bwMode="auto">
            <a:xfrm>
              <a:off x="3504" y="2832"/>
              <a:ext cx="912" cy="528"/>
              <a:chOff x="1632" y="3216"/>
              <a:chExt cx="912" cy="528"/>
            </a:xfrm>
          </p:grpSpPr>
          <p:grpSp>
            <p:nvGrpSpPr>
              <p:cNvPr id="39961" name="Group 6"/>
              <p:cNvGrpSpPr>
                <a:grpSpLocks/>
              </p:cNvGrpSpPr>
              <p:nvPr/>
            </p:nvGrpSpPr>
            <p:grpSpPr bwMode="auto">
              <a:xfrm>
                <a:off x="1632" y="3456"/>
                <a:ext cx="912" cy="288"/>
                <a:chOff x="1344" y="2640"/>
                <a:chExt cx="912" cy="288"/>
              </a:xfrm>
            </p:grpSpPr>
            <p:sp>
              <p:nvSpPr>
                <p:cNvPr id="399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430" y="2666"/>
                  <a:ext cx="73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>
                      <a:latin typeface="Comic Sans MS" pitchFamily="66" charset="0"/>
                    </a:rPr>
                    <a:t>Datapath</a:t>
                  </a:r>
                </a:p>
              </p:txBody>
            </p:sp>
            <p:sp>
              <p:nvSpPr>
                <p:cNvPr id="39964" name="Rectangle 8"/>
                <p:cNvSpPr>
                  <a:spLocks noChangeArrowheads="1"/>
                </p:cNvSpPr>
                <p:nvPr/>
              </p:nvSpPr>
              <p:spPr bwMode="auto">
                <a:xfrm>
                  <a:off x="1344" y="2640"/>
                  <a:ext cx="912" cy="28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</p:grpSp>
          <p:sp>
            <p:nvSpPr>
              <p:cNvPr id="39962" name="Line 9"/>
              <p:cNvSpPr>
                <a:spLocks noChangeShapeType="1"/>
              </p:cNvSpPr>
              <p:nvPr/>
            </p:nvSpPr>
            <p:spPr bwMode="auto">
              <a:xfrm>
                <a:off x="2064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39943" name="Text Box 10"/>
            <p:cNvSpPr txBox="1">
              <a:spLocks noChangeArrowheads="1"/>
            </p:cNvSpPr>
            <p:nvPr/>
          </p:nvSpPr>
          <p:spPr bwMode="auto">
            <a:xfrm>
              <a:off x="3264" y="576"/>
              <a:ext cx="138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mic Sans MS" pitchFamily="66" charset="0"/>
                </a:rPr>
                <a:t>High-level program</a:t>
              </a:r>
            </a:p>
          </p:txBody>
        </p:sp>
        <p:sp>
          <p:nvSpPr>
            <p:cNvPr id="39944" name="Text Box 11"/>
            <p:cNvSpPr txBox="1">
              <a:spLocks noChangeArrowheads="1"/>
            </p:cNvSpPr>
            <p:nvPr/>
          </p:nvSpPr>
          <p:spPr bwMode="auto">
            <a:xfrm>
              <a:off x="3360" y="1584"/>
              <a:ext cx="113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Executable file</a:t>
              </a:r>
            </a:p>
          </p:txBody>
        </p:sp>
        <p:sp>
          <p:nvSpPr>
            <p:cNvPr id="39945" name="Text Box 12"/>
            <p:cNvSpPr txBox="1">
              <a:spLocks noChangeArrowheads="1"/>
            </p:cNvSpPr>
            <p:nvPr/>
          </p:nvSpPr>
          <p:spPr bwMode="auto">
            <a:xfrm>
              <a:off x="3456" y="2592"/>
              <a:ext cx="104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mic Sans MS" pitchFamily="66" charset="0"/>
                </a:rPr>
                <a:t>Control words</a:t>
              </a:r>
            </a:p>
          </p:txBody>
        </p:sp>
        <p:grpSp>
          <p:nvGrpSpPr>
            <p:cNvPr id="39946" name="Group 13"/>
            <p:cNvGrpSpPr>
              <a:grpSpLocks/>
            </p:cNvGrpSpPr>
            <p:nvPr/>
          </p:nvGrpSpPr>
          <p:grpSpPr bwMode="auto">
            <a:xfrm>
              <a:off x="3504" y="816"/>
              <a:ext cx="864" cy="768"/>
              <a:chOff x="3504" y="816"/>
              <a:chExt cx="864" cy="768"/>
            </a:xfrm>
          </p:grpSpPr>
          <p:grpSp>
            <p:nvGrpSpPr>
              <p:cNvPr id="39956" name="Group 14"/>
              <p:cNvGrpSpPr>
                <a:grpSpLocks/>
              </p:cNvGrpSpPr>
              <p:nvPr/>
            </p:nvGrpSpPr>
            <p:grpSpPr bwMode="auto">
              <a:xfrm>
                <a:off x="3504" y="1056"/>
                <a:ext cx="864" cy="288"/>
                <a:chOff x="1488" y="1440"/>
                <a:chExt cx="864" cy="288"/>
              </a:xfrm>
            </p:grpSpPr>
            <p:sp>
              <p:nvSpPr>
                <p:cNvPr id="3995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574" y="1466"/>
                  <a:ext cx="695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>
                      <a:latin typeface="Comic Sans MS" pitchFamily="66" charset="0"/>
                    </a:rPr>
                    <a:t>Compiler</a:t>
                  </a:r>
                </a:p>
              </p:txBody>
            </p:sp>
            <p:sp>
              <p:nvSpPr>
                <p:cNvPr id="39960" name="Rectangle 16"/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864" cy="28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</p:grpSp>
          <p:sp>
            <p:nvSpPr>
              <p:cNvPr id="39957" name="Line 17"/>
              <p:cNvSpPr>
                <a:spLocks noChangeShapeType="1"/>
              </p:cNvSpPr>
              <p:nvPr/>
            </p:nvSpPr>
            <p:spPr bwMode="auto">
              <a:xfrm>
                <a:off x="3936" y="8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9958" name="Line 18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39947" name="Group 19"/>
            <p:cNvGrpSpPr>
              <a:grpSpLocks/>
            </p:cNvGrpSpPr>
            <p:nvPr/>
          </p:nvGrpSpPr>
          <p:grpSpPr bwMode="auto">
            <a:xfrm>
              <a:off x="3408" y="1824"/>
              <a:ext cx="1104" cy="768"/>
              <a:chOff x="1536" y="2208"/>
              <a:chExt cx="1104" cy="768"/>
            </a:xfrm>
          </p:grpSpPr>
          <p:grpSp>
            <p:nvGrpSpPr>
              <p:cNvPr id="39951" name="Group 20"/>
              <p:cNvGrpSpPr>
                <a:grpSpLocks/>
              </p:cNvGrpSpPr>
              <p:nvPr/>
            </p:nvGrpSpPr>
            <p:grpSpPr bwMode="auto">
              <a:xfrm>
                <a:off x="1536" y="2448"/>
                <a:ext cx="1104" cy="288"/>
                <a:chOff x="1536" y="2064"/>
                <a:chExt cx="1104" cy="288"/>
              </a:xfrm>
            </p:grpSpPr>
            <p:sp>
              <p:nvSpPr>
                <p:cNvPr id="3995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22" y="2090"/>
                  <a:ext cx="93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>
                      <a:latin typeface="Comic Sans MS" pitchFamily="66" charset="0"/>
                    </a:rPr>
                    <a:t>Control Unit</a:t>
                  </a:r>
                </a:p>
              </p:txBody>
            </p:sp>
            <p:sp>
              <p:nvSpPr>
                <p:cNvPr id="39955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064"/>
                  <a:ext cx="1104" cy="28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</p:grpSp>
          <p:sp>
            <p:nvSpPr>
              <p:cNvPr id="39952" name="Line 23"/>
              <p:cNvSpPr>
                <a:spLocks noChangeShapeType="1"/>
              </p:cNvSpPr>
              <p:nvPr/>
            </p:nvSpPr>
            <p:spPr bwMode="auto">
              <a:xfrm>
                <a:off x="2064" y="22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9953" name="Line 24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39948" name="Line 25"/>
            <p:cNvSpPr>
              <a:spLocks noChangeShapeType="1"/>
            </p:cNvSpPr>
            <p:nvPr/>
          </p:nvSpPr>
          <p:spPr bwMode="auto">
            <a:xfrm>
              <a:off x="3264" y="1920"/>
              <a:ext cx="2160" cy="0"/>
            </a:xfrm>
            <a:prstGeom prst="line">
              <a:avLst/>
            </a:prstGeom>
            <a:noFill/>
            <a:ln w="38100" cap="rnd">
              <a:solidFill>
                <a:srgbClr val="3333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9949" name="Text Box 26"/>
            <p:cNvSpPr txBox="1">
              <a:spLocks noChangeArrowheads="1"/>
            </p:cNvSpPr>
            <p:nvPr/>
          </p:nvSpPr>
          <p:spPr bwMode="auto">
            <a:xfrm>
              <a:off x="4704" y="1968"/>
              <a:ext cx="703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3333FF"/>
                  </a:solidFill>
                  <a:latin typeface="Comic Sans MS" pitchFamily="66" charset="0"/>
                </a:rPr>
                <a:t>Hardware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9950" name="Text Box 27"/>
            <p:cNvSpPr txBox="1">
              <a:spLocks noChangeArrowheads="1"/>
            </p:cNvSpPr>
            <p:nvPr/>
          </p:nvSpPr>
          <p:spPr bwMode="auto">
            <a:xfrm>
              <a:off x="4704" y="1680"/>
              <a:ext cx="683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3333FF"/>
                  </a:solidFill>
                  <a:latin typeface="Comic Sans MS" pitchFamily="66" charset="0"/>
                </a:rPr>
                <a:t>Software</a:t>
              </a:r>
              <a:endParaRPr lang="en-US" sz="1600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908ACA-6556-456C-9BF4-48181EB7ED08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8642350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60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AA59B9-E241-4163-9E4F-5EA7D169ADC8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8748712" cy="601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6443663" y="4797425"/>
            <a:ext cx="23764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684213" y="5084763"/>
            <a:ext cx="1511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2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CB61E-0C3A-4B66-8914-631DB8B07D32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/>
              <a:t>Memory</a:t>
            </a:r>
            <a:r>
              <a:rPr lang="en-US" altLang="en-US" smtClean="0"/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While memory transfers are similar to register transfers, we usually identify them differently. Specifically, memory to register transfers are called </a:t>
            </a:r>
            <a:r>
              <a:rPr lang="en-US" altLang="en-US" sz="2800" i="1" smtClean="0"/>
              <a:t>read</a:t>
            </a:r>
            <a:r>
              <a:rPr lang="en-US" altLang="en-US" sz="2800" smtClean="0"/>
              <a:t> operations, while register to memory transfers are called </a:t>
            </a:r>
            <a:r>
              <a:rPr lang="en-US" altLang="en-US" sz="2800" i="1" smtClean="0"/>
              <a:t>write</a:t>
            </a:r>
            <a:r>
              <a:rPr lang="en-US" altLang="en-US" sz="2800" smtClean="0"/>
              <a:t> operations. Both require specification of the memory location to be used (which can be done through a special register or a special bus) and a storage location which will hold the result of a read or which holds the data to be written.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1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E04DF-C48B-481A-8AA8-60935329F122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913"/>
            <a:ext cx="8218488" cy="64801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RTL expressions for a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</a:t>
            </a:r>
            <a:r>
              <a:rPr lang="en-US" sz="2800" smtClean="0"/>
              <a:t> operation, assuming the use of an address registers: </a:t>
            </a:r>
          </a:p>
          <a:p>
            <a:pPr eaLnBrk="1" hangingPunct="1">
              <a:buFontTx/>
              <a:buNone/>
              <a:defRPr/>
            </a:pPr>
            <a:endParaRPr lang="en-US" sz="2800" smtClean="0"/>
          </a:p>
          <a:p>
            <a:pPr eaLnBrk="1" hangingPunct="1">
              <a:buFontTx/>
              <a:buNone/>
              <a:defRPr/>
            </a:pPr>
            <a:endParaRPr lang="en-US" sz="2800" smtClean="0"/>
          </a:p>
          <a:p>
            <a:pPr eaLnBrk="1" hangingPunct="1">
              <a:buFontTx/>
              <a:buNone/>
              <a:defRPr/>
            </a:pP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RTL expressions for a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</a:t>
            </a:r>
            <a:r>
              <a:rPr lang="en-US" sz="2800" smtClean="0"/>
              <a:t> operation, assuming use of a data register: </a:t>
            </a:r>
          </a:p>
        </p:txBody>
      </p:sp>
      <p:pic>
        <p:nvPicPr>
          <p:cNvPr id="13316" name="Picture 5" descr=".gif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1341438"/>
            <a:ext cx="3240087" cy="1036637"/>
          </a:xfrm>
          <a:noFill/>
        </p:spPr>
      </p:pic>
      <p:pic>
        <p:nvPicPr>
          <p:cNvPr id="13317" name="Picture 9" descr=".gif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4221163"/>
            <a:ext cx="3455988" cy="1781175"/>
          </a:xfrm>
          <a:noFill/>
        </p:spPr>
      </p:pic>
      <p:sp>
        <p:nvSpPr>
          <p:cNvPr id="13318" name="Line 12"/>
          <p:cNvSpPr>
            <a:spLocks noChangeShapeType="1"/>
          </p:cNvSpPr>
          <p:nvPr/>
        </p:nvSpPr>
        <p:spPr bwMode="auto">
          <a:xfrm>
            <a:off x="4500563" y="692150"/>
            <a:ext cx="23764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13"/>
          <p:cNvSpPr>
            <a:spLocks noChangeShapeType="1"/>
          </p:cNvSpPr>
          <p:nvPr/>
        </p:nvSpPr>
        <p:spPr bwMode="auto">
          <a:xfrm>
            <a:off x="4572000" y="3213100"/>
            <a:ext cx="23764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5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2209</Words>
  <Application>Microsoft Office PowerPoint</Application>
  <PresentationFormat>On-screen Show (4:3)</PresentationFormat>
  <Paragraphs>576</Paragraphs>
  <Slides>30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Default Design</vt:lpstr>
      <vt:lpstr>1_Default Design</vt:lpstr>
      <vt:lpstr>Clip</vt:lpstr>
      <vt:lpstr>PowerPoint Presentation</vt:lpstr>
      <vt:lpstr>Instruction set architectures</vt:lpstr>
      <vt:lpstr>Programming and CPUs</vt:lpstr>
      <vt:lpstr>Control units</vt:lpstr>
      <vt:lpstr>Programming and CPUs</vt:lpstr>
      <vt:lpstr>PowerPoint Presentation</vt:lpstr>
      <vt:lpstr>PowerPoint Presentation</vt:lpstr>
      <vt:lpstr>Memory </vt:lpstr>
      <vt:lpstr>PowerPoint Presentation</vt:lpstr>
      <vt:lpstr>PowerPoint Presentation</vt:lpstr>
      <vt:lpstr>PowerPoint Presentation</vt:lpstr>
      <vt:lpstr>Assembly and machine languages</vt:lpstr>
      <vt:lpstr>Data manipulation instructions</vt:lpstr>
      <vt:lpstr>More data manipulation instructions</vt:lpstr>
      <vt:lpstr>Relation to the datapath </vt:lpstr>
      <vt:lpstr>What about RAM?</vt:lpstr>
      <vt:lpstr>Loading a register from RAM</vt:lpstr>
      <vt:lpstr>Storing a register to RAM</vt:lpstr>
      <vt:lpstr>Loading a register with a constant</vt:lpstr>
      <vt:lpstr>Storing a constant to RAM</vt:lpstr>
      <vt:lpstr>The # and ( ) are important!</vt:lpstr>
      <vt:lpstr>A small example</vt:lpstr>
      <vt:lpstr>Control flow instructions</vt:lpstr>
      <vt:lpstr>Instruction encoding</vt:lpstr>
      <vt:lpstr>note</vt:lpstr>
      <vt:lpstr>Instruction encoding</vt:lpstr>
      <vt:lpstr>Review: Datapath</vt:lpstr>
      <vt:lpstr>Block diagram of a processor</vt:lpstr>
      <vt:lpstr>Register format ALU operations</vt:lpstr>
      <vt:lpstr>Memory write operations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Dr M A Berbar</dc:creator>
  <cp:lastModifiedBy>Md Saiful Islam, PhD</cp:lastModifiedBy>
  <cp:revision>67</cp:revision>
  <dcterms:created xsi:type="dcterms:W3CDTF">2005-12-02T21:18:33Z</dcterms:created>
  <dcterms:modified xsi:type="dcterms:W3CDTF">2016-12-12T15:18:23Z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E09F5D3B-2725-42FD-9324-8E3FD42501F1</vt:lpwstr>
  </property>
  <property fmtid="{D5CDD505-2E9C-101B-9397-08002B2CF9AE}" pid="3" name="ArticulatePath">
    <vt:lpwstr>Chapter5 CSC220</vt:lpwstr>
  </property>
</Properties>
</file>