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5" r:id="rId2"/>
    <p:sldId id="293" r:id="rId3"/>
    <p:sldId id="294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979012-01D1-4DCB-84DA-C72FAF06C4B8}" type="datetimeFigureOut">
              <a:rPr lang="fr-FR" smtClean="0"/>
              <a:t>20/09/2016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28A8F3-3B73-4B3E-8EA2-6C30CE50B072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2900480"/>
            <a:ext cx="7560840" cy="2040688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 smtClean="0">
                <a:solidFill>
                  <a:schemeClr val="tx1"/>
                </a:solidFill>
              </a:rPr>
              <a:t>Unit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5 </a:t>
            </a:r>
            <a:br>
              <a:rPr lang="en-US" alt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COMBINATIONAL </a:t>
            </a:r>
            <a:r>
              <a:rPr lang="en-US" sz="3200" b="1" dirty="0" smtClean="0">
                <a:solidFill>
                  <a:schemeClr val="tx1"/>
                </a:solidFill>
              </a:rPr>
              <a:t>CIRCUITS-1 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(</a:t>
            </a:r>
            <a:r>
              <a:rPr lang="en-US" sz="3200" b="1" dirty="0" smtClean="0">
                <a:solidFill>
                  <a:schemeClr val="tx1"/>
                </a:solidFill>
              </a:rPr>
              <a:t>Adder, </a:t>
            </a:r>
            <a:r>
              <a:rPr lang="en-US" sz="3200" b="1" dirty="0" err="1" smtClean="0">
                <a:solidFill>
                  <a:schemeClr val="tx1"/>
                </a:solidFill>
              </a:rPr>
              <a:t>Subtractor</a:t>
            </a:r>
            <a:r>
              <a:rPr lang="en-US" sz="3200" b="1" dirty="0" smtClean="0">
                <a:solidFill>
                  <a:schemeClr val="tx1"/>
                </a:solidFill>
              </a:rPr>
              <a:t>)</a:t>
            </a:r>
            <a:endParaRPr lang="en-US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60701" y="1392265"/>
            <a:ext cx="5031055" cy="10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ffectLst/>
              </a:rPr>
              <a:t>College of Computer and Information Sciences</a:t>
            </a:r>
            <a:endParaRPr lang="en-US" sz="2000" dirty="0" smtClean="0">
              <a:effectLst/>
            </a:endParaRPr>
          </a:p>
          <a:p>
            <a:pPr algn="ctr"/>
            <a:r>
              <a:rPr lang="en-US" sz="1600" dirty="0" smtClean="0">
                <a:effectLst/>
              </a:rPr>
              <a:t>Department of Computer Science </a:t>
            </a:r>
            <a:endParaRPr lang="en-US" sz="1600" dirty="0" smtClean="0">
              <a:effectLst/>
              <a:latin typeface="Calibri"/>
              <a:ea typeface="Calibri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CSC 220: Computer Organization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50" y="377013"/>
            <a:ext cx="1981651" cy="7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 = 2 Half Adders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fr-FR" sz="2000" b="1" smtClean="0"/>
              <a:t>Manipulating the Equations:</a:t>
            </a:r>
          </a:p>
          <a:p>
            <a:pPr>
              <a:buFont typeface="Wingdings" pitchFamily="2" charset="2"/>
              <a:buNone/>
            </a:pPr>
            <a:r>
              <a:rPr lang="en-US" altLang="fr-FR" sz="2000" smtClean="0"/>
              <a:t>	 S =   X </a:t>
            </a:r>
            <a:r>
              <a:rPr lang="en-US" altLang="fr-FR" sz="2000" smtClean="0">
                <a:sym typeface="Symbol" pitchFamily="18" charset="2"/>
              </a:rPr>
              <a:t></a:t>
            </a:r>
            <a:r>
              <a:rPr lang="en-US" altLang="fr-FR" sz="2000" smtClean="0"/>
              <a:t> Y  </a:t>
            </a:r>
            <a:r>
              <a:rPr lang="en-US" altLang="fr-FR" sz="2000" smtClean="0">
                <a:sym typeface="Symbol" pitchFamily="18" charset="2"/>
              </a:rPr>
              <a:t></a:t>
            </a:r>
            <a:r>
              <a:rPr lang="en-US" altLang="fr-FR" sz="2000" smtClean="0"/>
              <a:t> Z </a:t>
            </a:r>
          </a:p>
          <a:p>
            <a:pPr>
              <a:buFont typeface="Wingdings" pitchFamily="2" charset="2"/>
              <a:buNone/>
            </a:pPr>
            <a:r>
              <a:rPr lang="en-US" altLang="fr-FR" sz="2000" smtClean="0"/>
              <a:t>      C = XY + XZ + YZ</a:t>
            </a:r>
          </a:p>
        </p:txBody>
      </p:sp>
    </p:spTree>
    <p:extLst>
      <p:ext uri="{BB962C8B-B14F-4D97-AF65-F5344CB8AC3E}">
        <p14:creationId xmlns:p14="http://schemas.microsoft.com/office/powerpoint/2010/main" val="35351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 = 2 Half Adders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b="1" dirty="0"/>
              <a:t>Manipulating the Equations: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 S = ( X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Y )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Z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C </a:t>
            </a:r>
            <a:r>
              <a:rPr lang="en-US" sz="2000" dirty="0"/>
              <a:t>= XY + </a:t>
            </a:r>
            <a:r>
              <a:rPr lang="en-US" sz="2000" dirty="0" smtClean="0">
                <a:solidFill>
                  <a:schemeClr val="accent2"/>
                </a:solidFill>
              </a:rPr>
              <a:t>XZ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YZ</a:t>
            </a:r>
            <a:r>
              <a:rPr lang="en-US" sz="2000" dirty="0" smtClean="0"/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  = XY + </a:t>
            </a:r>
            <a:r>
              <a:rPr lang="en-US" sz="2000" dirty="0" smtClean="0">
                <a:solidFill>
                  <a:schemeClr val="accent2"/>
                </a:solidFill>
              </a:rPr>
              <a:t>XYZ + XY’Z</a:t>
            </a:r>
            <a:r>
              <a:rPr lang="en-US" sz="2000" dirty="0" smtClean="0"/>
              <a:t> +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X’YZ + XYZ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         = XY( 1 +  Z) +  Z(XY’ + X’Y)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   = XY + Z(X </a:t>
            </a:r>
            <a:r>
              <a:rPr lang="en-US" sz="2000" dirty="0" smtClean="0">
                <a:sym typeface="Symbol" pitchFamily="18" charset="2"/>
              </a:rPr>
              <a:t></a:t>
            </a:r>
            <a:r>
              <a:rPr lang="en-US" sz="2000" dirty="0" smtClean="0"/>
              <a:t> Y )</a:t>
            </a:r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4718957" y="2603004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64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 = 2 Half Adders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fr-FR" sz="2000" b="1" smtClean="0"/>
              <a:t>Manipulating the Equations:</a:t>
            </a:r>
          </a:p>
          <a:p>
            <a:pPr>
              <a:buFont typeface="Wingdings" pitchFamily="2" charset="2"/>
              <a:buNone/>
            </a:pPr>
            <a:r>
              <a:rPr lang="en-US" altLang="fr-FR" sz="2000" smtClean="0"/>
              <a:t>	 S = ( X </a:t>
            </a:r>
            <a:r>
              <a:rPr lang="en-US" altLang="fr-FR" sz="2000" smtClean="0">
                <a:sym typeface="Symbol" pitchFamily="18" charset="2"/>
              </a:rPr>
              <a:t></a:t>
            </a:r>
            <a:r>
              <a:rPr lang="en-US" altLang="fr-FR" sz="2000" smtClean="0"/>
              <a:t> Y ) </a:t>
            </a:r>
            <a:r>
              <a:rPr lang="en-US" altLang="fr-FR" sz="2000" smtClean="0">
                <a:sym typeface="Symbol" pitchFamily="18" charset="2"/>
              </a:rPr>
              <a:t></a:t>
            </a:r>
            <a:r>
              <a:rPr lang="en-US" altLang="fr-FR" sz="2000" smtClean="0"/>
              <a:t> Z </a:t>
            </a:r>
          </a:p>
          <a:p>
            <a:pPr>
              <a:buFont typeface="Wingdings" pitchFamily="2" charset="2"/>
              <a:buNone/>
            </a:pPr>
            <a:r>
              <a:rPr lang="en-US" altLang="fr-FR" sz="2000" smtClean="0"/>
              <a:t>      C = XY + XZ + YZ  = XY + Z(X </a:t>
            </a:r>
            <a:r>
              <a:rPr lang="en-US" altLang="fr-FR" sz="2000" smtClean="0">
                <a:sym typeface="Symbol" pitchFamily="18" charset="2"/>
              </a:rPr>
              <a:t></a:t>
            </a:r>
            <a:r>
              <a:rPr lang="en-US" altLang="fr-FR" sz="2000" smtClean="0"/>
              <a:t> Y )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551238"/>
            <a:ext cx="7439025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5794375" y="5940425"/>
            <a:ext cx="1585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04800" y="4495800"/>
            <a:ext cx="914400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fr-FR" sz="1600"/>
              <a:t>Think of Z as a carry in</a:t>
            </a:r>
          </a:p>
        </p:txBody>
      </p:sp>
      <p:cxnSp>
        <p:nvCxnSpPr>
          <p:cNvPr id="15368" name="Straight Arrow Connector 8"/>
          <p:cNvCxnSpPr>
            <a:cxnSpLocks noChangeShapeType="1"/>
          </p:cNvCxnSpPr>
          <p:nvPr/>
        </p:nvCxnSpPr>
        <p:spPr bwMode="auto">
          <a:xfrm>
            <a:off x="990600" y="54864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58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Bigger Adders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fr-FR" smtClean="0"/>
              <a:t>How to build an adder for n-bit numbers?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mtClean="0"/>
              <a:t>Example: 4-Bit Adder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Inputs 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Outputs 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What is the size of the truth table?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How many functions to optimize?</a:t>
            </a:r>
          </a:p>
        </p:txBody>
      </p:sp>
    </p:spTree>
    <p:extLst>
      <p:ext uri="{BB962C8B-B14F-4D97-AF65-F5344CB8AC3E}">
        <p14:creationId xmlns:p14="http://schemas.microsoft.com/office/powerpoint/2010/main" val="18409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Bigger Adders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fr-FR" smtClean="0"/>
              <a:t>How to build an adder for n-bit numbers?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mtClean="0"/>
              <a:t>Example: 4-Bit Adder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Inputs ?  </a:t>
            </a:r>
            <a:r>
              <a:rPr lang="en-US" altLang="fr-FR" smtClean="0">
                <a:solidFill>
                  <a:srgbClr val="FF0000"/>
                </a:solidFill>
              </a:rPr>
              <a:t>9 inputs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Outputs ? </a:t>
            </a:r>
            <a:r>
              <a:rPr lang="en-US" altLang="fr-FR" smtClean="0">
                <a:solidFill>
                  <a:srgbClr val="FF0000"/>
                </a:solidFill>
              </a:rPr>
              <a:t>5 outputs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What is the size of the truth table? </a:t>
            </a:r>
            <a:r>
              <a:rPr lang="en-US" altLang="fr-FR" smtClean="0">
                <a:solidFill>
                  <a:srgbClr val="FF0000"/>
                </a:solidFill>
              </a:rPr>
              <a:t>512 rows!</a:t>
            </a:r>
          </a:p>
          <a:p>
            <a:pPr lvl="2">
              <a:buFont typeface="Arial" pitchFamily="34" charset="0"/>
              <a:buChar char="•"/>
            </a:pPr>
            <a:r>
              <a:rPr lang="en-US" altLang="fr-FR" smtClean="0"/>
              <a:t>How many functions to optimize? </a:t>
            </a:r>
            <a:r>
              <a:rPr lang="en-US" altLang="fr-FR" smtClean="0">
                <a:solidFill>
                  <a:srgbClr val="FF0000"/>
                </a:solidFill>
              </a:rPr>
              <a:t>5 functions</a:t>
            </a:r>
          </a:p>
        </p:txBody>
      </p:sp>
    </p:spTree>
    <p:extLst>
      <p:ext uri="{BB962C8B-B14F-4D97-AF65-F5344CB8AC3E}">
        <p14:creationId xmlns:p14="http://schemas.microsoft.com/office/powerpoint/2010/main" val="30071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Binary Parallel Adder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693025" cy="4191000"/>
          </a:xfrm>
        </p:spPr>
        <p:txBody>
          <a:bodyPr/>
          <a:lstStyle/>
          <a:p>
            <a:r>
              <a:rPr lang="en-US" altLang="fr-FR" sz="2400" smtClean="0"/>
              <a:t>To add n-bit numbers: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Use n Full-Adders in parallel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The carries propagates as in addition by hand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Use Z in the circuit as a C</a:t>
            </a:r>
            <a:r>
              <a:rPr lang="en-US" altLang="fr-FR" sz="2400" baseline="-25000" smtClean="0"/>
              <a:t>in</a:t>
            </a:r>
          </a:p>
          <a:p>
            <a:pPr>
              <a:buFont typeface="Arial" pitchFamily="34" charset="0"/>
              <a:buChar char="•"/>
            </a:pPr>
            <a:endParaRPr lang="en-US" altLang="fr-FR" sz="2400" baseline="-25000" smtClean="0"/>
          </a:p>
          <a:p>
            <a:r>
              <a:rPr lang="en-US" altLang="fr-FR" sz="1800" smtClean="0">
                <a:solidFill>
                  <a:schemeClr val="accent2"/>
                </a:solidFill>
              </a:rPr>
              <a:t>                                    1  0  0  0</a:t>
            </a:r>
          </a:p>
          <a:p>
            <a:r>
              <a:rPr lang="en-US" altLang="fr-FR" sz="2400" smtClean="0"/>
              <a:t>                           0 1 0 1</a:t>
            </a:r>
          </a:p>
          <a:p>
            <a:r>
              <a:rPr lang="en-US" altLang="fr-FR" sz="2400" smtClean="0"/>
              <a:t>                           0 1 1 0</a:t>
            </a:r>
          </a:p>
          <a:p>
            <a:r>
              <a:rPr lang="en-US" altLang="fr-FR" sz="2400" smtClean="0"/>
              <a:t>                           1 0 1 1</a:t>
            </a:r>
          </a:p>
        </p:txBody>
      </p: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2819400" y="5229200"/>
            <a:ext cx="1600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74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Binary Parallel Adder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693025" cy="4191000"/>
          </a:xfrm>
        </p:spPr>
        <p:txBody>
          <a:bodyPr/>
          <a:lstStyle/>
          <a:p>
            <a:r>
              <a:rPr lang="en-US" altLang="fr-FR" sz="2400" smtClean="0"/>
              <a:t>To add n-bit numbers: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Use n Full-Adders in parallel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The carries propagates as in addition by hand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429000"/>
            <a:ext cx="6253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1892300" y="5715000"/>
            <a:ext cx="473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000"/>
              <a:t>This adder is called</a:t>
            </a:r>
            <a:r>
              <a:rPr lang="en-US" altLang="fr-FR" sz="2000" b="1" i="1"/>
              <a:t> ripple carry adder 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6948488" y="5105400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</p:spTree>
    <p:extLst>
      <p:ext uri="{BB962C8B-B14F-4D97-AF65-F5344CB8AC3E}">
        <p14:creationId xmlns:p14="http://schemas.microsoft.com/office/powerpoint/2010/main" val="23724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Subtraction (2’s Complement)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mtClean="0"/>
              <a:t>How to build a subtractor using 2’s complement?</a:t>
            </a:r>
          </a:p>
        </p:txBody>
      </p:sp>
    </p:spTree>
    <p:extLst>
      <p:ext uri="{BB962C8B-B14F-4D97-AF65-F5344CB8AC3E}">
        <p14:creationId xmlns:p14="http://schemas.microsoft.com/office/powerpoint/2010/main" val="422912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Subtraction (2’s Complement)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mtClean="0"/>
              <a:t>How to build a subtractor using 2’s complement?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819400"/>
            <a:ext cx="7788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1697038" y="3503613"/>
            <a:ext cx="196850" cy="217487"/>
            <a:chOff x="945142" y="3649400"/>
            <a:chExt cx="288758" cy="313000"/>
          </a:xfrm>
        </p:grpSpPr>
        <p:sp>
          <p:nvSpPr>
            <p:cNvPr id="22547" name="Isosceles Triangle 5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8" name="Oval 6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5" name="Group 17"/>
          <p:cNvGrpSpPr>
            <a:grpSpLocks/>
          </p:cNvGrpSpPr>
          <p:nvPr/>
        </p:nvGrpSpPr>
        <p:grpSpPr bwMode="auto">
          <a:xfrm>
            <a:off x="3348038" y="3503613"/>
            <a:ext cx="196850" cy="217487"/>
            <a:chOff x="945142" y="3649400"/>
            <a:chExt cx="288758" cy="313000"/>
          </a:xfrm>
        </p:grpSpPr>
        <p:sp>
          <p:nvSpPr>
            <p:cNvPr id="22545" name="Isosceles Triangle 18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6" name="Oval 19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6" name="Group 20"/>
          <p:cNvGrpSpPr>
            <a:grpSpLocks/>
          </p:cNvGrpSpPr>
          <p:nvPr/>
        </p:nvGrpSpPr>
        <p:grpSpPr bwMode="auto">
          <a:xfrm>
            <a:off x="4994275" y="3503613"/>
            <a:ext cx="196850" cy="217487"/>
            <a:chOff x="945142" y="3649400"/>
            <a:chExt cx="288758" cy="313000"/>
          </a:xfrm>
        </p:grpSpPr>
        <p:sp>
          <p:nvSpPr>
            <p:cNvPr id="22543" name="Isosceles Triangle 21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4" name="Oval 22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grpSp>
        <p:nvGrpSpPr>
          <p:cNvPr id="22537" name="Group 23"/>
          <p:cNvGrpSpPr>
            <a:grpSpLocks/>
          </p:cNvGrpSpPr>
          <p:nvPr/>
        </p:nvGrpSpPr>
        <p:grpSpPr bwMode="auto">
          <a:xfrm>
            <a:off x="6650038" y="3503613"/>
            <a:ext cx="198437" cy="217487"/>
            <a:chOff x="945142" y="3649400"/>
            <a:chExt cx="288758" cy="313000"/>
          </a:xfrm>
        </p:grpSpPr>
        <p:sp>
          <p:nvSpPr>
            <p:cNvPr id="22541" name="Isosceles Triangle 24"/>
            <p:cNvSpPr>
              <a:spLocks noChangeArrowheads="1"/>
            </p:cNvSpPr>
            <p:nvPr/>
          </p:nvSpPr>
          <p:spPr bwMode="auto">
            <a:xfrm flipV="1">
              <a:off x="945142" y="3649400"/>
              <a:ext cx="288758" cy="23680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  <p:sp>
          <p:nvSpPr>
            <p:cNvPr id="22542" name="Oval 25"/>
            <p:cNvSpPr>
              <a:spLocks noChangeArrowheads="1"/>
            </p:cNvSpPr>
            <p:nvPr/>
          </p:nvSpPr>
          <p:spPr bwMode="auto">
            <a:xfrm flipV="1">
              <a:off x="1050400" y="38862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fr-FR"/>
            </a:p>
          </p:txBody>
        </p:sp>
      </p:grpSp>
      <p:sp>
        <p:nvSpPr>
          <p:cNvPr id="22538" name="Rectangle 26"/>
          <p:cNvSpPr>
            <a:spLocks noChangeArrowheads="1"/>
          </p:cNvSpPr>
          <p:nvPr/>
        </p:nvSpPr>
        <p:spPr bwMode="auto">
          <a:xfrm>
            <a:off x="8305800" y="3962400"/>
            <a:ext cx="304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fr-FR" sz="2800" b="1"/>
              <a:t>1</a:t>
            </a:r>
          </a:p>
        </p:txBody>
      </p:sp>
      <p:sp>
        <p:nvSpPr>
          <p:cNvPr id="22539" name="TextBox 27"/>
          <p:cNvSpPr txBox="1">
            <a:spLocks noChangeArrowheads="1"/>
          </p:cNvSpPr>
          <p:nvPr/>
        </p:nvSpPr>
        <p:spPr bwMode="auto">
          <a:xfrm>
            <a:off x="3287713" y="5638800"/>
            <a:ext cx="219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800" b="1" i="1"/>
              <a:t>S = A + ( -B)</a:t>
            </a:r>
          </a:p>
        </p:txBody>
      </p:sp>
      <p:sp>
        <p:nvSpPr>
          <p:cNvPr id="22540" name="TextBox 28"/>
          <p:cNvSpPr txBox="1">
            <a:spLocks noChangeArrowheads="1"/>
          </p:cNvSpPr>
          <p:nvPr/>
        </p:nvSpPr>
        <p:spPr bwMode="auto">
          <a:xfrm>
            <a:off x="7253288" y="5407025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</p:spTree>
    <p:extLst>
      <p:ext uri="{BB962C8B-B14F-4D97-AF65-F5344CB8AC3E}">
        <p14:creationId xmlns:p14="http://schemas.microsoft.com/office/powerpoint/2010/main" val="4629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smtClean="0"/>
              <a:t>Adder/</a:t>
            </a:r>
            <a:r>
              <a:rPr lang="en-US" altLang="fr-FR" dirty="0" err="1" smtClean="0"/>
              <a:t>Subtractor</a:t>
            </a:r>
            <a:endParaRPr lang="en-US" altLang="fr-FR" dirty="0" smtClean="0"/>
          </a:p>
        </p:txBody>
      </p:sp>
      <p:sp>
        <p:nvSpPr>
          <p:cNvPr id="23555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dirty="0" smtClean="0"/>
              <a:t>How to build a circuit that performs both addition and subtraction?</a:t>
            </a:r>
          </a:p>
        </p:txBody>
      </p:sp>
    </p:spTree>
    <p:extLst>
      <p:ext uri="{BB962C8B-B14F-4D97-AF65-F5344CB8AC3E}">
        <p14:creationId xmlns:p14="http://schemas.microsoft.com/office/powerpoint/2010/main" val="2669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5"/>
            <a:ext cx="837345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Adder/Subtractor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fr-FR" smtClean="0">
                <a:solidFill>
                  <a:srgbClr val="000000"/>
                </a:solidFill>
              </a:rPr>
              <a:t>Ahmad Almulhem, KFUPM 2009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866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7177088" y="5257800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720725" y="5715000"/>
            <a:ext cx="64420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/>
              <a:t>Using full adders and XOR we can build an Adder/Subtractor!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696200" y="2438400"/>
            <a:ext cx="914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fr-FR" sz="1200"/>
              <a:t>0 : Add</a:t>
            </a:r>
          </a:p>
          <a:p>
            <a:pPr algn="l"/>
            <a:r>
              <a:rPr lang="en-US" altLang="fr-FR" sz="1200"/>
              <a:t>1: subtract</a:t>
            </a: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2680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Binary Parallel Adder (Again)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693025" cy="4191000"/>
          </a:xfrm>
        </p:spPr>
        <p:txBody>
          <a:bodyPr/>
          <a:lstStyle/>
          <a:p>
            <a:r>
              <a:rPr lang="en-US" altLang="fr-FR" sz="2400" smtClean="0"/>
              <a:t>To add n-bit numbers: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Use n Full-Adders in parallel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400" smtClean="0"/>
              <a:t>The carries propagates as in addition by hand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3429000"/>
            <a:ext cx="6253162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1892300" y="5715000"/>
            <a:ext cx="473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2000"/>
              <a:t>This adder is called</a:t>
            </a:r>
            <a:r>
              <a:rPr lang="en-US" altLang="fr-FR" sz="2000" b="1" i="1"/>
              <a:t> ripple carry adder </a:t>
            </a:r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6948488" y="5105400"/>
            <a:ext cx="1585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fr-FR" sz="1400"/>
              <a:t>Src: Mano’s Book</a:t>
            </a:r>
          </a:p>
        </p:txBody>
      </p:sp>
    </p:spTree>
    <p:extLst>
      <p:ext uri="{BB962C8B-B14F-4D97-AF65-F5344CB8AC3E}">
        <p14:creationId xmlns:p14="http://schemas.microsoft.com/office/powerpoint/2010/main" val="38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Carry Look Ahead Adder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fr-FR" sz="2000" smtClean="0"/>
              <a:t>How to reduce propagation delay of ripple carry adders? 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000" b="1" smtClean="0"/>
              <a:t>Carry look ahead adder:</a:t>
            </a:r>
            <a:r>
              <a:rPr lang="en-US" altLang="fr-FR" sz="2000" smtClean="0"/>
              <a:t>  All carries are computed as a function of C</a:t>
            </a:r>
            <a:r>
              <a:rPr lang="en-US" altLang="fr-FR" sz="2000" baseline="-25000" smtClean="0"/>
              <a:t>0</a:t>
            </a:r>
            <a:r>
              <a:rPr lang="en-US" altLang="fr-FR" sz="2000" smtClean="0"/>
              <a:t>  (independent of n !)</a:t>
            </a:r>
          </a:p>
          <a:p>
            <a:pPr>
              <a:buFont typeface="Arial" pitchFamily="34" charset="0"/>
              <a:buChar char="•"/>
            </a:pPr>
            <a:r>
              <a:rPr lang="en-US" altLang="fr-FR" sz="2000" smtClean="0"/>
              <a:t>It works on the following standard principles: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z="1800" smtClean="0"/>
              <a:t>A carry bit is generated when both input bits Ai and Bi are 1, 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fr-FR" sz="1800" smtClean="0"/>
              <a:t>When one of input bits is 1, and a carry in bit exists</a:t>
            </a:r>
          </a:p>
          <a:p>
            <a:endParaRPr lang="en-US" altLang="fr-FR" sz="2000" smtClean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276600" y="4495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Cn Cn-1…….Ci……….C2C1C0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276600" y="4738688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     An-1…….Ai……….A2A1A0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276600" y="5043488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     Bn-1…….Bi……….B2B1B0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276600" y="5486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352800" y="5500688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Sn Sn-1…….Si……….S2S1S0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3048000" y="54864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1981200" y="5257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Carry Out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2971800" y="4648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905000" y="45720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Carry bits</a:t>
            </a:r>
          </a:p>
        </p:txBody>
      </p:sp>
    </p:spTree>
    <p:extLst>
      <p:ext uri="{BB962C8B-B14F-4D97-AF65-F5344CB8AC3E}">
        <p14:creationId xmlns:p14="http://schemas.microsoft.com/office/powerpoint/2010/main" val="2169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28575"/>
            <a:ext cx="8663068" cy="540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7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(X,Y)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5083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(X,Y)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r>
              <a:rPr lang="en-US" sz="2400" b="1" dirty="0" smtClean="0"/>
              <a:t>2. Formulation:</a:t>
            </a:r>
          </a:p>
          <a:p>
            <a:pPr marL="457200" indent="-457200">
              <a:defRPr/>
            </a:pPr>
            <a:endParaRPr lang="en-US" sz="2400" b="1" dirty="0" smtClean="0"/>
          </a:p>
          <a:p>
            <a:pPr marL="457200" indent="-457200">
              <a:defRPr/>
            </a:pPr>
            <a:endParaRPr lang="en-US" sz="19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0894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Design an Adder for 1-bit numbers?</a:t>
            </a:r>
          </a:p>
          <a:p>
            <a:pPr marL="457200" indent="-457200">
              <a:defRPr/>
            </a:pPr>
            <a:r>
              <a:rPr lang="en-US" sz="2400" b="1" dirty="0" smtClean="0"/>
              <a:t>1. Specification:                     3. Optimization/Circuit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 smtClean="0"/>
              <a:t>2 inputs (X,Y)</a:t>
            </a:r>
            <a:br>
              <a:rPr lang="en-US" sz="1900" dirty="0" smtClean="0"/>
            </a:br>
            <a:r>
              <a:rPr lang="en-US" sz="1900" dirty="0" smtClean="0"/>
              <a:t>2 outputs (C,S)</a:t>
            </a:r>
          </a:p>
          <a:p>
            <a:pPr marL="457200" indent="-457200">
              <a:defRPr/>
            </a:pPr>
            <a:r>
              <a:rPr lang="en-US" sz="2400" b="1" dirty="0" smtClean="0"/>
              <a:t>2. Formulation:</a:t>
            </a:r>
          </a:p>
          <a:p>
            <a:pPr marL="457200" indent="-457200">
              <a:defRPr/>
            </a:pPr>
            <a:endParaRPr lang="en-US" sz="2400" b="1" dirty="0" smtClean="0"/>
          </a:p>
          <a:p>
            <a:pPr marL="457200" indent="-457200">
              <a:defRPr/>
            </a:pPr>
            <a:endParaRPr lang="en-US" sz="19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0894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03588"/>
            <a:ext cx="424815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9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Half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This adder is called a Half Adder</a:t>
            </a:r>
          </a:p>
          <a:p>
            <a:pPr>
              <a:defRPr/>
            </a:pPr>
            <a:r>
              <a:rPr lang="en-US" sz="2400" b="1" dirty="0" smtClean="0"/>
              <a:t>Q: Why?</a:t>
            </a:r>
          </a:p>
          <a:p>
            <a:pPr marL="457200" indent="-457200">
              <a:defRPr/>
            </a:pPr>
            <a:endParaRPr lang="en-US" sz="2400" b="1" dirty="0" smtClean="0"/>
          </a:p>
          <a:p>
            <a:pPr marL="457200" indent="-457200">
              <a:defRPr/>
            </a:pPr>
            <a:endParaRPr lang="en-US" sz="19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089400"/>
          <a:ext cx="27432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03588"/>
            <a:ext cx="4248150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z="2400" smtClean="0"/>
              <a:t>A combinational circuit that adds 3 input bits to generate a Sum bit and a Carry bit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30505"/>
            <a:ext cx="8258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/>
              <a:t>Full Adder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fr-FR" sz="2400" smtClean="0"/>
              <a:t>A combinational circuit that adds 3 input bits to generate a Sum bit and a Carry bit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4375" y="2851150"/>
          <a:ext cx="1981200" cy="32924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6240"/>
                <a:gridCol w="396240"/>
                <a:gridCol w="396240"/>
                <a:gridCol w="396240"/>
                <a:gridCol w="396240"/>
              </a:tblGrid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8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29" marB="4572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341" name="Rounded Rectangle 5"/>
          <p:cNvSpPr>
            <a:spLocks noChangeArrowheads="1"/>
          </p:cNvSpPr>
          <p:nvPr/>
        </p:nvSpPr>
        <p:spPr bwMode="auto">
          <a:xfrm>
            <a:off x="5791200" y="5000625"/>
            <a:ext cx="381000" cy="685800"/>
          </a:xfrm>
          <a:prstGeom prst="roundRect">
            <a:avLst>
              <a:gd name="adj" fmla="val 16667"/>
            </a:avLst>
          </a:prstGeom>
          <a:solidFill>
            <a:srgbClr val="66CCFF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42" name="Rounded Rectangle 6"/>
          <p:cNvSpPr>
            <a:spLocks noChangeArrowheads="1"/>
          </p:cNvSpPr>
          <p:nvPr/>
        </p:nvSpPr>
        <p:spPr bwMode="auto">
          <a:xfrm>
            <a:off x="5822950" y="5422900"/>
            <a:ext cx="1143000" cy="352425"/>
          </a:xfrm>
          <a:prstGeom prst="roundRect">
            <a:avLst>
              <a:gd name="adj" fmla="val 16667"/>
            </a:avLst>
          </a:prstGeom>
          <a:solidFill>
            <a:srgbClr val="FFFF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43" name="Rounded Rectangle 7"/>
          <p:cNvSpPr>
            <a:spLocks noChangeArrowheads="1"/>
          </p:cNvSpPr>
          <p:nvPr/>
        </p:nvSpPr>
        <p:spPr bwMode="auto">
          <a:xfrm>
            <a:off x="4876800" y="5410200"/>
            <a:ext cx="1219200" cy="381000"/>
          </a:xfrm>
          <a:prstGeom prst="roundRect">
            <a:avLst>
              <a:gd name="adj" fmla="val 16667"/>
            </a:avLst>
          </a:prstGeom>
          <a:solidFill>
            <a:srgbClr val="FF505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44" name="Rectangle 200"/>
          <p:cNvSpPr>
            <a:spLocks noChangeArrowheads="1"/>
          </p:cNvSpPr>
          <p:nvPr/>
        </p:nvSpPr>
        <p:spPr bwMode="auto">
          <a:xfrm>
            <a:off x="3886200" y="3294063"/>
            <a:ext cx="2971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fr-FR"/>
          </a:p>
        </p:txBody>
      </p:sp>
      <p:sp>
        <p:nvSpPr>
          <p:cNvPr id="12345" name="Line 201"/>
          <p:cNvSpPr>
            <a:spLocks noChangeShapeType="1"/>
          </p:cNvSpPr>
          <p:nvPr/>
        </p:nvSpPr>
        <p:spPr bwMode="auto">
          <a:xfrm>
            <a:off x="3886200" y="367506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46" name="Line 202"/>
          <p:cNvSpPr>
            <a:spLocks noChangeShapeType="1"/>
          </p:cNvSpPr>
          <p:nvPr/>
        </p:nvSpPr>
        <p:spPr bwMode="auto">
          <a:xfrm>
            <a:off x="5334000" y="32940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47" name="Line 203"/>
          <p:cNvSpPr>
            <a:spLocks noChangeShapeType="1"/>
          </p:cNvSpPr>
          <p:nvPr/>
        </p:nvSpPr>
        <p:spPr bwMode="auto">
          <a:xfrm>
            <a:off x="4572000" y="32940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48" name="Line 204"/>
          <p:cNvSpPr>
            <a:spLocks noChangeShapeType="1"/>
          </p:cNvSpPr>
          <p:nvPr/>
        </p:nvSpPr>
        <p:spPr bwMode="auto">
          <a:xfrm>
            <a:off x="6096000" y="32940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49" name="Line 205"/>
          <p:cNvSpPr>
            <a:spLocks noChangeShapeType="1"/>
          </p:cNvSpPr>
          <p:nvPr/>
        </p:nvSpPr>
        <p:spPr bwMode="auto">
          <a:xfrm flipH="1" flipV="1">
            <a:off x="3505200" y="29892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0" name="Text Box 206"/>
          <p:cNvSpPr txBox="1">
            <a:spLocks noChangeArrowheads="1"/>
          </p:cNvSpPr>
          <p:nvPr/>
        </p:nvSpPr>
        <p:spPr bwMode="auto">
          <a:xfrm>
            <a:off x="3352800" y="29892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X</a:t>
            </a:r>
          </a:p>
        </p:txBody>
      </p:sp>
      <p:sp>
        <p:nvSpPr>
          <p:cNvPr id="12351" name="Text Box 207"/>
          <p:cNvSpPr txBox="1">
            <a:spLocks noChangeArrowheads="1"/>
          </p:cNvSpPr>
          <p:nvPr/>
        </p:nvSpPr>
        <p:spPr bwMode="auto">
          <a:xfrm>
            <a:off x="3581400" y="276066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YZ</a:t>
            </a:r>
          </a:p>
        </p:txBody>
      </p:sp>
      <p:sp>
        <p:nvSpPr>
          <p:cNvPr id="12352" name="Text Box 208"/>
          <p:cNvSpPr txBox="1">
            <a:spLocks noChangeArrowheads="1"/>
          </p:cNvSpPr>
          <p:nvPr/>
        </p:nvSpPr>
        <p:spPr bwMode="auto">
          <a:xfrm>
            <a:off x="3581400" y="3276600"/>
            <a:ext cx="304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0</a:t>
            </a:r>
          </a:p>
          <a:p>
            <a:pPr>
              <a:spcBef>
                <a:spcPct val="50000"/>
              </a:spcBef>
            </a:pPr>
            <a:r>
              <a:rPr lang="en-US" altLang="fr-FR"/>
              <a:t>1</a:t>
            </a:r>
          </a:p>
        </p:txBody>
      </p:sp>
      <p:sp>
        <p:nvSpPr>
          <p:cNvPr id="12353" name="Text Box 209"/>
          <p:cNvSpPr txBox="1">
            <a:spLocks noChangeArrowheads="1"/>
          </p:cNvSpPr>
          <p:nvPr/>
        </p:nvSpPr>
        <p:spPr bwMode="auto">
          <a:xfrm>
            <a:off x="3886200" y="2989263"/>
            <a:ext cx="320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00         01           11         10</a:t>
            </a:r>
          </a:p>
        </p:txBody>
      </p:sp>
      <p:sp>
        <p:nvSpPr>
          <p:cNvPr id="12354" name="Text Box 211"/>
          <p:cNvSpPr txBox="1">
            <a:spLocks noChangeArrowheads="1"/>
          </p:cNvSpPr>
          <p:nvPr/>
        </p:nvSpPr>
        <p:spPr bwMode="auto">
          <a:xfrm>
            <a:off x="4114800" y="32766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i="1"/>
              <a:t>0        1            0            1</a:t>
            </a:r>
            <a:endParaRPr lang="en-US" altLang="fr-FR" i="1" baseline="-25000"/>
          </a:p>
          <a:p>
            <a:pPr>
              <a:spcBef>
                <a:spcPct val="50000"/>
              </a:spcBef>
            </a:pPr>
            <a:r>
              <a:rPr lang="en-US" altLang="fr-FR" i="1"/>
              <a:t>1        0            1           0</a:t>
            </a:r>
            <a:endParaRPr lang="en-US" altLang="fr-FR" i="1" baseline="-25000"/>
          </a:p>
        </p:txBody>
      </p:sp>
      <p:sp>
        <p:nvSpPr>
          <p:cNvPr id="12355" name="Rectangle 212"/>
          <p:cNvSpPr>
            <a:spLocks noChangeArrowheads="1"/>
          </p:cNvSpPr>
          <p:nvPr/>
        </p:nvSpPr>
        <p:spPr bwMode="auto">
          <a:xfrm>
            <a:off x="4038600" y="4970463"/>
            <a:ext cx="2971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fr-FR"/>
          </a:p>
        </p:txBody>
      </p:sp>
      <p:sp>
        <p:nvSpPr>
          <p:cNvPr id="12356" name="Line 213"/>
          <p:cNvSpPr>
            <a:spLocks noChangeShapeType="1"/>
          </p:cNvSpPr>
          <p:nvPr/>
        </p:nvSpPr>
        <p:spPr bwMode="auto">
          <a:xfrm>
            <a:off x="4038600" y="535146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7" name="Line 214"/>
          <p:cNvSpPr>
            <a:spLocks noChangeShapeType="1"/>
          </p:cNvSpPr>
          <p:nvPr/>
        </p:nvSpPr>
        <p:spPr bwMode="auto">
          <a:xfrm>
            <a:off x="5486400" y="49704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8" name="Line 215"/>
          <p:cNvSpPr>
            <a:spLocks noChangeShapeType="1"/>
          </p:cNvSpPr>
          <p:nvPr/>
        </p:nvSpPr>
        <p:spPr bwMode="auto">
          <a:xfrm>
            <a:off x="4724400" y="49704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59" name="Line 216"/>
          <p:cNvSpPr>
            <a:spLocks noChangeShapeType="1"/>
          </p:cNvSpPr>
          <p:nvPr/>
        </p:nvSpPr>
        <p:spPr bwMode="auto">
          <a:xfrm>
            <a:off x="6248400" y="49704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60" name="Line 217"/>
          <p:cNvSpPr>
            <a:spLocks noChangeShapeType="1"/>
          </p:cNvSpPr>
          <p:nvPr/>
        </p:nvSpPr>
        <p:spPr bwMode="auto">
          <a:xfrm flipH="1" flipV="1">
            <a:off x="3657600" y="466566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361" name="Text Box 218"/>
          <p:cNvSpPr txBox="1">
            <a:spLocks noChangeArrowheads="1"/>
          </p:cNvSpPr>
          <p:nvPr/>
        </p:nvSpPr>
        <p:spPr bwMode="auto">
          <a:xfrm>
            <a:off x="3505200" y="46656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X</a:t>
            </a:r>
          </a:p>
        </p:txBody>
      </p:sp>
      <p:sp>
        <p:nvSpPr>
          <p:cNvPr id="12362" name="Text Box 219"/>
          <p:cNvSpPr txBox="1">
            <a:spLocks noChangeArrowheads="1"/>
          </p:cNvSpPr>
          <p:nvPr/>
        </p:nvSpPr>
        <p:spPr bwMode="auto">
          <a:xfrm>
            <a:off x="3733800" y="443706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YZ</a:t>
            </a:r>
          </a:p>
        </p:txBody>
      </p:sp>
      <p:sp>
        <p:nvSpPr>
          <p:cNvPr id="12363" name="Text Box 220"/>
          <p:cNvSpPr txBox="1">
            <a:spLocks noChangeArrowheads="1"/>
          </p:cNvSpPr>
          <p:nvPr/>
        </p:nvSpPr>
        <p:spPr bwMode="auto">
          <a:xfrm>
            <a:off x="3733800" y="4953000"/>
            <a:ext cx="304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0</a:t>
            </a:r>
          </a:p>
          <a:p>
            <a:pPr>
              <a:spcBef>
                <a:spcPct val="50000"/>
              </a:spcBef>
            </a:pPr>
            <a:r>
              <a:rPr lang="en-US" altLang="fr-FR"/>
              <a:t>1</a:t>
            </a:r>
          </a:p>
        </p:txBody>
      </p:sp>
      <p:sp>
        <p:nvSpPr>
          <p:cNvPr id="12364" name="Text Box 221"/>
          <p:cNvSpPr txBox="1">
            <a:spLocks noChangeArrowheads="1"/>
          </p:cNvSpPr>
          <p:nvPr/>
        </p:nvSpPr>
        <p:spPr bwMode="auto">
          <a:xfrm>
            <a:off x="4038600" y="4665663"/>
            <a:ext cx="320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00         01           11         10</a:t>
            </a:r>
          </a:p>
        </p:txBody>
      </p:sp>
      <p:sp>
        <p:nvSpPr>
          <p:cNvPr id="12365" name="Text Box 223"/>
          <p:cNvSpPr txBox="1">
            <a:spLocks noChangeArrowheads="1"/>
          </p:cNvSpPr>
          <p:nvPr/>
        </p:nvSpPr>
        <p:spPr bwMode="auto">
          <a:xfrm>
            <a:off x="4267200" y="4953000"/>
            <a:ext cx="27432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 i="1"/>
              <a:t>0        0            1            0</a:t>
            </a:r>
            <a:endParaRPr lang="en-US" altLang="fr-FR" i="1" baseline="-25000"/>
          </a:p>
          <a:p>
            <a:pPr>
              <a:spcBef>
                <a:spcPct val="50000"/>
              </a:spcBef>
            </a:pPr>
            <a:r>
              <a:rPr lang="en-US" altLang="fr-FR" i="1"/>
              <a:t>0        1            1            1</a:t>
            </a:r>
            <a:endParaRPr lang="en-US" altLang="fr-FR" i="1" baseline="-25000"/>
          </a:p>
        </p:txBody>
      </p:sp>
      <p:sp>
        <p:nvSpPr>
          <p:cNvPr id="12366" name="Text Box 224"/>
          <p:cNvSpPr txBox="1">
            <a:spLocks noChangeArrowheads="1"/>
          </p:cNvSpPr>
          <p:nvPr/>
        </p:nvSpPr>
        <p:spPr bwMode="auto">
          <a:xfrm>
            <a:off x="2819400" y="2667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Sum</a:t>
            </a:r>
          </a:p>
        </p:txBody>
      </p:sp>
      <p:sp>
        <p:nvSpPr>
          <p:cNvPr id="12367" name="Text Box 225"/>
          <p:cNvSpPr txBox="1">
            <a:spLocks noChangeArrowheads="1"/>
          </p:cNvSpPr>
          <p:nvPr/>
        </p:nvSpPr>
        <p:spPr bwMode="auto">
          <a:xfrm>
            <a:off x="2895600" y="4205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Carry</a:t>
            </a:r>
          </a:p>
        </p:txBody>
      </p:sp>
      <p:sp>
        <p:nvSpPr>
          <p:cNvPr id="12368" name="Text Box 229"/>
          <p:cNvSpPr txBox="1">
            <a:spLocks noChangeArrowheads="1"/>
          </p:cNvSpPr>
          <p:nvPr/>
        </p:nvSpPr>
        <p:spPr bwMode="auto">
          <a:xfrm>
            <a:off x="7010400" y="3200400"/>
            <a:ext cx="19812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S = X’Y’Z + X’YZ’ + XY’Z’ +XYZ</a:t>
            </a:r>
          </a:p>
          <a:p>
            <a:pPr>
              <a:spcBef>
                <a:spcPct val="50000"/>
              </a:spcBef>
            </a:pPr>
            <a:r>
              <a:rPr lang="en-US" altLang="fr-FR"/>
              <a:t>= X </a:t>
            </a:r>
            <a:r>
              <a:rPr lang="en-US" altLang="fr-FR">
                <a:sym typeface="Symbol" pitchFamily="18" charset="2"/>
              </a:rPr>
              <a:t></a:t>
            </a:r>
            <a:r>
              <a:rPr lang="en-US" altLang="fr-FR"/>
              <a:t> Y </a:t>
            </a:r>
            <a:r>
              <a:rPr lang="en-US" altLang="fr-FR">
                <a:sym typeface="Symbol" pitchFamily="18" charset="2"/>
              </a:rPr>
              <a:t></a:t>
            </a:r>
            <a:r>
              <a:rPr lang="en-US" altLang="fr-FR"/>
              <a:t> Z</a:t>
            </a:r>
          </a:p>
        </p:txBody>
      </p:sp>
      <p:sp>
        <p:nvSpPr>
          <p:cNvPr id="12369" name="Text Box 239"/>
          <p:cNvSpPr txBox="1">
            <a:spLocks noChangeArrowheads="1"/>
          </p:cNvSpPr>
          <p:nvPr/>
        </p:nvSpPr>
        <p:spPr bwMode="auto">
          <a:xfrm>
            <a:off x="5791200" y="58674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r-FR"/>
              <a:t>C = XY + YZ + XZ</a:t>
            </a:r>
          </a:p>
        </p:txBody>
      </p:sp>
      <p:sp>
        <p:nvSpPr>
          <p:cNvPr id="12370" name="Rounded Rectangle 34"/>
          <p:cNvSpPr>
            <a:spLocks noChangeArrowheads="1"/>
          </p:cNvSpPr>
          <p:nvPr/>
        </p:nvSpPr>
        <p:spPr bwMode="auto">
          <a:xfrm>
            <a:off x="6569075" y="3324225"/>
            <a:ext cx="228600" cy="304800"/>
          </a:xfrm>
          <a:prstGeom prst="roundRect">
            <a:avLst>
              <a:gd name="adj" fmla="val 16667"/>
            </a:avLst>
          </a:prstGeom>
          <a:solidFill>
            <a:srgbClr val="6699F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71" name="Rounded Rectangle 35"/>
          <p:cNvSpPr>
            <a:spLocks noChangeArrowheads="1"/>
          </p:cNvSpPr>
          <p:nvPr/>
        </p:nvSpPr>
        <p:spPr bwMode="auto">
          <a:xfrm>
            <a:off x="4832350" y="3332163"/>
            <a:ext cx="228600" cy="304800"/>
          </a:xfrm>
          <a:prstGeom prst="roundRect">
            <a:avLst>
              <a:gd name="adj" fmla="val 16667"/>
            </a:avLst>
          </a:prstGeom>
          <a:solidFill>
            <a:srgbClr val="6699F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72" name="Rounded Rectangle 36"/>
          <p:cNvSpPr>
            <a:spLocks noChangeArrowheads="1"/>
          </p:cNvSpPr>
          <p:nvPr/>
        </p:nvSpPr>
        <p:spPr bwMode="auto">
          <a:xfrm>
            <a:off x="5702300" y="3717925"/>
            <a:ext cx="228600" cy="304800"/>
          </a:xfrm>
          <a:prstGeom prst="roundRect">
            <a:avLst>
              <a:gd name="adj" fmla="val 16667"/>
            </a:avLst>
          </a:prstGeom>
          <a:solidFill>
            <a:srgbClr val="6699F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2373" name="Rounded Rectangle 37"/>
          <p:cNvSpPr>
            <a:spLocks noChangeArrowheads="1"/>
          </p:cNvSpPr>
          <p:nvPr/>
        </p:nvSpPr>
        <p:spPr bwMode="auto">
          <a:xfrm>
            <a:off x="4219575" y="3717925"/>
            <a:ext cx="228600" cy="304800"/>
          </a:xfrm>
          <a:prstGeom prst="roundRect">
            <a:avLst>
              <a:gd name="adj" fmla="val 16667"/>
            </a:avLst>
          </a:prstGeom>
          <a:solidFill>
            <a:srgbClr val="6699FF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598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</TotalTime>
  <Words>686</Words>
  <Application>Microsoft Office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Unit 5  COMBINATIONAL CIRCUITS-1  (Adder, Subtractor)</vt:lpstr>
      <vt:lpstr>PowerPoint Presentation</vt:lpstr>
      <vt:lpstr>PowerPoint Presentation</vt:lpstr>
      <vt:lpstr>Adder</vt:lpstr>
      <vt:lpstr>Adder</vt:lpstr>
      <vt:lpstr>Adder</vt:lpstr>
      <vt:lpstr>Half Adder</vt:lpstr>
      <vt:lpstr>Full Adder</vt:lpstr>
      <vt:lpstr>Full Adder</vt:lpstr>
      <vt:lpstr>Full Adder = 2 Half Adders</vt:lpstr>
      <vt:lpstr>Full Adder = 2 Half Adders</vt:lpstr>
      <vt:lpstr>Full Adder = 2 Half Adders</vt:lpstr>
      <vt:lpstr>Bigger Adders</vt:lpstr>
      <vt:lpstr>Bigger Adders</vt:lpstr>
      <vt:lpstr>Binary Parallel Adder</vt:lpstr>
      <vt:lpstr>Binary Parallel Adder</vt:lpstr>
      <vt:lpstr>Subtraction (2’s Complement)</vt:lpstr>
      <vt:lpstr>Subtraction (2’s Complement)</vt:lpstr>
      <vt:lpstr>Adder/Subtractor</vt:lpstr>
      <vt:lpstr>Adder/Subtractor</vt:lpstr>
      <vt:lpstr>Binary Parallel Adder (Again)</vt:lpstr>
      <vt:lpstr>Carry Look Ahead Adder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soudani</dc:creator>
  <cp:lastModifiedBy>Md Saiful Islam, PhD</cp:lastModifiedBy>
  <cp:revision>8</cp:revision>
  <dcterms:created xsi:type="dcterms:W3CDTF">2015-01-08T06:36:25Z</dcterms:created>
  <dcterms:modified xsi:type="dcterms:W3CDTF">2016-09-20T10:01:47Z</dcterms:modified>
</cp:coreProperties>
</file>